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58" r:id="rId7"/>
    <p:sldId id="260" r:id="rId8"/>
    <p:sldId id="269" r:id="rId9"/>
    <p:sldId id="270" r:id="rId10"/>
    <p:sldId id="276" r:id="rId11"/>
    <p:sldId id="271" r:id="rId12"/>
    <p:sldId id="265" r:id="rId13"/>
    <p:sldId id="277" r:id="rId14"/>
    <p:sldId id="267" r:id="rId15"/>
    <p:sldId id="273" r:id="rId16"/>
    <p:sldId id="278" r:id="rId17"/>
    <p:sldId id="288" r:id="rId18"/>
    <p:sldId id="268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102"/>
      </p:cViewPr>
      <p:guideLst>
        <p:guide orient="horz" pos="2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1427085" y="2226334"/>
            <a:ext cx="9337829" cy="119761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6318" y="3648574"/>
            <a:ext cx="643936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计算机科学与工程</a:t>
            </a:r>
            <a:r>
              <a:rPr lang="zh-CN" altLang="en-US" sz="2800" dirty="0">
                <a:solidFill>
                  <a:schemeClr val="bg1"/>
                </a:solidFill>
              </a:rPr>
              <a:t>学院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99682" y="4388310"/>
            <a:ext cx="4983020" cy="368300"/>
            <a:chOff x="3890299" y="3834953"/>
            <a:chExt cx="4983020" cy="368300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答辩学生：</a:t>
              </a:r>
              <a:r>
                <a:rPr lang="zh-CN" altLang="en-US" dirty="0">
                  <a:solidFill>
                    <a:schemeClr val="bg1"/>
                  </a:solidFill>
                </a:rPr>
                <a:t>刘浩楠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17385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6578801" y="3908276"/>
              <a:ext cx="234822" cy="222688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639" y="3834953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指导教师：俸志</a:t>
              </a:r>
              <a:r>
                <a:rPr lang="zh-CN" altLang="en-US" dirty="0">
                  <a:solidFill>
                    <a:schemeClr val="bg1"/>
                  </a:solidFill>
                </a:rPr>
                <a:t>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910981" y="3615583"/>
            <a:ext cx="6455604" cy="60001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792"/>
          <p:cNvSpPr/>
          <p:nvPr/>
        </p:nvSpPr>
        <p:spPr bwMode="auto">
          <a:xfrm>
            <a:off x="5532215" y="3336774"/>
            <a:ext cx="414867" cy="400051"/>
          </a:xfrm>
          <a:custGeom>
            <a:avLst/>
            <a:gdLst>
              <a:gd name="T0" fmla="*/ 58 w 83"/>
              <a:gd name="T1" fmla="*/ 80 h 80"/>
              <a:gd name="T2" fmla="*/ 43 w 83"/>
              <a:gd name="T3" fmla="*/ 62 h 80"/>
              <a:gd name="T4" fmla="*/ 0 w 83"/>
              <a:gd name="T5" fmla="*/ 35 h 80"/>
              <a:gd name="T6" fmla="*/ 42 w 83"/>
              <a:gd name="T7" fmla="*/ 0 h 80"/>
              <a:gd name="T8" fmla="*/ 83 w 83"/>
              <a:gd name="T9" fmla="*/ 42 h 80"/>
              <a:gd name="T10" fmla="*/ 58 w 83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0">
                <a:moveTo>
                  <a:pt x="58" y="80"/>
                </a:moveTo>
                <a:cubicBezTo>
                  <a:pt x="54" y="73"/>
                  <a:pt x="49" y="67"/>
                  <a:pt x="43" y="62"/>
                </a:cubicBezTo>
                <a:cubicBezTo>
                  <a:pt x="31" y="49"/>
                  <a:pt x="16" y="40"/>
                  <a:pt x="0" y="35"/>
                </a:cubicBezTo>
                <a:cubicBezTo>
                  <a:pt x="3" y="15"/>
                  <a:pt x="21" y="0"/>
                  <a:pt x="42" y="0"/>
                </a:cubicBezTo>
                <a:cubicBezTo>
                  <a:pt x="65" y="0"/>
                  <a:pt x="83" y="18"/>
                  <a:pt x="83" y="42"/>
                </a:cubicBezTo>
                <a:cubicBezTo>
                  <a:pt x="83" y="59"/>
                  <a:pt x="73" y="74"/>
                  <a:pt x="58" y="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3557366" y="3000226"/>
            <a:ext cx="679449" cy="861484"/>
          </a:xfrm>
          <a:custGeom>
            <a:avLst/>
            <a:gdLst>
              <a:gd name="T0" fmla="*/ 114 w 136"/>
              <a:gd name="T1" fmla="*/ 63 h 172"/>
              <a:gd name="T2" fmla="*/ 121 w 136"/>
              <a:gd name="T3" fmla="*/ 61 h 172"/>
              <a:gd name="T4" fmla="*/ 135 w 136"/>
              <a:gd name="T5" fmla="*/ 6 h 172"/>
              <a:gd name="T6" fmla="*/ 130 w 136"/>
              <a:gd name="T7" fmla="*/ 2 h 172"/>
              <a:gd name="T8" fmla="*/ 79 w 136"/>
              <a:gd name="T9" fmla="*/ 23 h 172"/>
              <a:gd name="T10" fmla="*/ 77 w 136"/>
              <a:gd name="T11" fmla="*/ 31 h 172"/>
              <a:gd name="T12" fmla="*/ 84 w 136"/>
              <a:gd name="T13" fmla="*/ 37 h 172"/>
              <a:gd name="T14" fmla="*/ 67 w 136"/>
              <a:gd name="T15" fmla="*/ 56 h 172"/>
              <a:gd name="T16" fmla="*/ 0 w 136"/>
              <a:gd name="T17" fmla="*/ 38 h 172"/>
              <a:gd name="T18" fmla="*/ 0 w 136"/>
              <a:gd name="T19" fmla="*/ 172 h 172"/>
              <a:gd name="T20" fmla="*/ 126 w 136"/>
              <a:gd name="T21" fmla="*/ 128 h 172"/>
              <a:gd name="T22" fmla="*/ 92 w 136"/>
              <a:gd name="T23" fmla="*/ 75 h 172"/>
              <a:gd name="T24" fmla="*/ 107 w 136"/>
              <a:gd name="T25" fmla="*/ 57 h 172"/>
              <a:gd name="T26" fmla="*/ 114 w 136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72">
                <a:moveTo>
                  <a:pt x="114" y="63"/>
                </a:moveTo>
                <a:cubicBezTo>
                  <a:pt x="117" y="66"/>
                  <a:pt x="120" y="65"/>
                  <a:pt x="121" y="61"/>
                </a:cubicBezTo>
                <a:cubicBezTo>
                  <a:pt x="135" y="6"/>
                  <a:pt x="135" y="6"/>
                  <a:pt x="135" y="6"/>
                </a:cubicBezTo>
                <a:cubicBezTo>
                  <a:pt x="136" y="2"/>
                  <a:pt x="134" y="0"/>
                  <a:pt x="130" y="2"/>
                </a:cubicBezTo>
                <a:cubicBezTo>
                  <a:pt x="79" y="23"/>
                  <a:pt x="79" y="23"/>
                  <a:pt x="79" y="23"/>
                </a:cubicBezTo>
                <a:cubicBezTo>
                  <a:pt x="75" y="25"/>
                  <a:pt x="74" y="28"/>
                  <a:pt x="77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67" y="56"/>
                  <a:pt x="67" y="56"/>
                  <a:pt x="67" y="56"/>
                </a:cubicBezTo>
                <a:cubicBezTo>
                  <a:pt x="47" y="45"/>
                  <a:pt x="25" y="38"/>
                  <a:pt x="0" y="38"/>
                </a:cubicBezTo>
                <a:cubicBezTo>
                  <a:pt x="0" y="172"/>
                  <a:pt x="0" y="172"/>
                  <a:pt x="0" y="17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19" y="107"/>
                  <a:pt x="107" y="89"/>
                  <a:pt x="92" y="75"/>
                </a:cubicBezTo>
                <a:cubicBezTo>
                  <a:pt x="107" y="57"/>
                  <a:pt x="107" y="57"/>
                  <a:pt x="107" y="57"/>
                </a:cubicBezTo>
                <a:lnTo>
                  <a:pt x="11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2501149" y="3211892"/>
            <a:ext cx="986367" cy="1028700"/>
          </a:xfrm>
          <a:custGeom>
            <a:avLst/>
            <a:gdLst>
              <a:gd name="T0" fmla="*/ 197 w 197"/>
              <a:gd name="T1" fmla="*/ 0 h 206"/>
              <a:gd name="T2" fmla="*/ 86 w 197"/>
              <a:gd name="T3" fmla="*/ 59 h 206"/>
              <a:gd name="T4" fmla="*/ 60 w 197"/>
              <a:gd name="T5" fmla="*/ 42 h 206"/>
              <a:gd name="T6" fmla="*/ 64 w 197"/>
              <a:gd name="T7" fmla="*/ 34 h 206"/>
              <a:gd name="T8" fmla="*/ 61 w 197"/>
              <a:gd name="T9" fmla="*/ 27 h 206"/>
              <a:gd name="T10" fmla="*/ 5 w 197"/>
              <a:gd name="T11" fmla="*/ 22 h 206"/>
              <a:gd name="T12" fmla="*/ 2 w 197"/>
              <a:gd name="T13" fmla="*/ 27 h 206"/>
              <a:gd name="T14" fmla="*/ 31 w 197"/>
              <a:gd name="T15" fmla="*/ 76 h 206"/>
              <a:gd name="T16" fmla="*/ 39 w 197"/>
              <a:gd name="T17" fmla="*/ 76 h 206"/>
              <a:gd name="T18" fmla="*/ 43 w 197"/>
              <a:gd name="T19" fmla="*/ 68 h 206"/>
              <a:gd name="T20" fmla="*/ 72 w 197"/>
              <a:gd name="T21" fmla="*/ 86 h 206"/>
              <a:gd name="T22" fmla="*/ 63 w 197"/>
              <a:gd name="T23" fmla="*/ 134 h 206"/>
              <a:gd name="T24" fmla="*/ 85 w 197"/>
              <a:gd name="T25" fmla="*/ 206 h 206"/>
              <a:gd name="T26" fmla="*/ 84 w 197"/>
              <a:gd name="T27" fmla="*/ 204 h 206"/>
              <a:gd name="T28" fmla="*/ 197 w 197"/>
              <a:gd name="T29" fmla="*/ 134 h 206"/>
              <a:gd name="T30" fmla="*/ 197 w 197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7" y="0"/>
                </a:moveTo>
                <a:cubicBezTo>
                  <a:pt x="151" y="0"/>
                  <a:pt x="110" y="23"/>
                  <a:pt x="86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4" y="34"/>
                  <a:pt x="64" y="34"/>
                  <a:pt x="64" y="34"/>
                </a:cubicBezTo>
                <a:cubicBezTo>
                  <a:pt x="66" y="31"/>
                  <a:pt x="65" y="28"/>
                  <a:pt x="61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4"/>
                  <a:pt x="2" y="27"/>
                </a:cubicBezTo>
                <a:cubicBezTo>
                  <a:pt x="31" y="76"/>
                  <a:pt x="31" y="76"/>
                  <a:pt x="31" y="76"/>
                </a:cubicBezTo>
                <a:cubicBezTo>
                  <a:pt x="33" y="79"/>
                  <a:pt x="37" y="79"/>
                  <a:pt x="39" y="76"/>
                </a:cubicBezTo>
                <a:cubicBezTo>
                  <a:pt x="43" y="68"/>
                  <a:pt x="43" y="68"/>
                  <a:pt x="43" y="68"/>
                </a:cubicBezTo>
                <a:cubicBezTo>
                  <a:pt x="72" y="86"/>
                  <a:pt x="72" y="86"/>
                  <a:pt x="72" y="86"/>
                </a:cubicBezTo>
                <a:cubicBezTo>
                  <a:pt x="67" y="101"/>
                  <a:pt x="63" y="117"/>
                  <a:pt x="63" y="134"/>
                </a:cubicBezTo>
                <a:cubicBezTo>
                  <a:pt x="63" y="160"/>
                  <a:pt x="71" y="185"/>
                  <a:pt x="85" y="206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197" y="134"/>
                  <a:pt x="197" y="134"/>
                  <a:pt x="197" y="134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3586999" y="3696608"/>
            <a:ext cx="1109133" cy="499533"/>
          </a:xfrm>
          <a:custGeom>
            <a:avLst/>
            <a:gdLst>
              <a:gd name="T0" fmla="*/ 218 w 222"/>
              <a:gd name="T1" fmla="*/ 47 h 100"/>
              <a:gd name="T2" fmla="*/ 168 w 222"/>
              <a:gd name="T3" fmla="*/ 21 h 100"/>
              <a:gd name="T4" fmla="*/ 162 w 222"/>
              <a:gd name="T5" fmla="*/ 25 h 100"/>
              <a:gd name="T6" fmla="*/ 162 w 222"/>
              <a:gd name="T7" fmla="*/ 34 h 100"/>
              <a:gd name="T8" fmla="*/ 133 w 222"/>
              <a:gd name="T9" fmla="*/ 34 h 100"/>
              <a:gd name="T10" fmla="*/ 126 w 222"/>
              <a:gd name="T11" fmla="*/ 0 h 100"/>
              <a:gd name="T12" fmla="*/ 0 w 222"/>
              <a:gd name="T13" fmla="*/ 44 h 100"/>
              <a:gd name="T14" fmla="*/ 121 w 222"/>
              <a:gd name="T15" fmla="*/ 100 h 100"/>
              <a:gd name="T16" fmla="*/ 131 w 222"/>
              <a:gd name="T17" fmla="*/ 64 h 100"/>
              <a:gd name="T18" fmla="*/ 161 w 222"/>
              <a:gd name="T19" fmla="*/ 65 h 100"/>
              <a:gd name="T20" fmla="*/ 161 w 222"/>
              <a:gd name="T21" fmla="*/ 74 h 100"/>
              <a:gd name="T22" fmla="*/ 167 w 222"/>
              <a:gd name="T23" fmla="*/ 78 h 100"/>
              <a:gd name="T24" fmla="*/ 218 w 222"/>
              <a:gd name="T25" fmla="*/ 54 h 100"/>
              <a:gd name="T26" fmla="*/ 218 w 222"/>
              <a:gd name="T27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00">
                <a:moveTo>
                  <a:pt x="218" y="47"/>
                </a:moveTo>
                <a:cubicBezTo>
                  <a:pt x="168" y="21"/>
                  <a:pt x="168" y="21"/>
                  <a:pt x="168" y="21"/>
                </a:cubicBezTo>
                <a:cubicBezTo>
                  <a:pt x="165" y="20"/>
                  <a:pt x="162" y="21"/>
                  <a:pt x="162" y="25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22"/>
                  <a:pt x="129" y="11"/>
                  <a:pt x="126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26" y="89"/>
                  <a:pt x="129" y="77"/>
                  <a:pt x="131" y="64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8"/>
                  <a:pt x="163" y="80"/>
                  <a:pt x="167" y="78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22" y="52"/>
                  <a:pt x="222" y="49"/>
                  <a:pt x="218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3567949" y="3950608"/>
            <a:ext cx="603249" cy="946151"/>
          </a:xfrm>
          <a:custGeom>
            <a:avLst/>
            <a:gdLst>
              <a:gd name="T0" fmla="*/ 114 w 121"/>
              <a:gd name="T1" fmla="*/ 128 h 189"/>
              <a:gd name="T2" fmla="*/ 107 w 121"/>
              <a:gd name="T3" fmla="*/ 125 h 189"/>
              <a:gd name="T4" fmla="*/ 100 w 121"/>
              <a:gd name="T5" fmla="*/ 130 h 189"/>
              <a:gd name="T6" fmla="*/ 83 w 121"/>
              <a:gd name="T7" fmla="*/ 104 h 189"/>
              <a:gd name="T8" fmla="*/ 121 w 121"/>
              <a:gd name="T9" fmla="*/ 55 h 189"/>
              <a:gd name="T10" fmla="*/ 0 w 121"/>
              <a:gd name="T11" fmla="*/ 0 h 189"/>
              <a:gd name="T12" fmla="*/ 0 w 121"/>
              <a:gd name="T13" fmla="*/ 133 h 189"/>
              <a:gd name="T14" fmla="*/ 57 w 121"/>
              <a:gd name="T15" fmla="*/ 120 h 189"/>
              <a:gd name="T16" fmla="*/ 74 w 121"/>
              <a:gd name="T17" fmla="*/ 146 h 189"/>
              <a:gd name="T18" fmla="*/ 66 w 121"/>
              <a:gd name="T19" fmla="*/ 151 h 189"/>
              <a:gd name="T20" fmla="*/ 67 w 121"/>
              <a:gd name="T21" fmla="*/ 159 h 189"/>
              <a:gd name="T22" fmla="*/ 116 w 121"/>
              <a:gd name="T23" fmla="*/ 187 h 189"/>
              <a:gd name="T24" fmla="*/ 121 w 121"/>
              <a:gd name="T25" fmla="*/ 184 h 189"/>
              <a:gd name="T26" fmla="*/ 114 w 121"/>
              <a:gd name="T27" fmla="*/ 1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189">
                <a:moveTo>
                  <a:pt x="114" y="128"/>
                </a:moveTo>
                <a:cubicBezTo>
                  <a:pt x="114" y="124"/>
                  <a:pt x="111" y="123"/>
                  <a:pt x="107" y="125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9" y="91"/>
                  <a:pt x="112" y="74"/>
                  <a:pt x="121" y="55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0" y="133"/>
                  <a:pt x="40" y="128"/>
                  <a:pt x="57" y="120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3" y="154"/>
                  <a:pt x="63" y="157"/>
                  <a:pt x="67" y="159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19" y="189"/>
                  <a:pt x="121" y="188"/>
                  <a:pt x="121" y="184"/>
                </a:cubicBezTo>
                <a:lnTo>
                  <a:pt x="114" y="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2932949" y="3950608"/>
            <a:ext cx="569383" cy="946151"/>
          </a:xfrm>
          <a:custGeom>
            <a:avLst/>
            <a:gdLst>
              <a:gd name="T0" fmla="*/ 114 w 114"/>
              <a:gd name="T1" fmla="*/ 133 h 189"/>
              <a:gd name="T2" fmla="*/ 114 w 114"/>
              <a:gd name="T3" fmla="*/ 0 h 189"/>
              <a:gd name="T4" fmla="*/ 0 w 114"/>
              <a:gd name="T5" fmla="*/ 70 h 189"/>
              <a:gd name="T6" fmla="*/ 37 w 114"/>
              <a:gd name="T7" fmla="*/ 109 h 189"/>
              <a:gd name="T8" fmla="*/ 23 w 114"/>
              <a:gd name="T9" fmla="*/ 130 h 189"/>
              <a:gd name="T10" fmla="*/ 16 w 114"/>
              <a:gd name="T11" fmla="*/ 125 h 189"/>
              <a:gd name="T12" fmla="*/ 9 w 114"/>
              <a:gd name="T13" fmla="*/ 128 h 189"/>
              <a:gd name="T14" fmla="*/ 2 w 114"/>
              <a:gd name="T15" fmla="*/ 184 h 189"/>
              <a:gd name="T16" fmla="*/ 8 w 114"/>
              <a:gd name="T17" fmla="*/ 187 h 189"/>
              <a:gd name="T18" fmla="*/ 56 w 114"/>
              <a:gd name="T19" fmla="*/ 159 h 189"/>
              <a:gd name="T20" fmla="*/ 57 w 114"/>
              <a:gd name="T21" fmla="*/ 151 h 189"/>
              <a:gd name="T22" fmla="*/ 49 w 114"/>
              <a:gd name="T23" fmla="*/ 146 h 189"/>
              <a:gd name="T24" fmla="*/ 64 w 114"/>
              <a:gd name="T25" fmla="*/ 123 h 189"/>
              <a:gd name="T26" fmla="*/ 114 w 114"/>
              <a:gd name="T27" fmla="*/ 13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89">
                <a:moveTo>
                  <a:pt x="114" y="133"/>
                </a:moveTo>
                <a:cubicBezTo>
                  <a:pt x="114" y="0"/>
                  <a:pt x="114" y="0"/>
                  <a:pt x="114" y="0"/>
                </a:cubicBezTo>
                <a:cubicBezTo>
                  <a:pt x="0" y="70"/>
                  <a:pt x="0" y="70"/>
                  <a:pt x="0" y="70"/>
                </a:cubicBezTo>
                <a:cubicBezTo>
                  <a:pt x="10" y="85"/>
                  <a:pt x="22" y="98"/>
                  <a:pt x="37" y="109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12" y="123"/>
                  <a:pt x="9" y="124"/>
                  <a:pt x="9" y="128"/>
                </a:cubicBezTo>
                <a:cubicBezTo>
                  <a:pt x="2" y="184"/>
                  <a:pt x="2" y="184"/>
                  <a:pt x="2" y="184"/>
                </a:cubicBezTo>
                <a:cubicBezTo>
                  <a:pt x="2" y="188"/>
                  <a:pt x="4" y="189"/>
                  <a:pt x="8" y="187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60" y="157"/>
                  <a:pt x="60" y="154"/>
                  <a:pt x="57" y="151"/>
                </a:cubicBezTo>
                <a:cubicBezTo>
                  <a:pt x="49" y="146"/>
                  <a:pt x="49" y="146"/>
                  <a:pt x="49" y="146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9" y="130"/>
                  <a:pt x="96" y="133"/>
                  <a:pt x="114" y="1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1747615" y="4835375"/>
            <a:ext cx="1519767" cy="1519767"/>
          </a:xfrm>
          <a:custGeom>
            <a:avLst/>
            <a:gdLst>
              <a:gd name="T0" fmla="*/ 152 w 304"/>
              <a:gd name="T1" fmla="*/ 0 h 304"/>
              <a:gd name="T2" fmla="*/ 0 w 304"/>
              <a:gd name="T3" fmla="*/ 152 h 304"/>
              <a:gd name="T4" fmla="*/ 152 w 304"/>
              <a:gd name="T5" fmla="*/ 304 h 304"/>
              <a:gd name="T6" fmla="*/ 304 w 304"/>
              <a:gd name="T7" fmla="*/ 152 h 304"/>
              <a:gd name="T8" fmla="*/ 152 w 304"/>
              <a:gd name="T9" fmla="*/ 0 h 304"/>
              <a:gd name="T10" fmla="*/ 152 w 304"/>
              <a:gd name="T11" fmla="*/ 289 h 304"/>
              <a:gd name="T12" fmla="*/ 15 w 304"/>
              <a:gd name="T13" fmla="*/ 152 h 304"/>
              <a:gd name="T14" fmla="*/ 152 w 304"/>
              <a:gd name="T15" fmla="*/ 15 h 304"/>
              <a:gd name="T16" fmla="*/ 289 w 304"/>
              <a:gd name="T17" fmla="*/ 152 h 304"/>
              <a:gd name="T18" fmla="*/ 152 w 304"/>
              <a:gd name="T19" fmla="*/ 28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4">
                <a:moveTo>
                  <a:pt x="152" y="0"/>
                </a:moveTo>
                <a:cubicBezTo>
                  <a:pt x="68" y="0"/>
                  <a:pt x="0" y="68"/>
                  <a:pt x="0" y="152"/>
                </a:cubicBezTo>
                <a:cubicBezTo>
                  <a:pt x="0" y="236"/>
                  <a:pt x="68" y="304"/>
                  <a:pt x="152" y="304"/>
                </a:cubicBezTo>
                <a:cubicBezTo>
                  <a:pt x="236" y="304"/>
                  <a:pt x="304" y="236"/>
                  <a:pt x="304" y="152"/>
                </a:cubicBezTo>
                <a:cubicBezTo>
                  <a:pt x="304" y="68"/>
                  <a:pt x="236" y="0"/>
                  <a:pt x="152" y="0"/>
                </a:cubicBezTo>
                <a:close/>
                <a:moveTo>
                  <a:pt x="152" y="289"/>
                </a:moveTo>
                <a:cubicBezTo>
                  <a:pt x="76" y="289"/>
                  <a:pt x="15" y="228"/>
                  <a:pt x="15" y="152"/>
                </a:cubicBezTo>
                <a:cubicBezTo>
                  <a:pt x="15" y="76"/>
                  <a:pt x="76" y="15"/>
                  <a:pt x="152" y="15"/>
                </a:cubicBezTo>
                <a:cubicBezTo>
                  <a:pt x="228" y="15"/>
                  <a:pt x="289" y="76"/>
                  <a:pt x="289" y="152"/>
                </a:cubicBezTo>
                <a:cubicBezTo>
                  <a:pt x="289" y="228"/>
                  <a:pt x="228" y="289"/>
                  <a:pt x="152" y="2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157066" y="2485875"/>
            <a:ext cx="1274233" cy="1274233"/>
          </a:xfrm>
          <a:custGeom>
            <a:avLst/>
            <a:gdLst>
              <a:gd name="T0" fmla="*/ 127 w 255"/>
              <a:gd name="T1" fmla="*/ 0 h 255"/>
              <a:gd name="T2" fmla="*/ 0 w 255"/>
              <a:gd name="T3" fmla="*/ 127 h 255"/>
              <a:gd name="T4" fmla="*/ 127 w 255"/>
              <a:gd name="T5" fmla="*/ 255 h 255"/>
              <a:gd name="T6" fmla="*/ 255 w 255"/>
              <a:gd name="T7" fmla="*/ 127 h 255"/>
              <a:gd name="T8" fmla="*/ 127 w 255"/>
              <a:gd name="T9" fmla="*/ 0 h 255"/>
              <a:gd name="T10" fmla="*/ 127 w 255"/>
              <a:gd name="T11" fmla="*/ 242 h 255"/>
              <a:gd name="T12" fmla="*/ 13 w 255"/>
              <a:gd name="T13" fmla="*/ 127 h 255"/>
              <a:gd name="T14" fmla="*/ 127 w 255"/>
              <a:gd name="T15" fmla="*/ 13 h 255"/>
              <a:gd name="T16" fmla="*/ 242 w 255"/>
              <a:gd name="T17" fmla="*/ 127 h 255"/>
              <a:gd name="T18" fmla="*/ 127 w 255"/>
              <a:gd name="T19" fmla="*/ 24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255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8"/>
                  <a:pt x="57" y="255"/>
                  <a:pt x="127" y="255"/>
                </a:cubicBezTo>
                <a:cubicBezTo>
                  <a:pt x="198" y="255"/>
                  <a:pt x="255" y="198"/>
                  <a:pt x="255" y="127"/>
                </a:cubicBezTo>
                <a:cubicBezTo>
                  <a:pt x="255" y="57"/>
                  <a:pt x="198" y="0"/>
                  <a:pt x="127" y="0"/>
                </a:cubicBezTo>
                <a:close/>
                <a:moveTo>
                  <a:pt x="127" y="242"/>
                </a:moveTo>
                <a:cubicBezTo>
                  <a:pt x="64" y="242"/>
                  <a:pt x="13" y="191"/>
                  <a:pt x="13" y="127"/>
                </a:cubicBezTo>
                <a:cubicBezTo>
                  <a:pt x="13" y="64"/>
                  <a:pt x="64" y="13"/>
                  <a:pt x="127" y="13"/>
                </a:cubicBezTo>
                <a:cubicBezTo>
                  <a:pt x="191" y="13"/>
                  <a:pt x="242" y="64"/>
                  <a:pt x="242" y="127"/>
                </a:cubicBezTo>
                <a:cubicBezTo>
                  <a:pt x="242" y="191"/>
                  <a:pt x="191" y="242"/>
                  <a:pt x="127" y="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4067482" y="1651908"/>
            <a:ext cx="1475316" cy="1468967"/>
          </a:xfrm>
          <a:custGeom>
            <a:avLst/>
            <a:gdLst>
              <a:gd name="T0" fmla="*/ 148 w 295"/>
              <a:gd name="T1" fmla="*/ 0 h 294"/>
              <a:gd name="T2" fmla="*/ 0 w 295"/>
              <a:gd name="T3" fmla="*/ 147 h 294"/>
              <a:gd name="T4" fmla="*/ 148 w 295"/>
              <a:gd name="T5" fmla="*/ 294 h 294"/>
              <a:gd name="T6" fmla="*/ 295 w 295"/>
              <a:gd name="T7" fmla="*/ 147 h 294"/>
              <a:gd name="T8" fmla="*/ 148 w 295"/>
              <a:gd name="T9" fmla="*/ 0 h 294"/>
              <a:gd name="T10" fmla="*/ 148 w 295"/>
              <a:gd name="T11" fmla="*/ 280 h 294"/>
              <a:gd name="T12" fmla="*/ 15 w 295"/>
              <a:gd name="T13" fmla="*/ 147 h 294"/>
              <a:gd name="T14" fmla="*/ 148 w 295"/>
              <a:gd name="T15" fmla="*/ 14 h 294"/>
              <a:gd name="T16" fmla="*/ 280 w 295"/>
              <a:gd name="T17" fmla="*/ 147 h 294"/>
              <a:gd name="T18" fmla="*/ 148 w 295"/>
              <a:gd name="T19" fmla="*/ 28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4">
                <a:moveTo>
                  <a:pt x="148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8"/>
                  <a:pt x="66" y="294"/>
                  <a:pt x="148" y="294"/>
                </a:cubicBezTo>
                <a:cubicBezTo>
                  <a:pt x="229" y="294"/>
                  <a:pt x="295" y="228"/>
                  <a:pt x="295" y="147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80"/>
                </a:moveTo>
                <a:cubicBezTo>
                  <a:pt x="74" y="280"/>
                  <a:pt x="15" y="220"/>
                  <a:pt x="15" y="147"/>
                </a:cubicBezTo>
                <a:cubicBezTo>
                  <a:pt x="15" y="74"/>
                  <a:pt x="74" y="14"/>
                  <a:pt x="148" y="14"/>
                </a:cubicBezTo>
                <a:cubicBezTo>
                  <a:pt x="221" y="14"/>
                  <a:pt x="280" y="74"/>
                  <a:pt x="280" y="147"/>
                </a:cubicBezTo>
                <a:cubicBezTo>
                  <a:pt x="280" y="220"/>
                  <a:pt x="221" y="280"/>
                  <a:pt x="148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4907800" y="3487058"/>
            <a:ext cx="1009649" cy="1009651"/>
          </a:xfrm>
          <a:custGeom>
            <a:avLst/>
            <a:gdLst>
              <a:gd name="T0" fmla="*/ 101 w 202"/>
              <a:gd name="T1" fmla="*/ 0 h 202"/>
              <a:gd name="T2" fmla="*/ 0 w 202"/>
              <a:gd name="T3" fmla="*/ 101 h 202"/>
              <a:gd name="T4" fmla="*/ 101 w 202"/>
              <a:gd name="T5" fmla="*/ 202 h 202"/>
              <a:gd name="T6" fmla="*/ 202 w 202"/>
              <a:gd name="T7" fmla="*/ 101 h 202"/>
              <a:gd name="T8" fmla="*/ 101 w 202"/>
              <a:gd name="T9" fmla="*/ 0 h 202"/>
              <a:gd name="T10" fmla="*/ 101 w 202"/>
              <a:gd name="T11" fmla="*/ 192 h 202"/>
              <a:gd name="T12" fmla="*/ 10 w 202"/>
              <a:gd name="T13" fmla="*/ 101 h 202"/>
              <a:gd name="T14" fmla="*/ 101 w 202"/>
              <a:gd name="T15" fmla="*/ 10 h 202"/>
              <a:gd name="T16" fmla="*/ 192 w 202"/>
              <a:gd name="T17" fmla="*/ 101 h 202"/>
              <a:gd name="T18" fmla="*/ 101 w 202"/>
              <a:gd name="T19" fmla="*/ 19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202">
                <a:moveTo>
                  <a:pt x="101" y="0"/>
                </a:moveTo>
                <a:cubicBezTo>
                  <a:pt x="46" y="0"/>
                  <a:pt x="0" y="45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lose/>
                <a:moveTo>
                  <a:pt x="101" y="192"/>
                </a:moveTo>
                <a:cubicBezTo>
                  <a:pt x="51" y="192"/>
                  <a:pt x="10" y="151"/>
                  <a:pt x="10" y="101"/>
                </a:cubicBezTo>
                <a:cubicBezTo>
                  <a:pt x="10" y="51"/>
                  <a:pt x="51" y="10"/>
                  <a:pt x="101" y="10"/>
                </a:cubicBezTo>
                <a:cubicBezTo>
                  <a:pt x="151" y="10"/>
                  <a:pt x="192" y="51"/>
                  <a:pt x="192" y="101"/>
                </a:cubicBezTo>
                <a:cubicBezTo>
                  <a:pt x="192" y="151"/>
                  <a:pt x="151" y="192"/>
                  <a:pt x="10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3896032" y="4776108"/>
            <a:ext cx="1496483" cy="1490133"/>
          </a:xfrm>
          <a:custGeom>
            <a:avLst/>
            <a:gdLst>
              <a:gd name="T0" fmla="*/ 149 w 299"/>
              <a:gd name="T1" fmla="*/ 0 h 298"/>
              <a:gd name="T2" fmla="*/ 0 w 299"/>
              <a:gd name="T3" fmla="*/ 149 h 298"/>
              <a:gd name="T4" fmla="*/ 149 w 299"/>
              <a:gd name="T5" fmla="*/ 298 h 298"/>
              <a:gd name="T6" fmla="*/ 299 w 299"/>
              <a:gd name="T7" fmla="*/ 149 h 298"/>
              <a:gd name="T8" fmla="*/ 149 w 299"/>
              <a:gd name="T9" fmla="*/ 0 h 298"/>
              <a:gd name="T10" fmla="*/ 149 w 299"/>
              <a:gd name="T11" fmla="*/ 284 h 298"/>
              <a:gd name="T12" fmla="*/ 15 w 299"/>
              <a:gd name="T13" fmla="*/ 149 h 298"/>
              <a:gd name="T14" fmla="*/ 149 w 299"/>
              <a:gd name="T15" fmla="*/ 15 h 298"/>
              <a:gd name="T16" fmla="*/ 284 w 299"/>
              <a:gd name="T17" fmla="*/ 149 h 298"/>
              <a:gd name="T18" fmla="*/ 149 w 299"/>
              <a:gd name="T19" fmla="*/ 28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98">
                <a:moveTo>
                  <a:pt x="149" y="0"/>
                </a:moveTo>
                <a:cubicBezTo>
                  <a:pt x="67" y="0"/>
                  <a:pt x="0" y="67"/>
                  <a:pt x="0" y="149"/>
                </a:cubicBezTo>
                <a:cubicBezTo>
                  <a:pt x="0" y="232"/>
                  <a:pt x="67" y="298"/>
                  <a:pt x="149" y="298"/>
                </a:cubicBezTo>
                <a:cubicBezTo>
                  <a:pt x="232" y="298"/>
                  <a:pt x="299" y="232"/>
                  <a:pt x="299" y="149"/>
                </a:cubicBezTo>
                <a:cubicBezTo>
                  <a:pt x="299" y="67"/>
                  <a:pt x="232" y="0"/>
                  <a:pt x="149" y="0"/>
                </a:cubicBezTo>
                <a:close/>
                <a:moveTo>
                  <a:pt x="149" y="284"/>
                </a:moveTo>
                <a:cubicBezTo>
                  <a:pt x="75" y="284"/>
                  <a:pt x="15" y="223"/>
                  <a:pt x="15" y="149"/>
                </a:cubicBezTo>
                <a:cubicBezTo>
                  <a:pt x="15" y="75"/>
                  <a:pt x="75" y="15"/>
                  <a:pt x="149" y="15"/>
                </a:cubicBezTo>
                <a:cubicBezTo>
                  <a:pt x="223" y="15"/>
                  <a:pt x="284" y="75"/>
                  <a:pt x="284" y="149"/>
                </a:cubicBezTo>
                <a:cubicBezTo>
                  <a:pt x="284" y="223"/>
                  <a:pt x="223" y="284"/>
                  <a:pt x="14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0" name="Freeform 1788"/>
          <p:cNvSpPr/>
          <p:nvPr/>
        </p:nvSpPr>
        <p:spPr bwMode="auto">
          <a:xfrm>
            <a:off x="1747615" y="4691441"/>
            <a:ext cx="539749" cy="524933"/>
          </a:xfrm>
          <a:custGeom>
            <a:avLst/>
            <a:gdLst>
              <a:gd name="T0" fmla="*/ 33 w 108"/>
              <a:gd name="T1" fmla="*/ 105 h 105"/>
              <a:gd name="T2" fmla="*/ 52 w 108"/>
              <a:gd name="T3" fmla="*/ 81 h 105"/>
              <a:gd name="T4" fmla="*/ 108 w 108"/>
              <a:gd name="T5" fmla="*/ 46 h 105"/>
              <a:gd name="T6" fmla="*/ 54 w 108"/>
              <a:gd name="T7" fmla="*/ 0 h 105"/>
              <a:gd name="T8" fmla="*/ 0 w 108"/>
              <a:gd name="T9" fmla="*/ 55 h 105"/>
              <a:gd name="T10" fmla="*/ 33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33" y="105"/>
                </a:moveTo>
                <a:cubicBezTo>
                  <a:pt x="38" y="96"/>
                  <a:pt x="44" y="88"/>
                  <a:pt x="52" y="81"/>
                </a:cubicBezTo>
                <a:cubicBezTo>
                  <a:pt x="68" y="65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5"/>
                  <a:pt x="0" y="55"/>
                </a:cubicBezTo>
                <a:cubicBezTo>
                  <a:pt x="0" y="77"/>
                  <a:pt x="13" y="96"/>
                  <a:pt x="33" y="1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1" name="Freeform 1789"/>
          <p:cNvSpPr/>
          <p:nvPr/>
        </p:nvSpPr>
        <p:spPr bwMode="auto">
          <a:xfrm>
            <a:off x="1102032" y="2291142"/>
            <a:ext cx="539749" cy="520700"/>
          </a:xfrm>
          <a:custGeom>
            <a:avLst/>
            <a:gdLst>
              <a:gd name="T0" fmla="*/ 32 w 108"/>
              <a:gd name="T1" fmla="*/ 104 h 104"/>
              <a:gd name="T2" fmla="*/ 52 w 108"/>
              <a:gd name="T3" fmla="*/ 80 h 104"/>
              <a:gd name="T4" fmla="*/ 108 w 108"/>
              <a:gd name="T5" fmla="*/ 46 h 104"/>
              <a:gd name="T6" fmla="*/ 54 w 108"/>
              <a:gd name="T7" fmla="*/ 0 h 104"/>
              <a:gd name="T8" fmla="*/ 0 w 108"/>
              <a:gd name="T9" fmla="*/ 54 h 104"/>
              <a:gd name="T10" fmla="*/ 32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32" y="104"/>
                </a:moveTo>
                <a:cubicBezTo>
                  <a:pt x="38" y="96"/>
                  <a:pt x="44" y="87"/>
                  <a:pt x="52" y="80"/>
                </a:cubicBezTo>
                <a:cubicBezTo>
                  <a:pt x="67" y="64"/>
                  <a:pt x="87" y="53"/>
                  <a:pt x="108" y="46"/>
                </a:cubicBezTo>
                <a:cubicBezTo>
                  <a:pt x="104" y="20"/>
                  <a:pt x="81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77"/>
                  <a:pt x="13" y="96"/>
                  <a:pt x="32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2" name="Freeform 1790"/>
          <p:cNvSpPr/>
          <p:nvPr/>
        </p:nvSpPr>
        <p:spPr bwMode="auto">
          <a:xfrm>
            <a:off x="4852766" y="4596192"/>
            <a:ext cx="539749" cy="524933"/>
          </a:xfrm>
          <a:custGeom>
            <a:avLst/>
            <a:gdLst>
              <a:gd name="T0" fmla="*/ 75 w 108"/>
              <a:gd name="T1" fmla="*/ 105 h 105"/>
              <a:gd name="T2" fmla="*/ 55 w 108"/>
              <a:gd name="T3" fmla="*/ 81 h 105"/>
              <a:gd name="T4" fmla="*/ 0 w 108"/>
              <a:gd name="T5" fmla="*/ 46 h 105"/>
              <a:gd name="T6" fmla="*/ 53 w 108"/>
              <a:gd name="T7" fmla="*/ 0 h 105"/>
              <a:gd name="T8" fmla="*/ 108 w 108"/>
              <a:gd name="T9" fmla="*/ 55 h 105"/>
              <a:gd name="T10" fmla="*/ 75 w 108"/>
              <a:gd name="T1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5">
                <a:moveTo>
                  <a:pt x="75" y="105"/>
                </a:moveTo>
                <a:cubicBezTo>
                  <a:pt x="69" y="96"/>
                  <a:pt x="63" y="88"/>
                  <a:pt x="55" y="81"/>
                </a:cubicBezTo>
                <a:cubicBezTo>
                  <a:pt x="40" y="65"/>
                  <a:pt x="20" y="53"/>
                  <a:pt x="0" y="46"/>
                </a:cubicBezTo>
                <a:cubicBezTo>
                  <a:pt x="4" y="20"/>
                  <a:pt x="26" y="0"/>
                  <a:pt x="53" y="0"/>
                </a:cubicBezTo>
                <a:cubicBezTo>
                  <a:pt x="83" y="0"/>
                  <a:pt x="108" y="25"/>
                  <a:pt x="108" y="55"/>
                </a:cubicBezTo>
                <a:cubicBezTo>
                  <a:pt x="108" y="77"/>
                  <a:pt x="94" y="96"/>
                  <a:pt x="7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3" name="Freeform 1791"/>
          <p:cNvSpPr/>
          <p:nvPr/>
        </p:nvSpPr>
        <p:spPr bwMode="auto">
          <a:xfrm>
            <a:off x="5022099" y="1486808"/>
            <a:ext cx="539749" cy="518584"/>
          </a:xfrm>
          <a:custGeom>
            <a:avLst/>
            <a:gdLst>
              <a:gd name="T0" fmla="*/ 75 w 108"/>
              <a:gd name="T1" fmla="*/ 104 h 104"/>
              <a:gd name="T2" fmla="*/ 56 w 108"/>
              <a:gd name="T3" fmla="*/ 80 h 104"/>
              <a:gd name="T4" fmla="*/ 0 w 108"/>
              <a:gd name="T5" fmla="*/ 46 h 104"/>
              <a:gd name="T6" fmla="*/ 54 w 108"/>
              <a:gd name="T7" fmla="*/ 0 h 104"/>
              <a:gd name="T8" fmla="*/ 108 w 108"/>
              <a:gd name="T9" fmla="*/ 54 h 104"/>
              <a:gd name="T10" fmla="*/ 75 w 108"/>
              <a:gd name="T1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4">
                <a:moveTo>
                  <a:pt x="75" y="104"/>
                </a:moveTo>
                <a:cubicBezTo>
                  <a:pt x="70" y="95"/>
                  <a:pt x="63" y="87"/>
                  <a:pt x="56" y="80"/>
                </a:cubicBezTo>
                <a:cubicBezTo>
                  <a:pt x="40" y="64"/>
                  <a:pt x="21" y="52"/>
                  <a:pt x="0" y="46"/>
                </a:cubicBezTo>
                <a:cubicBezTo>
                  <a:pt x="4" y="20"/>
                  <a:pt x="26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76"/>
                  <a:pt x="94" y="95"/>
                  <a:pt x="75" y="1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25" name="TextBox 682"/>
          <p:cNvSpPr txBox="1"/>
          <p:nvPr/>
        </p:nvSpPr>
        <p:spPr>
          <a:xfrm>
            <a:off x="1138679" y="2278745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682"/>
          <p:cNvSpPr txBox="1"/>
          <p:nvPr/>
        </p:nvSpPr>
        <p:spPr>
          <a:xfrm>
            <a:off x="5087488" y="148734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682"/>
          <p:cNvSpPr txBox="1"/>
          <p:nvPr/>
        </p:nvSpPr>
        <p:spPr>
          <a:xfrm>
            <a:off x="4852765" y="459619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682"/>
          <p:cNvSpPr txBox="1"/>
          <p:nvPr/>
        </p:nvSpPr>
        <p:spPr>
          <a:xfrm>
            <a:off x="1757589" y="4692778"/>
            <a:ext cx="44275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E.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234186" y="2793487"/>
            <a:ext cx="112771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243416" y="2005180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97391" y="5632901"/>
            <a:ext cx="502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82"/>
          <p:cNvSpPr txBox="1"/>
          <p:nvPr/>
        </p:nvSpPr>
        <p:spPr>
          <a:xfrm>
            <a:off x="5523733" y="3283302"/>
            <a:ext cx="457176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r>
              <a:rPr lang="en-US" altLang="zh-CN" sz="2135" dirty="0"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4241284" y="1624460"/>
            <a:ext cx="1127711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评估函数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4937433" y="3723164"/>
            <a:ext cx="95226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博弈树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067482" y="4991132"/>
            <a:ext cx="1127711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Alpha-Beta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剪枝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950465" y="5172320"/>
            <a:ext cx="1127711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启发式搜索函数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2" name="椭圆 4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4" name="文本框 43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模块化设计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3020" y="2558415"/>
            <a:ext cx="4762500" cy="1870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在设计各种模块功能的过程中，我们综合运用了多种数据结构与算法，如递归函数、动态内存空间的分配等等。还有一些设计大型项目的方法，如Cmakelist的编辑，头文件的封装，外部库和工具链的运用</a:t>
            </a:r>
            <a:r>
              <a:rPr lang="zh-CN" altLang="en-US" sz="2400"/>
              <a:t>等等。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780879"/>
            <a:ext cx="5708293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</a:rPr>
              <a:t>成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果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展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示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8" name="椭圆 27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对局</a:t>
            </a:r>
            <a:r>
              <a:rPr lang="zh-CN" altLang="en-US" sz="3600" b="1" dirty="0">
                <a:solidFill>
                  <a:schemeClr val="bg1"/>
                </a:solidFill>
              </a:rPr>
              <a:t>效果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3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850" y="2239010"/>
            <a:ext cx="3225165" cy="32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19930" y="2216150"/>
            <a:ext cx="3155950" cy="326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66430" y="2216785"/>
            <a:ext cx="3175635" cy="3271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接连接符 16"/>
          <p:cNvSpPr>
            <a:spLocks noChangeShapeType="1"/>
          </p:cNvSpPr>
          <p:nvPr/>
        </p:nvSpPr>
        <p:spPr bwMode="auto">
          <a:xfrm flipH="1">
            <a:off x="5971495" y="3990546"/>
            <a:ext cx="923925" cy="100965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直接连接符 15"/>
          <p:cNvSpPr>
            <a:spLocks noChangeShapeType="1"/>
          </p:cNvSpPr>
          <p:nvPr/>
        </p:nvSpPr>
        <p:spPr bwMode="auto">
          <a:xfrm flipH="1" flipV="1">
            <a:off x="5861957" y="2358596"/>
            <a:ext cx="2857500" cy="26416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接连接符 11"/>
          <p:cNvSpPr>
            <a:spLocks noChangeShapeType="1"/>
          </p:cNvSpPr>
          <p:nvPr/>
        </p:nvSpPr>
        <p:spPr bwMode="auto">
          <a:xfrm flipH="1">
            <a:off x="2377395" y="2382409"/>
            <a:ext cx="2762250" cy="2601912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2" name="椭圆 20"/>
          <p:cNvSpPr>
            <a:spLocks noChangeArrowheads="1"/>
          </p:cNvSpPr>
          <p:nvPr/>
        </p:nvSpPr>
        <p:spPr bwMode="auto">
          <a:xfrm>
            <a:off x="6279470" y="2549096"/>
            <a:ext cx="2132012" cy="2133600"/>
          </a:xfrm>
          <a:prstGeom prst="ellipse">
            <a:avLst/>
          </a:prstGeom>
          <a:ln w="25400" cap="flat" cmpd="sng">
            <a:solidFill>
              <a:schemeClr val="accent1"/>
            </a:solidFill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 useBgFill="1">
        <p:nvSpPr>
          <p:cNvPr id="13" name="椭圆 22"/>
          <p:cNvSpPr>
            <a:spLocks noChangeArrowheads="1"/>
          </p:cNvSpPr>
          <p:nvPr/>
        </p:nvSpPr>
        <p:spPr bwMode="auto">
          <a:xfrm>
            <a:off x="4674507" y="4450921"/>
            <a:ext cx="1739900" cy="1739900"/>
          </a:xfrm>
          <a:prstGeom prst="ellipse">
            <a:avLst/>
          </a:prstGeom>
          <a:ln w="25400" cap="flat" cmpd="sng">
            <a:solidFill>
              <a:schemeClr val="accent2"/>
            </a:solidFill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 useBgFill="1">
        <p:nvSpPr>
          <p:cNvPr id="14" name="椭圆 23"/>
          <p:cNvSpPr>
            <a:spLocks noChangeArrowheads="1"/>
          </p:cNvSpPr>
          <p:nvPr/>
        </p:nvSpPr>
        <p:spPr bwMode="auto">
          <a:xfrm>
            <a:off x="8241620" y="4455684"/>
            <a:ext cx="1739900" cy="1739900"/>
          </a:xfrm>
          <a:prstGeom prst="ellipse">
            <a:avLst/>
          </a:prstGeom>
          <a:ln w="25400" cap="flat" cmpd="sng">
            <a:solidFill>
              <a:schemeClr val="accent4"/>
            </a:solidFill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 useBgFill="1">
        <p:nvSpPr>
          <p:cNvPr id="15" name="椭圆 24"/>
          <p:cNvSpPr>
            <a:spLocks noChangeArrowheads="1"/>
          </p:cNvSpPr>
          <p:nvPr/>
        </p:nvSpPr>
        <p:spPr bwMode="auto">
          <a:xfrm>
            <a:off x="1070882" y="4455684"/>
            <a:ext cx="1739900" cy="1739900"/>
          </a:xfrm>
          <a:prstGeom prst="ellipse">
            <a:avLst/>
          </a:prstGeom>
          <a:ln w="25400" cap="flat" cmpd="sng">
            <a:solidFill>
              <a:schemeClr val="accent4"/>
            </a:solidFill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 useBgFill="1">
        <p:nvSpPr>
          <p:cNvPr id="16" name="椭圆 19"/>
          <p:cNvSpPr>
            <a:spLocks noChangeArrowheads="1"/>
          </p:cNvSpPr>
          <p:nvPr/>
        </p:nvSpPr>
        <p:spPr bwMode="auto">
          <a:xfrm>
            <a:off x="2669495" y="2549096"/>
            <a:ext cx="2132012" cy="2133600"/>
          </a:xfrm>
          <a:prstGeom prst="ellipse">
            <a:avLst/>
          </a:prstGeom>
          <a:ln w="25400" cap="flat" cmpd="sng">
            <a:solidFill>
              <a:schemeClr val="accent1"/>
            </a:solidFill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 useBgFill="1">
        <p:nvSpPr>
          <p:cNvPr id="17" name="椭圆 21"/>
          <p:cNvSpPr>
            <a:spLocks noChangeArrowheads="1"/>
          </p:cNvSpPr>
          <p:nvPr/>
        </p:nvSpPr>
        <p:spPr bwMode="auto">
          <a:xfrm>
            <a:off x="4657045" y="1263221"/>
            <a:ext cx="1739900" cy="1739900"/>
          </a:xfrm>
          <a:prstGeom prst="ellipse">
            <a:avLst/>
          </a:prstGeom>
          <a:ln w="25400" cap="flat" cmpd="sng">
            <a:solidFill>
              <a:schemeClr val="accent3"/>
            </a:solidFill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>
        <p:nvSpPr>
          <p:cNvPr id="18" name="椭圆 3"/>
          <p:cNvSpPr>
            <a:spLocks noChangeArrowheads="1"/>
          </p:cNvSpPr>
          <p:nvPr/>
        </p:nvSpPr>
        <p:spPr bwMode="auto">
          <a:xfrm>
            <a:off x="4766582" y="1371171"/>
            <a:ext cx="1522413" cy="15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>
        <p:nvSpPr>
          <p:cNvPr id="19" name="椭圆 5"/>
          <p:cNvSpPr>
            <a:spLocks noChangeArrowheads="1"/>
          </p:cNvSpPr>
          <p:nvPr/>
        </p:nvSpPr>
        <p:spPr bwMode="auto">
          <a:xfrm>
            <a:off x="2788557" y="2661809"/>
            <a:ext cx="1908175" cy="1908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棋力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6392182" y="2661809"/>
            <a:ext cx="1908175" cy="1908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1185182" y="4569984"/>
            <a:ext cx="1522413" cy="1522412"/>
          </a:xfrm>
          <a:prstGeom prst="ellipse">
            <a:avLst/>
          </a:prstGeom>
          <a:solidFill>
            <a:schemeClr val="accent4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>
        <p:nvSpPr>
          <p:cNvPr id="22" name="椭圆 8"/>
          <p:cNvSpPr>
            <a:spLocks noChangeArrowheads="1"/>
          </p:cNvSpPr>
          <p:nvPr/>
        </p:nvSpPr>
        <p:spPr bwMode="auto">
          <a:xfrm>
            <a:off x="8351157" y="4569984"/>
            <a:ext cx="1522413" cy="1522412"/>
          </a:xfrm>
          <a:prstGeom prst="ellipse">
            <a:avLst/>
          </a:prstGeom>
          <a:solidFill>
            <a:schemeClr val="accent4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>
        <p:nvSpPr>
          <p:cNvPr id="23" name="椭圆 9"/>
          <p:cNvSpPr>
            <a:spLocks noChangeArrowheads="1"/>
          </p:cNvSpPr>
          <p:nvPr/>
        </p:nvSpPr>
        <p:spPr bwMode="auto">
          <a:xfrm>
            <a:off x="4782457" y="4569984"/>
            <a:ext cx="1524000" cy="1522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00" b="1">
              <a:solidFill>
                <a:srgbClr val="181818"/>
              </a:solidFill>
              <a:cs typeface="+mn-ea"/>
              <a:sym typeface="+mn-lt"/>
            </a:endParaRPr>
          </a:p>
        </p:txBody>
      </p:sp>
      <p:sp>
        <p:nvSpPr>
          <p:cNvPr id="24" name="矩形 43"/>
          <p:cNvSpPr>
            <a:spLocks noChangeArrowheads="1"/>
          </p:cNvSpPr>
          <p:nvPr/>
        </p:nvSpPr>
        <p:spPr bwMode="auto">
          <a:xfrm>
            <a:off x="4925969" y="1779228"/>
            <a:ext cx="119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性能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圆角矩形 44"/>
          <p:cNvSpPr>
            <a:spLocks noChangeArrowheads="1"/>
          </p:cNvSpPr>
          <p:nvPr/>
        </p:nvSpPr>
        <p:spPr bwMode="auto">
          <a:xfrm rot="16200000">
            <a:off x="2619964" y="5390722"/>
            <a:ext cx="720725" cy="82550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圆角矩形 45"/>
          <p:cNvSpPr>
            <a:spLocks noChangeArrowheads="1"/>
          </p:cNvSpPr>
          <p:nvPr/>
        </p:nvSpPr>
        <p:spPr bwMode="auto">
          <a:xfrm rot="16200000">
            <a:off x="6208191" y="5389928"/>
            <a:ext cx="720725" cy="841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圆角矩形 46"/>
          <p:cNvSpPr>
            <a:spLocks noChangeArrowheads="1"/>
          </p:cNvSpPr>
          <p:nvPr/>
        </p:nvSpPr>
        <p:spPr bwMode="auto">
          <a:xfrm rot="13242471">
            <a:off x="9452882" y="4409646"/>
            <a:ext cx="720725" cy="84138"/>
          </a:xfrm>
          <a:prstGeom prst="roundRect">
            <a:avLst>
              <a:gd name="adj" fmla="val 50000"/>
            </a:avLst>
          </a:pr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1572532" y="4962096"/>
            <a:ext cx="736600" cy="717550"/>
            <a:chOff x="0" y="0"/>
            <a:chExt cx="736600" cy="717550"/>
          </a:xfrm>
          <a:solidFill>
            <a:schemeClr val="bg1"/>
          </a:solidFill>
        </p:grpSpPr>
        <p:sp>
          <p:nvSpPr>
            <p:cNvPr id="29" name="Freeform 958"/>
            <p:cNvSpPr>
              <a:spLocks noChangeArrowheads="1"/>
            </p:cNvSpPr>
            <p:nvPr/>
          </p:nvSpPr>
          <p:spPr bwMode="auto">
            <a:xfrm>
              <a:off x="323850" y="571500"/>
              <a:ext cx="88900" cy="141288"/>
            </a:xfrm>
            <a:custGeom>
              <a:avLst/>
              <a:gdLst>
                <a:gd name="T0" fmla="*/ 20 w 24"/>
                <a:gd name="T1" fmla="*/ 1 h 38"/>
                <a:gd name="T2" fmla="*/ 18 w 24"/>
                <a:gd name="T3" fmla="*/ 0 h 38"/>
                <a:gd name="T4" fmla="*/ 16 w 24"/>
                <a:gd name="T5" fmla="*/ 1 h 38"/>
                <a:gd name="T6" fmla="*/ 12 w 24"/>
                <a:gd name="T7" fmla="*/ 1 h 38"/>
                <a:gd name="T8" fmla="*/ 8 w 24"/>
                <a:gd name="T9" fmla="*/ 1 h 38"/>
                <a:gd name="T10" fmla="*/ 6 w 24"/>
                <a:gd name="T11" fmla="*/ 0 h 38"/>
                <a:gd name="T12" fmla="*/ 5 w 24"/>
                <a:gd name="T13" fmla="*/ 1 h 38"/>
                <a:gd name="T14" fmla="*/ 0 w 24"/>
                <a:gd name="T15" fmla="*/ 17 h 38"/>
                <a:gd name="T16" fmla="*/ 0 w 24"/>
                <a:gd name="T17" fmla="*/ 17 h 38"/>
                <a:gd name="T18" fmla="*/ 4 w 24"/>
                <a:gd name="T19" fmla="*/ 37 h 38"/>
                <a:gd name="T20" fmla="*/ 5 w 24"/>
                <a:gd name="T21" fmla="*/ 38 h 38"/>
                <a:gd name="T22" fmla="*/ 19 w 24"/>
                <a:gd name="T23" fmla="*/ 38 h 38"/>
                <a:gd name="T24" fmla="*/ 20 w 24"/>
                <a:gd name="T25" fmla="*/ 37 h 38"/>
                <a:gd name="T26" fmla="*/ 24 w 24"/>
                <a:gd name="T27" fmla="*/ 17 h 38"/>
                <a:gd name="T28" fmla="*/ 24 w 24"/>
                <a:gd name="T29" fmla="*/ 16 h 38"/>
                <a:gd name="T30" fmla="*/ 20 w 24"/>
                <a:gd name="T31" fmla="*/ 1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8"/>
                <a:gd name="T50" fmla="*/ 24 w 24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8">
                  <a:moveTo>
                    <a:pt x="20" y="1"/>
                  </a:moveTo>
                  <a:cubicBezTo>
                    <a:pt x="19" y="1"/>
                    <a:pt x="19" y="0"/>
                    <a:pt x="18" y="0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1"/>
                    <a:pt x="7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6"/>
                    <a:pt x="24" y="16"/>
                  </a:cubicBezTo>
                  <a:lnTo>
                    <a:pt x="2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959"/>
            <p:cNvSpPr>
              <a:spLocks noChangeArrowheads="1"/>
            </p:cNvSpPr>
            <p:nvPr/>
          </p:nvSpPr>
          <p:spPr bwMode="auto">
            <a:xfrm>
              <a:off x="434975" y="495300"/>
              <a:ext cx="301625" cy="222250"/>
            </a:xfrm>
            <a:custGeom>
              <a:avLst/>
              <a:gdLst>
                <a:gd name="T0" fmla="*/ 79 w 80"/>
                <a:gd name="T1" fmla="*/ 37 h 59"/>
                <a:gd name="T2" fmla="*/ 15 w 80"/>
                <a:gd name="T3" fmla="*/ 1 h 59"/>
                <a:gd name="T4" fmla="*/ 13 w 80"/>
                <a:gd name="T5" fmla="*/ 0 h 59"/>
                <a:gd name="T6" fmla="*/ 11 w 80"/>
                <a:gd name="T7" fmla="*/ 0 h 59"/>
                <a:gd name="T8" fmla="*/ 11 w 80"/>
                <a:gd name="T9" fmla="*/ 0 h 59"/>
                <a:gd name="T10" fmla="*/ 21 w 80"/>
                <a:gd name="T11" fmla="*/ 22 h 59"/>
                <a:gd name="T12" fmla="*/ 0 w 80"/>
                <a:gd name="T13" fmla="*/ 59 h 59"/>
                <a:gd name="T14" fmla="*/ 76 w 80"/>
                <a:gd name="T15" fmla="*/ 59 h 59"/>
                <a:gd name="T16" fmla="*/ 80 w 80"/>
                <a:gd name="T17" fmla="*/ 54 h 59"/>
                <a:gd name="T18" fmla="*/ 80 w 80"/>
                <a:gd name="T19" fmla="*/ 40 h 59"/>
                <a:gd name="T20" fmla="*/ 79 w 80"/>
                <a:gd name="T21" fmla="*/ 37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59"/>
                <a:gd name="T35" fmla="*/ 80 w 80"/>
                <a:gd name="T36" fmla="*/ 59 h 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59">
                  <a:moveTo>
                    <a:pt x="79" y="37"/>
                  </a:moveTo>
                  <a:cubicBezTo>
                    <a:pt x="61" y="19"/>
                    <a:pt x="39" y="7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59"/>
                    <a:pt x="80" y="57"/>
                    <a:pt x="80" y="5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80" y="38"/>
                    <a:pt x="7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960"/>
            <p:cNvSpPr>
              <a:spLocks noChangeArrowheads="1"/>
            </p:cNvSpPr>
            <p:nvPr/>
          </p:nvSpPr>
          <p:spPr bwMode="auto">
            <a:xfrm>
              <a:off x="0" y="495300"/>
              <a:ext cx="296863" cy="222250"/>
            </a:xfrm>
            <a:custGeom>
              <a:avLst/>
              <a:gdLst>
                <a:gd name="T0" fmla="*/ 69 w 79"/>
                <a:gd name="T1" fmla="*/ 0 h 59"/>
                <a:gd name="T2" fmla="*/ 69 w 79"/>
                <a:gd name="T3" fmla="*/ 0 h 59"/>
                <a:gd name="T4" fmla="*/ 68 w 79"/>
                <a:gd name="T5" fmla="*/ 0 h 59"/>
                <a:gd name="T6" fmla="*/ 67 w 79"/>
                <a:gd name="T7" fmla="*/ 1 h 59"/>
                <a:gd name="T8" fmla="*/ 1 w 79"/>
                <a:gd name="T9" fmla="*/ 37 h 59"/>
                <a:gd name="T10" fmla="*/ 0 w 79"/>
                <a:gd name="T11" fmla="*/ 40 h 59"/>
                <a:gd name="T12" fmla="*/ 0 w 79"/>
                <a:gd name="T13" fmla="*/ 54 h 59"/>
                <a:gd name="T14" fmla="*/ 4 w 79"/>
                <a:gd name="T15" fmla="*/ 59 h 59"/>
                <a:gd name="T16" fmla="*/ 79 w 79"/>
                <a:gd name="T17" fmla="*/ 59 h 59"/>
                <a:gd name="T18" fmla="*/ 60 w 79"/>
                <a:gd name="T19" fmla="*/ 22 h 59"/>
                <a:gd name="T20" fmla="*/ 69 w 79"/>
                <a:gd name="T21" fmla="*/ 0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59"/>
                <a:gd name="T35" fmla="*/ 79 w 79"/>
                <a:gd name="T36" fmla="*/ 59 h 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59"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2" y="6"/>
                    <a:pt x="20" y="19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961"/>
            <p:cNvSpPr>
              <a:spLocks noChangeArrowheads="1"/>
            </p:cNvSpPr>
            <p:nvPr/>
          </p:nvSpPr>
          <p:spPr bwMode="auto">
            <a:xfrm>
              <a:off x="195262" y="0"/>
              <a:ext cx="346075" cy="541338"/>
            </a:xfrm>
            <a:custGeom>
              <a:avLst/>
              <a:gdLst>
                <a:gd name="T0" fmla="*/ 70 w 92"/>
                <a:gd name="T1" fmla="*/ 122 h 144"/>
                <a:gd name="T2" fmla="*/ 70 w 92"/>
                <a:gd name="T3" fmla="*/ 109 h 144"/>
                <a:gd name="T4" fmla="*/ 85 w 92"/>
                <a:gd name="T5" fmla="*/ 77 h 144"/>
                <a:gd name="T6" fmla="*/ 85 w 92"/>
                <a:gd name="T7" fmla="*/ 77 h 144"/>
                <a:gd name="T8" fmla="*/ 92 w 92"/>
                <a:gd name="T9" fmla="*/ 69 h 144"/>
                <a:gd name="T10" fmla="*/ 88 w 92"/>
                <a:gd name="T11" fmla="*/ 62 h 144"/>
                <a:gd name="T12" fmla="*/ 90 w 92"/>
                <a:gd name="T13" fmla="*/ 47 h 144"/>
                <a:gd name="T14" fmla="*/ 46 w 92"/>
                <a:gd name="T15" fmla="*/ 0 h 144"/>
                <a:gd name="T16" fmla="*/ 2 w 92"/>
                <a:gd name="T17" fmla="*/ 47 h 144"/>
                <a:gd name="T18" fmla="*/ 4 w 92"/>
                <a:gd name="T19" fmla="*/ 62 h 144"/>
                <a:gd name="T20" fmla="*/ 0 w 92"/>
                <a:gd name="T21" fmla="*/ 69 h 144"/>
                <a:gd name="T22" fmla="*/ 7 w 92"/>
                <a:gd name="T23" fmla="*/ 77 h 144"/>
                <a:gd name="T24" fmla="*/ 8 w 92"/>
                <a:gd name="T25" fmla="*/ 77 h 144"/>
                <a:gd name="T26" fmla="*/ 22 w 92"/>
                <a:gd name="T27" fmla="*/ 109 h 144"/>
                <a:gd name="T28" fmla="*/ 22 w 92"/>
                <a:gd name="T29" fmla="*/ 122 h 144"/>
                <a:gd name="T30" fmla="*/ 22 w 92"/>
                <a:gd name="T31" fmla="*/ 123 h 144"/>
                <a:gd name="T32" fmla="*/ 46 w 92"/>
                <a:gd name="T33" fmla="*/ 144 h 144"/>
                <a:gd name="T34" fmla="*/ 46 w 92"/>
                <a:gd name="T35" fmla="*/ 144 h 144"/>
                <a:gd name="T36" fmla="*/ 46 w 92"/>
                <a:gd name="T37" fmla="*/ 144 h 144"/>
                <a:gd name="T38" fmla="*/ 70 w 92"/>
                <a:gd name="T39" fmla="*/ 123 h 144"/>
                <a:gd name="T40" fmla="*/ 70 w 92"/>
                <a:gd name="T41" fmla="*/ 122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144"/>
                <a:gd name="T65" fmla="*/ 92 w 92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144">
                  <a:moveTo>
                    <a:pt x="70" y="122"/>
                  </a:moveTo>
                  <a:cubicBezTo>
                    <a:pt x="70" y="109"/>
                    <a:pt x="70" y="109"/>
                    <a:pt x="70" y="109"/>
                  </a:cubicBezTo>
                  <a:cubicBezTo>
                    <a:pt x="78" y="101"/>
                    <a:pt x="84" y="89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9" y="77"/>
                    <a:pt x="92" y="74"/>
                    <a:pt x="92" y="69"/>
                  </a:cubicBezTo>
                  <a:cubicBezTo>
                    <a:pt x="92" y="66"/>
                    <a:pt x="91" y="63"/>
                    <a:pt x="88" y="62"/>
                  </a:cubicBezTo>
                  <a:cubicBezTo>
                    <a:pt x="89" y="57"/>
                    <a:pt x="90" y="52"/>
                    <a:pt x="90" y="47"/>
                  </a:cubicBezTo>
                  <a:cubicBezTo>
                    <a:pt x="90" y="21"/>
                    <a:pt x="71" y="0"/>
                    <a:pt x="46" y="0"/>
                  </a:cubicBezTo>
                  <a:cubicBezTo>
                    <a:pt x="22" y="0"/>
                    <a:pt x="2" y="21"/>
                    <a:pt x="2" y="47"/>
                  </a:cubicBezTo>
                  <a:cubicBezTo>
                    <a:pt x="2" y="52"/>
                    <a:pt x="3" y="57"/>
                    <a:pt x="4" y="62"/>
                  </a:cubicBezTo>
                  <a:cubicBezTo>
                    <a:pt x="2" y="63"/>
                    <a:pt x="0" y="66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7" y="77"/>
                    <a:pt x="7" y="77"/>
                    <a:pt x="8" y="77"/>
                  </a:cubicBezTo>
                  <a:cubicBezTo>
                    <a:pt x="8" y="89"/>
                    <a:pt x="14" y="101"/>
                    <a:pt x="22" y="109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3"/>
                    <a:pt x="22" y="123"/>
                  </a:cubicBezTo>
                  <a:cubicBezTo>
                    <a:pt x="23" y="125"/>
                    <a:pt x="33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59" y="144"/>
                    <a:pt x="68" y="125"/>
                    <a:pt x="70" y="123"/>
                  </a:cubicBezTo>
                  <a:cubicBezTo>
                    <a:pt x="70" y="123"/>
                    <a:pt x="70" y="122"/>
                    <a:pt x="7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Group 33"/>
          <p:cNvGrpSpPr/>
          <p:nvPr/>
        </p:nvGrpSpPr>
        <p:grpSpPr bwMode="auto">
          <a:xfrm>
            <a:off x="8738507" y="4984321"/>
            <a:ext cx="735013" cy="676275"/>
            <a:chOff x="0" y="0"/>
            <a:chExt cx="735013" cy="676275"/>
          </a:xfrm>
          <a:solidFill>
            <a:schemeClr val="bg1"/>
          </a:solidFill>
        </p:grpSpPr>
        <p:sp>
          <p:nvSpPr>
            <p:cNvPr id="34" name="Freeform 999"/>
            <p:cNvSpPr>
              <a:spLocks noChangeArrowheads="1"/>
            </p:cNvSpPr>
            <p:nvPr/>
          </p:nvSpPr>
          <p:spPr bwMode="auto">
            <a:xfrm>
              <a:off x="506413" y="319087"/>
              <a:ext cx="184150" cy="146050"/>
            </a:xfrm>
            <a:custGeom>
              <a:avLst/>
              <a:gdLst>
                <a:gd name="T0" fmla="*/ 4 w 49"/>
                <a:gd name="T1" fmla="*/ 5 h 39"/>
                <a:gd name="T2" fmla="*/ 20 w 49"/>
                <a:gd name="T3" fmla="*/ 33 h 39"/>
                <a:gd name="T4" fmla="*/ 43 w 49"/>
                <a:gd name="T5" fmla="*/ 37 h 39"/>
                <a:gd name="T6" fmla="*/ 35 w 49"/>
                <a:gd name="T7" fmla="*/ 15 h 39"/>
                <a:gd name="T8" fmla="*/ 4 w 49"/>
                <a:gd name="T9" fmla="*/ 5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9"/>
                <a:gd name="T17" fmla="*/ 49 w 4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9">
                  <a:moveTo>
                    <a:pt x="4" y="5"/>
                  </a:moveTo>
                  <a:cubicBezTo>
                    <a:pt x="0" y="10"/>
                    <a:pt x="5" y="26"/>
                    <a:pt x="20" y="33"/>
                  </a:cubicBezTo>
                  <a:cubicBezTo>
                    <a:pt x="34" y="39"/>
                    <a:pt x="38" y="39"/>
                    <a:pt x="43" y="37"/>
                  </a:cubicBezTo>
                  <a:cubicBezTo>
                    <a:pt x="49" y="35"/>
                    <a:pt x="48" y="26"/>
                    <a:pt x="35" y="15"/>
                  </a:cubicBezTo>
                  <a:cubicBezTo>
                    <a:pt x="22" y="4"/>
                    <a:pt x="9" y="0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000"/>
            <p:cNvSpPr>
              <a:spLocks noChangeArrowheads="1"/>
            </p:cNvSpPr>
            <p:nvPr/>
          </p:nvSpPr>
          <p:spPr bwMode="auto">
            <a:xfrm>
              <a:off x="55563" y="319087"/>
              <a:ext cx="184150" cy="146050"/>
            </a:xfrm>
            <a:custGeom>
              <a:avLst/>
              <a:gdLst>
                <a:gd name="T0" fmla="*/ 6 w 49"/>
                <a:gd name="T1" fmla="*/ 37 h 39"/>
                <a:gd name="T2" fmla="*/ 29 w 49"/>
                <a:gd name="T3" fmla="*/ 33 h 39"/>
                <a:gd name="T4" fmla="*/ 45 w 49"/>
                <a:gd name="T5" fmla="*/ 5 h 39"/>
                <a:gd name="T6" fmla="*/ 14 w 49"/>
                <a:gd name="T7" fmla="*/ 15 h 39"/>
                <a:gd name="T8" fmla="*/ 6 w 49"/>
                <a:gd name="T9" fmla="*/ 3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9"/>
                <a:gd name="T17" fmla="*/ 49 w 4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9">
                  <a:moveTo>
                    <a:pt x="6" y="37"/>
                  </a:moveTo>
                  <a:cubicBezTo>
                    <a:pt x="11" y="39"/>
                    <a:pt x="15" y="39"/>
                    <a:pt x="29" y="33"/>
                  </a:cubicBezTo>
                  <a:cubicBezTo>
                    <a:pt x="44" y="26"/>
                    <a:pt x="49" y="10"/>
                    <a:pt x="45" y="5"/>
                  </a:cubicBezTo>
                  <a:cubicBezTo>
                    <a:pt x="40" y="0"/>
                    <a:pt x="27" y="4"/>
                    <a:pt x="14" y="15"/>
                  </a:cubicBezTo>
                  <a:cubicBezTo>
                    <a:pt x="1" y="26"/>
                    <a:pt x="0" y="35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001"/>
            <p:cNvSpPr>
              <a:spLocks noChangeArrowheads="1"/>
            </p:cNvSpPr>
            <p:nvPr/>
          </p:nvSpPr>
          <p:spPr bwMode="auto">
            <a:xfrm>
              <a:off x="0" y="458787"/>
              <a:ext cx="735013" cy="217488"/>
            </a:xfrm>
            <a:custGeom>
              <a:avLst/>
              <a:gdLst>
                <a:gd name="T0" fmla="*/ 195 w 196"/>
                <a:gd name="T1" fmla="*/ 36 h 58"/>
                <a:gd name="T2" fmla="*/ 131 w 196"/>
                <a:gd name="T3" fmla="*/ 0 h 58"/>
                <a:gd name="T4" fmla="*/ 131 w 196"/>
                <a:gd name="T5" fmla="*/ 0 h 58"/>
                <a:gd name="T6" fmla="*/ 99 w 196"/>
                <a:gd name="T7" fmla="*/ 45 h 58"/>
                <a:gd name="T8" fmla="*/ 67 w 196"/>
                <a:gd name="T9" fmla="*/ 0 h 58"/>
                <a:gd name="T10" fmla="*/ 67 w 196"/>
                <a:gd name="T11" fmla="*/ 0 h 58"/>
                <a:gd name="T12" fmla="*/ 2 w 196"/>
                <a:gd name="T13" fmla="*/ 36 h 58"/>
                <a:gd name="T14" fmla="*/ 0 w 196"/>
                <a:gd name="T15" fmla="*/ 39 h 58"/>
                <a:gd name="T16" fmla="*/ 0 w 196"/>
                <a:gd name="T17" fmla="*/ 53 h 58"/>
                <a:gd name="T18" fmla="*/ 5 w 196"/>
                <a:gd name="T19" fmla="*/ 58 h 58"/>
                <a:gd name="T20" fmla="*/ 192 w 196"/>
                <a:gd name="T21" fmla="*/ 58 h 58"/>
                <a:gd name="T22" fmla="*/ 196 w 196"/>
                <a:gd name="T23" fmla="*/ 53 h 58"/>
                <a:gd name="T24" fmla="*/ 196 w 196"/>
                <a:gd name="T25" fmla="*/ 39 h 58"/>
                <a:gd name="T26" fmla="*/ 195 w 196"/>
                <a:gd name="T27" fmla="*/ 36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6"/>
                <a:gd name="T43" fmla="*/ 0 h 58"/>
                <a:gd name="T44" fmla="*/ 196 w 196"/>
                <a:gd name="T45" fmla="*/ 58 h 5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6" h="58">
                  <a:moveTo>
                    <a:pt x="195" y="36"/>
                  </a:moveTo>
                  <a:cubicBezTo>
                    <a:pt x="177" y="18"/>
                    <a:pt x="155" y="6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0" y="25"/>
                    <a:pt x="116" y="45"/>
                    <a:pt x="99" y="45"/>
                  </a:cubicBezTo>
                  <a:cubicBezTo>
                    <a:pt x="82" y="45"/>
                    <a:pt x="69" y="25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3" y="5"/>
                    <a:pt x="20" y="18"/>
                    <a:pt x="2" y="36"/>
                  </a:cubicBezTo>
                  <a:cubicBezTo>
                    <a:pt x="1" y="37"/>
                    <a:pt x="0" y="38"/>
                    <a:pt x="0" y="3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5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5" y="58"/>
                    <a:pt x="196" y="56"/>
                    <a:pt x="196" y="53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6" y="38"/>
                    <a:pt x="196" y="37"/>
                    <a:pt x="19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002"/>
            <p:cNvSpPr>
              <a:spLocks noChangeArrowheads="1"/>
            </p:cNvSpPr>
            <p:nvPr/>
          </p:nvSpPr>
          <p:spPr bwMode="auto">
            <a:xfrm>
              <a:off x="195263" y="0"/>
              <a:ext cx="352425" cy="522288"/>
            </a:xfrm>
            <a:custGeom>
              <a:avLst/>
              <a:gdLst>
                <a:gd name="T0" fmla="*/ 1 w 94"/>
                <a:gd name="T1" fmla="*/ 71 h 139"/>
                <a:gd name="T2" fmla="*/ 8 w 94"/>
                <a:gd name="T3" fmla="*/ 79 h 139"/>
                <a:gd name="T4" fmla="*/ 8 w 94"/>
                <a:gd name="T5" fmla="*/ 79 h 139"/>
                <a:gd name="T6" fmla="*/ 23 w 94"/>
                <a:gd name="T7" fmla="*/ 110 h 139"/>
                <a:gd name="T8" fmla="*/ 23 w 94"/>
                <a:gd name="T9" fmla="*/ 117 h 139"/>
                <a:gd name="T10" fmla="*/ 23 w 94"/>
                <a:gd name="T11" fmla="*/ 118 h 139"/>
                <a:gd name="T12" fmla="*/ 47 w 94"/>
                <a:gd name="T13" fmla="*/ 139 h 139"/>
                <a:gd name="T14" fmla="*/ 47 w 94"/>
                <a:gd name="T15" fmla="*/ 139 h 139"/>
                <a:gd name="T16" fmla="*/ 47 w 94"/>
                <a:gd name="T17" fmla="*/ 139 h 139"/>
                <a:gd name="T18" fmla="*/ 71 w 94"/>
                <a:gd name="T19" fmla="*/ 118 h 139"/>
                <a:gd name="T20" fmla="*/ 71 w 94"/>
                <a:gd name="T21" fmla="*/ 117 h 139"/>
                <a:gd name="T22" fmla="*/ 71 w 94"/>
                <a:gd name="T23" fmla="*/ 110 h 139"/>
                <a:gd name="T24" fmla="*/ 86 w 94"/>
                <a:gd name="T25" fmla="*/ 79 h 139"/>
                <a:gd name="T26" fmla="*/ 86 w 94"/>
                <a:gd name="T27" fmla="*/ 79 h 139"/>
                <a:gd name="T28" fmla="*/ 93 w 94"/>
                <a:gd name="T29" fmla="*/ 71 h 139"/>
                <a:gd name="T30" fmla="*/ 90 w 94"/>
                <a:gd name="T31" fmla="*/ 64 h 139"/>
                <a:gd name="T32" fmla="*/ 94 w 94"/>
                <a:gd name="T33" fmla="*/ 47 h 139"/>
                <a:gd name="T34" fmla="*/ 47 w 94"/>
                <a:gd name="T35" fmla="*/ 0 h 139"/>
                <a:gd name="T36" fmla="*/ 0 w 94"/>
                <a:gd name="T37" fmla="*/ 47 h 139"/>
                <a:gd name="T38" fmla="*/ 3 w 94"/>
                <a:gd name="T39" fmla="*/ 64 h 139"/>
                <a:gd name="T40" fmla="*/ 1 w 94"/>
                <a:gd name="T41" fmla="*/ 71 h 1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4"/>
                <a:gd name="T64" fmla="*/ 0 h 139"/>
                <a:gd name="T65" fmla="*/ 94 w 94"/>
                <a:gd name="T66" fmla="*/ 139 h 1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4" h="139">
                  <a:moveTo>
                    <a:pt x="1" y="71"/>
                  </a:moveTo>
                  <a:cubicBezTo>
                    <a:pt x="1" y="75"/>
                    <a:pt x="4" y="79"/>
                    <a:pt x="8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9" y="90"/>
                    <a:pt x="15" y="102"/>
                    <a:pt x="23" y="110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23" y="117"/>
                    <a:pt x="23" y="117"/>
                    <a:pt x="23" y="118"/>
                  </a:cubicBezTo>
                  <a:cubicBezTo>
                    <a:pt x="25" y="120"/>
                    <a:pt x="35" y="139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60" y="139"/>
                    <a:pt x="70" y="120"/>
                    <a:pt x="71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9" y="102"/>
                    <a:pt x="85" y="90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90" y="79"/>
                    <a:pt x="93" y="75"/>
                    <a:pt x="93" y="71"/>
                  </a:cubicBezTo>
                  <a:cubicBezTo>
                    <a:pt x="93" y="68"/>
                    <a:pt x="92" y="66"/>
                    <a:pt x="90" y="64"/>
                  </a:cubicBezTo>
                  <a:cubicBezTo>
                    <a:pt x="92" y="59"/>
                    <a:pt x="94" y="5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3"/>
                    <a:pt x="1" y="59"/>
                    <a:pt x="3" y="64"/>
                  </a:cubicBezTo>
                  <a:cubicBezTo>
                    <a:pt x="2" y="66"/>
                    <a:pt x="1" y="68"/>
                    <a:pt x="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38"/>
          <p:cNvGrpSpPr/>
          <p:nvPr/>
        </p:nvGrpSpPr>
        <p:grpSpPr bwMode="auto">
          <a:xfrm>
            <a:off x="5192032" y="4930346"/>
            <a:ext cx="730250" cy="720725"/>
            <a:chOff x="0" y="0"/>
            <a:chExt cx="728663" cy="719138"/>
          </a:xfrm>
        </p:grpSpPr>
        <p:sp>
          <p:nvSpPr>
            <p:cNvPr id="39" name="Freeform 351"/>
            <p:cNvSpPr>
              <a:spLocks noEditPoints="1" noChangeArrowheads="1"/>
            </p:cNvSpPr>
            <p:nvPr/>
          </p:nvSpPr>
          <p:spPr bwMode="auto">
            <a:xfrm>
              <a:off x="169862" y="0"/>
              <a:ext cx="385763" cy="479425"/>
            </a:xfrm>
            <a:custGeom>
              <a:avLst/>
              <a:gdLst>
                <a:gd name="T0" fmla="*/ 8 w 103"/>
                <a:gd name="T1" fmla="*/ 86 h 128"/>
                <a:gd name="T2" fmla="*/ 52 w 103"/>
                <a:gd name="T3" fmla="*/ 128 h 128"/>
                <a:gd name="T4" fmla="*/ 95 w 103"/>
                <a:gd name="T5" fmla="*/ 86 h 128"/>
                <a:gd name="T6" fmla="*/ 103 w 103"/>
                <a:gd name="T7" fmla="*/ 73 h 128"/>
                <a:gd name="T8" fmla="*/ 99 w 103"/>
                <a:gd name="T9" fmla="*/ 64 h 128"/>
                <a:gd name="T10" fmla="*/ 101 w 103"/>
                <a:gd name="T11" fmla="*/ 51 h 128"/>
                <a:gd name="T12" fmla="*/ 52 w 103"/>
                <a:gd name="T13" fmla="*/ 0 h 128"/>
                <a:gd name="T14" fmla="*/ 2 w 103"/>
                <a:gd name="T15" fmla="*/ 51 h 128"/>
                <a:gd name="T16" fmla="*/ 4 w 103"/>
                <a:gd name="T17" fmla="*/ 64 h 128"/>
                <a:gd name="T18" fmla="*/ 0 w 103"/>
                <a:gd name="T19" fmla="*/ 73 h 128"/>
                <a:gd name="T20" fmla="*/ 8 w 103"/>
                <a:gd name="T21" fmla="*/ 86 h 128"/>
                <a:gd name="T22" fmla="*/ 14 w 103"/>
                <a:gd name="T23" fmla="*/ 72 h 128"/>
                <a:gd name="T24" fmla="*/ 18 w 103"/>
                <a:gd name="T25" fmla="*/ 64 h 128"/>
                <a:gd name="T26" fmla="*/ 16 w 103"/>
                <a:gd name="T27" fmla="*/ 51 h 128"/>
                <a:gd name="T28" fmla="*/ 52 w 103"/>
                <a:gd name="T29" fmla="*/ 13 h 128"/>
                <a:gd name="T30" fmla="*/ 87 w 103"/>
                <a:gd name="T31" fmla="*/ 51 h 128"/>
                <a:gd name="T32" fmla="*/ 86 w 103"/>
                <a:gd name="T33" fmla="*/ 64 h 128"/>
                <a:gd name="T34" fmla="*/ 89 w 103"/>
                <a:gd name="T35" fmla="*/ 72 h 128"/>
                <a:gd name="T36" fmla="*/ 90 w 103"/>
                <a:gd name="T37" fmla="*/ 73 h 128"/>
                <a:gd name="T38" fmla="*/ 89 w 103"/>
                <a:gd name="T39" fmla="*/ 74 h 128"/>
                <a:gd name="T40" fmla="*/ 89 w 103"/>
                <a:gd name="T41" fmla="*/ 74 h 128"/>
                <a:gd name="T42" fmla="*/ 82 w 103"/>
                <a:gd name="T43" fmla="*/ 80 h 128"/>
                <a:gd name="T44" fmla="*/ 52 w 103"/>
                <a:gd name="T45" fmla="*/ 115 h 128"/>
                <a:gd name="T46" fmla="*/ 21 w 103"/>
                <a:gd name="T47" fmla="*/ 80 h 128"/>
                <a:gd name="T48" fmla="*/ 14 w 103"/>
                <a:gd name="T49" fmla="*/ 74 h 128"/>
                <a:gd name="T50" fmla="*/ 14 w 103"/>
                <a:gd name="T51" fmla="*/ 74 h 128"/>
                <a:gd name="T52" fmla="*/ 14 w 103"/>
                <a:gd name="T53" fmla="*/ 73 h 128"/>
                <a:gd name="T54" fmla="*/ 14 w 103"/>
                <a:gd name="T55" fmla="*/ 72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"/>
                <a:gd name="T85" fmla="*/ 0 h 128"/>
                <a:gd name="T86" fmla="*/ 103 w 103"/>
                <a:gd name="T87" fmla="*/ 128 h 1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" h="128">
                  <a:moveTo>
                    <a:pt x="8" y="86"/>
                  </a:moveTo>
                  <a:cubicBezTo>
                    <a:pt x="12" y="107"/>
                    <a:pt x="29" y="128"/>
                    <a:pt x="52" y="128"/>
                  </a:cubicBezTo>
                  <a:cubicBezTo>
                    <a:pt x="74" y="128"/>
                    <a:pt x="91" y="107"/>
                    <a:pt x="95" y="86"/>
                  </a:cubicBezTo>
                  <a:cubicBezTo>
                    <a:pt x="99" y="84"/>
                    <a:pt x="103" y="79"/>
                    <a:pt x="103" y="73"/>
                  </a:cubicBezTo>
                  <a:cubicBezTo>
                    <a:pt x="103" y="69"/>
                    <a:pt x="101" y="66"/>
                    <a:pt x="99" y="64"/>
                  </a:cubicBezTo>
                  <a:cubicBezTo>
                    <a:pt x="100" y="60"/>
                    <a:pt x="101" y="55"/>
                    <a:pt x="101" y="51"/>
                  </a:cubicBezTo>
                  <a:cubicBezTo>
                    <a:pt x="101" y="23"/>
                    <a:pt x="79" y="0"/>
                    <a:pt x="52" y="0"/>
                  </a:cubicBezTo>
                  <a:cubicBezTo>
                    <a:pt x="24" y="0"/>
                    <a:pt x="2" y="23"/>
                    <a:pt x="2" y="51"/>
                  </a:cubicBezTo>
                  <a:cubicBezTo>
                    <a:pt x="2" y="55"/>
                    <a:pt x="3" y="60"/>
                    <a:pt x="4" y="64"/>
                  </a:cubicBezTo>
                  <a:cubicBezTo>
                    <a:pt x="2" y="66"/>
                    <a:pt x="0" y="69"/>
                    <a:pt x="0" y="73"/>
                  </a:cubicBezTo>
                  <a:cubicBezTo>
                    <a:pt x="0" y="79"/>
                    <a:pt x="4" y="84"/>
                    <a:pt x="8" y="86"/>
                  </a:cubicBezTo>
                  <a:close/>
                  <a:moveTo>
                    <a:pt x="14" y="72"/>
                  </a:moveTo>
                  <a:cubicBezTo>
                    <a:pt x="17" y="70"/>
                    <a:pt x="19" y="67"/>
                    <a:pt x="18" y="64"/>
                  </a:cubicBezTo>
                  <a:cubicBezTo>
                    <a:pt x="16" y="60"/>
                    <a:pt x="16" y="56"/>
                    <a:pt x="16" y="51"/>
                  </a:cubicBezTo>
                  <a:cubicBezTo>
                    <a:pt x="16" y="30"/>
                    <a:pt x="32" y="13"/>
                    <a:pt x="52" y="13"/>
                  </a:cubicBezTo>
                  <a:cubicBezTo>
                    <a:pt x="71" y="13"/>
                    <a:pt x="87" y="30"/>
                    <a:pt x="87" y="51"/>
                  </a:cubicBezTo>
                  <a:cubicBezTo>
                    <a:pt x="87" y="56"/>
                    <a:pt x="87" y="60"/>
                    <a:pt x="86" y="64"/>
                  </a:cubicBezTo>
                  <a:cubicBezTo>
                    <a:pt x="84" y="67"/>
                    <a:pt x="86" y="70"/>
                    <a:pt x="89" y="72"/>
                  </a:cubicBezTo>
                  <a:cubicBezTo>
                    <a:pt x="89" y="72"/>
                    <a:pt x="90" y="72"/>
                    <a:pt x="90" y="73"/>
                  </a:cubicBezTo>
                  <a:cubicBezTo>
                    <a:pt x="90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5" y="74"/>
                    <a:pt x="82" y="77"/>
                    <a:pt x="82" y="80"/>
                  </a:cubicBezTo>
                  <a:cubicBezTo>
                    <a:pt x="81" y="97"/>
                    <a:pt x="68" y="115"/>
                    <a:pt x="52" y="115"/>
                  </a:cubicBezTo>
                  <a:cubicBezTo>
                    <a:pt x="35" y="115"/>
                    <a:pt x="22" y="97"/>
                    <a:pt x="21" y="80"/>
                  </a:cubicBezTo>
                  <a:cubicBezTo>
                    <a:pt x="21" y="77"/>
                    <a:pt x="18" y="74"/>
                    <a:pt x="14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4" y="74"/>
                    <a:pt x="14" y="73"/>
                  </a:cubicBezTo>
                  <a:cubicBezTo>
                    <a:pt x="14" y="72"/>
                    <a:pt x="14" y="72"/>
                    <a:pt x="14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352"/>
            <p:cNvSpPr>
              <a:spLocks noEditPoints="1" noChangeArrowheads="1"/>
            </p:cNvSpPr>
            <p:nvPr/>
          </p:nvSpPr>
          <p:spPr bwMode="auto">
            <a:xfrm>
              <a:off x="0" y="509588"/>
              <a:ext cx="728663" cy="209550"/>
            </a:xfrm>
            <a:custGeom>
              <a:avLst/>
              <a:gdLst>
                <a:gd name="T0" fmla="*/ 191 w 194"/>
                <a:gd name="T1" fmla="*/ 32 h 56"/>
                <a:gd name="T2" fmla="*/ 129 w 194"/>
                <a:gd name="T3" fmla="*/ 1 h 56"/>
                <a:gd name="T4" fmla="*/ 126 w 194"/>
                <a:gd name="T5" fmla="*/ 0 h 56"/>
                <a:gd name="T6" fmla="*/ 124 w 194"/>
                <a:gd name="T7" fmla="*/ 0 h 56"/>
                <a:gd name="T8" fmla="*/ 121 w 194"/>
                <a:gd name="T9" fmla="*/ 1 h 56"/>
                <a:gd name="T10" fmla="*/ 97 w 194"/>
                <a:gd name="T11" fmla="*/ 6 h 56"/>
                <a:gd name="T12" fmla="*/ 72 w 194"/>
                <a:gd name="T13" fmla="*/ 1 h 56"/>
                <a:gd name="T14" fmla="*/ 69 w 194"/>
                <a:gd name="T15" fmla="*/ 0 h 56"/>
                <a:gd name="T16" fmla="*/ 67 w 194"/>
                <a:gd name="T17" fmla="*/ 0 h 56"/>
                <a:gd name="T18" fmla="*/ 66 w 194"/>
                <a:gd name="T19" fmla="*/ 1 h 56"/>
                <a:gd name="T20" fmla="*/ 2 w 194"/>
                <a:gd name="T21" fmla="*/ 32 h 56"/>
                <a:gd name="T22" fmla="*/ 0 w 194"/>
                <a:gd name="T23" fmla="*/ 37 h 56"/>
                <a:gd name="T24" fmla="*/ 0 w 194"/>
                <a:gd name="T25" fmla="*/ 50 h 56"/>
                <a:gd name="T26" fmla="*/ 6 w 194"/>
                <a:gd name="T27" fmla="*/ 56 h 56"/>
                <a:gd name="T28" fmla="*/ 187 w 194"/>
                <a:gd name="T29" fmla="*/ 56 h 56"/>
                <a:gd name="T30" fmla="*/ 194 w 194"/>
                <a:gd name="T31" fmla="*/ 50 h 56"/>
                <a:gd name="T32" fmla="*/ 194 w 194"/>
                <a:gd name="T33" fmla="*/ 37 h 56"/>
                <a:gd name="T34" fmla="*/ 191 w 194"/>
                <a:gd name="T35" fmla="*/ 32 h 56"/>
                <a:gd name="T36" fmla="*/ 180 w 194"/>
                <a:gd name="T37" fmla="*/ 43 h 56"/>
                <a:gd name="T38" fmla="*/ 13 w 194"/>
                <a:gd name="T39" fmla="*/ 43 h 56"/>
                <a:gd name="T40" fmla="*/ 13 w 194"/>
                <a:gd name="T41" fmla="*/ 40 h 56"/>
                <a:gd name="T42" fmla="*/ 68 w 194"/>
                <a:gd name="T43" fmla="*/ 14 h 56"/>
                <a:gd name="T44" fmla="*/ 97 w 194"/>
                <a:gd name="T45" fmla="*/ 19 h 56"/>
                <a:gd name="T46" fmla="*/ 126 w 194"/>
                <a:gd name="T47" fmla="*/ 14 h 56"/>
                <a:gd name="T48" fmla="*/ 180 w 194"/>
                <a:gd name="T49" fmla="*/ 40 h 56"/>
                <a:gd name="T50" fmla="*/ 180 w 194"/>
                <a:gd name="T51" fmla="*/ 43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4"/>
                <a:gd name="T79" fmla="*/ 0 h 56"/>
                <a:gd name="T80" fmla="*/ 194 w 194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4" h="56">
                  <a:moveTo>
                    <a:pt x="191" y="32"/>
                  </a:moveTo>
                  <a:cubicBezTo>
                    <a:pt x="174" y="17"/>
                    <a:pt x="152" y="6"/>
                    <a:pt x="129" y="1"/>
                  </a:cubicBezTo>
                  <a:cubicBezTo>
                    <a:pt x="128" y="1"/>
                    <a:pt x="127" y="0"/>
                    <a:pt x="126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1"/>
                    <a:pt x="121" y="1"/>
                  </a:cubicBezTo>
                  <a:cubicBezTo>
                    <a:pt x="115" y="4"/>
                    <a:pt x="106" y="6"/>
                    <a:pt x="97" y="6"/>
                  </a:cubicBezTo>
                  <a:cubicBezTo>
                    <a:pt x="87" y="6"/>
                    <a:pt x="78" y="4"/>
                    <a:pt x="72" y="1"/>
                  </a:cubicBezTo>
                  <a:cubicBezTo>
                    <a:pt x="71" y="1"/>
                    <a:pt x="70" y="0"/>
                    <a:pt x="6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6" y="1"/>
                  </a:cubicBezTo>
                  <a:cubicBezTo>
                    <a:pt x="42" y="6"/>
                    <a:pt x="20" y="16"/>
                    <a:pt x="2" y="32"/>
                  </a:cubicBezTo>
                  <a:cubicBezTo>
                    <a:pt x="0" y="33"/>
                    <a:pt x="0" y="35"/>
                    <a:pt x="0" y="3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6" y="56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191" y="56"/>
                    <a:pt x="194" y="53"/>
                    <a:pt x="194" y="50"/>
                  </a:cubicBezTo>
                  <a:cubicBezTo>
                    <a:pt x="194" y="37"/>
                    <a:pt x="194" y="37"/>
                    <a:pt x="194" y="37"/>
                  </a:cubicBezTo>
                  <a:cubicBezTo>
                    <a:pt x="194" y="35"/>
                    <a:pt x="193" y="33"/>
                    <a:pt x="191" y="32"/>
                  </a:cubicBezTo>
                  <a:close/>
                  <a:moveTo>
                    <a:pt x="18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28" y="27"/>
                    <a:pt x="47" y="18"/>
                    <a:pt x="68" y="14"/>
                  </a:cubicBezTo>
                  <a:cubicBezTo>
                    <a:pt x="76" y="17"/>
                    <a:pt x="86" y="19"/>
                    <a:pt x="97" y="19"/>
                  </a:cubicBezTo>
                  <a:cubicBezTo>
                    <a:pt x="107" y="19"/>
                    <a:pt x="117" y="17"/>
                    <a:pt x="126" y="14"/>
                  </a:cubicBezTo>
                  <a:cubicBezTo>
                    <a:pt x="146" y="18"/>
                    <a:pt x="165" y="27"/>
                    <a:pt x="180" y="40"/>
                  </a:cubicBezTo>
                  <a:lnTo>
                    <a:pt x="180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19"/>
          <p:cNvSpPr txBox="1"/>
          <p:nvPr/>
        </p:nvSpPr>
        <p:spPr>
          <a:xfrm>
            <a:off x="3093721" y="4823394"/>
            <a:ext cx="153134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能兼顾进攻和防守，做出的决策往往十分沉稳，对战普通玩家能够立于不败之地。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9"/>
          <p:cNvSpPr txBox="1"/>
          <p:nvPr/>
        </p:nvSpPr>
        <p:spPr>
          <a:xfrm rot="18603774">
            <a:off x="9819005" y="2807970"/>
            <a:ext cx="2161540" cy="1838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不足：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边界处理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不妥当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偶尔会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胡乱走棋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缺少杀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9"/>
          <p:cNvSpPr txBox="1"/>
          <p:nvPr/>
        </p:nvSpPr>
        <p:spPr>
          <a:xfrm>
            <a:off x="6616700" y="4719320"/>
            <a:ext cx="1616075" cy="1917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AI每步棋的思考时间基本能控制在5秒以内。若局势较为复杂或棋子太多时，AI思考时间会明显增加，但最多不会超过30秒。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491197" y="3283381"/>
            <a:ext cx="180884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速度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47" name="椭圆 46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9" name="文本框 48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性能</a:t>
            </a:r>
            <a:r>
              <a:rPr lang="zh-CN" altLang="en-US" sz="3600" b="1" dirty="0">
                <a:solidFill>
                  <a:schemeClr val="bg1"/>
                </a:solidFill>
              </a:rPr>
              <a:t>测试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94756" y="2676739"/>
            <a:ext cx="5708293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</a:rPr>
              <a:t>总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结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与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感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想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26422" y="5694061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57357" y="5464322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100" y="787458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3500" y="939858"/>
            <a:ext cx="474978" cy="47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98980" y="2199005"/>
            <a:ext cx="8782050" cy="3463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项目的进展中，我深深感受到人工智能的巨大潜力。计算机强大的算力使得博弈过程成为暴力的搜索，这是人类难以触及的高度。倘若再加入机器学习，AI的性能将进一步提升，在某些复杂领域，能够做出人类无法想象的高级决策。我的五子棋AI只不过是一个极其简陋的计算模块，甚至不能称之为“人工智能”。但该项目激发了我对人工智能的好奇心与求知欲，也让我获得了极大的成就感。我希望能在日后进一步积累知识和经验，培养创新思维，继续在计算机领域开拓，探索和成长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7015" y="1416838"/>
            <a:ext cx="130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总结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0360" y="1645197"/>
            <a:ext cx="18446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SUMMARY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162629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9349" y="2650493"/>
            <a:ext cx="6500480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演示完毕，感谢各位老师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138527" y="4010875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5205752" y="4053418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6303" y="398009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答辩学生：</a:t>
            </a:r>
            <a:r>
              <a:rPr lang="zh-CN" altLang="en-US" dirty="0">
                <a:solidFill>
                  <a:schemeClr val="bg1"/>
                </a:solidFill>
              </a:rPr>
              <a:t>刘浩楠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65613" y="4010875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7827029" y="4053419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9867" y="398009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指导教</a:t>
            </a:r>
            <a:r>
              <a:rPr lang="zh-CN" altLang="en-US">
                <a:solidFill>
                  <a:schemeClr val="bg1"/>
                </a:solidFill>
              </a:rPr>
              <a:t>师：俸志</a:t>
            </a:r>
            <a:r>
              <a:rPr lang="zh-CN" altLang="en-US">
                <a:solidFill>
                  <a:schemeClr val="bg1"/>
                </a:solidFill>
              </a:rPr>
              <a:t>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26422" y="5694061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57357" y="5464322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100" y="787458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3500" y="939858"/>
            <a:ext cx="474978" cy="47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98980" y="2199005"/>
            <a:ext cx="8782050" cy="2875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随着人工智能技术的不断进步，棋类人工智能的智能化程度将越来越高。五子棋AI算法属于人工智能领域的研究范畴。通过对五子棋AI算法的研究，可以推动人工智能相关技术的发展，如强化学习、搜索算法、神经网络等。本模型基于传统搜索算法，以极小化极大值搜索为核心，构建博弈树来模拟对弈过程，优先进行深度搜索，利用评估函数为棋局赋分，并通过Alpha-Beta剪枝，启发式搜索函数等技巧简化算法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提高运算速度，加深搜索层数，以获得最佳落子位置。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8345" y="4850130"/>
            <a:ext cx="76796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关键词：五子棋；极小化极大值搜索；博弈树；Alpha-Beta剪枝；启发式搜索函数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7015" y="141683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摘要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93685" y="1675677"/>
            <a:ext cx="1829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ABSTRACT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4714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894846" y="2663912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8748360" y="2663912"/>
            <a:ext cx="1895094" cy="1895094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321603" y="2663912"/>
            <a:ext cx="1895094" cy="1895094"/>
            <a:chOff x="4528154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303686" y="4571610"/>
            <a:ext cx="20756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UI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棋盘界面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18266" y="4571610"/>
            <a:ext cx="2157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Minimax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博弈树搜索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62383" y="4571610"/>
            <a:ext cx="2154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Evaluat</a:t>
            </a:r>
            <a:r>
              <a:rPr lang="en-US" altLang="zh-CN" sz="2400" b="1" dirty="0">
                <a:solidFill>
                  <a:schemeClr val="bg1"/>
                </a:solidFill>
              </a:rPr>
              <a:t>e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评估函数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74212" y="4571610"/>
            <a:ext cx="2292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O</a:t>
            </a:r>
            <a:r>
              <a:rPr lang="en-US" altLang="zh-CN" sz="2400" b="1" dirty="0">
                <a:solidFill>
                  <a:schemeClr val="bg1"/>
                </a:solidFill>
              </a:rPr>
              <a:t>ptimization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性能优化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24305" y="603767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主要</a:t>
            </a:r>
            <a:r>
              <a:rPr lang="zh-CN" altLang="en-US" sz="4400" b="1" dirty="0">
                <a:solidFill>
                  <a:schemeClr val="bg1"/>
                </a:solidFill>
              </a:rPr>
              <a:t>模块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905" y="1525270"/>
            <a:ext cx="5545455" cy="4881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9905" y="1525270"/>
            <a:ext cx="5545455" cy="4881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1997年，美国IBM公司研发的超级国际象棋AI“深蓝”战胜了当时的国际象棋之王卡斯帕罗夫。这是电脑第一次在棋类中战胜人类顶尖选手，让世人见证了AI的威力。棋类游戏AI自此迅速发展，其博弈算法不断得到改进，形成了较为成熟的高级算法体系。2016年，AlphaGo利用深度学习，击败了人类围棋的巅峰选手李世石。不久后，AlphaGo Zero通过自我对弈和学习人类棋谱，大幅提升了棋力，击败了少年围棋天才柯洁。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从初期的简单算法到现在的深度学习技术，棋类人工智能的发展历程是一个不断探索和创新的过程，人们不断挑战着计算机在棋类游戏方面的能力极限。通过不断挑战和解决棋类问题，可以推动人工智能技术的发展和创新，为其他领域的应用提供借鉴和启示。总之，随着技术的不断进步和应用场景的不断拓展，棋类人工智能的未来发展将充满无限可能性和机遇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5360" y="1525270"/>
            <a:ext cx="5545455" cy="48812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五子棋AI算法属于人工智能领域的研究范畴。通过对五子棋AI算法的研究，可以推动人工智能相关技术的发展，如强化学习、搜索算法、神经网络等。五子棋AI算法的研究不仅限于五子棋本身，还可以扩展到其他类似的博弈和决策问题中。例如，在金融、经济、军事等领域中，一些决策问题也可以通过类似的算法来解决。研究五子棋AI算法不仅有助于提高五子棋的竞技水平，还可以促进人工智能领域的发展和推广，为其他领域提供新的解决方案，并提升大众对人工智能的认识和理解。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5360" y="1525270"/>
            <a:ext cx="5545455" cy="48812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accent1"/>
                </a:solidFill>
                <a:sym typeface="+mn-ea"/>
              </a:rPr>
              <a:t>背景及意义</a:t>
            </a:r>
            <a:endParaRPr lang="zh-CN" altLang="en-US"/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>
              <p:custDataLst>
                <p:tags r:id="rId2"/>
              </p:custDataLst>
            </p:nvPr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背景</a:t>
            </a:r>
            <a:r>
              <a:rPr lang="zh-CN" altLang="en-US" sz="3600" b="1" dirty="0">
                <a:solidFill>
                  <a:schemeClr val="bg1"/>
                </a:solidFill>
              </a:rPr>
              <a:t>和意义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50080" y="2676525"/>
            <a:ext cx="5708015" cy="1913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功</a:t>
            </a:r>
            <a:r>
              <a:rPr lang="en-US" altLang="zh-CN" sz="6000" b="1" dirty="0">
                <a:solidFill>
                  <a:schemeClr val="bg1"/>
                </a:solidFill>
              </a:rPr>
              <a:t> </a:t>
            </a:r>
            <a:r>
              <a:rPr lang="zh-CN" altLang="en-US" sz="6000" b="1" dirty="0">
                <a:solidFill>
                  <a:schemeClr val="bg1"/>
                </a:solidFill>
              </a:rPr>
              <a:t>能</a:t>
            </a:r>
            <a:r>
              <a:rPr lang="en-US" altLang="zh-CN" sz="6000" b="1" dirty="0">
                <a:solidFill>
                  <a:schemeClr val="bg1"/>
                </a:solidFill>
              </a:rPr>
              <a:t> </a:t>
            </a:r>
            <a:r>
              <a:rPr lang="zh-CN" altLang="en-US" sz="6000" b="1" dirty="0">
                <a:solidFill>
                  <a:schemeClr val="bg1"/>
                </a:solidFill>
              </a:rPr>
              <a:t>介</a:t>
            </a:r>
            <a:r>
              <a:rPr lang="en-US" altLang="zh-CN" sz="6000" b="1" dirty="0">
                <a:solidFill>
                  <a:schemeClr val="bg1"/>
                </a:solidFill>
              </a:rPr>
              <a:t> </a:t>
            </a:r>
            <a:r>
              <a:rPr lang="zh-CN" altLang="en-US" sz="6000" b="1" dirty="0">
                <a:solidFill>
                  <a:schemeClr val="bg1"/>
                </a:solidFill>
              </a:rPr>
              <a:t>绍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09322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68369" y="3156453"/>
            <a:ext cx="2393264" cy="2576691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6897" y="2768346"/>
            <a:ext cx="776213" cy="7762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9853" y="2218696"/>
            <a:ext cx="1085743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01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683254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任意多边形 13"/>
          <p:cNvSpPr/>
          <p:nvPr/>
        </p:nvSpPr>
        <p:spPr>
          <a:xfrm>
            <a:off x="3542301" y="3156452"/>
            <a:ext cx="2393264" cy="2576692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50827" y="2768346"/>
            <a:ext cx="776213" cy="7762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16" name="文本框 48"/>
          <p:cNvSpPr txBox="1"/>
          <p:nvPr/>
        </p:nvSpPr>
        <p:spPr>
          <a:xfrm>
            <a:off x="4182199" y="2218696"/>
            <a:ext cx="1157633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02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57185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016233" y="3156452"/>
            <a:ext cx="2393264" cy="2576692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24759" y="2768346"/>
            <a:ext cx="776213" cy="7762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20" name="文本框 54"/>
          <p:cNvSpPr txBox="1"/>
          <p:nvPr/>
        </p:nvSpPr>
        <p:spPr>
          <a:xfrm>
            <a:off x="6586824" y="2218696"/>
            <a:ext cx="1265824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03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31117" y="1980696"/>
            <a:ext cx="2111363" cy="1943718"/>
          </a:xfrm>
          <a:prstGeom prst="roundRect">
            <a:avLst>
              <a:gd name="adj" fmla="val 93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/>
          </a:p>
        </p:txBody>
      </p:sp>
      <p:sp>
        <p:nvSpPr>
          <p:cNvPr id="22" name="任意多边形 21"/>
          <p:cNvSpPr/>
          <p:nvPr/>
        </p:nvSpPr>
        <p:spPr>
          <a:xfrm>
            <a:off x="8490165" y="3156452"/>
            <a:ext cx="2393264" cy="2576692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298691" y="2768346"/>
            <a:ext cx="776213" cy="776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HK" altLang="en-US">
              <a:latin typeface="Impact" panose="020B0806030902050204" pitchFamily="34" charset="0"/>
            </a:endParaRPr>
          </a:p>
        </p:txBody>
      </p:sp>
      <p:sp>
        <p:nvSpPr>
          <p:cNvPr id="24" name="文本框 60"/>
          <p:cNvSpPr txBox="1"/>
          <p:nvPr/>
        </p:nvSpPr>
        <p:spPr>
          <a:xfrm>
            <a:off x="9102340" y="2218696"/>
            <a:ext cx="1133485" cy="8061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HK" sz="36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rPr>
              <a:t>04</a:t>
            </a:r>
            <a:endParaRPr lang="zh-HK" altLang="en-US" sz="3600" dirty="0">
              <a:solidFill>
                <a:schemeClr val="bg1"/>
              </a:solidFill>
              <a:latin typeface="Impact" panose="020B0806030902050204" pitchFamily="34" charset="0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1082040" y="4098290"/>
            <a:ext cx="2401570" cy="160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便于呈现对局过程可以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将棋局信息实时传递到c源文件中，同时能反馈玩家的落子情况，实现了前后端的的链接。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Title 13"/>
          <p:cNvSpPr txBox="1"/>
          <p:nvPr/>
        </p:nvSpPr>
        <p:spPr>
          <a:xfrm>
            <a:off x="1268953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UI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棋盘界面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3523615" y="4053840"/>
            <a:ext cx="2456180" cy="1649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一种决策策略，利用递归回溯从可能的走法中选择对自己最有利的走法，即让自己的收益最大、对手的收益最小。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3683249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Mnimax搜索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6167052" y="4162414"/>
            <a:ext cx="2020589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反映局势优劣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提供决策依据</a:t>
            </a: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Title 13"/>
          <p:cNvSpPr txBox="1"/>
          <p:nvPr/>
        </p:nvSpPr>
        <p:spPr>
          <a:xfrm>
            <a:off x="6154160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评估函数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8631116" y="4162414"/>
            <a:ext cx="2020589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提升运算速度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lvl="0" algn="ctr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加深搜索层数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Title 13"/>
          <p:cNvSpPr txBox="1"/>
          <p:nvPr/>
        </p:nvSpPr>
        <p:spPr>
          <a:xfrm>
            <a:off x="8618224" y="3658271"/>
            <a:ext cx="213239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优化算法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模块</a:t>
            </a:r>
            <a:r>
              <a:rPr lang="zh-CN" altLang="en-US" sz="3600" b="1" dirty="0">
                <a:solidFill>
                  <a:schemeClr val="bg1"/>
                </a:solidFill>
              </a:rPr>
              <a:t>功能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gray">
          <a:xfrm>
            <a:off x="3905484" y="1638648"/>
            <a:ext cx="3956050" cy="3881437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gray">
          <a:xfrm>
            <a:off x="4122971" y="1845023"/>
            <a:ext cx="3490913" cy="3490912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gray">
          <a:xfrm>
            <a:off x="4338871" y="2172048"/>
            <a:ext cx="2973388" cy="2973387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 rot="9044363">
            <a:off x="3581634" y="3470623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 rot="16200000">
            <a:off x="4859571" y="127669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rot="1788254">
            <a:off x="6127984" y="3483323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gray">
          <a:xfrm>
            <a:off x="4860810" y="3573016"/>
            <a:ext cx="1855787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博弈树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4770671" y="2019648"/>
            <a:ext cx="2043113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逻辑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gray">
          <a:xfrm>
            <a:off x="3780690" y="4343896"/>
            <a:ext cx="1160463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合理性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gray">
          <a:xfrm>
            <a:off x="6677902" y="4309988"/>
            <a:ext cx="1160463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7985760" y="2326640"/>
            <a:ext cx="3340735" cy="9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搜索层数越深，AI</a:t>
            </a: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棋力越强。但每增加一层搜索深度，运算量都会大幅增加。因此必须要尽可能优化算法。</a:t>
            </a:r>
            <a:endParaRPr lang="zh-CN" altLang="en-US" sz="14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7906619" y="1833948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4742100" y="5875200"/>
            <a:ext cx="3340876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主要由评估函数来确定，能较为准确地判断出好棋与坏棋，给出合理的解</a:t>
            </a:r>
            <a:endParaRPr lang="zh-CN" altLang="en-US" sz="14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2" name="Title 13"/>
          <p:cNvSpPr txBox="1"/>
          <p:nvPr/>
        </p:nvSpPr>
        <p:spPr>
          <a:xfrm>
            <a:off x="4729208" y="5460317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合理性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727230" y="2408165"/>
            <a:ext cx="3340876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由根节点逐步向下延伸，直到达到叶节点。分数回溯，通过遍历获得最优解。</a:t>
            </a:r>
            <a:endParaRPr lang="zh-CN" altLang="en-US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4" name="Title 13"/>
          <p:cNvSpPr txBox="1"/>
          <p:nvPr/>
        </p:nvSpPr>
        <p:spPr>
          <a:xfrm>
            <a:off x="714338" y="1993282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逻辑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技术要点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821" y="2780879"/>
            <a:ext cx="5708293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</a:rPr>
              <a:t>算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法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设</a:t>
            </a:r>
            <a:r>
              <a:rPr lang="en-US" altLang="zh-CN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</a:rPr>
              <a:t>计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4760595" y="2879090"/>
            <a:ext cx="2932430" cy="303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0" name="Freeform 68"/>
          <p:cNvSpPr/>
          <p:nvPr/>
        </p:nvSpPr>
        <p:spPr bwMode="auto">
          <a:xfrm>
            <a:off x="167005" y="2879090"/>
            <a:ext cx="3714750" cy="3029585"/>
          </a:xfrm>
          <a:custGeom>
            <a:avLst/>
            <a:gdLst>
              <a:gd name="T0" fmla="*/ 206 w 1254"/>
              <a:gd name="T1" fmla="*/ 1103 h 1103"/>
              <a:gd name="T2" fmla="*/ 1254 w 1254"/>
              <a:gd name="T3" fmla="*/ 1103 h 1103"/>
              <a:gd name="T4" fmla="*/ 1254 w 1254"/>
              <a:gd name="T5" fmla="*/ 0 h 1103"/>
              <a:gd name="T6" fmla="*/ 206 w 1254"/>
              <a:gd name="T7" fmla="*/ 0 h 1103"/>
              <a:gd name="T8" fmla="*/ 0 w 1254"/>
              <a:gd name="T9" fmla="*/ 550 h 1103"/>
              <a:gd name="T10" fmla="*/ 206 w 1254"/>
              <a:gd name="T11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4" h="1103">
                <a:moveTo>
                  <a:pt x="206" y="1103"/>
                </a:moveTo>
                <a:lnTo>
                  <a:pt x="1254" y="1103"/>
                </a:lnTo>
                <a:lnTo>
                  <a:pt x="1254" y="0"/>
                </a:lnTo>
                <a:lnTo>
                  <a:pt x="206" y="0"/>
                </a:lnTo>
                <a:lnTo>
                  <a:pt x="0" y="550"/>
                </a:lnTo>
                <a:lnTo>
                  <a:pt x="206" y="11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1" name="Freeform 69"/>
          <p:cNvSpPr/>
          <p:nvPr/>
        </p:nvSpPr>
        <p:spPr bwMode="auto">
          <a:xfrm>
            <a:off x="8571865" y="2879090"/>
            <a:ext cx="3514090" cy="3029585"/>
          </a:xfrm>
          <a:custGeom>
            <a:avLst/>
            <a:gdLst>
              <a:gd name="T0" fmla="*/ 1049 w 1255"/>
              <a:gd name="T1" fmla="*/ 1103 h 1103"/>
              <a:gd name="T2" fmla="*/ 0 w 1255"/>
              <a:gd name="T3" fmla="*/ 1103 h 1103"/>
              <a:gd name="T4" fmla="*/ 0 w 1255"/>
              <a:gd name="T5" fmla="*/ 0 h 1103"/>
              <a:gd name="T6" fmla="*/ 1049 w 1255"/>
              <a:gd name="T7" fmla="*/ 0 h 1103"/>
              <a:gd name="T8" fmla="*/ 1255 w 1255"/>
              <a:gd name="T9" fmla="*/ 550 h 1103"/>
              <a:gd name="T10" fmla="*/ 1049 w 1255"/>
              <a:gd name="T11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103">
                <a:moveTo>
                  <a:pt x="1049" y="1103"/>
                </a:moveTo>
                <a:lnTo>
                  <a:pt x="0" y="1103"/>
                </a:lnTo>
                <a:lnTo>
                  <a:pt x="0" y="0"/>
                </a:lnTo>
                <a:lnTo>
                  <a:pt x="1049" y="0"/>
                </a:lnTo>
                <a:lnTo>
                  <a:pt x="1255" y="550"/>
                </a:lnTo>
                <a:lnTo>
                  <a:pt x="1049" y="1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135">
              <a:cs typeface="+mn-ea"/>
              <a:sym typeface="+mn-lt"/>
            </a:endParaRPr>
          </a:p>
        </p:txBody>
      </p:sp>
      <p:sp>
        <p:nvSpPr>
          <p:cNvPr id="12" name="TextBox 692"/>
          <p:cNvSpPr txBox="1"/>
          <p:nvPr/>
        </p:nvSpPr>
        <p:spPr bwMode="auto">
          <a:xfrm>
            <a:off x="4356313" y="1595349"/>
            <a:ext cx="3741420" cy="7480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5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核心技术难</a:t>
            </a:r>
            <a:r>
              <a:rPr lang="zh-CN" altLang="en-US" sz="4265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</a:t>
            </a:r>
            <a:endParaRPr lang="zh-CN" altLang="en-US" sz="4265" b="1" spc="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58768" y="3792157"/>
            <a:ext cx="22087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65858" y="3792157"/>
            <a:ext cx="22087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003436" y="3792157"/>
            <a:ext cx="22087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92"/>
          <p:cNvSpPr txBox="1"/>
          <p:nvPr/>
        </p:nvSpPr>
        <p:spPr bwMode="auto">
          <a:xfrm>
            <a:off x="1134724" y="3178124"/>
            <a:ext cx="2094361" cy="5016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b="1" spc="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博弈树</a:t>
            </a:r>
            <a:endParaRPr lang="zh-CN" altLang="en-US" sz="2665" b="1" spc="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772160" y="4043045"/>
            <a:ext cx="2909570" cy="146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需要通过递归延伸出子节点，合理开辟动态内存空间，进行棋局的推理以及结果的回溯，尽可能降低空间复杂度和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时间复杂度</a:t>
            </a:r>
            <a:endParaRPr lang="zh-CN" altLang="en-US" sz="1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692"/>
          <p:cNvSpPr txBox="1"/>
          <p:nvPr/>
        </p:nvSpPr>
        <p:spPr bwMode="auto">
          <a:xfrm>
            <a:off x="5280958" y="3126054"/>
            <a:ext cx="2094361" cy="5016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65" b="1" spc="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α-β</a:t>
            </a:r>
            <a:r>
              <a:rPr lang="zh-CN" altLang="en-US" sz="2665" b="1" spc="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剪</a:t>
            </a:r>
            <a:r>
              <a:rPr lang="zh-CN" altLang="en-US" sz="2665" b="1" spc="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枝</a:t>
            </a:r>
            <a:endParaRPr lang="zh-CN" altLang="en-US" sz="2665" b="1" spc="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692"/>
          <p:cNvSpPr txBox="1"/>
          <p:nvPr/>
        </p:nvSpPr>
        <p:spPr bwMode="auto">
          <a:xfrm>
            <a:off x="8680450" y="3126105"/>
            <a:ext cx="2984500" cy="44958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b="1" spc="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启发式</a:t>
            </a:r>
            <a:r>
              <a:rPr lang="zh-CN" altLang="en-US" sz="2665" b="1" spc="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搜索函数</a:t>
            </a:r>
            <a:endParaRPr lang="zh-CN" altLang="en-US" sz="2665" b="1" spc="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5022950" y="4042861"/>
            <a:ext cx="2495229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透彻理解剪枝的逻辑，并通过代码实现，在递归中不断更新</a:t>
            </a:r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α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β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值，防止</a:t>
            </a:r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伪剪枝</a:t>
            </a:r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或剪去了不该剪去的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枝条</a:t>
            </a:r>
            <a:endParaRPr lang="zh-CN" altLang="en-US" sz="1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8" name="椭圆 27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8919210" y="4008755"/>
            <a:ext cx="2555240" cy="1511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ea"/>
              </a:rPr>
              <a:t>设计合理的评估机制，</a:t>
            </a:r>
            <a:r>
              <a:rPr lang="zh-CN" altLang="en-US" sz="1335" dirty="0">
                <a:solidFill>
                  <a:schemeClr val="bg1"/>
                </a:solidFill>
                <a:cs typeface="+mn-ea"/>
              </a:rPr>
              <a:t>对待搜索的节点进行一个大致的排序，就能极大的提高剪枝效率，省略大量不必要的运算</a:t>
            </a:r>
            <a:endParaRPr lang="zh-CN" altLang="en-US" sz="1335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算法设计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ZWMyODMxZDM0YTRlNDUyMzYzMjVjZTRiZjczZDQ5MTIifQ==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宽屏</PresentationFormat>
  <Paragraphs>169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Impact</vt:lpstr>
      <vt:lpstr>张海山锐谐体2.0-授权联系：Samtype@QQ.com</vt:lpstr>
      <vt:lpstr>Source Sans Pro Light</vt:lpstr>
      <vt:lpstr>Segoe Print</vt:lpstr>
      <vt:lpstr>方正中等线简体</vt:lpstr>
      <vt:lpstr>等线</vt:lpstr>
      <vt:lpstr>Arial Unicode MS</vt:lpstr>
      <vt:lpstr>等线 Light</vt:lpstr>
      <vt:lpstr>PMingLiU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向日葵武士</cp:lastModifiedBy>
  <cp:revision>17</cp:revision>
  <dcterms:created xsi:type="dcterms:W3CDTF">2016-04-01T02:51:00Z</dcterms:created>
  <dcterms:modified xsi:type="dcterms:W3CDTF">2023-12-27T02:45:54Z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18292B0D15D3427EB9B3B92DB1E46F47_13</vt:lpwstr>
  </property>
  <property fmtid="{D5CDD505-2E9C-101B-9397-08002B2CF9AE}" pid="3" name="KSOProductBuildVer">
    <vt:lpwstr>2052-12.1.0.15990</vt:lpwstr>
  </property>
</Properties>
</file>