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58" r:id="rId4"/>
    <p:sldId id="290" r:id="rId5"/>
    <p:sldId id="264" r:id="rId6"/>
    <p:sldId id="286" r:id="rId7"/>
    <p:sldId id="260" r:id="rId8"/>
    <p:sldId id="287" r:id="rId9"/>
    <p:sldId id="292" r:id="rId10"/>
    <p:sldId id="293" r:id="rId11"/>
    <p:sldId id="291"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10" r:id="rId27"/>
    <p:sldId id="308" r:id="rId28"/>
    <p:sldId id="309" r:id="rId29"/>
    <p:sldId id="311" r:id="rId30"/>
    <p:sldId id="288" r:id="rId31"/>
    <p:sldId id="274" r:id="rId32"/>
    <p:sldId id="312" r:id="rId33"/>
    <p:sldId id="313" r:id="rId34"/>
    <p:sldId id="314" r:id="rId35"/>
    <p:sldId id="315" r:id="rId36"/>
    <p:sldId id="317" r:id="rId37"/>
    <p:sldId id="318" r:id="rId38"/>
    <p:sldId id="319" r:id="rId39"/>
    <p:sldId id="320" r:id="rId40"/>
    <p:sldId id="321" r:id="rId41"/>
    <p:sldId id="322" r:id="rId42"/>
    <p:sldId id="289"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7" autoAdjust="0"/>
    <p:restoredTop sz="94660"/>
  </p:normalViewPr>
  <p:slideViewPr>
    <p:cSldViewPr snapToGrid="0">
      <p:cViewPr>
        <p:scale>
          <a:sx n="63" d="100"/>
          <a:sy n="63" d="100"/>
        </p:scale>
        <p:origin x="1219" y="533"/>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EEDDD-2F66-4DB6-9D98-5AE1A2A5120F}" type="datetimeFigureOut">
              <a:rPr lang="zh-CN" altLang="en-US" smtClean="0"/>
              <a:t>2023/12/19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793F8-885B-454C-A636-0A4DD6C46DD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idx="4294967295"/>
          </p:nvPr>
        </p:nvSpPr>
        <p:spPr>
          <a:ln>
            <a:miter lim="800000"/>
          </a:ln>
        </p:spPr>
      </p:sp>
      <p:sp>
        <p:nvSpPr>
          <p:cNvPr id="43011" name="备注占位符 2"/>
          <p:cNvSpPr>
            <a:spLocks noGrp="1" noChangeArrowheads="1"/>
          </p:cNvSpPr>
          <p:nvPr>
            <p:ph type="body" idx="4294967295"/>
          </p:nvPr>
        </p:nvSpPr>
        <p:spPr/>
        <p:txBody>
          <a:bodyPr/>
          <a:lstStyle/>
          <a:p>
            <a:pPr eaLnBrk="1" hangingPunct="1"/>
            <a:endParaRPr lang="zh-CN" altLang="en-US"/>
          </a:p>
        </p:txBody>
      </p:sp>
      <p:sp>
        <p:nvSpPr>
          <p:cNvPr id="430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DEAAA30D-4C80-4EBD-BBBC-26C3A6D99627}" type="slidenum">
              <a:rPr altLang="en-US"/>
              <a:t>10</a:t>
            </a:fld>
            <a:endParaRPr lang="zh-CN" altLang="en-US"/>
          </a:p>
        </p:txBody>
      </p:sp>
    </p:spTree>
    <p:extLst>
      <p:ext uri="{BB962C8B-B14F-4D97-AF65-F5344CB8AC3E}">
        <p14:creationId xmlns:p14="http://schemas.microsoft.com/office/powerpoint/2010/main" val="4177677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11</a:t>
            </a:fld>
            <a:endParaRPr lang="zh-CN" altLang="en-US"/>
          </a:p>
        </p:txBody>
      </p:sp>
    </p:spTree>
    <p:extLst>
      <p:ext uri="{BB962C8B-B14F-4D97-AF65-F5344CB8AC3E}">
        <p14:creationId xmlns:p14="http://schemas.microsoft.com/office/powerpoint/2010/main" val="372498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12</a:t>
            </a:fld>
            <a:endParaRPr lang="zh-CN" altLang="en-US"/>
          </a:p>
        </p:txBody>
      </p:sp>
    </p:spTree>
    <p:extLst>
      <p:ext uri="{BB962C8B-B14F-4D97-AF65-F5344CB8AC3E}">
        <p14:creationId xmlns:p14="http://schemas.microsoft.com/office/powerpoint/2010/main" val="561514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13</a:t>
            </a:fld>
            <a:endParaRPr lang="zh-CN" altLang="en-US"/>
          </a:p>
        </p:txBody>
      </p:sp>
    </p:spTree>
    <p:extLst>
      <p:ext uri="{BB962C8B-B14F-4D97-AF65-F5344CB8AC3E}">
        <p14:creationId xmlns:p14="http://schemas.microsoft.com/office/powerpoint/2010/main" val="2391402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14</a:t>
            </a:fld>
            <a:endParaRPr lang="zh-CN" altLang="en-US"/>
          </a:p>
        </p:txBody>
      </p:sp>
    </p:spTree>
    <p:extLst>
      <p:ext uri="{BB962C8B-B14F-4D97-AF65-F5344CB8AC3E}">
        <p14:creationId xmlns:p14="http://schemas.microsoft.com/office/powerpoint/2010/main" val="321871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15</a:t>
            </a:fld>
            <a:endParaRPr lang="zh-CN" altLang="en-US"/>
          </a:p>
        </p:txBody>
      </p:sp>
    </p:spTree>
    <p:extLst>
      <p:ext uri="{BB962C8B-B14F-4D97-AF65-F5344CB8AC3E}">
        <p14:creationId xmlns:p14="http://schemas.microsoft.com/office/powerpoint/2010/main" val="936989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16</a:t>
            </a:fld>
            <a:endParaRPr lang="zh-CN" altLang="en-US"/>
          </a:p>
        </p:txBody>
      </p:sp>
    </p:spTree>
    <p:extLst>
      <p:ext uri="{BB962C8B-B14F-4D97-AF65-F5344CB8AC3E}">
        <p14:creationId xmlns:p14="http://schemas.microsoft.com/office/powerpoint/2010/main" val="3043187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17</a:t>
            </a:fld>
            <a:endParaRPr lang="zh-CN" altLang="en-US"/>
          </a:p>
        </p:txBody>
      </p:sp>
    </p:spTree>
    <p:extLst>
      <p:ext uri="{BB962C8B-B14F-4D97-AF65-F5344CB8AC3E}">
        <p14:creationId xmlns:p14="http://schemas.microsoft.com/office/powerpoint/2010/main" val="1029770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18</a:t>
            </a:fld>
            <a:endParaRPr lang="zh-CN" altLang="en-US"/>
          </a:p>
        </p:txBody>
      </p:sp>
    </p:spTree>
    <p:extLst>
      <p:ext uri="{BB962C8B-B14F-4D97-AF65-F5344CB8AC3E}">
        <p14:creationId xmlns:p14="http://schemas.microsoft.com/office/powerpoint/2010/main" val="554379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19</a:t>
            </a:fld>
            <a:endParaRPr lang="zh-CN" altLang="en-US"/>
          </a:p>
        </p:txBody>
      </p:sp>
    </p:spTree>
    <p:extLst>
      <p:ext uri="{BB962C8B-B14F-4D97-AF65-F5344CB8AC3E}">
        <p14:creationId xmlns:p14="http://schemas.microsoft.com/office/powerpoint/2010/main" val="289293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20</a:t>
            </a:fld>
            <a:endParaRPr lang="zh-CN" altLang="en-US"/>
          </a:p>
        </p:txBody>
      </p:sp>
    </p:spTree>
    <p:extLst>
      <p:ext uri="{BB962C8B-B14F-4D97-AF65-F5344CB8AC3E}">
        <p14:creationId xmlns:p14="http://schemas.microsoft.com/office/powerpoint/2010/main" val="2625890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21</a:t>
            </a:fld>
            <a:endParaRPr lang="zh-CN" altLang="en-US"/>
          </a:p>
        </p:txBody>
      </p:sp>
    </p:spTree>
    <p:extLst>
      <p:ext uri="{BB962C8B-B14F-4D97-AF65-F5344CB8AC3E}">
        <p14:creationId xmlns:p14="http://schemas.microsoft.com/office/powerpoint/2010/main" val="4109635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22</a:t>
            </a:fld>
            <a:endParaRPr lang="zh-CN" altLang="en-US"/>
          </a:p>
        </p:txBody>
      </p:sp>
    </p:spTree>
    <p:extLst>
      <p:ext uri="{BB962C8B-B14F-4D97-AF65-F5344CB8AC3E}">
        <p14:creationId xmlns:p14="http://schemas.microsoft.com/office/powerpoint/2010/main" val="2807123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23</a:t>
            </a:fld>
            <a:endParaRPr lang="zh-CN" altLang="en-US"/>
          </a:p>
        </p:txBody>
      </p:sp>
    </p:spTree>
    <p:extLst>
      <p:ext uri="{BB962C8B-B14F-4D97-AF65-F5344CB8AC3E}">
        <p14:creationId xmlns:p14="http://schemas.microsoft.com/office/powerpoint/2010/main" val="1152296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24</a:t>
            </a:fld>
            <a:endParaRPr lang="zh-CN" altLang="en-US"/>
          </a:p>
        </p:txBody>
      </p:sp>
    </p:spTree>
    <p:extLst>
      <p:ext uri="{BB962C8B-B14F-4D97-AF65-F5344CB8AC3E}">
        <p14:creationId xmlns:p14="http://schemas.microsoft.com/office/powerpoint/2010/main" val="1953305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25</a:t>
            </a:fld>
            <a:endParaRPr lang="zh-CN" altLang="en-US"/>
          </a:p>
        </p:txBody>
      </p:sp>
    </p:spTree>
    <p:extLst>
      <p:ext uri="{BB962C8B-B14F-4D97-AF65-F5344CB8AC3E}">
        <p14:creationId xmlns:p14="http://schemas.microsoft.com/office/powerpoint/2010/main" val="2237986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26</a:t>
            </a:fld>
            <a:endParaRPr lang="zh-CN" altLang="en-US"/>
          </a:p>
        </p:txBody>
      </p:sp>
    </p:spTree>
    <p:extLst>
      <p:ext uri="{BB962C8B-B14F-4D97-AF65-F5344CB8AC3E}">
        <p14:creationId xmlns:p14="http://schemas.microsoft.com/office/powerpoint/2010/main" val="3190828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27</a:t>
            </a:fld>
            <a:endParaRPr lang="zh-CN" altLang="en-US"/>
          </a:p>
        </p:txBody>
      </p:sp>
    </p:spTree>
    <p:extLst>
      <p:ext uri="{BB962C8B-B14F-4D97-AF65-F5344CB8AC3E}">
        <p14:creationId xmlns:p14="http://schemas.microsoft.com/office/powerpoint/2010/main" val="3043969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28</a:t>
            </a:fld>
            <a:endParaRPr lang="zh-CN" altLang="en-US"/>
          </a:p>
        </p:txBody>
      </p:sp>
    </p:spTree>
    <p:extLst>
      <p:ext uri="{BB962C8B-B14F-4D97-AF65-F5344CB8AC3E}">
        <p14:creationId xmlns:p14="http://schemas.microsoft.com/office/powerpoint/2010/main" val="816877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29</a:t>
            </a:fld>
            <a:endParaRPr lang="zh-CN" altLang="en-US"/>
          </a:p>
        </p:txBody>
      </p:sp>
    </p:spTree>
    <p:extLst>
      <p:ext uri="{BB962C8B-B14F-4D97-AF65-F5344CB8AC3E}">
        <p14:creationId xmlns:p14="http://schemas.microsoft.com/office/powerpoint/2010/main" val="4282678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066383E5-142D-48CB-AFEF-0349F0AD3BB2}" type="slidenum">
              <a:rPr altLang="en-US"/>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a:ln>
            <a:miter lim="800000"/>
          </a:ln>
        </p:spPr>
      </p:sp>
      <p:sp>
        <p:nvSpPr>
          <p:cNvPr id="62467" name="备注占位符 2"/>
          <p:cNvSpPr>
            <a:spLocks noGrp="1" noChangeArrowheads="1"/>
          </p:cNvSpPr>
          <p:nvPr>
            <p:ph type="body" idx="4294967295"/>
          </p:nvPr>
        </p:nvSpPr>
        <p:spPr/>
        <p:txBody>
          <a:bodyPr/>
          <a:lstStyle/>
          <a:p>
            <a:pPr eaLnBrk="1" hangingPunct="1"/>
            <a:endParaRPr lang="zh-CN" altLang="en-US"/>
          </a:p>
        </p:txBody>
      </p:sp>
      <p:sp>
        <p:nvSpPr>
          <p:cNvPr id="624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3B66E1E-41E2-4700-97CE-A448179AD12F}" type="slidenum">
              <a:rPr altLang="en-US"/>
              <a:t>32</a:t>
            </a:fld>
            <a:endParaRPr lang="zh-CN" altLang="en-US"/>
          </a:p>
        </p:txBody>
      </p:sp>
    </p:spTree>
    <p:extLst>
      <p:ext uri="{BB962C8B-B14F-4D97-AF65-F5344CB8AC3E}">
        <p14:creationId xmlns:p14="http://schemas.microsoft.com/office/powerpoint/2010/main" val="1886080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33</a:t>
            </a:fld>
            <a:endParaRPr lang="zh-CN" altLang="en-US"/>
          </a:p>
        </p:txBody>
      </p:sp>
    </p:spTree>
    <p:extLst>
      <p:ext uri="{BB962C8B-B14F-4D97-AF65-F5344CB8AC3E}">
        <p14:creationId xmlns:p14="http://schemas.microsoft.com/office/powerpoint/2010/main" val="903420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34</a:t>
            </a:fld>
            <a:endParaRPr lang="zh-CN" altLang="en-US"/>
          </a:p>
        </p:txBody>
      </p:sp>
    </p:spTree>
    <p:extLst>
      <p:ext uri="{BB962C8B-B14F-4D97-AF65-F5344CB8AC3E}">
        <p14:creationId xmlns:p14="http://schemas.microsoft.com/office/powerpoint/2010/main" val="4160269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35</a:t>
            </a:fld>
            <a:endParaRPr lang="zh-CN" altLang="en-US"/>
          </a:p>
        </p:txBody>
      </p:sp>
    </p:spTree>
    <p:extLst>
      <p:ext uri="{BB962C8B-B14F-4D97-AF65-F5344CB8AC3E}">
        <p14:creationId xmlns:p14="http://schemas.microsoft.com/office/powerpoint/2010/main" val="2125194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36</a:t>
            </a:fld>
            <a:endParaRPr lang="zh-CN" altLang="en-US"/>
          </a:p>
        </p:txBody>
      </p:sp>
    </p:spTree>
    <p:extLst>
      <p:ext uri="{BB962C8B-B14F-4D97-AF65-F5344CB8AC3E}">
        <p14:creationId xmlns:p14="http://schemas.microsoft.com/office/powerpoint/2010/main" val="875259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37</a:t>
            </a:fld>
            <a:endParaRPr lang="zh-CN" altLang="en-US"/>
          </a:p>
        </p:txBody>
      </p:sp>
    </p:spTree>
    <p:extLst>
      <p:ext uri="{BB962C8B-B14F-4D97-AF65-F5344CB8AC3E}">
        <p14:creationId xmlns:p14="http://schemas.microsoft.com/office/powerpoint/2010/main" val="2108903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38</a:t>
            </a:fld>
            <a:endParaRPr lang="zh-CN" altLang="en-US"/>
          </a:p>
        </p:txBody>
      </p:sp>
    </p:spTree>
    <p:extLst>
      <p:ext uri="{BB962C8B-B14F-4D97-AF65-F5344CB8AC3E}">
        <p14:creationId xmlns:p14="http://schemas.microsoft.com/office/powerpoint/2010/main" val="1824609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39</a:t>
            </a:fld>
            <a:endParaRPr lang="zh-CN" altLang="en-US"/>
          </a:p>
        </p:txBody>
      </p:sp>
    </p:spTree>
    <p:extLst>
      <p:ext uri="{BB962C8B-B14F-4D97-AF65-F5344CB8AC3E}">
        <p14:creationId xmlns:p14="http://schemas.microsoft.com/office/powerpoint/2010/main" val="126122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4</a:t>
            </a:fld>
            <a:endParaRPr lang="zh-CN" altLang="en-US"/>
          </a:p>
        </p:txBody>
      </p:sp>
    </p:spTree>
    <p:extLst>
      <p:ext uri="{BB962C8B-B14F-4D97-AF65-F5344CB8AC3E}">
        <p14:creationId xmlns:p14="http://schemas.microsoft.com/office/powerpoint/2010/main" val="31162510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40</a:t>
            </a:fld>
            <a:endParaRPr lang="zh-CN" altLang="en-US"/>
          </a:p>
        </p:txBody>
      </p:sp>
    </p:spTree>
    <p:extLst>
      <p:ext uri="{BB962C8B-B14F-4D97-AF65-F5344CB8AC3E}">
        <p14:creationId xmlns:p14="http://schemas.microsoft.com/office/powerpoint/2010/main" val="3714750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41</a:t>
            </a:fld>
            <a:endParaRPr lang="zh-CN" altLang="en-US"/>
          </a:p>
        </p:txBody>
      </p:sp>
    </p:spTree>
    <p:extLst>
      <p:ext uri="{BB962C8B-B14F-4D97-AF65-F5344CB8AC3E}">
        <p14:creationId xmlns:p14="http://schemas.microsoft.com/office/powerpoint/2010/main" val="3367773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t>42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idx="4294967295"/>
          </p:nvPr>
        </p:nvSpPr>
        <p:spPr>
          <a:ln>
            <a:miter lim="800000"/>
          </a:ln>
        </p:spPr>
      </p:sp>
      <p:sp>
        <p:nvSpPr>
          <p:cNvPr id="43011" name="备注占位符 2"/>
          <p:cNvSpPr>
            <a:spLocks noGrp="1" noChangeArrowheads="1"/>
          </p:cNvSpPr>
          <p:nvPr>
            <p:ph type="body" idx="4294967295"/>
          </p:nvPr>
        </p:nvSpPr>
        <p:spPr/>
        <p:txBody>
          <a:bodyPr/>
          <a:lstStyle/>
          <a:p>
            <a:pPr eaLnBrk="1" hangingPunct="1"/>
            <a:endParaRPr lang="zh-CN" altLang="en-US"/>
          </a:p>
        </p:txBody>
      </p:sp>
      <p:sp>
        <p:nvSpPr>
          <p:cNvPr id="430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DEAAA30D-4C80-4EBD-BBBC-26C3A6D99627}" type="slidenum">
              <a:rPr altLang="en-US"/>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a:ln>
            <a:miter lim="800000"/>
          </a:ln>
        </p:spPr>
      </p:sp>
      <p:sp>
        <p:nvSpPr>
          <p:cNvPr id="64515" name="备注占位符 2"/>
          <p:cNvSpPr>
            <a:spLocks noGrp="1" noChangeArrowheads="1"/>
          </p:cNvSpPr>
          <p:nvPr>
            <p:ph type="body" idx="4294967295"/>
          </p:nvPr>
        </p:nvSpPr>
        <p:spPr/>
        <p:txBody>
          <a:bodyPr/>
          <a:lstStyle/>
          <a:p>
            <a:pPr eaLnBrk="1" hangingPunct="1"/>
            <a:endParaRPr lang="zh-CN" altLang="en-US"/>
          </a:p>
        </p:txBody>
      </p:sp>
      <p:sp>
        <p:nvSpPr>
          <p:cNvPr id="645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5C5BE97D-1EEA-41F0-A7B9-858B126159A5}" type="slidenum">
              <a:rPr altLang="en-US"/>
              <a:t>9</a:t>
            </a:fld>
            <a:endParaRPr lang="zh-CN" altLang="en-US"/>
          </a:p>
        </p:txBody>
      </p:sp>
    </p:spTree>
    <p:extLst>
      <p:ext uri="{BB962C8B-B14F-4D97-AF65-F5344CB8AC3E}">
        <p14:creationId xmlns:p14="http://schemas.microsoft.com/office/powerpoint/2010/main" val="193103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4510858-7C70-4AD8-8B8C-56F1273CD8A4}" type="datetimeFigureOut">
              <a:rPr lang="zh-CN" altLang="en-US" smtClean="0"/>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A8689-533D-4AD6-BC7A-F8E5E42C904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10858-7C70-4AD8-8B8C-56F1273CD8A4}" type="datetimeFigureOut">
              <a:rPr lang="zh-CN" altLang="en-US" smtClean="0"/>
              <a:t>2023/12/19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A8689-533D-4AD6-BC7A-F8E5E42C904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9846" y="2240893"/>
            <a:ext cx="7545968" cy="1865126"/>
          </a:xfrm>
          <a:prstGeom prst="rect">
            <a:avLst/>
          </a:prstGeom>
          <a:noFill/>
        </p:spPr>
        <p:txBody>
          <a:bodyPr wrap="square" rtlCol="0">
            <a:spAutoFit/>
          </a:bodyPr>
          <a:lstStyle/>
          <a:p>
            <a:pPr>
              <a:lnSpc>
                <a:spcPct val="80000"/>
              </a:lnSpc>
            </a:pPr>
            <a:r>
              <a:rPr lang="en-US" altLang="zh-CN" sz="7200" b="1" dirty="0">
                <a:solidFill>
                  <a:schemeClr val="bg1">
                    <a:lumMod val="95000"/>
                    <a:alpha val="75000"/>
                  </a:schemeClr>
                </a:solidFill>
                <a:latin typeface="+mj-ea"/>
                <a:ea typeface="+mj-ea"/>
              </a:rPr>
              <a:t>BUSSINESS WORK REPORT</a:t>
            </a:r>
          </a:p>
        </p:txBody>
      </p:sp>
      <p:pic>
        <p:nvPicPr>
          <p:cNvPr id="11" name="图片 10"/>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2" name="矩形 11"/>
          <p:cNvSpPr/>
          <p:nvPr/>
        </p:nvSpPr>
        <p:spPr>
          <a:xfrm>
            <a:off x="0" y="3982065"/>
            <a:ext cx="12192000" cy="287593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p:nvSpPr>
        <p:spPr>
          <a:xfrm rot="10800000">
            <a:off x="0" y="0"/>
            <a:ext cx="5522830" cy="2488924"/>
          </a:xfrm>
          <a:custGeom>
            <a:avLst/>
            <a:gdLst>
              <a:gd name="connsiteX0" fmla="*/ 4629710 w 4629710"/>
              <a:gd name="connsiteY0" fmla="*/ 2062620 h 2086429"/>
              <a:gd name="connsiteX1" fmla="*/ 4629710 w 4629710"/>
              <a:gd name="connsiteY1" fmla="*/ 2086429 h 2086429"/>
              <a:gd name="connsiteX2" fmla="*/ 4606079 w 4629710"/>
              <a:gd name="connsiteY2" fmla="*/ 2086429 h 2086429"/>
              <a:gd name="connsiteX3" fmla="*/ 1769949 w 4629710"/>
              <a:gd name="connsiteY3" fmla="*/ 1893739 h 2086429"/>
              <a:gd name="connsiteX4" fmla="*/ 1847524 w 4629710"/>
              <a:gd name="connsiteY4" fmla="*/ 1926988 h 2086429"/>
              <a:gd name="connsiteX5" fmla="*/ 1847524 w 4629710"/>
              <a:gd name="connsiteY5" fmla="*/ 2082151 h 2086429"/>
              <a:gd name="connsiteX6" fmla="*/ 1845924 w 4629710"/>
              <a:gd name="connsiteY6" fmla="*/ 2083764 h 2086429"/>
              <a:gd name="connsiteX7" fmla="*/ 1843281 w 4629710"/>
              <a:gd name="connsiteY7" fmla="*/ 2086429 h 2086429"/>
              <a:gd name="connsiteX8" fmla="*/ 1534067 w 4629710"/>
              <a:gd name="connsiteY8" fmla="*/ 2086429 h 2086429"/>
              <a:gd name="connsiteX9" fmla="*/ 1692374 w 4629710"/>
              <a:gd name="connsiteY9" fmla="*/ 1926988 h 2086429"/>
              <a:gd name="connsiteX10" fmla="*/ 1769949 w 4629710"/>
              <a:gd name="connsiteY10" fmla="*/ 1893739 h 2086429"/>
              <a:gd name="connsiteX11" fmla="*/ 2462350 w 4629710"/>
              <a:gd name="connsiteY11" fmla="*/ 1712302 h 2086429"/>
              <a:gd name="connsiteX12" fmla="*/ 2539931 w 4629710"/>
              <a:gd name="connsiteY12" fmla="*/ 1744168 h 2086429"/>
              <a:gd name="connsiteX13" fmla="*/ 2539931 w 4629710"/>
              <a:gd name="connsiteY13" fmla="*/ 1901188 h 2086429"/>
              <a:gd name="connsiteX14" fmla="*/ 2369776 w 4629710"/>
              <a:gd name="connsiteY14" fmla="*/ 2072642 h 2086429"/>
              <a:gd name="connsiteX15" fmla="*/ 2356093 w 4629710"/>
              <a:gd name="connsiteY15" fmla="*/ 2086429 h 2086429"/>
              <a:gd name="connsiteX16" fmla="*/ 2045101 w 4629710"/>
              <a:gd name="connsiteY16" fmla="*/ 2086429 h 2086429"/>
              <a:gd name="connsiteX17" fmla="*/ 2115833 w 4629710"/>
              <a:gd name="connsiteY17" fmla="*/ 2015158 h 2086429"/>
              <a:gd name="connsiteX18" fmla="*/ 2384770 w 4629710"/>
              <a:gd name="connsiteY18" fmla="*/ 1744168 h 2086429"/>
              <a:gd name="connsiteX19" fmla="*/ 2462350 w 4629710"/>
              <a:gd name="connsiteY19" fmla="*/ 1712302 h 2086429"/>
              <a:gd name="connsiteX20" fmla="*/ 4629710 w 4629710"/>
              <a:gd name="connsiteY20" fmla="*/ 1546814 h 2086429"/>
              <a:gd name="connsiteX21" fmla="*/ 4629710 w 4629710"/>
              <a:gd name="connsiteY21" fmla="*/ 1858916 h 2086429"/>
              <a:gd name="connsiteX22" fmla="*/ 4619307 w 4629710"/>
              <a:gd name="connsiteY22" fmla="*/ 1869385 h 2086429"/>
              <a:gd name="connsiteX23" fmla="*/ 4413580 w 4629710"/>
              <a:gd name="connsiteY23" fmla="*/ 2076441 h 2086429"/>
              <a:gd name="connsiteX24" fmla="*/ 4403656 w 4629710"/>
              <a:gd name="connsiteY24" fmla="*/ 2086429 h 2086429"/>
              <a:gd name="connsiteX25" fmla="*/ 4093847 w 4629710"/>
              <a:gd name="connsiteY25" fmla="*/ 2086429 h 2086429"/>
              <a:gd name="connsiteX26" fmla="*/ 4162148 w 4629710"/>
              <a:gd name="connsiteY26" fmla="*/ 2017650 h 2086429"/>
              <a:gd name="connsiteX27" fmla="*/ 4608252 w 4629710"/>
              <a:gd name="connsiteY27" fmla="*/ 1568422 h 2086429"/>
              <a:gd name="connsiteX28" fmla="*/ 2238267 w 4629710"/>
              <a:gd name="connsiteY28" fmla="*/ 1422274 h 2086429"/>
              <a:gd name="connsiteX29" fmla="*/ 2315838 w 4629710"/>
              <a:gd name="connsiteY29" fmla="*/ 1455593 h 2086429"/>
              <a:gd name="connsiteX30" fmla="*/ 2315838 w 4629710"/>
              <a:gd name="connsiteY30" fmla="*/ 1611082 h 2086429"/>
              <a:gd name="connsiteX31" fmla="*/ 2083124 w 4629710"/>
              <a:gd name="connsiteY31" fmla="*/ 1848018 h 2086429"/>
              <a:gd name="connsiteX32" fmla="*/ 1927981 w 4629710"/>
              <a:gd name="connsiteY32" fmla="*/ 1848018 h 2086429"/>
              <a:gd name="connsiteX33" fmla="*/ 1927981 w 4629710"/>
              <a:gd name="connsiteY33" fmla="*/ 1690678 h 2086429"/>
              <a:gd name="connsiteX34" fmla="*/ 2160695 w 4629710"/>
              <a:gd name="connsiteY34" fmla="*/ 1455593 h 2086429"/>
              <a:gd name="connsiteX35" fmla="*/ 2238267 w 4629710"/>
              <a:gd name="connsiteY35" fmla="*/ 1422274 h 2086429"/>
              <a:gd name="connsiteX36" fmla="*/ 828764 w 4629710"/>
              <a:gd name="connsiteY36" fmla="*/ 1296841 h 2086429"/>
              <a:gd name="connsiteX37" fmla="*/ 906376 w 4629710"/>
              <a:gd name="connsiteY37" fmla="*/ 1330096 h 2086429"/>
              <a:gd name="connsiteX38" fmla="*/ 906376 w 4629710"/>
              <a:gd name="connsiteY38" fmla="*/ 1485289 h 2086429"/>
              <a:gd name="connsiteX39" fmla="*/ 442282 w 4629710"/>
              <a:gd name="connsiteY39" fmla="*/ 1952837 h 2086429"/>
              <a:gd name="connsiteX40" fmla="*/ 309677 w 4629710"/>
              <a:gd name="connsiteY40" fmla="*/ 2086429 h 2086429"/>
              <a:gd name="connsiteX41" fmla="*/ 0 w 4629710"/>
              <a:gd name="connsiteY41" fmla="*/ 2086429 h 2086429"/>
              <a:gd name="connsiteX42" fmla="*/ 86087 w 4629710"/>
              <a:gd name="connsiteY42" fmla="*/ 1999748 h 2086429"/>
              <a:gd name="connsiteX43" fmla="*/ 751152 w 4629710"/>
              <a:gd name="connsiteY43" fmla="*/ 1330096 h 2086429"/>
              <a:gd name="connsiteX44" fmla="*/ 828764 w 4629710"/>
              <a:gd name="connsiteY44" fmla="*/ 1296841 h 2086429"/>
              <a:gd name="connsiteX45" fmla="*/ 2890951 w 4629710"/>
              <a:gd name="connsiteY45" fmla="*/ 1280952 h 2086429"/>
              <a:gd name="connsiteX46" fmla="*/ 2968547 w 4629710"/>
              <a:gd name="connsiteY46" fmla="*/ 1314167 h 2086429"/>
              <a:gd name="connsiteX47" fmla="*/ 2968547 w 4629710"/>
              <a:gd name="connsiteY47" fmla="*/ 1471018 h 2086429"/>
              <a:gd name="connsiteX48" fmla="*/ 2781947 w 4629710"/>
              <a:gd name="connsiteY48" fmla="*/ 1657393 h 2086429"/>
              <a:gd name="connsiteX49" fmla="*/ 2626756 w 4629710"/>
              <a:gd name="connsiteY49" fmla="*/ 1657393 h 2086429"/>
              <a:gd name="connsiteX50" fmla="*/ 2626756 w 4629710"/>
              <a:gd name="connsiteY50" fmla="*/ 1500543 h 2086429"/>
              <a:gd name="connsiteX51" fmla="*/ 2813355 w 4629710"/>
              <a:gd name="connsiteY51" fmla="*/ 1314167 h 2086429"/>
              <a:gd name="connsiteX52" fmla="*/ 2890951 w 4629710"/>
              <a:gd name="connsiteY52" fmla="*/ 1280952 h 2086429"/>
              <a:gd name="connsiteX53" fmla="*/ 2489546 w 4629710"/>
              <a:gd name="connsiteY53" fmla="*/ 1169336 h 2086429"/>
              <a:gd name="connsiteX54" fmla="*/ 2568346 w 4629710"/>
              <a:gd name="connsiteY54" fmla="*/ 1201077 h 2086429"/>
              <a:gd name="connsiteX55" fmla="*/ 2568346 w 4629710"/>
              <a:gd name="connsiteY55" fmla="*/ 1357482 h 2086429"/>
              <a:gd name="connsiteX56" fmla="*/ 2410746 w 4629710"/>
              <a:gd name="connsiteY56" fmla="*/ 1357482 h 2086429"/>
              <a:gd name="connsiteX57" fmla="*/ 2410746 w 4629710"/>
              <a:gd name="connsiteY57" fmla="*/ 1201077 h 2086429"/>
              <a:gd name="connsiteX58" fmla="*/ 2489546 w 4629710"/>
              <a:gd name="connsiteY58" fmla="*/ 1169336 h 2086429"/>
              <a:gd name="connsiteX59" fmla="*/ 4629710 w 4629710"/>
              <a:gd name="connsiteY59" fmla="*/ 1030758 h 2086429"/>
              <a:gd name="connsiteX60" fmla="*/ 4629710 w 4629710"/>
              <a:gd name="connsiteY60" fmla="*/ 1344123 h 2086429"/>
              <a:gd name="connsiteX61" fmla="*/ 4521168 w 4629710"/>
              <a:gd name="connsiteY61" fmla="*/ 1453492 h 2086429"/>
              <a:gd name="connsiteX62" fmla="*/ 4045104 w 4629710"/>
              <a:gd name="connsiteY62" fmla="*/ 1933189 h 2086429"/>
              <a:gd name="connsiteX63" fmla="*/ 3893025 w 4629710"/>
              <a:gd name="connsiteY63" fmla="*/ 2086429 h 2086429"/>
              <a:gd name="connsiteX64" fmla="*/ 3582033 w 4629710"/>
              <a:gd name="connsiteY64" fmla="*/ 2086429 h 2086429"/>
              <a:gd name="connsiteX65" fmla="*/ 3589225 w 4629710"/>
              <a:gd name="connsiteY65" fmla="*/ 2079182 h 2086429"/>
              <a:gd name="connsiteX66" fmla="*/ 4626351 w 4629710"/>
              <a:gd name="connsiteY66" fmla="*/ 1034143 h 2086429"/>
              <a:gd name="connsiteX67" fmla="*/ 1614625 w 4629710"/>
              <a:gd name="connsiteY67" fmla="*/ 1018568 h 2086429"/>
              <a:gd name="connsiteX68" fmla="*/ 1692206 w 4629710"/>
              <a:gd name="connsiteY68" fmla="*/ 1050446 h 2086429"/>
              <a:gd name="connsiteX69" fmla="*/ 1692206 w 4629710"/>
              <a:gd name="connsiteY69" fmla="*/ 1207526 h 2086429"/>
              <a:gd name="connsiteX70" fmla="*/ 904454 w 4629710"/>
              <a:gd name="connsiteY70" fmla="*/ 2001593 h 2086429"/>
              <a:gd name="connsiteX71" fmla="*/ 820292 w 4629710"/>
              <a:gd name="connsiteY71" fmla="*/ 2086429 h 2086429"/>
              <a:gd name="connsiteX72" fmla="*/ 509300 w 4629710"/>
              <a:gd name="connsiteY72" fmla="*/ 2086429 h 2086429"/>
              <a:gd name="connsiteX73" fmla="*/ 535713 w 4629710"/>
              <a:gd name="connsiteY73" fmla="*/ 2059804 h 2086429"/>
              <a:gd name="connsiteX74" fmla="*/ 1537045 w 4629710"/>
              <a:gd name="connsiteY74" fmla="*/ 1050446 h 2086429"/>
              <a:gd name="connsiteX75" fmla="*/ 1614625 w 4629710"/>
              <a:gd name="connsiteY75" fmla="*/ 1018568 h 2086429"/>
              <a:gd name="connsiteX76" fmla="*/ 2303600 w 4629710"/>
              <a:gd name="connsiteY76" fmla="*/ 841225 h 2086429"/>
              <a:gd name="connsiteX77" fmla="*/ 2381181 w 4629710"/>
              <a:gd name="connsiteY77" fmla="*/ 874475 h 2086429"/>
              <a:gd name="connsiteX78" fmla="*/ 2381181 w 4629710"/>
              <a:gd name="connsiteY78" fmla="*/ 1031485 h 2086429"/>
              <a:gd name="connsiteX79" fmla="*/ 1379622 w 4629710"/>
              <a:gd name="connsiteY79" fmla="*/ 2040153 h 2086429"/>
              <a:gd name="connsiteX80" fmla="*/ 1333672 w 4629710"/>
              <a:gd name="connsiteY80" fmla="*/ 2086429 h 2086429"/>
              <a:gd name="connsiteX81" fmla="*/ 1022608 w 4629710"/>
              <a:gd name="connsiteY81" fmla="*/ 2086429 h 2086429"/>
              <a:gd name="connsiteX82" fmla="*/ 1076516 w 4629710"/>
              <a:gd name="connsiteY82" fmla="*/ 2032139 h 2086429"/>
              <a:gd name="connsiteX83" fmla="*/ 2226020 w 4629710"/>
              <a:gd name="connsiteY83" fmla="*/ 874475 h 2086429"/>
              <a:gd name="connsiteX84" fmla="*/ 2303600 w 4629710"/>
              <a:gd name="connsiteY84" fmla="*/ 841225 h 2086429"/>
              <a:gd name="connsiteX85" fmla="*/ 1838798 w 4629710"/>
              <a:gd name="connsiteY85" fmla="*/ 795146 h 2086429"/>
              <a:gd name="connsiteX86" fmla="*/ 1916161 w 4629710"/>
              <a:gd name="connsiteY86" fmla="*/ 828267 h 2086429"/>
              <a:gd name="connsiteX87" fmla="*/ 1916161 w 4629710"/>
              <a:gd name="connsiteY87" fmla="*/ 984672 h 2086429"/>
              <a:gd name="connsiteX88" fmla="*/ 1761434 w 4629710"/>
              <a:gd name="connsiteY88" fmla="*/ 984672 h 2086429"/>
              <a:gd name="connsiteX89" fmla="*/ 1761434 w 4629710"/>
              <a:gd name="connsiteY89" fmla="*/ 828267 h 2086429"/>
              <a:gd name="connsiteX90" fmla="*/ 1838798 w 4629710"/>
              <a:gd name="connsiteY90" fmla="*/ 795146 h 2086429"/>
              <a:gd name="connsiteX91" fmla="*/ 4629710 w 4629710"/>
              <a:gd name="connsiteY91" fmla="*/ 514384 h 2086429"/>
              <a:gd name="connsiteX92" fmla="*/ 4629710 w 4629710"/>
              <a:gd name="connsiteY92" fmla="*/ 828997 h 2086429"/>
              <a:gd name="connsiteX93" fmla="*/ 4595945 w 4629710"/>
              <a:gd name="connsiteY93" fmla="*/ 863022 h 2086429"/>
              <a:gd name="connsiteX94" fmla="*/ 3437297 w 4629710"/>
              <a:gd name="connsiteY94" fmla="*/ 2030584 h 2086429"/>
              <a:gd name="connsiteX95" fmla="*/ 3381878 w 4629710"/>
              <a:gd name="connsiteY95" fmla="*/ 2086429 h 2086429"/>
              <a:gd name="connsiteX96" fmla="*/ 3070403 w 4629710"/>
              <a:gd name="connsiteY96" fmla="*/ 2086429 h 2086429"/>
              <a:gd name="connsiteX97" fmla="*/ 3214665 w 4629710"/>
              <a:gd name="connsiteY97" fmla="*/ 1940988 h 2086429"/>
              <a:gd name="connsiteX98" fmla="*/ 4469965 w 4629710"/>
              <a:gd name="connsiteY98" fmla="*/ 675434 h 2086429"/>
              <a:gd name="connsiteX99" fmla="*/ 4629710 w 4629710"/>
              <a:gd name="connsiteY99" fmla="*/ 0 h 2086429"/>
              <a:gd name="connsiteX100" fmla="*/ 4629710 w 4629710"/>
              <a:gd name="connsiteY100" fmla="*/ 314353 h 2086429"/>
              <a:gd name="connsiteX101" fmla="*/ 4558252 w 4629710"/>
              <a:gd name="connsiteY101" fmla="*/ 386295 h 2086429"/>
              <a:gd name="connsiteX102" fmla="*/ 3117080 w 4629710"/>
              <a:gd name="connsiteY102" fmla="*/ 1837231 h 2086429"/>
              <a:gd name="connsiteX103" fmla="*/ 2869559 w 4629710"/>
              <a:gd name="connsiteY103" fmla="*/ 2086429 h 2086429"/>
              <a:gd name="connsiteX104" fmla="*/ 2558298 w 4629710"/>
              <a:gd name="connsiteY104" fmla="*/ 2086429 h 2086429"/>
              <a:gd name="connsiteX105" fmla="*/ 2623869 w 4629710"/>
              <a:gd name="connsiteY105" fmla="*/ 2020383 h 2086429"/>
              <a:gd name="connsiteX106" fmla="*/ 4514978 w 4629710"/>
              <a:gd name="connsiteY106" fmla="*/ 115564 h 208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4629710" h="2086429">
                <a:moveTo>
                  <a:pt x="4629710" y="2062620"/>
                </a:moveTo>
                <a:lnTo>
                  <a:pt x="4629710" y="2086429"/>
                </a:lnTo>
                <a:lnTo>
                  <a:pt x="4606079" y="2086429"/>
                </a:lnTo>
                <a:close/>
                <a:moveTo>
                  <a:pt x="1769949" y="1893739"/>
                </a:moveTo>
                <a:cubicBezTo>
                  <a:pt x="1798116" y="1893739"/>
                  <a:pt x="1826283" y="1904822"/>
                  <a:pt x="1847524" y="1926988"/>
                </a:cubicBezTo>
                <a:cubicBezTo>
                  <a:pt x="1891853" y="1969473"/>
                  <a:pt x="1891853" y="2039666"/>
                  <a:pt x="1847524" y="2082151"/>
                </a:cubicBezTo>
                <a:cubicBezTo>
                  <a:pt x="1847524" y="2082151"/>
                  <a:pt x="1847524" y="2082151"/>
                  <a:pt x="1845924" y="2083764"/>
                </a:cubicBezTo>
                <a:lnTo>
                  <a:pt x="1843281" y="2086429"/>
                </a:lnTo>
                <a:lnTo>
                  <a:pt x="1534067" y="2086429"/>
                </a:lnTo>
                <a:lnTo>
                  <a:pt x="1692374" y="1926988"/>
                </a:lnTo>
                <a:cubicBezTo>
                  <a:pt x="1713615" y="1904822"/>
                  <a:pt x="1741782" y="1893739"/>
                  <a:pt x="1769949" y="1893739"/>
                </a:cubicBezTo>
                <a:close/>
                <a:moveTo>
                  <a:pt x="2462350" y="1712302"/>
                </a:moveTo>
                <a:cubicBezTo>
                  <a:pt x="2490519" y="1712302"/>
                  <a:pt x="2518688" y="1722924"/>
                  <a:pt x="2539931" y="1744168"/>
                </a:cubicBezTo>
                <a:cubicBezTo>
                  <a:pt x="2582415" y="1788503"/>
                  <a:pt x="2582415" y="1858701"/>
                  <a:pt x="2539931" y="1901188"/>
                </a:cubicBezTo>
                <a:cubicBezTo>
                  <a:pt x="2539931" y="1901188"/>
                  <a:pt x="2539931" y="1901188"/>
                  <a:pt x="2369776" y="2072642"/>
                </a:cubicBezTo>
                <a:lnTo>
                  <a:pt x="2356093" y="2086429"/>
                </a:lnTo>
                <a:lnTo>
                  <a:pt x="2045101" y="2086429"/>
                </a:lnTo>
                <a:lnTo>
                  <a:pt x="2115833" y="2015158"/>
                </a:lnTo>
                <a:cubicBezTo>
                  <a:pt x="2203361" y="1926962"/>
                  <a:pt x="2292990" y="1836649"/>
                  <a:pt x="2384770" y="1744168"/>
                </a:cubicBezTo>
                <a:cubicBezTo>
                  <a:pt x="2406013" y="1722924"/>
                  <a:pt x="2434181" y="1712302"/>
                  <a:pt x="2462350" y="1712302"/>
                </a:cubicBezTo>
                <a:close/>
                <a:moveTo>
                  <a:pt x="4629710" y="1546814"/>
                </a:moveTo>
                <a:lnTo>
                  <a:pt x="4629710" y="1858916"/>
                </a:lnTo>
                <a:lnTo>
                  <a:pt x="4619307" y="1869385"/>
                </a:lnTo>
                <a:cubicBezTo>
                  <a:pt x="4552784" y="1936338"/>
                  <a:pt x="4484229" y="2005336"/>
                  <a:pt x="4413580" y="2076441"/>
                </a:cubicBezTo>
                <a:lnTo>
                  <a:pt x="4403656" y="2086429"/>
                </a:lnTo>
                <a:lnTo>
                  <a:pt x="4093847" y="2086429"/>
                </a:lnTo>
                <a:lnTo>
                  <a:pt x="4162148" y="2017650"/>
                </a:lnTo>
                <a:cubicBezTo>
                  <a:pt x="4291492" y="1887401"/>
                  <a:pt x="4439313" y="1738544"/>
                  <a:pt x="4608252" y="1568422"/>
                </a:cubicBezTo>
                <a:close/>
                <a:moveTo>
                  <a:pt x="2238267" y="1422274"/>
                </a:moveTo>
                <a:cubicBezTo>
                  <a:pt x="2266433" y="1422274"/>
                  <a:pt x="2294599" y="1433380"/>
                  <a:pt x="2315838" y="1455593"/>
                </a:cubicBezTo>
                <a:cubicBezTo>
                  <a:pt x="2360165" y="1498167"/>
                  <a:pt x="2360165" y="1568507"/>
                  <a:pt x="2315838" y="1611082"/>
                </a:cubicBezTo>
                <a:cubicBezTo>
                  <a:pt x="2315838" y="1611082"/>
                  <a:pt x="2315838" y="1611082"/>
                  <a:pt x="2083124" y="1848018"/>
                </a:cubicBezTo>
                <a:cubicBezTo>
                  <a:pt x="2040645" y="1890592"/>
                  <a:pt x="1970461" y="1890592"/>
                  <a:pt x="1927981" y="1848018"/>
                </a:cubicBezTo>
                <a:cubicBezTo>
                  <a:pt x="1885502" y="1803592"/>
                  <a:pt x="1885502" y="1733252"/>
                  <a:pt x="1927981" y="1690678"/>
                </a:cubicBezTo>
                <a:cubicBezTo>
                  <a:pt x="1927981" y="1690678"/>
                  <a:pt x="1927981" y="1690678"/>
                  <a:pt x="2160695" y="1455593"/>
                </a:cubicBezTo>
                <a:cubicBezTo>
                  <a:pt x="2181935" y="1433380"/>
                  <a:pt x="2210101" y="1422274"/>
                  <a:pt x="2238267" y="1422274"/>
                </a:cubicBezTo>
                <a:close/>
                <a:moveTo>
                  <a:pt x="828764" y="1296841"/>
                </a:moveTo>
                <a:cubicBezTo>
                  <a:pt x="856944" y="1296841"/>
                  <a:pt x="885125" y="1307926"/>
                  <a:pt x="906376" y="1330096"/>
                </a:cubicBezTo>
                <a:cubicBezTo>
                  <a:pt x="948878" y="1372589"/>
                  <a:pt x="948878" y="1442796"/>
                  <a:pt x="906376" y="1485289"/>
                </a:cubicBezTo>
                <a:cubicBezTo>
                  <a:pt x="906376" y="1485289"/>
                  <a:pt x="906376" y="1485289"/>
                  <a:pt x="442282" y="1952837"/>
                </a:cubicBezTo>
                <a:lnTo>
                  <a:pt x="309677" y="2086429"/>
                </a:lnTo>
                <a:lnTo>
                  <a:pt x="0" y="2086429"/>
                </a:lnTo>
                <a:lnTo>
                  <a:pt x="86087" y="1999748"/>
                </a:lnTo>
                <a:cubicBezTo>
                  <a:pt x="291823" y="1792593"/>
                  <a:pt x="513120" y="1569771"/>
                  <a:pt x="751152" y="1330096"/>
                </a:cubicBezTo>
                <a:cubicBezTo>
                  <a:pt x="772404" y="1307926"/>
                  <a:pt x="800583" y="1296841"/>
                  <a:pt x="828764" y="1296841"/>
                </a:cubicBezTo>
                <a:close/>
                <a:moveTo>
                  <a:pt x="2890951" y="1280952"/>
                </a:moveTo>
                <a:cubicBezTo>
                  <a:pt x="2919126" y="1280952"/>
                  <a:pt x="2947301" y="1292024"/>
                  <a:pt x="2968547" y="1314167"/>
                </a:cubicBezTo>
                <a:cubicBezTo>
                  <a:pt x="3011040" y="1356609"/>
                  <a:pt x="3011040" y="1426731"/>
                  <a:pt x="2968547" y="1471018"/>
                </a:cubicBezTo>
                <a:cubicBezTo>
                  <a:pt x="2968547" y="1471018"/>
                  <a:pt x="2968547" y="1471018"/>
                  <a:pt x="2781947" y="1657393"/>
                </a:cubicBezTo>
                <a:cubicBezTo>
                  <a:pt x="2739454" y="1701680"/>
                  <a:pt x="2669249" y="1701680"/>
                  <a:pt x="2626756" y="1657393"/>
                </a:cubicBezTo>
                <a:cubicBezTo>
                  <a:pt x="2582415" y="1614951"/>
                  <a:pt x="2582415" y="1544830"/>
                  <a:pt x="2626756" y="1500543"/>
                </a:cubicBezTo>
                <a:cubicBezTo>
                  <a:pt x="2626756" y="1500543"/>
                  <a:pt x="2626756" y="1500543"/>
                  <a:pt x="2813355" y="1314167"/>
                </a:cubicBezTo>
                <a:cubicBezTo>
                  <a:pt x="2834601" y="1292024"/>
                  <a:pt x="2862776" y="1280952"/>
                  <a:pt x="2890951" y="1280952"/>
                </a:cubicBezTo>
                <a:close/>
                <a:moveTo>
                  <a:pt x="2489546" y="1169336"/>
                </a:moveTo>
                <a:cubicBezTo>
                  <a:pt x="2517821" y="1169336"/>
                  <a:pt x="2546097" y="1179916"/>
                  <a:pt x="2568346" y="1201077"/>
                </a:cubicBezTo>
                <a:cubicBezTo>
                  <a:pt x="2610990" y="1245238"/>
                  <a:pt x="2610990" y="1315160"/>
                  <a:pt x="2568346" y="1357482"/>
                </a:cubicBezTo>
                <a:cubicBezTo>
                  <a:pt x="2523847" y="1401643"/>
                  <a:pt x="2455245" y="1401643"/>
                  <a:pt x="2410746" y="1357482"/>
                </a:cubicBezTo>
                <a:cubicBezTo>
                  <a:pt x="2368102" y="1315160"/>
                  <a:pt x="2368102" y="1245238"/>
                  <a:pt x="2410746" y="1201077"/>
                </a:cubicBezTo>
                <a:cubicBezTo>
                  <a:pt x="2432996" y="1179916"/>
                  <a:pt x="2461271" y="1169336"/>
                  <a:pt x="2489546" y="1169336"/>
                </a:cubicBezTo>
                <a:close/>
                <a:moveTo>
                  <a:pt x="4629710" y="1030758"/>
                </a:moveTo>
                <a:lnTo>
                  <a:pt x="4629710" y="1344123"/>
                </a:lnTo>
                <a:lnTo>
                  <a:pt x="4521168" y="1453492"/>
                </a:lnTo>
                <a:cubicBezTo>
                  <a:pt x="4370413" y="1605399"/>
                  <a:pt x="4211859" y="1765162"/>
                  <a:pt x="4045104" y="1933189"/>
                </a:cubicBezTo>
                <a:lnTo>
                  <a:pt x="3893025" y="2086429"/>
                </a:lnTo>
                <a:lnTo>
                  <a:pt x="3582033" y="2086429"/>
                </a:lnTo>
                <a:lnTo>
                  <a:pt x="3589225" y="2079182"/>
                </a:lnTo>
                <a:cubicBezTo>
                  <a:pt x="3763876" y="1903199"/>
                  <a:pt x="4074367" y="1590339"/>
                  <a:pt x="4626351" y="1034143"/>
                </a:cubicBezTo>
                <a:close/>
                <a:moveTo>
                  <a:pt x="1614625" y="1018568"/>
                </a:moveTo>
                <a:cubicBezTo>
                  <a:pt x="1642794" y="1018568"/>
                  <a:pt x="1670963" y="1029194"/>
                  <a:pt x="1692206" y="1050446"/>
                </a:cubicBezTo>
                <a:cubicBezTo>
                  <a:pt x="1734690" y="1094798"/>
                  <a:pt x="1734690" y="1165022"/>
                  <a:pt x="1692206" y="1207526"/>
                </a:cubicBezTo>
                <a:cubicBezTo>
                  <a:pt x="1692206" y="1207526"/>
                  <a:pt x="1692206" y="1207526"/>
                  <a:pt x="904454" y="2001593"/>
                </a:cubicBezTo>
                <a:lnTo>
                  <a:pt x="820292" y="2086429"/>
                </a:lnTo>
                <a:lnTo>
                  <a:pt x="509300" y="2086429"/>
                </a:lnTo>
                <a:lnTo>
                  <a:pt x="535713" y="2059804"/>
                </a:lnTo>
                <a:cubicBezTo>
                  <a:pt x="837224" y="1755877"/>
                  <a:pt x="1169926" y="1420508"/>
                  <a:pt x="1537045" y="1050446"/>
                </a:cubicBezTo>
                <a:cubicBezTo>
                  <a:pt x="1558288" y="1029194"/>
                  <a:pt x="1586457" y="1018568"/>
                  <a:pt x="1614625" y="1018568"/>
                </a:cubicBezTo>
                <a:close/>
                <a:moveTo>
                  <a:pt x="2303600" y="841225"/>
                </a:moveTo>
                <a:cubicBezTo>
                  <a:pt x="2331769" y="841225"/>
                  <a:pt x="2359938" y="852309"/>
                  <a:pt x="2381181" y="874475"/>
                </a:cubicBezTo>
                <a:cubicBezTo>
                  <a:pt x="2423665" y="916960"/>
                  <a:pt x="2423665" y="987153"/>
                  <a:pt x="2381181" y="1031485"/>
                </a:cubicBezTo>
                <a:cubicBezTo>
                  <a:pt x="2381181" y="1031485"/>
                  <a:pt x="2381181" y="1031485"/>
                  <a:pt x="1379622" y="2040153"/>
                </a:cubicBezTo>
                <a:lnTo>
                  <a:pt x="1333672" y="2086429"/>
                </a:lnTo>
                <a:lnTo>
                  <a:pt x="1022608" y="2086429"/>
                </a:lnTo>
                <a:lnTo>
                  <a:pt x="1076516" y="2032139"/>
                </a:lnTo>
                <a:cubicBezTo>
                  <a:pt x="1416254" y="1689990"/>
                  <a:pt x="1797714" y="1305822"/>
                  <a:pt x="2226020" y="874475"/>
                </a:cubicBezTo>
                <a:cubicBezTo>
                  <a:pt x="2247263" y="852309"/>
                  <a:pt x="2275431" y="841225"/>
                  <a:pt x="2303600" y="841225"/>
                </a:cubicBezTo>
                <a:close/>
                <a:moveTo>
                  <a:pt x="1838798" y="795146"/>
                </a:moveTo>
                <a:cubicBezTo>
                  <a:pt x="1866888" y="795146"/>
                  <a:pt x="1894978" y="806186"/>
                  <a:pt x="1916161" y="828267"/>
                </a:cubicBezTo>
                <a:cubicBezTo>
                  <a:pt x="1958527" y="870588"/>
                  <a:pt x="1958527" y="940510"/>
                  <a:pt x="1916161" y="984672"/>
                </a:cubicBezTo>
                <a:cubicBezTo>
                  <a:pt x="1873795" y="1026993"/>
                  <a:pt x="1803800" y="1026993"/>
                  <a:pt x="1761434" y="984672"/>
                </a:cubicBezTo>
                <a:cubicBezTo>
                  <a:pt x="1717227" y="940510"/>
                  <a:pt x="1717227" y="870588"/>
                  <a:pt x="1761434" y="828267"/>
                </a:cubicBezTo>
                <a:cubicBezTo>
                  <a:pt x="1782617" y="806186"/>
                  <a:pt x="1810708" y="795146"/>
                  <a:pt x="1838798" y="795146"/>
                </a:cubicBezTo>
                <a:close/>
                <a:moveTo>
                  <a:pt x="4629710" y="514384"/>
                </a:moveTo>
                <a:lnTo>
                  <a:pt x="4629710" y="828997"/>
                </a:lnTo>
                <a:lnTo>
                  <a:pt x="4595945" y="863022"/>
                </a:lnTo>
                <a:cubicBezTo>
                  <a:pt x="4281421" y="1179966"/>
                  <a:pt x="3899954" y="1564368"/>
                  <a:pt x="3437297" y="2030584"/>
                </a:cubicBezTo>
                <a:lnTo>
                  <a:pt x="3381878" y="2086429"/>
                </a:lnTo>
                <a:lnTo>
                  <a:pt x="3070403" y="2086429"/>
                </a:lnTo>
                <a:lnTo>
                  <a:pt x="3214665" y="1940988"/>
                </a:lnTo>
                <a:cubicBezTo>
                  <a:pt x="3538718" y="1614288"/>
                  <a:pt x="3949427" y="1200224"/>
                  <a:pt x="4469965" y="675434"/>
                </a:cubicBezTo>
                <a:close/>
                <a:moveTo>
                  <a:pt x="4629710" y="0"/>
                </a:moveTo>
                <a:lnTo>
                  <a:pt x="4629710" y="314353"/>
                </a:lnTo>
                <a:lnTo>
                  <a:pt x="4558252" y="386295"/>
                </a:lnTo>
                <a:cubicBezTo>
                  <a:pt x="4166000" y="781204"/>
                  <a:pt x="3691376" y="1259044"/>
                  <a:pt x="3117080" y="1837231"/>
                </a:cubicBezTo>
                <a:lnTo>
                  <a:pt x="2869559" y="2086429"/>
                </a:lnTo>
                <a:lnTo>
                  <a:pt x="2558298" y="2086429"/>
                </a:lnTo>
                <a:lnTo>
                  <a:pt x="2623869" y="2020383"/>
                </a:lnTo>
                <a:cubicBezTo>
                  <a:pt x="2894027" y="1748266"/>
                  <a:pt x="3434344" y="1204032"/>
                  <a:pt x="4514978" y="115564"/>
                </a:cubicBez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1731382" y="2562128"/>
            <a:ext cx="4859917" cy="1446550"/>
          </a:xfrm>
          <a:prstGeom prst="rect">
            <a:avLst/>
          </a:prstGeom>
          <a:noFill/>
        </p:spPr>
        <p:txBody>
          <a:bodyPr wrap="square" rtlCol="0">
            <a:spAutoFit/>
          </a:bodyPr>
          <a:lstStyle/>
          <a:p>
            <a:r>
              <a:rPr lang="zh-CN" altLang="en-US" sz="4400" dirty="0">
                <a:solidFill>
                  <a:schemeClr val="tx1">
                    <a:lumMod val="50000"/>
                    <a:lumOff val="50000"/>
                  </a:schemeClr>
                </a:solidFill>
              </a:rPr>
              <a:t>实验报告：</a:t>
            </a:r>
            <a:endParaRPr lang="en-US" altLang="zh-CN" sz="4400" dirty="0">
              <a:solidFill>
                <a:schemeClr val="tx1">
                  <a:lumMod val="50000"/>
                  <a:lumOff val="50000"/>
                </a:schemeClr>
              </a:solidFill>
            </a:endParaRPr>
          </a:p>
          <a:p>
            <a:r>
              <a:rPr lang="zh-CN" altLang="en-US" sz="4400" b="1" dirty="0">
                <a:solidFill>
                  <a:srgbClr val="0070C0"/>
                </a:solidFill>
              </a:rPr>
              <a:t>五子棋</a:t>
            </a:r>
            <a:r>
              <a:rPr lang="en-US" altLang="zh-CN" sz="4400" b="1" dirty="0"/>
              <a:t>AI</a:t>
            </a:r>
            <a:endParaRPr lang="zh-CN" altLang="en-US" sz="4400" b="1" dirty="0"/>
          </a:p>
        </p:txBody>
      </p:sp>
      <p:sp>
        <p:nvSpPr>
          <p:cNvPr id="20" name="文本框 19"/>
          <p:cNvSpPr txBox="1"/>
          <p:nvPr/>
        </p:nvSpPr>
        <p:spPr>
          <a:xfrm>
            <a:off x="1731382" y="2151214"/>
            <a:ext cx="4364618" cy="461665"/>
          </a:xfrm>
          <a:prstGeom prst="rect">
            <a:avLst/>
          </a:prstGeom>
          <a:noFill/>
        </p:spPr>
        <p:txBody>
          <a:bodyPr wrap="square" rtlCol="0">
            <a:spAutoFit/>
          </a:bodyPr>
          <a:lstStyle/>
          <a:p>
            <a:r>
              <a:rPr lang="en-US" altLang="zh-CN" sz="2400" b="1" dirty="0">
                <a:latin typeface="+mj-ea"/>
                <a:ea typeface="+mj-ea"/>
              </a:rPr>
              <a:t>EXPERIMENTAL REPORT</a:t>
            </a:r>
          </a:p>
        </p:txBody>
      </p:sp>
      <p:cxnSp>
        <p:nvCxnSpPr>
          <p:cNvPr id="24" name="直接连接符 23"/>
          <p:cNvCxnSpPr/>
          <p:nvPr/>
        </p:nvCxnSpPr>
        <p:spPr>
          <a:xfrm>
            <a:off x="1731382" y="2612879"/>
            <a:ext cx="436461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731382" y="3982065"/>
            <a:ext cx="356451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749846" y="4329913"/>
            <a:ext cx="2497717" cy="337185"/>
          </a:xfrm>
          <a:prstGeom prst="rect">
            <a:avLst/>
          </a:prstGeom>
          <a:noFill/>
        </p:spPr>
        <p:txBody>
          <a:bodyPr wrap="square" rtlCol="0">
            <a:spAutoFit/>
          </a:bodyPr>
          <a:lstStyle/>
          <a:p>
            <a:pPr algn="r"/>
            <a:r>
              <a:rPr lang="zh-CN" altLang="en-US" sz="1600" dirty="0">
                <a:latin typeface="+mj-ea"/>
                <a:ea typeface="+mj-ea"/>
              </a:rPr>
              <a:t>汇报人：张剑玮</a:t>
            </a:r>
            <a:endParaRPr lang="en-US" altLang="zh-CN" sz="1600" dirty="0">
              <a:latin typeface="+mj-ea"/>
              <a:ea typeface="+mj-ea"/>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2671" y="2240893"/>
            <a:ext cx="1623213" cy="1615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9">
                                            <p:txEl>
                                              <p:pRg st="0" end="0"/>
                                            </p:txEl>
                                          </p:spTgt>
                                        </p:tgtEl>
                                        <p:attrNameLst>
                                          <p:attrName>style.visibility</p:attrName>
                                        </p:attrNameLst>
                                      </p:cBhvr>
                                      <p:to>
                                        <p:strVal val="visible"/>
                                      </p:to>
                                    </p:set>
                                    <p:anim calcmode="lin" valueType="num">
                                      <p:cBhvr>
                                        <p:cTn id="21" dur="500" fill="hold"/>
                                        <p:tgtEl>
                                          <p:spTgt spid="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9">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9">
                                            <p:txEl>
                                              <p:pRg st="0" end="0"/>
                                            </p:txEl>
                                          </p:spTgt>
                                        </p:tgtEl>
                                      </p:cBhvr>
                                    </p:animEffect>
                                  </p:childTnLst>
                                </p:cTn>
                              </p:par>
                            </p:childTnLst>
                          </p:cTn>
                        </p:par>
                        <p:par>
                          <p:cTn id="26" fill="hold">
                            <p:stCondLst>
                              <p:cond delay="17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9">
                                            <p:txEl>
                                              <p:pRg st="1" end="1"/>
                                            </p:txEl>
                                          </p:spTgt>
                                        </p:tgtEl>
                                        <p:attrNameLst>
                                          <p:attrName>style.visibility</p:attrName>
                                        </p:attrNameLst>
                                      </p:cBhvr>
                                      <p:to>
                                        <p:strVal val="visible"/>
                                      </p:to>
                                    </p:set>
                                    <p:anim calcmode="lin" valueType="num">
                                      <p:cBhvr>
                                        <p:cTn id="29" dur="500" fill="hold"/>
                                        <p:tgtEl>
                                          <p:spTgt spid="1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9">
                                            <p:txEl>
                                              <p:pRg st="1" end="1"/>
                                            </p:txEl>
                                          </p:spTgt>
                                        </p:tgtEl>
                                        <p:attrNameLst>
                                          <p:attrName>ppt_y</p:attrName>
                                        </p:attrNameLst>
                                      </p:cBhvr>
                                      <p:tavLst>
                                        <p:tav tm="0">
                                          <p:val>
                                            <p:strVal val="#ppt_y"/>
                                          </p:val>
                                        </p:tav>
                                        <p:tav tm="100000">
                                          <p:val>
                                            <p:strVal val="#ppt_y"/>
                                          </p:val>
                                        </p:tav>
                                      </p:tavLst>
                                    </p:anim>
                                    <p:anim calcmode="lin" valueType="num">
                                      <p:cBhvr>
                                        <p:cTn id="31" dur="500" fill="hold"/>
                                        <p:tgtEl>
                                          <p:spTgt spid="1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9">
                                            <p:txEl>
                                              <p:pRg st="1" end="1"/>
                                            </p:txEl>
                                          </p:spTgt>
                                        </p:tgtEl>
                                      </p:cBhvr>
                                    </p:animEffect>
                                  </p:childTnLst>
                                </p:cTn>
                              </p:par>
                            </p:childTnLst>
                          </p:cTn>
                        </p:par>
                        <p:par>
                          <p:cTn id="34" fill="hold">
                            <p:stCondLst>
                              <p:cond delay="2400"/>
                            </p:stCondLst>
                            <p:childTnLst>
                              <p:par>
                                <p:cTn id="35" presetID="10"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2900"/>
                            </p:stCondLst>
                            <p:childTnLst>
                              <p:par>
                                <p:cTn id="39" presetID="10"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par>
                          <p:cTn id="45" fill="hold">
                            <p:stCondLst>
                              <p:cond delay="3400"/>
                            </p:stCondLst>
                            <p:childTnLst>
                              <p:par>
                                <p:cTn id="46" presetID="47"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par>
                          <p:cTn id="51" fill="hold">
                            <p:stCondLst>
                              <p:cond delay="4400"/>
                            </p:stCondLst>
                            <p:childTnLst>
                              <p:par>
                                <p:cTn id="52" presetID="12" presetClass="entr" presetSubtype="2"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p:tgtEl>
                                          <p:spTgt spid="27"/>
                                        </p:tgtEl>
                                        <p:attrNameLst>
                                          <p:attrName>ppt_x</p:attrName>
                                        </p:attrNameLst>
                                      </p:cBhvr>
                                      <p:tavLst>
                                        <p:tav tm="0">
                                          <p:val>
                                            <p:strVal val="#ppt_x+#ppt_w*1.125000"/>
                                          </p:val>
                                        </p:tav>
                                        <p:tav tm="100000">
                                          <p:val>
                                            <p:strVal val="#ppt_x"/>
                                          </p:val>
                                        </p:tav>
                                      </p:tavLst>
                                    </p:anim>
                                    <p:animEffect transition="in" filter="wipe(left)">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animBg="1"/>
      <p:bldP spid="16" grpId="0" animBg="1"/>
      <p:bldP spid="19" grpId="0" build="allAtOnce"/>
      <p:bldP spid="20"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2042584" y="3852334"/>
            <a:ext cx="1092200" cy="1521884"/>
          </a:xfrm>
          <a:custGeom>
            <a:avLst/>
            <a:gdLst>
              <a:gd name="T0" fmla="*/ 90959013 w 933"/>
              <a:gd name="T1" fmla="*/ 973534517 h 1182"/>
              <a:gd name="T2" fmla="*/ 98667627 w 933"/>
              <a:gd name="T3" fmla="*/ 317051119 h 1182"/>
              <a:gd name="T4" fmla="*/ 203501268 w 933"/>
              <a:gd name="T5" fmla="*/ 195825720 h 1182"/>
              <a:gd name="T6" fmla="*/ 555003537 w 933"/>
              <a:gd name="T7" fmla="*/ 188365978 h 1182"/>
              <a:gd name="T8" fmla="*/ 555003537 w 933"/>
              <a:gd name="T9" fmla="*/ 298401281 h 1182"/>
              <a:gd name="T10" fmla="*/ 719192629 w 933"/>
              <a:gd name="T11" fmla="*/ 142672762 h 1182"/>
              <a:gd name="T12" fmla="*/ 548837524 w 933"/>
              <a:gd name="T13" fmla="*/ 0 h 1182"/>
              <a:gd name="T14" fmla="*/ 550379247 w 933"/>
              <a:gd name="T15" fmla="*/ 85790417 h 1182"/>
              <a:gd name="T16" fmla="*/ 180376303 w 933"/>
              <a:gd name="T17" fmla="*/ 87655111 h 1182"/>
              <a:gd name="T18" fmla="*/ 0 w 933"/>
              <a:gd name="T19" fmla="*/ 277885782 h 1182"/>
              <a:gd name="T20" fmla="*/ 0 w 933"/>
              <a:gd name="T21" fmla="*/ 986589307 h 1182"/>
              <a:gd name="T22" fmla="*/ 90959013 w 933"/>
              <a:gd name="T23" fmla="*/ 973534517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28" name="箭头2"/>
          <p:cNvSpPr>
            <a:spLocks noChangeArrowheads="1"/>
          </p:cNvSpPr>
          <p:nvPr/>
        </p:nvSpPr>
        <p:spPr bwMode="auto">
          <a:xfrm rot="-5400000">
            <a:off x="2330451" y="3219452"/>
            <a:ext cx="325967" cy="1299633"/>
          </a:xfrm>
          <a:custGeom>
            <a:avLst/>
            <a:gdLst>
              <a:gd name="T0" fmla="*/ 109671141 w 142"/>
              <a:gd name="T1" fmla="*/ 2604646 h 604"/>
              <a:gd name="T2" fmla="*/ 133383494 w 142"/>
              <a:gd name="T3" fmla="*/ 1229228280 h 604"/>
              <a:gd name="T4" fmla="*/ 0 w 142"/>
              <a:gd name="T5" fmla="*/ 1234435958 h 604"/>
              <a:gd name="T6" fmla="*/ 213414623 w 142"/>
              <a:gd name="T7" fmla="*/ 1572994744 h 604"/>
              <a:gd name="T8" fmla="*/ 420901589 w 142"/>
              <a:gd name="T9" fmla="*/ 1234435958 h 604"/>
              <a:gd name="T10" fmla="*/ 296408721 w 142"/>
              <a:gd name="T11" fmla="*/ 1234435958 h 604"/>
              <a:gd name="T12" fmla="*/ 293445753 w 142"/>
              <a:gd name="T13" fmla="*/ 0 h 604"/>
              <a:gd name="T14" fmla="*/ 109671141 w 142"/>
              <a:gd name="T15" fmla="*/ 2604646 h 6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29" name="箭头1"/>
          <p:cNvSpPr>
            <a:spLocks noChangeArrowheads="1"/>
          </p:cNvSpPr>
          <p:nvPr/>
        </p:nvSpPr>
        <p:spPr bwMode="auto">
          <a:xfrm>
            <a:off x="2036233" y="2190751"/>
            <a:ext cx="1092200" cy="1763183"/>
          </a:xfrm>
          <a:custGeom>
            <a:avLst/>
            <a:gdLst>
              <a:gd name="T0" fmla="*/ 90959013 w 933"/>
              <a:gd name="T1" fmla="*/ 1306720854 h 1182"/>
              <a:gd name="T2" fmla="*/ 98667627 w 933"/>
              <a:gd name="T3" fmla="*/ 425560247 h 1182"/>
              <a:gd name="T4" fmla="*/ 203501268 w 933"/>
              <a:gd name="T5" fmla="*/ 262846232 h 1182"/>
              <a:gd name="T6" fmla="*/ 555003537 w 933"/>
              <a:gd name="T7" fmla="*/ 252833234 h 1182"/>
              <a:gd name="T8" fmla="*/ 555003537 w 933"/>
              <a:gd name="T9" fmla="*/ 400527752 h 1182"/>
              <a:gd name="T10" fmla="*/ 719192629 w 933"/>
              <a:gd name="T11" fmla="*/ 191502223 h 1182"/>
              <a:gd name="T12" fmla="*/ 548837524 w 933"/>
              <a:gd name="T13" fmla="*/ 0 h 1182"/>
              <a:gd name="T14" fmla="*/ 550379247 w 933"/>
              <a:gd name="T15" fmla="*/ 115151715 h 1182"/>
              <a:gd name="T16" fmla="*/ 180376303 w 933"/>
              <a:gd name="T17" fmla="*/ 117654405 h 1182"/>
              <a:gd name="T18" fmla="*/ 0 w 933"/>
              <a:gd name="T19" fmla="*/ 372991448 h 1182"/>
              <a:gd name="T20" fmla="*/ 0 w 933"/>
              <a:gd name="T21" fmla="*/ 1324243041 h 1182"/>
              <a:gd name="T22" fmla="*/ 90959013 w 933"/>
              <a:gd name="T23" fmla="*/ 1306720854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30" name="文本1"/>
          <p:cNvSpPr>
            <a:spLocks noChangeArrowheads="1"/>
          </p:cNvSpPr>
          <p:nvPr/>
        </p:nvSpPr>
        <p:spPr bwMode="auto">
          <a:xfrm>
            <a:off x="4504267" y="1803400"/>
            <a:ext cx="5911851" cy="1195917"/>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a:lnSpc>
                <a:spcPct val="120000"/>
              </a:lnSpc>
            </a:pPr>
            <a:r>
              <a:rPr lang="zh-CN" altLang="en-US" sz="1600" dirty="0">
                <a:solidFill>
                  <a:srgbClr val="404040"/>
                </a:solidFill>
                <a:latin typeface="微软雅黑" panose="020B0503020204020204" pitchFamily="34" charset="-122"/>
                <a:ea typeface="微软雅黑" panose="020B0503020204020204" pitchFamily="34" charset="-122"/>
              </a:rPr>
              <a:t>博弈树算法是一种搜索算法，它模拟了游戏中的可能决策路径，并评估每个路径的潜在结果，以选择最优的决策。</a:t>
            </a:r>
            <a:endParaRPr lang="zh-CN" altLang="zh-CN" sz="1600" dirty="0">
              <a:solidFill>
                <a:srgbClr val="404040"/>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auto">
          <a:xfrm>
            <a:off x="3261784" y="1797051"/>
            <a:ext cx="1242483" cy="1202267"/>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a:r>
              <a:rPr lang="zh-CN" altLang="en-US" sz="1865" b="1" dirty="0">
                <a:solidFill>
                  <a:schemeClr val="bg1"/>
                </a:solidFill>
                <a:latin typeface="微软雅黑" panose="020B0503020204020204" pitchFamily="34" charset="-122"/>
                <a:ea typeface="微软雅黑" panose="020B0503020204020204" pitchFamily="34" charset="-122"/>
                <a:sym typeface="方正兰亭细黑_GBK" charset="-122"/>
              </a:rPr>
              <a:t>博弈树</a:t>
            </a:r>
          </a:p>
        </p:txBody>
      </p:sp>
      <p:sp>
        <p:nvSpPr>
          <p:cNvPr id="32" name="文本2"/>
          <p:cNvSpPr>
            <a:spLocks noChangeArrowheads="1"/>
          </p:cNvSpPr>
          <p:nvPr/>
        </p:nvSpPr>
        <p:spPr bwMode="auto">
          <a:xfrm>
            <a:off x="4504267" y="3255433"/>
            <a:ext cx="5911851" cy="1193800"/>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a:lnSpc>
                <a:spcPct val="120000"/>
              </a:lnSpc>
            </a:pPr>
            <a:r>
              <a:rPr lang="zh-CN" altLang="en-US" sz="1600" dirty="0">
                <a:solidFill>
                  <a:srgbClr val="404040"/>
                </a:solidFill>
                <a:latin typeface="微软雅黑" panose="020B0503020204020204" pitchFamily="34" charset="-122"/>
                <a:ea typeface="微软雅黑" panose="020B0503020204020204" pitchFamily="34" charset="-122"/>
              </a:rPr>
              <a:t>通过棋形匹配评估局面分数，为</a:t>
            </a:r>
            <a:r>
              <a:rPr lang="en-US" altLang="zh-CN" sz="1600" dirty="0">
                <a:solidFill>
                  <a:srgbClr val="404040"/>
                </a:solidFill>
                <a:latin typeface="微软雅黑" panose="020B0503020204020204" pitchFamily="34" charset="-122"/>
                <a:ea typeface="微软雅黑" panose="020B0503020204020204" pitchFamily="34" charset="-122"/>
              </a:rPr>
              <a:t>AI</a:t>
            </a:r>
            <a:r>
              <a:rPr lang="zh-CN" altLang="en-US" sz="1600" dirty="0">
                <a:solidFill>
                  <a:srgbClr val="404040"/>
                </a:solidFill>
                <a:latin typeface="微软雅黑" panose="020B0503020204020204" pitchFamily="34" charset="-122"/>
                <a:ea typeface="微软雅黑" panose="020B0503020204020204" pitchFamily="34" charset="-122"/>
              </a:rPr>
              <a:t>提供局面优劣的评价指标。</a:t>
            </a:r>
            <a:endParaRPr lang="zh-CN" altLang="zh-CN" sz="1600" dirty="0">
              <a:solidFill>
                <a:srgbClr val="404040"/>
              </a:solidFill>
              <a:latin typeface="微软雅黑" panose="020B0503020204020204" pitchFamily="34" charset="-122"/>
              <a:ea typeface="微软雅黑" panose="020B0503020204020204" pitchFamily="34" charset="-122"/>
            </a:endParaRPr>
          </a:p>
        </p:txBody>
      </p:sp>
      <p:sp>
        <p:nvSpPr>
          <p:cNvPr id="33" name="标题2"/>
          <p:cNvSpPr>
            <a:spLocks noChangeArrowheads="1"/>
          </p:cNvSpPr>
          <p:nvPr/>
        </p:nvSpPr>
        <p:spPr bwMode="auto">
          <a:xfrm>
            <a:off x="3261784" y="3255433"/>
            <a:ext cx="1242483" cy="1193800"/>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a:r>
              <a:rPr lang="zh-CN" altLang="en-US" sz="1900" b="1" dirty="0">
                <a:solidFill>
                  <a:schemeClr val="bg1"/>
                </a:solidFill>
                <a:latin typeface="微软雅黑" panose="020B0503020204020204" pitchFamily="34" charset="-122"/>
                <a:ea typeface="微软雅黑" panose="020B0503020204020204" pitchFamily="34" charset="-122"/>
                <a:sym typeface="方正兰亭细黑_GBK" charset="-122"/>
              </a:rPr>
              <a:t>分数评估</a:t>
            </a:r>
          </a:p>
        </p:txBody>
      </p:sp>
      <p:sp>
        <p:nvSpPr>
          <p:cNvPr id="34" name="文本3"/>
          <p:cNvSpPr>
            <a:spLocks noChangeArrowheads="1"/>
          </p:cNvSpPr>
          <p:nvPr/>
        </p:nvSpPr>
        <p:spPr bwMode="auto">
          <a:xfrm>
            <a:off x="4504267" y="4696885"/>
            <a:ext cx="5911851" cy="1181100"/>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eaLnBrk="1" hangingPunct="1">
              <a:lnSpc>
                <a:spcPct val="120000"/>
              </a:lnSpc>
            </a:pPr>
            <a:r>
              <a:rPr lang="zh-CN" altLang="en-US" sz="1600" dirty="0">
                <a:solidFill>
                  <a:srgbClr val="404040"/>
                </a:solidFill>
                <a:latin typeface="微软雅黑" panose="020B0503020204020204" pitchFamily="34" charset="-122"/>
                <a:ea typeface="微软雅黑" panose="020B0503020204020204" pitchFamily="34" charset="-122"/>
              </a:rPr>
              <a:t>生成包含下一次落子的所有可用点位的集合</a:t>
            </a:r>
            <a:endParaRPr lang="zh-CN" altLang="zh-CN" sz="1600" dirty="0">
              <a:solidFill>
                <a:srgbClr val="404040"/>
              </a:solidFill>
              <a:latin typeface="微软雅黑" panose="020B0503020204020204" pitchFamily="34" charset="-122"/>
              <a:ea typeface="微软雅黑" panose="020B0503020204020204" pitchFamily="34" charset="-122"/>
            </a:endParaRPr>
          </a:p>
        </p:txBody>
      </p:sp>
      <p:sp>
        <p:nvSpPr>
          <p:cNvPr id="35" name="标题3"/>
          <p:cNvSpPr>
            <a:spLocks noChangeArrowheads="1"/>
          </p:cNvSpPr>
          <p:nvPr/>
        </p:nvSpPr>
        <p:spPr bwMode="auto">
          <a:xfrm>
            <a:off x="3261784" y="4696885"/>
            <a:ext cx="1242483" cy="1181100"/>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a:r>
              <a:rPr lang="zh-CN" altLang="en-US" sz="1900" b="1" dirty="0">
                <a:solidFill>
                  <a:schemeClr val="bg1"/>
                </a:solidFill>
                <a:latin typeface="微软雅黑" panose="020B0503020204020204" pitchFamily="34" charset="-122"/>
                <a:ea typeface="微软雅黑" panose="020B0503020204020204" pitchFamily="34" charset="-122"/>
                <a:sym typeface="方正兰亭细黑_GBK" charset="-122"/>
              </a:rPr>
              <a:t>着法生成</a:t>
            </a:r>
          </a:p>
        </p:txBody>
      </p:sp>
      <p:sp>
        <p:nvSpPr>
          <p:cNvPr id="36" name="Oval 19"/>
          <p:cNvSpPr>
            <a:spLocks noChangeArrowheads="1"/>
          </p:cNvSpPr>
          <p:nvPr/>
        </p:nvSpPr>
        <p:spPr bwMode="auto">
          <a:xfrm>
            <a:off x="1481667" y="3255433"/>
            <a:ext cx="1191684" cy="1193800"/>
          </a:xfrm>
          <a:prstGeom prst="ellipse">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2535" b="1" dirty="0">
                <a:solidFill>
                  <a:schemeClr val="bg1"/>
                </a:solidFill>
                <a:latin typeface="Arial" panose="020B0604020202090204" pitchFamily="34" charset="0"/>
                <a:ea typeface="微软雅黑" panose="020B0503020204020204" pitchFamily="34" charset="-122"/>
              </a:rPr>
              <a:t>算法部分</a:t>
            </a:r>
          </a:p>
        </p:txBody>
      </p:sp>
      <p:sp>
        <p:nvSpPr>
          <p:cNvPr id="13"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extLst>
      <p:ext uri="{BB962C8B-B14F-4D97-AF65-F5344CB8AC3E}">
        <p14:creationId xmlns:p14="http://schemas.microsoft.com/office/powerpoint/2010/main" val="2973593271"/>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209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如何评分？</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对五子棋的评分是简单的把棋盘上的各种连子的分值加起来得到的，对各种连子的基本评分规则如下：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从连五到单子分为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等级，如果一侧被封死而另一侧没有，评分下降一个等级。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对“黑黑空黑黑”这种棋形，判定为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级，其余同理。</a:t>
            </a: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（一）</a:t>
            </a:r>
            <a:r>
              <a:rPr lang="zh-CN" altLang="en-US" sz="2800" b="1" dirty="0">
                <a:solidFill>
                  <a:srgbClr val="404040"/>
                </a:solidFill>
                <a:latin typeface="微软雅黑" panose="020B0503020204020204" pitchFamily="34" charset="-122"/>
                <a:ea typeface="微软雅黑" panose="020B0503020204020204" pitchFamily="34" charset="-122"/>
              </a:rPr>
              <a:t>分数评估算法</a:t>
            </a:r>
          </a:p>
        </p:txBody>
      </p:sp>
    </p:spTree>
    <p:extLst>
      <p:ext uri="{BB962C8B-B14F-4D97-AF65-F5344CB8AC3E}">
        <p14:creationId xmlns:p14="http://schemas.microsoft.com/office/powerpoint/2010/main" val="1429522481"/>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200993" y="2010108"/>
            <a:ext cx="9790014"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评分规则表</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（一）</a:t>
            </a:r>
            <a:r>
              <a:rPr lang="zh-CN" altLang="en-US" sz="2800" b="1" dirty="0">
                <a:solidFill>
                  <a:srgbClr val="404040"/>
                </a:solidFill>
                <a:latin typeface="微软雅黑" panose="020B0503020204020204" pitchFamily="34" charset="-122"/>
                <a:ea typeface="微软雅黑" panose="020B0503020204020204" pitchFamily="34" charset="-122"/>
              </a:rPr>
              <a:t>分数评估算法</a:t>
            </a:r>
          </a:p>
        </p:txBody>
      </p:sp>
      <p:graphicFrame>
        <p:nvGraphicFramePr>
          <p:cNvPr id="3" name="表格 2">
            <a:extLst>
              <a:ext uri="{FF2B5EF4-FFF2-40B4-BE49-F238E27FC236}">
                <a16:creationId xmlns:a16="http://schemas.microsoft.com/office/drawing/2014/main" id="{8CF8FAC5-75F5-4C26-B50D-7CF5A6B2EB6E}"/>
              </a:ext>
            </a:extLst>
          </p:cNvPr>
          <p:cNvGraphicFramePr>
            <a:graphicFrameLocks noGrp="1"/>
          </p:cNvGraphicFramePr>
          <p:nvPr>
            <p:extLst>
              <p:ext uri="{D42A27DB-BD31-4B8C-83A1-F6EECF244321}">
                <p14:modId xmlns:p14="http://schemas.microsoft.com/office/powerpoint/2010/main" val="4008808450"/>
              </p:ext>
            </p:extLst>
          </p:nvPr>
        </p:nvGraphicFramePr>
        <p:xfrm>
          <a:off x="3329940" y="2010108"/>
          <a:ext cx="6051804" cy="4266953"/>
        </p:xfrm>
        <a:graphic>
          <a:graphicData uri="http://schemas.openxmlformats.org/drawingml/2006/table">
            <a:tbl>
              <a:tblPr/>
              <a:tblGrid>
                <a:gridCol w="4095666">
                  <a:extLst>
                    <a:ext uri="{9D8B030D-6E8A-4147-A177-3AD203B41FA5}">
                      <a16:colId xmlns:a16="http://schemas.microsoft.com/office/drawing/2014/main" val="3815090944"/>
                    </a:ext>
                  </a:extLst>
                </a:gridCol>
                <a:gridCol w="1956138">
                  <a:extLst>
                    <a:ext uri="{9D8B030D-6E8A-4147-A177-3AD203B41FA5}">
                      <a16:colId xmlns:a16="http://schemas.microsoft.com/office/drawing/2014/main" val="1657516191"/>
                    </a:ext>
                  </a:extLst>
                </a:gridCol>
              </a:tblGrid>
              <a:tr h="379960">
                <a:tc>
                  <a:txBody>
                    <a:bodyPr/>
                    <a:lstStyle/>
                    <a:p>
                      <a:pPr algn="ctr" fontAlgn="ctr"/>
                      <a:r>
                        <a:rPr lang="zh-CN" altLang="en-US" sz="1100" b="1" i="0" u="none" strike="noStrike" dirty="0">
                          <a:solidFill>
                            <a:srgbClr val="FFFFFF"/>
                          </a:solidFill>
                          <a:effectLst/>
                          <a:latin typeface="等线" panose="02010600030101010101" pitchFamily="2" charset="-122"/>
                          <a:ea typeface="等线" panose="02010600030101010101" pitchFamily="2" charset="-122"/>
                        </a:rPr>
                        <a:t>棋形</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ctr" fontAlgn="ctr"/>
                      <a:r>
                        <a:rPr lang="zh-CN" altLang="en-US" sz="1100" b="1" i="0" u="none" strike="noStrike">
                          <a:solidFill>
                            <a:srgbClr val="FFFFFF"/>
                          </a:solidFill>
                          <a:effectLst/>
                          <a:latin typeface="等线" panose="02010600030101010101" pitchFamily="2" charset="-122"/>
                          <a:ea typeface="等线" panose="02010600030101010101" pitchFamily="2" charset="-122"/>
                        </a:rPr>
                        <a:t>级别</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418875541"/>
                  </a:ext>
                </a:extLst>
              </a:tr>
              <a:tr h="353363">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黑黑黑黑黑</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7369420"/>
                  </a:ext>
                </a:extLst>
              </a:tr>
              <a:tr h="353363">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空黑黑黑黑空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183080589"/>
                  </a:ext>
                </a:extLst>
              </a:tr>
              <a:tr h="353363">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黑黑白黑黑</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81601641"/>
                  </a:ext>
                </a:extLst>
              </a:tr>
              <a:tr h="353363">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空黑黑黑空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828382698"/>
                  </a:ext>
                </a:extLst>
              </a:tr>
              <a:tr h="353363">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白黑黑黑黑空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368862994"/>
                  </a:ext>
                </a:extLst>
              </a:tr>
              <a:tr h="353363">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空黑黑空黑空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34068699"/>
                  </a:ext>
                </a:extLst>
              </a:tr>
              <a:tr h="353363">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空空黑黑空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57294789"/>
                  </a:ext>
                </a:extLst>
              </a:tr>
              <a:tr h="353363">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空黑空黑空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736846556"/>
                  </a:ext>
                </a:extLst>
              </a:tr>
              <a:tr h="353363">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白黑黑黑空空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02987903"/>
                  </a:ext>
                </a:extLst>
              </a:tr>
              <a:tr h="353363">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白黑黑空空空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E</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298739225"/>
                  </a:ext>
                </a:extLst>
              </a:tr>
              <a:tr h="353363">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空空黑空空</a:t>
                      </a:r>
                    </a:p>
                  </a:txBody>
                  <a:tcPr marL="7620" marR="7620" marT="7620"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等线" panose="02010600030101010101" pitchFamily="2" charset="-122"/>
                          <a:ea typeface="等线" panose="02010600030101010101" pitchFamily="2" charset="-122"/>
                        </a:rPr>
                        <a:t>E</a:t>
                      </a:r>
                    </a:p>
                  </a:txBody>
                  <a:tcPr marL="7620" marR="7620" marT="7620"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247358763"/>
                  </a:ext>
                </a:extLst>
              </a:tr>
            </a:tbl>
          </a:graphicData>
        </a:graphic>
      </p:graphicFrame>
    </p:spTree>
    <p:extLst>
      <p:ext uri="{BB962C8B-B14F-4D97-AF65-F5344CB8AC3E}">
        <p14:creationId xmlns:p14="http://schemas.microsoft.com/office/powerpoint/2010/main" val="3530309853"/>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200993" y="2010108"/>
            <a:ext cx="9790014" cy="43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对应分数</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（一）</a:t>
            </a:r>
            <a:r>
              <a:rPr lang="zh-CN" altLang="en-US" sz="2800" b="1" dirty="0">
                <a:solidFill>
                  <a:srgbClr val="404040"/>
                </a:solidFill>
                <a:latin typeface="微软雅黑" panose="020B0503020204020204" pitchFamily="34" charset="-122"/>
                <a:ea typeface="微软雅黑" panose="020B0503020204020204" pitchFamily="34" charset="-122"/>
              </a:rPr>
              <a:t>分数评估算法</a:t>
            </a:r>
          </a:p>
        </p:txBody>
      </p:sp>
      <p:graphicFrame>
        <p:nvGraphicFramePr>
          <p:cNvPr id="4" name="表格 3">
            <a:extLst>
              <a:ext uri="{FF2B5EF4-FFF2-40B4-BE49-F238E27FC236}">
                <a16:creationId xmlns:a16="http://schemas.microsoft.com/office/drawing/2014/main" id="{06EE0C06-1FBE-4257-BFFB-E697EC4910C9}"/>
              </a:ext>
            </a:extLst>
          </p:cNvPr>
          <p:cNvGraphicFramePr>
            <a:graphicFrameLocks noGrp="1"/>
          </p:cNvGraphicFramePr>
          <p:nvPr>
            <p:extLst>
              <p:ext uri="{D42A27DB-BD31-4B8C-83A1-F6EECF244321}">
                <p14:modId xmlns:p14="http://schemas.microsoft.com/office/powerpoint/2010/main" val="3698454430"/>
              </p:ext>
            </p:extLst>
          </p:nvPr>
        </p:nvGraphicFramePr>
        <p:xfrm>
          <a:off x="3992372" y="2225291"/>
          <a:ext cx="3359404" cy="2778984"/>
        </p:xfrm>
        <a:graphic>
          <a:graphicData uri="http://schemas.openxmlformats.org/drawingml/2006/table">
            <a:tbl>
              <a:tblPr/>
              <a:tblGrid>
                <a:gridCol w="1679702">
                  <a:extLst>
                    <a:ext uri="{9D8B030D-6E8A-4147-A177-3AD203B41FA5}">
                      <a16:colId xmlns:a16="http://schemas.microsoft.com/office/drawing/2014/main" val="2924860381"/>
                    </a:ext>
                  </a:extLst>
                </a:gridCol>
                <a:gridCol w="1679702">
                  <a:extLst>
                    <a:ext uri="{9D8B030D-6E8A-4147-A177-3AD203B41FA5}">
                      <a16:colId xmlns:a16="http://schemas.microsoft.com/office/drawing/2014/main" val="2969607840"/>
                    </a:ext>
                  </a:extLst>
                </a:gridCol>
              </a:tblGrid>
              <a:tr h="463164">
                <a:tc>
                  <a:txBody>
                    <a:bodyPr/>
                    <a:lstStyle/>
                    <a:p>
                      <a:pPr algn="ctr" fontAlgn="ctr"/>
                      <a:r>
                        <a:rPr lang="zh-CN" altLang="en-US" sz="1100" b="1" i="0" u="none" strike="noStrike" dirty="0">
                          <a:solidFill>
                            <a:srgbClr val="FFFFFF"/>
                          </a:solidFill>
                          <a:effectLst/>
                          <a:latin typeface="等线" panose="02010600030101010101" pitchFamily="2" charset="-122"/>
                          <a:ea typeface="等线" panose="02010600030101010101" pitchFamily="2" charset="-122"/>
                        </a:rPr>
                        <a:t>级别</a:t>
                      </a:r>
                    </a:p>
                  </a:txBody>
                  <a:tcPr marL="7620" marR="7620" marT="7620" marB="0" anchor="ctr">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tc>
                  <a:txBody>
                    <a:bodyPr/>
                    <a:lstStyle/>
                    <a:p>
                      <a:pPr algn="ctr" fontAlgn="ctr"/>
                      <a:r>
                        <a:rPr lang="zh-CN" altLang="en-US" sz="1100" b="1" i="0" u="none" strike="noStrike">
                          <a:solidFill>
                            <a:srgbClr val="FFFFFF"/>
                          </a:solidFill>
                          <a:effectLst/>
                          <a:latin typeface="等线" panose="02010600030101010101" pitchFamily="2" charset="-122"/>
                          <a:ea typeface="等线" panose="02010600030101010101" pitchFamily="2" charset="-122"/>
                        </a:rPr>
                        <a:t>分数</a:t>
                      </a:r>
                    </a:p>
                  </a:txBody>
                  <a:tcPr marL="7620" marR="7620" marT="7620" marB="0" anchor="ctr">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solidFill>
                      <a:srgbClr val="ED7D31"/>
                    </a:solidFill>
                  </a:tcPr>
                </a:tc>
                <a:extLst>
                  <a:ext uri="{0D108BD9-81ED-4DB2-BD59-A6C34878D82A}">
                    <a16:rowId xmlns:a16="http://schemas.microsoft.com/office/drawing/2014/main" val="451999997"/>
                  </a:ext>
                </a:extLst>
              </a:tr>
              <a:tr h="463164">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A</a:t>
                      </a:r>
                    </a:p>
                  </a:txBody>
                  <a:tcPr marL="7620" marR="7620" marT="7620" marB="0" anchor="ctr">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5000000</a:t>
                      </a:r>
                    </a:p>
                  </a:txBody>
                  <a:tcPr marL="7620" marR="7620" marT="7620" marB="0" anchor="ctr">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extLst>
                  <a:ext uri="{0D108BD9-81ED-4DB2-BD59-A6C34878D82A}">
                    <a16:rowId xmlns:a16="http://schemas.microsoft.com/office/drawing/2014/main" val="258585123"/>
                  </a:ext>
                </a:extLst>
              </a:tr>
              <a:tr h="463164">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B</a:t>
                      </a:r>
                    </a:p>
                  </a:txBody>
                  <a:tcPr marL="7620" marR="7620" marT="7620" marB="0" anchor="ctr">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43200</a:t>
                      </a:r>
                    </a:p>
                  </a:txBody>
                  <a:tcPr marL="7620" marR="7620" marT="7620" marB="0" anchor="ctr">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extLst>
                  <a:ext uri="{0D108BD9-81ED-4DB2-BD59-A6C34878D82A}">
                    <a16:rowId xmlns:a16="http://schemas.microsoft.com/office/drawing/2014/main" val="1149761789"/>
                  </a:ext>
                </a:extLst>
              </a:tr>
              <a:tr h="463164">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C</a:t>
                      </a:r>
                    </a:p>
                  </a:txBody>
                  <a:tcPr marL="7620" marR="7620" marT="7620" marB="0" anchor="ctr">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720</a:t>
                      </a:r>
                    </a:p>
                  </a:txBody>
                  <a:tcPr marL="7620" marR="7620" marT="7620" marB="0" anchor="ctr">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extLst>
                  <a:ext uri="{0D108BD9-81ED-4DB2-BD59-A6C34878D82A}">
                    <a16:rowId xmlns:a16="http://schemas.microsoft.com/office/drawing/2014/main" val="2537709109"/>
                  </a:ext>
                </a:extLst>
              </a:tr>
              <a:tr h="463164">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a:t>
                      </a:r>
                    </a:p>
                  </a:txBody>
                  <a:tcPr marL="7620" marR="7620" marT="7620" marB="0" anchor="ctr">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extLst>
                  <a:ext uri="{0D108BD9-81ED-4DB2-BD59-A6C34878D82A}">
                    <a16:rowId xmlns:a16="http://schemas.microsoft.com/office/drawing/2014/main" val="2498432467"/>
                  </a:ext>
                </a:extLst>
              </a:tr>
              <a:tr h="463164">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E</a:t>
                      </a:r>
                    </a:p>
                  </a:txBody>
                  <a:tcPr marL="7620" marR="7620" marT="7620" marB="0" anchor="ctr">
                    <a:lnL w="6350" cap="flat" cmpd="sng" algn="ctr">
                      <a:solidFill>
                        <a:srgbClr val="ED7D31"/>
                      </a:solidFill>
                      <a:prstDash val="solid"/>
                      <a:round/>
                      <a:headEnd type="none" w="med" len="med"/>
                      <a:tailEnd type="none" w="med" len="med"/>
                    </a:lnL>
                    <a:lnR>
                      <a:noFill/>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2</a:t>
                      </a:r>
                    </a:p>
                  </a:txBody>
                  <a:tcPr marL="7620" marR="7620" marT="7620" marB="0" anchor="ctr">
                    <a:lnL>
                      <a:noFill/>
                    </a:lnL>
                    <a:lnR w="6350" cap="flat" cmpd="sng" algn="ctr">
                      <a:solidFill>
                        <a:srgbClr val="ED7D31"/>
                      </a:solidFill>
                      <a:prstDash val="solid"/>
                      <a:round/>
                      <a:headEnd type="none" w="med" len="med"/>
                      <a:tailEnd type="none" w="med" len="med"/>
                    </a:lnR>
                    <a:lnT w="6350" cap="flat" cmpd="sng" algn="ctr">
                      <a:solidFill>
                        <a:srgbClr val="ED7D31"/>
                      </a:solidFill>
                      <a:prstDash val="solid"/>
                      <a:round/>
                      <a:headEnd type="none" w="med" len="med"/>
                      <a:tailEnd type="none" w="med" len="med"/>
                    </a:lnT>
                    <a:lnB w="6350" cap="flat" cmpd="sng" algn="ctr">
                      <a:solidFill>
                        <a:srgbClr val="ED7D31"/>
                      </a:solidFill>
                      <a:prstDash val="solid"/>
                      <a:round/>
                      <a:headEnd type="none" w="med" len="med"/>
                      <a:tailEnd type="none" w="med" len="med"/>
                    </a:lnB>
                  </a:tcPr>
                </a:tc>
                <a:extLst>
                  <a:ext uri="{0D108BD9-81ED-4DB2-BD59-A6C34878D82A}">
                    <a16:rowId xmlns:a16="http://schemas.microsoft.com/office/drawing/2014/main" val="3424861181"/>
                  </a:ext>
                </a:extLst>
              </a:tr>
            </a:tbl>
          </a:graphicData>
        </a:graphic>
      </p:graphicFrame>
    </p:spTree>
    <p:extLst>
      <p:ext uri="{BB962C8B-B14F-4D97-AF65-F5344CB8AC3E}">
        <p14:creationId xmlns:p14="http://schemas.microsoft.com/office/powerpoint/2010/main" val="1897063496"/>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143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匹配方案（未优化）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第一次设计时，采用分成横、竖、斜扫描整个棋盘的方法来确定分数，分别计算黑棋分数和白起分数，两个分数相减得到的差值即为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用来判断局面优劣的分数。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这种方法的缺点为设计大量的重复计算，严重限制了效率。</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（一）</a:t>
            </a:r>
            <a:r>
              <a:rPr lang="zh-CN" altLang="en-US" sz="2800" b="1" dirty="0">
                <a:solidFill>
                  <a:srgbClr val="404040"/>
                </a:solidFill>
                <a:latin typeface="微软雅黑" panose="020B0503020204020204" pitchFamily="34" charset="-122"/>
                <a:ea typeface="微软雅黑" panose="020B0503020204020204" pitchFamily="34" charset="-122"/>
              </a:rPr>
              <a:t>分数评估算法</a:t>
            </a:r>
          </a:p>
        </p:txBody>
      </p:sp>
    </p:spTree>
    <p:extLst>
      <p:ext uri="{BB962C8B-B14F-4D97-AF65-F5344CB8AC3E}">
        <p14:creationId xmlns:p14="http://schemas.microsoft.com/office/powerpoint/2010/main" val="2699711159"/>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242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匹配方案（第一次优化</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局部更新分数）</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可以发现，每次局面更新，需要重新计算分数时，整个棋盘上只有一个棋子发生了变化。也就是说，只有与这个棋子周围才会发生棋形的变化。</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因此，可以采取局部更新分数的方法来减少把棋盘上的棋子在评分规则表中匹配的次数从而减少评估分数消耗的时间。</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具体做法是，每次计算分数时，用上一步得到的分数减去将要落子的位置落子前的评分，再加上同一位置落子后的评分，得到结果分数。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（一）</a:t>
            </a:r>
            <a:r>
              <a:rPr lang="zh-CN" altLang="en-US" sz="2800" b="1" dirty="0">
                <a:solidFill>
                  <a:srgbClr val="404040"/>
                </a:solidFill>
                <a:latin typeface="微软雅黑" panose="020B0503020204020204" pitchFamily="34" charset="-122"/>
                <a:ea typeface="微软雅黑" panose="020B0503020204020204" pitchFamily="34" charset="-122"/>
              </a:rPr>
              <a:t>分数评估算法</a:t>
            </a:r>
          </a:p>
        </p:txBody>
      </p:sp>
    </p:spTree>
    <p:extLst>
      <p:ext uri="{BB962C8B-B14F-4D97-AF65-F5344CB8AC3E}">
        <p14:creationId xmlns:p14="http://schemas.microsoft.com/office/powerpoint/2010/main" val="1817315676"/>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176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匹配方案（第二次优化</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哈希表置换）</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可以发现，在遍历博弈树的过程中，多次出现了同一种棋局。因此，可以通过某种方法存储棋局和对应的分数，以便在下一次无需计算直接得到分数。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具体的做法是，设计一个哈希函数对棋盘处理，用一个采用链接法的散列表存储键值。</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采用哈希表置换极大提高了效率。</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（一）</a:t>
            </a:r>
            <a:r>
              <a:rPr lang="zh-CN" altLang="en-US" sz="2800" b="1" dirty="0">
                <a:solidFill>
                  <a:srgbClr val="404040"/>
                </a:solidFill>
                <a:latin typeface="微软雅黑" panose="020B0503020204020204" pitchFamily="34" charset="-122"/>
                <a:ea typeface="微软雅黑" panose="020B0503020204020204" pitchFamily="34" charset="-122"/>
              </a:rPr>
              <a:t>分数评估算法</a:t>
            </a:r>
          </a:p>
        </p:txBody>
      </p:sp>
    </p:spTree>
    <p:extLst>
      <p:ext uri="{BB962C8B-B14F-4D97-AF65-F5344CB8AC3E}">
        <p14:creationId xmlns:p14="http://schemas.microsoft.com/office/powerpoint/2010/main" val="3375252859"/>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309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匹配方案（第二次优化</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哈希表置换）</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哈希函数的选择</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采用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Zobrist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哈希，初始为</a:t>
            </a:r>
            <a:r>
              <a:rPr lang="zh-CN" altLang="en-US" dirty="0"/>
              <a:t>棋盘上每一位置的的黑棋和白起状态分别随机赋予一个编码索引值，每次落子时，对对应位置做异或运算，得到的即为棋局的键。</a:t>
            </a:r>
            <a:endParaRPr lang="en-US" altLang="zh-CN" dirty="0"/>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Zobrist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哈希的优点如下：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20000"/>
              </a:lnSpc>
              <a:buFont typeface="Arial" panose="020B0604020202020204" pitchFamily="34" charset="0"/>
              <a:buChar cha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t>当随机数的范围足够大时</a:t>
            </a:r>
            <a:r>
              <a:rPr lang="en-US" altLang="zh-CN" dirty="0"/>
              <a:t>,</a:t>
            </a:r>
            <a:r>
              <a:rPr lang="zh-CN" altLang="en-US" dirty="0"/>
              <a:t>不同的棋局产生哈希冲突的概率非常小</a:t>
            </a:r>
            <a:r>
              <a:rPr lang="en-US" altLang="zh-CN" dirty="0"/>
              <a:t>,</a:t>
            </a:r>
            <a:r>
              <a:rPr lang="zh-CN" altLang="en-US" dirty="0"/>
              <a:t>在实际应用中几乎可以忽略。</a:t>
            </a:r>
            <a:endParaRPr lang="en-US" altLang="zh-CN" dirty="0"/>
          </a:p>
          <a:p>
            <a:pPr marL="285750" indent="-285750">
              <a:lnSpc>
                <a:spcPct val="120000"/>
              </a:lnSpc>
              <a:buFont typeface="Arial" panose="020B0604020202020204" pitchFamily="34" charset="0"/>
              <a:buChar cha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t>在棋局进行过程中</a:t>
            </a:r>
            <a:r>
              <a:rPr lang="en-US" altLang="zh-CN" dirty="0"/>
              <a:t>,</a:t>
            </a:r>
            <a:r>
              <a:rPr lang="zh-CN" altLang="en-US" dirty="0"/>
              <a:t>不必每次重新开始计算棋局的哈希值</a:t>
            </a:r>
            <a:r>
              <a:rPr lang="en-US" altLang="zh-CN" dirty="0"/>
              <a:t>,</a:t>
            </a:r>
            <a:r>
              <a:rPr lang="zh-CN" altLang="en-US" dirty="0"/>
              <a:t>只需计算棋局状态发生改变的部分。</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（一）</a:t>
            </a:r>
            <a:r>
              <a:rPr lang="zh-CN" altLang="en-US" sz="2800" b="1" dirty="0">
                <a:solidFill>
                  <a:srgbClr val="404040"/>
                </a:solidFill>
                <a:latin typeface="微软雅黑" panose="020B0503020204020204" pitchFamily="34" charset="-122"/>
                <a:ea typeface="微软雅黑" panose="020B0503020204020204" pitchFamily="34" charset="-122"/>
              </a:rPr>
              <a:t>分数评估算法</a:t>
            </a:r>
          </a:p>
        </p:txBody>
      </p:sp>
    </p:spTree>
    <p:extLst>
      <p:ext uri="{BB962C8B-B14F-4D97-AF65-F5344CB8AC3E}">
        <p14:creationId xmlns:p14="http://schemas.microsoft.com/office/powerpoint/2010/main" val="440988373"/>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109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匹配方案（第三次优化</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——KMP</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算法）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KMP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算法是一种字符时匹配的算法，每一次对模式串进行匹配时，可以预测后面几个位置的匹配结果，忽略不可能成功的匹配位置，尽可能减少了比较的趟数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（一）</a:t>
            </a:r>
            <a:r>
              <a:rPr lang="zh-CN" altLang="en-US" sz="2800" b="1" dirty="0">
                <a:solidFill>
                  <a:srgbClr val="404040"/>
                </a:solidFill>
                <a:latin typeface="微软雅黑" panose="020B0503020204020204" pitchFamily="34" charset="-122"/>
                <a:ea typeface="微软雅黑" panose="020B0503020204020204" pitchFamily="34" charset="-122"/>
              </a:rPr>
              <a:t>分数评估算法</a:t>
            </a:r>
          </a:p>
        </p:txBody>
      </p:sp>
      <p:pic>
        <p:nvPicPr>
          <p:cNvPr id="3" name="图片 2">
            <a:extLst>
              <a:ext uri="{FF2B5EF4-FFF2-40B4-BE49-F238E27FC236}">
                <a16:creationId xmlns:a16="http://schemas.microsoft.com/office/drawing/2014/main" id="{393B6EA3-679E-458D-A513-1E67AE285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042" y="3755804"/>
            <a:ext cx="5591175" cy="2603391"/>
          </a:xfrm>
          <a:prstGeom prst="rect">
            <a:avLst/>
          </a:prstGeom>
        </p:spPr>
      </p:pic>
    </p:spTree>
    <p:extLst>
      <p:ext uri="{BB962C8B-B14F-4D97-AF65-F5344CB8AC3E}">
        <p14:creationId xmlns:p14="http://schemas.microsoft.com/office/powerpoint/2010/main" val="1963783077"/>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106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着法生成模块的作用是是以数组的形式返回供</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选择的下一步可以落子的点位。</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在初版中，程序会记录棋盘上最靠近左上角和右下角的棋子，返回这两个棋子分别向外延申四格后围成的方形区域中所有空白点位。</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二</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着法生成</a:t>
            </a:r>
          </a:p>
        </p:txBody>
      </p:sp>
    </p:spTree>
    <p:extLst>
      <p:ext uri="{BB962C8B-B14F-4D97-AF65-F5344CB8AC3E}">
        <p14:creationId xmlns:p14="http://schemas.microsoft.com/office/powerpoint/2010/main" val="1355145648"/>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p:cNvSpPr/>
          <p:nvPr/>
        </p:nvSpPr>
        <p:spPr>
          <a:xfrm>
            <a:off x="787194" y="2643097"/>
            <a:ext cx="3775587" cy="1032387"/>
          </a:xfrm>
          <a:prstGeom prst="roundRect">
            <a:avLst>
              <a:gd name="adj" fmla="val 50000"/>
            </a:avLst>
          </a:prstGeom>
          <a:blipFill dpi="0" rotWithShape="1">
            <a:blip r:embed="rId3"/>
            <a:srcRect/>
            <a:tile tx="0" ty="0" sx="100000" sy="100000" flip="none" algn="tl"/>
          </a:blipFill>
          <a:ln>
            <a:noFill/>
          </a:ln>
          <a:effectLst>
            <a:innerShdw blurRad="63500" dist="50800" dir="18900000">
              <a:schemeClr val="accent3">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5208638" y="-397555"/>
            <a:ext cx="5351762" cy="1905681"/>
            <a:chOff x="781050" y="2021512"/>
            <a:chExt cx="5351762" cy="1905681"/>
          </a:xfrm>
          <a:gradFill>
            <a:gsLst>
              <a:gs pos="47000">
                <a:schemeClr val="accent3"/>
              </a:gs>
              <a:gs pos="100000">
                <a:schemeClr val="accent3">
                  <a:lumMod val="75000"/>
                </a:schemeClr>
              </a:gs>
            </a:gsLst>
            <a:lin ang="0" scaled="1"/>
          </a:gradFill>
        </p:grpSpPr>
        <p:sp>
          <p:nvSpPr>
            <p:cNvPr id="5" name="矩形: 圆角 4"/>
            <p:cNvSpPr/>
            <p:nvPr/>
          </p:nvSpPr>
          <p:spPr>
            <a:xfrm rot="18900000">
              <a:off x="781050" y="2501900"/>
              <a:ext cx="3771900" cy="2984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rot="18900000">
              <a:off x="1606550" y="2286000"/>
              <a:ext cx="3771900" cy="2984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rot="18900000">
              <a:off x="1679089" y="3570912"/>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rot="18900000">
              <a:off x="3250446" y="2021512"/>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18900000">
              <a:off x="2602168" y="3210178"/>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18900000">
              <a:off x="4396870" y="2154008"/>
              <a:ext cx="679326"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a:off x="2237477" y="3628743"/>
              <a:ext cx="3254138" cy="2984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a:off x="4051541" y="2967662"/>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rot="18900000">
              <a:off x="4963894" y="2159909"/>
              <a:ext cx="679326"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rot="18900000">
              <a:off x="1472222" y="2079068"/>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圆角 30"/>
          <p:cNvSpPr/>
          <p:nvPr/>
        </p:nvSpPr>
        <p:spPr>
          <a:xfrm>
            <a:off x="533400" y="2643097"/>
            <a:ext cx="3052301" cy="103238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2023</a:t>
            </a:r>
          </a:p>
        </p:txBody>
      </p:sp>
      <p:sp>
        <p:nvSpPr>
          <p:cNvPr id="39" name="文本框 38"/>
          <p:cNvSpPr txBox="1"/>
          <p:nvPr/>
        </p:nvSpPr>
        <p:spPr>
          <a:xfrm>
            <a:off x="1116881" y="2743791"/>
            <a:ext cx="2146506" cy="830997"/>
          </a:xfrm>
          <a:prstGeom prst="rect">
            <a:avLst/>
          </a:prstGeom>
          <a:noFill/>
        </p:spPr>
        <p:txBody>
          <a:bodyPr wrap="square" rtlCol="0">
            <a:spAutoFit/>
          </a:bodyPr>
          <a:lstStyle/>
          <a:p>
            <a:r>
              <a:rPr lang="zh-CN" altLang="en-US" sz="4800" dirty="0">
                <a:solidFill>
                  <a:schemeClr val="bg1"/>
                </a:solidFill>
              </a:rPr>
              <a:t>目录</a:t>
            </a:r>
          </a:p>
        </p:txBody>
      </p:sp>
      <p:grpSp>
        <p:nvGrpSpPr>
          <p:cNvPr id="69" name="组合 68"/>
          <p:cNvGrpSpPr/>
          <p:nvPr/>
        </p:nvGrpSpPr>
        <p:grpSpPr>
          <a:xfrm>
            <a:off x="5910033" y="1400175"/>
            <a:ext cx="3756481" cy="705467"/>
            <a:chOff x="5910033" y="1400175"/>
            <a:chExt cx="3756481" cy="705467"/>
          </a:xfrm>
        </p:grpSpPr>
        <p:grpSp>
          <p:nvGrpSpPr>
            <p:cNvPr id="45" name="组合 44"/>
            <p:cNvGrpSpPr/>
            <p:nvPr/>
          </p:nvGrpSpPr>
          <p:grpSpPr>
            <a:xfrm>
              <a:off x="6249307" y="1508126"/>
              <a:ext cx="3417207" cy="528321"/>
              <a:chOff x="6249307" y="1508126"/>
              <a:chExt cx="3417207" cy="528321"/>
            </a:xfrm>
          </p:grpSpPr>
          <p:sp>
            <p:nvSpPr>
              <p:cNvPr id="41" name="矩形: 圆角 40"/>
              <p:cNvSpPr/>
              <p:nvPr/>
            </p:nvSpPr>
            <p:spPr>
              <a:xfrm>
                <a:off x="6249307" y="1508126"/>
                <a:ext cx="3417207" cy="528321"/>
              </a:xfrm>
              <a:prstGeom prst="roundRect">
                <a:avLst>
                  <a:gd name="adj" fmla="val 50000"/>
                </a:avLst>
              </a:prstGeom>
              <a:solidFill>
                <a:schemeClr val="bg1"/>
              </a:solidFill>
              <a:ln w="19050">
                <a:noFill/>
              </a:ln>
              <a:effectLst>
                <a:outerShdw blurRad="635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6949620" y="1558854"/>
                <a:ext cx="2328636" cy="461665"/>
              </a:xfrm>
              <a:prstGeom prst="rect">
                <a:avLst/>
              </a:prstGeom>
              <a:noFill/>
            </p:spPr>
            <p:txBody>
              <a:bodyPr wrap="square" rtlCol="0">
                <a:spAutoFit/>
              </a:bodyPr>
              <a:lstStyle/>
              <a:p>
                <a:r>
                  <a:rPr lang="zh-CN" altLang="en-US" sz="2400" dirty="0">
                    <a:solidFill>
                      <a:schemeClr val="accent3"/>
                    </a:solidFill>
                  </a:rPr>
                  <a:t>引言</a:t>
                </a:r>
              </a:p>
            </p:txBody>
          </p:sp>
        </p:grpSp>
        <p:grpSp>
          <p:nvGrpSpPr>
            <p:cNvPr id="44" name="组合 43"/>
            <p:cNvGrpSpPr/>
            <p:nvPr/>
          </p:nvGrpSpPr>
          <p:grpSpPr>
            <a:xfrm>
              <a:off x="5910033" y="1400175"/>
              <a:ext cx="716967" cy="705467"/>
              <a:chOff x="5952414" y="1426107"/>
              <a:chExt cx="716967" cy="705467"/>
            </a:xfrm>
          </p:grpSpPr>
          <p:sp>
            <p:nvSpPr>
              <p:cNvPr id="40" name="矩形: 圆角 39"/>
              <p:cNvSpPr/>
              <p:nvPr/>
            </p:nvSpPr>
            <p:spPr>
              <a:xfrm>
                <a:off x="5952414" y="1426107"/>
                <a:ext cx="716967" cy="70546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6046920" y="1567385"/>
                <a:ext cx="556823" cy="461665"/>
              </a:xfrm>
              <a:prstGeom prst="rect">
                <a:avLst/>
              </a:prstGeom>
              <a:noFill/>
            </p:spPr>
            <p:txBody>
              <a:bodyPr wrap="square" rtlCol="0">
                <a:spAutoFit/>
              </a:bodyPr>
              <a:lstStyle/>
              <a:p>
                <a:pPr algn="ctr"/>
                <a:r>
                  <a:rPr lang="en-US" altLang="zh-CN" sz="2400" dirty="0">
                    <a:solidFill>
                      <a:schemeClr val="bg1"/>
                    </a:solidFill>
                    <a:latin typeface="+mj-ea"/>
                    <a:ea typeface="+mj-ea"/>
                  </a:rPr>
                  <a:t>01</a:t>
                </a:r>
                <a:endParaRPr lang="zh-CN" altLang="en-US" sz="2400" dirty="0">
                  <a:solidFill>
                    <a:schemeClr val="bg1"/>
                  </a:solidFill>
                  <a:latin typeface="+mj-ea"/>
                  <a:ea typeface="+mj-ea"/>
                </a:endParaRPr>
              </a:p>
            </p:txBody>
          </p:sp>
        </p:grpSp>
      </p:grpSp>
      <p:grpSp>
        <p:nvGrpSpPr>
          <p:cNvPr id="70" name="组合 69"/>
          <p:cNvGrpSpPr/>
          <p:nvPr/>
        </p:nvGrpSpPr>
        <p:grpSpPr>
          <a:xfrm>
            <a:off x="5910033" y="2359381"/>
            <a:ext cx="3756481" cy="705467"/>
            <a:chOff x="5910033" y="1400175"/>
            <a:chExt cx="3756481" cy="705467"/>
          </a:xfrm>
        </p:grpSpPr>
        <p:grpSp>
          <p:nvGrpSpPr>
            <p:cNvPr id="71" name="组合 70"/>
            <p:cNvGrpSpPr/>
            <p:nvPr/>
          </p:nvGrpSpPr>
          <p:grpSpPr>
            <a:xfrm>
              <a:off x="6249307" y="1508126"/>
              <a:ext cx="3417207" cy="528321"/>
              <a:chOff x="6249307" y="1508126"/>
              <a:chExt cx="3417207" cy="528321"/>
            </a:xfrm>
          </p:grpSpPr>
          <p:sp>
            <p:nvSpPr>
              <p:cNvPr id="75" name="矩形: 圆角 74"/>
              <p:cNvSpPr/>
              <p:nvPr/>
            </p:nvSpPr>
            <p:spPr>
              <a:xfrm>
                <a:off x="6249307" y="1508126"/>
                <a:ext cx="3417207" cy="528321"/>
              </a:xfrm>
              <a:prstGeom prst="roundRect">
                <a:avLst>
                  <a:gd name="adj" fmla="val 50000"/>
                </a:avLst>
              </a:prstGeom>
              <a:solidFill>
                <a:schemeClr val="bg1"/>
              </a:solidFill>
              <a:ln w="19050">
                <a:noFill/>
              </a:ln>
              <a:effectLst>
                <a:outerShdw blurRad="635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949620" y="1558854"/>
                <a:ext cx="2328636" cy="461665"/>
              </a:xfrm>
              <a:prstGeom prst="rect">
                <a:avLst/>
              </a:prstGeom>
              <a:noFill/>
            </p:spPr>
            <p:txBody>
              <a:bodyPr wrap="square" rtlCol="0">
                <a:spAutoFit/>
              </a:bodyPr>
              <a:lstStyle/>
              <a:p>
                <a:r>
                  <a:rPr lang="zh-CN" altLang="en-US" sz="2400" dirty="0">
                    <a:solidFill>
                      <a:schemeClr val="accent3"/>
                    </a:solidFill>
                  </a:rPr>
                  <a:t>课题分析</a:t>
                </a:r>
              </a:p>
            </p:txBody>
          </p:sp>
        </p:grpSp>
        <p:grpSp>
          <p:nvGrpSpPr>
            <p:cNvPr id="72" name="组合 71"/>
            <p:cNvGrpSpPr/>
            <p:nvPr/>
          </p:nvGrpSpPr>
          <p:grpSpPr>
            <a:xfrm>
              <a:off x="5910033" y="1400175"/>
              <a:ext cx="716967" cy="705467"/>
              <a:chOff x="5952414" y="1426107"/>
              <a:chExt cx="716967" cy="705467"/>
            </a:xfrm>
          </p:grpSpPr>
          <p:sp>
            <p:nvSpPr>
              <p:cNvPr id="73" name="矩形: 圆角 72"/>
              <p:cNvSpPr/>
              <p:nvPr/>
            </p:nvSpPr>
            <p:spPr>
              <a:xfrm>
                <a:off x="5952414" y="1426107"/>
                <a:ext cx="716967" cy="70546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046920" y="1567385"/>
                <a:ext cx="556823" cy="461665"/>
              </a:xfrm>
              <a:prstGeom prst="rect">
                <a:avLst/>
              </a:prstGeom>
              <a:noFill/>
            </p:spPr>
            <p:txBody>
              <a:bodyPr wrap="square" rtlCol="0">
                <a:spAutoFit/>
              </a:bodyPr>
              <a:lstStyle/>
              <a:p>
                <a:pPr algn="ctr"/>
                <a:r>
                  <a:rPr lang="en-US" altLang="zh-CN" sz="2400" dirty="0">
                    <a:solidFill>
                      <a:schemeClr val="bg1"/>
                    </a:solidFill>
                    <a:latin typeface="+mj-ea"/>
                    <a:ea typeface="+mj-ea"/>
                  </a:rPr>
                  <a:t>02</a:t>
                </a:r>
                <a:endParaRPr lang="zh-CN" altLang="en-US" sz="2400" dirty="0">
                  <a:solidFill>
                    <a:schemeClr val="bg1"/>
                  </a:solidFill>
                  <a:latin typeface="+mj-ea"/>
                  <a:ea typeface="+mj-ea"/>
                </a:endParaRPr>
              </a:p>
            </p:txBody>
          </p:sp>
        </p:grpSp>
      </p:grpSp>
      <p:grpSp>
        <p:nvGrpSpPr>
          <p:cNvPr id="77" name="组合 76"/>
          <p:cNvGrpSpPr/>
          <p:nvPr/>
        </p:nvGrpSpPr>
        <p:grpSpPr>
          <a:xfrm>
            <a:off x="5910033" y="3318587"/>
            <a:ext cx="3756481" cy="705467"/>
            <a:chOff x="5910033" y="1400175"/>
            <a:chExt cx="3756481" cy="705467"/>
          </a:xfrm>
        </p:grpSpPr>
        <p:grpSp>
          <p:nvGrpSpPr>
            <p:cNvPr id="78" name="组合 77"/>
            <p:cNvGrpSpPr/>
            <p:nvPr/>
          </p:nvGrpSpPr>
          <p:grpSpPr>
            <a:xfrm>
              <a:off x="6249307" y="1508126"/>
              <a:ext cx="3417207" cy="528321"/>
              <a:chOff x="6249307" y="1508126"/>
              <a:chExt cx="3417207" cy="528321"/>
            </a:xfrm>
          </p:grpSpPr>
          <p:sp>
            <p:nvSpPr>
              <p:cNvPr id="82" name="矩形: 圆角 81"/>
              <p:cNvSpPr/>
              <p:nvPr/>
            </p:nvSpPr>
            <p:spPr>
              <a:xfrm>
                <a:off x="6249307" y="1508126"/>
                <a:ext cx="3417207" cy="528321"/>
              </a:xfrm>
              <a:prstGeom prst="roundRect">
                <a:avLst>
                  <a:gd name="adj" fmla="val 50000"/>
                </a:avLst>
              </a:prstGeom>
              <a:solidFill>
                <a:schemeClr val="bg1"/>
              </a:solidFill>
              <a:ln w="19050">
                <a:noFill/>
              </a:ln>
              <a:effectLst>
                <a:outerShdw blurRad="635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a:off x="6949620" y="1558854"/>
                <a:ext cx="2328636" cy="461665"/>
              </a:xfrm>
              <a:prstGeom prst="rect">
                <a:avLst/>
              </a:prstGeom>
              <a:noFill/>
            </p:spPr>
            <p:txBody>
              <a:bodyPr wrap="square" rtlCol="0">
                <a:spAutoFit/>
              </a:bodyPr>
              <a:lstStyle/>
              <a:p>
                <a:r>
                  <a:rPr lang="zh-CN" altLang="en-US" sz="2400" dirty="0">
                    <a:solidFill>
                      <a:schemeClr val="accent3"/>
                    </a:solidFill>
                  </a:rPr>
                  <a:t>算法分析</a:t>
                </a:r>
              </a:p>
            </p:txBody>
          </p:sp>
        </p:grpSp>
        <p:grpSp>
          <p:nvGrpSpPr>
            <p:cNvPr id="79" name="组合 78"/>
            <p:cNvGrpSpPr/>
            <p:nvPr/>
          </p:nvGrpSpPr>
          <p:grpSpPr>
            <a:xfrm>
              <a:off x="5910033" y="1400175"/>
              <a:ext cx="716967" cy="705467"/>
              <a:chOff x="5952414" y="1426107"/>
              <a:chExt cx="716967" cy="705467"/>
            </a:xfrm>
          </p:grpSpPr>
          <p:sp>
            <p:nvSpPr>
              <p:cNvPr id="80" name="矩形: 圆角 79"/>
              <p:cNvSpPr/>
              <p:nvPr/>
            </p:nvSpPr>
            <p:spPr>
              <a:xfrm>
                <a:off x="5952414" y="1426107"/>
                <a:ext cx="716967" cy="70546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046920" y="1567385"/>
                <a:ext cx="556823" cy="461665"/>
              </a:xfrm>
              <a:prstGeom prst="rect">
                <a:avLst/>
              </a:prstGeom>
              <a:noFill/>
            </p:spPr>
            <p:txBody>
              <a:bodyPr wrap="square" rtlCol="0">
                <a:spAutoFit/>
              </a:bodyPr>
              <a:lstStyle/>
              <a:p>
                <a:pPr algn="ctr"/>
                <a:r>
                  <a:rPr lang="en-US" altLang="zh-CN" sz="2400" dirty="0">
                    <a:solidFill>
                      <a:schemeClr val="bg1"/>
                    </a:solidFill>
                    <a:latin typeface="+mj-ea"/>
                    <a:ea typeface="+mj-ea"/>
                  </a:rPr>
                  <a:t>03</a:t>
                </a:r>
                <a:endParaRPr lang="zh-CN" altLang="en-US" sz="2400" dirty="0">
                  <a:solidFill>
                    <a:schemeClr val="bg1"/>
                  </a:solidFill>
                  <a:latin typeface="+mj-ea"/>
                  <a:ea typeface="+mj-ea"/>
                </a:endParaRPr>
              </a:p>
            </p:txBody>
          </p:sp>
        </p:grpSp>
      </p:grpSp>
      <p:grpSp>
        <p:nvGrpSpPr>
          <p:cNvPr id="85" name="组合 84"/>
          <p:cNvGrpSpPr/>
          <p:nvPr/>
        </p:nvGrpSpPr>
        <p:grpSpPr>
          <a:xfrm>
            <a:off x="5910033" y="4277793"/>
            <a:ext cx="3756481" cy="705467"/>
            <a:chOff x="5910033" y="1400175"/>
            <a:chExt cx="3756481" cy="705467"/>
          </a:xfrm>
        </p:grpSpPr>
        <p:grpSp>
          <p:nvGrpSpPr>
            <p:cNvPr id="86" name="组合 85"/>
            <p:cNvGrpSpPr/>
            <p:nvPr/>
          </p:nvGrpSpPr>
          <p:grpSpPr>
            <a:xfrm>
              <a:off x="6249307" y="1508126"/>
              <a:ext cx="3417207" cy="528321"/>
              <a:chOff x="6249307" y="1508126"/>
              <a:chExt cx="3417207" cy="528321"/>
            </a:xfrm>
          </p:grpSpPr>
          <p:sp>
            <p:nvSpPr>
              <p:cNvPr id="90" name="矩形: 圆角 89"/>
              <p:cNvSpPr/>
              <p:nvPr/>
            </p:nvSpPr>
            <p:spPr>
              <a:xfrm>
                <a:off x="6249307" y="1508126"/>
                <a:ext cx="3417207" cy="528321"/>
              </a:xfrm>
              <a:prstGeom prst="roundRect">
                <a:avLst>
                  <a:gd name="adj" fmla="val 50000"/>
                </a:avLst>
              </a:prstGeom>
              <a:solidFill>
                <a:schemeClr val="bg1"/>
              </a:solidFill>
              <a:ln w="19050">
                <a:noFill/>
              </a:ln>
              <a:effectLst>
                <a:outerShdw blurRad="635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6949620" y="1558854"/>
                <a:ext cx="2328636" cy="461665"/>
              </a:xfrm>
              <a:prstGeom prst="rect">
                <a:avLst/>
              </a:prstGeom>
              <a:noFill/>
            </p:spPr>
            <p:txBody>
              <a:bodyPr wrap="square" rtlCol="0">
                <a:spAutoFit/>
              </a:bodyPr>
              <a:lstStyle/>
              <a:p>
                <a:r>
                  <a:rPr lang="zh-CN" altLang="en-US" sz="2400" dirty="0">
                    <a:solidFill>
                      <a:schemeClr val="accent3"/>
                    </a:solidFill>
                  </a:rPr>
                  <a:t>程序设计</a:t>
                </a:r>
              </a:p>
            </p:txBody>
          </p:sp>
        </p:grpSp>
        <p:grpSp>
          <p:nvGrpSpPr>
            <p:cNvPr id="87" name="组合 86"/>
            <p:cNvGrpSpPr/>
            <p:nvPr/>
          </p:nvGrpSpPr>
          <p:grpSpPr>
            <a:xfrm>
              <a:off x="5910033" y="1400175"/>
              <a:ext cx="716967" cy="705467"/>
              <a:chOff x="5952414" y="1426107"/>
              <a:chExt cx="716967" cy="705467"/>
            </a:xfrm>
          </p:grpSpPr>
          <p:sp>
            <p:nvSpPr>
              <p:cNvPr id="88" name="矩形: 圆角 87"/>
              <p:cNvSpPr/>
              <p:nvPr/>
            </p:nvSpPr>
            <p:spPr>
              <a:xfrm>
                <a:off x="5952414" y="1426107"/>
                <a:ext cx="716967" cy="70546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6046920" y="1567385"/>
                <a:ext cx="556823" cy="461665"/>
              </a:xfrm>
              <a:prstGeom prst="rect">
                <a:avLst/>
              </a:prstGeom>
              <a:noFill/>
            </p:spPr>
            <p:txBody>
              <a:bodyPr wrap="square" rtlCol="0">
                <a:spAutoFit/>
              </a:bodyPr>
              <a:lstStyle/>
              <a:p>
                <a:pPr algn="ctr"/>
                <a:r>
                  <a:rPr lang="en-US" altLang="zh-CN" sz="2400" dirty="0">
                    <a:solidFill>
                      <a:schemeClr val="bg1"/>
                    </a:solidFill>
                    <a:latin typeface="+mj-ea"/>
                    <a:ea typeface="+mj-ea"/>
                  </a:rPr>
                  <a:t>04</a:t>
                </a:r>
                <a:endParaRPr lang="zh-CN" altLang="en-US" sz="2400" dirty="0">
                  <a:solidFill>
                    <a:schemeClr val="bg1"/>
                  </a:solidFill>
                  <a:latin typeface="+mj-ea"/>
                  <a:ea typeface="+mj-ea"/>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right)">
                                      <p:cBhvr>
                                        <p:cTn id="13" dur="500"/>
                                        <p:tgtEl>
                                          <p:spTgt spid="3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left)">
                                      <p:cBhvr>
                                        <p:cTn id="21" dur="500"/>
                                        <p:tgtEl>
                                          <p:spTgt spid="6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left)">
                                      <p:cBhvr>
                                        <p:cTn id="25" dur="500"/>
                                        <p:tgtEl>
                                          <p:spTgt spid="70"/>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wipe(left)">
                                      <p:cBhvr>
                                        <p:cTn id="29" dur="500"/>
                                        <p:tgtEl>
                                          <p:spTgt spid="77"/>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wipe(left)">
                                      <p:cBhvr>
                                        <p:cTn id="3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239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优化：启发式搜索</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为了与博弈树算法的启发式搜索优化配合，需要对返回数组中的点位排序，尽可能地把更有利的点位排在靠前的位置。</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每个点位的优劣是无法直接评估的，但是，可以通过该点位落子后可参与构成的棋形来大致判断该点位优劣。例如，可以构成活四的点位显然比只能构成活三的点位更加有优势。通过计算该点位分数（参与构成的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棋形总分数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参与构成的玩家棋形总分数）可以判断出这种优劣情况。</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二</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着法生成</a:t>
            </a:r>
          </a:p>
        </p:txBody>
      </p:sp>
    </p:spTree>
    <p:extLst>
      <p:ext uri="{BB962C8B-B14F-4D97-AF65-F5344CB8AC3E}">
        <p14:creationId xmlns:p14="http://schemas.microsoft.com/office/powerpoint/2010/main" val="3365891260"/>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172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人在下棋时，能够通过推演双方棋路来判断局势优劣，从而选择最佳落子位置。</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博弈树算法模仿了这种方式。</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假设场上第一步棋为根节点，展开五子棋每一步的走法，可以得到一颗博弈树，假设甲先手，如下：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spTree>
    <p:extLst>
      <p:ext uri="{BB962C8B-B14F-4D97-AF65-F5344CB8AC3E}">
        <p14:creationId xmlns:p14="http://schemas.microsoft.com/office/powerpoint/2010/main" val="156794839"/>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72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通过对这棵树的搜索来找到最佳落子位置。</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pic>
        <p:nvPicPr>
          <p:cNvPr id="3" name="图片 2">
            <a:extLst>
              <a:ext uri="{FF2B5EF4-FFF2-40B4-BE49-F238E27FC236}">
                <a16:creationId xmlns:a16="http://schemas.microsoft.com/office/drawing/2014/main" id="{656D0BDC-0C19-4972-A1F7-A150C235F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850" y="3063430"/>
            <a:ext cx="6972300" cy="3419475"/>
          </a:xfrm>
          <a:prstGeom prst="rect">
            <a:avLst/>
          </a:prstGeom>
        </p:spPr>
      </p:pic>
    </p:spTree>
    <p:extLst>
      <p:ext uri="{BB962C8B-B14F-4D97-AF65-F5344CB8AC3E}">
        <p14:creationId xmlns:p14="http://schemas.microsoft.com/office/powerpoint/2010/main" val="2091457032"/>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272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核心算法：极大极小搜索</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根据贪心原则用一个评估函数来对局面评分。</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20000"/>
              </a:lnSpc>
              <a:buFont typeface="Arial" panose="020B0604020202020204" pitchFamily="34" charset="0"/>
              <a:buChar cha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电脑走棋的层称为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MAX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层，这一层电脑要保证自己利益最大化，那么就需要从自节点中选分最高的节点。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20000"/>
              </a:lnSpc>
              <a:buFont typeface="Arial" panose="020B0604020202020204" pitchFamily="34" charset="0"/>
              <a:buChar cha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玩家走棋的层称为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MIN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层，这一层玩家要保证自己的利益最大化，那么就要从子节点中选分最低的节点。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除最底层节点外，每一个节点的分数，都由底层节点决定，因此博弈树只能采用深度优先搜索算法来遍历节点。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spTree>
    <p:extLst>
      <p:ext uri="{BB962C8B-B14F-4D97-AF65-F5344CB8AC3E}">
        <p14:creationId xmlns:p14="http://schemas.microsoft.com/office/powerpoint/2010/main" val="1729094100"/>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172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核心算法：极大极小搜索</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最大搜索层数只能为偶数层，因为如果预测的最后一步不是玩家下的，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就不能判断出防守点位，从而导致下出无效棋。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随着层数的增加，需要的时间会指数级增加，因此在只采用极大极小搜索的情况下，搜索层数很难超过两层。</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spTree>
    <p:extLst>
      <p:ext uri="{BB962C8B-B14F-4D97-AF65-F5344CB8AC3E}">
        <p14:creationId xmlns:p14="http://schemas.microsoft.com/office/powerpoint/2010/main" val="1088510162"/>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272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优化：</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Alpha-Beta</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剪枝</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MAX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层，电脑一定会选择分数最大的子节点，下一层（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MIN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层），玩家一定会选择分数最小的子节点。因此，如果在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MIN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层找到了比上一层已知的最大值更小的值，这个值返回到上一层后一定不会被采用，所以能直接剪去这个节点。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MIN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层，电脑一定会选择分数最小的子节点，下一层（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MAX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层），玩家一定会选择分数最大的子节点。因此，如果在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MAX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层找到了比上一层已知的最小值更大的值，这个值返回到上一层后一定不会被采用，所以能直接剪去这个节点。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采用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Alpha-Beta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剪枝极大提高了搜索效率。</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spTree>
    <p:extLst>
      <p:ext uri="{BB962C8B-B14F-4D97-AF65-F5344CB8AC3E}">
        <p14:creationId xmlns:p14="http://schemas.microsoft.com/office/powerpoint/2010/main" val="3600625227"/>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139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优化：启发式搜索</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Alpha-Beta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剪枝中，结果所在的节点位置越靠前，就会有更多分支被剪掉，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运行速度就越快。因此，可以对找到的落子点大致排序，以优化剪枝效果。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对落子点位的排序在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hlinkClick r:id="rId3" action="ppaction://hlinksldjump"/>
              </a:rPr>
              <a:t>优化：启发式搜索</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中已完成。</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spTree>
    <p:extLst>
      <p:ext uri="{BB962C8B-B14F-4D97-AF65-F5344CB8AC3E}">
        <p14:creationId xmlns:p14="http://schemas.microsoft.com/office/powerpoint/2010/main" val="2369450180"/>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239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修复（第一次）：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有时可能在下一步就能赢的情况下选择下一些其他的棋，原因是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发现在较浅层和较深层都能找到可以连五的下法，而在更深层的下法中，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可能还下了一些十分有利的棋导致总体分数更高。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第一次修复，采用了随深度加权的方法，深度越高，分数的权重越低，以保证</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可以优先选择在低层数能赢的棋路。但在实施过程中发现权重不易选择。权重变化过大，容易对</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的正常搜索造成影响。权重过小，效果不明显。</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spTree>
    <p:extLst>
      <p:ext uri="{BB962C8B-B14F-4D97-AF65-F5344CB8AC3E}">
        <p14:creationId xmlns:p14="http://schemas.microsoft.com/office/powerpoint/2010/main" val="2368839315"/>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205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修复（第二次）：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第二次修复，采用了迭代加深的方法。即采用多次搜索的方法，依次搜索两层、四层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直到指定层数，若在低层数中搜索到了连五的下法，就直接选择这种下法，否则就选择高层数的下法。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在一次搜索过程中，搜索</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层所需时间大约是搜索</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100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倍，搜索</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层所需时间大约是搜索</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层的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10000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倍。因此，迭代加深对时间复杂度的影响完全在可控范围之内。</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spTree>
    <p:extLst>
      <p:ext uri="{BB962C8B-B14F-4D97-AF65-F5344CB8AC3E}">
        <p14:creationId xmlns:p14="http://schemas.microsoft.com/office/powerpoint/2010/main" val="2710475308"/>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55590" y="2466998"/>
            <a:ext cx="9790014" cy="272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强化方案：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在博弈树算法中，限制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棋力的最大因素是搜索层数。增大搜索层数，可以显著增强棋力。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因为时间复杂度随搜索层数指数级增长，因此不可能通过传统的搜索方案搜索到较高层数。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注意到一些特殊棋形，如连五、活四、冲四等有较大的棋力，对胜负起决定性作用。可以在基本搜索达到最深层后，舍弃其他棋形的比较，只比较这些特殊棋形以完成额外搜索，作为附加分数乘以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0.4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的权重后加到主分数上，即</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算杀</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三</a:t>
            </a:r>
            <a:r>
              <a:rPr lang="zh-CN" altLang="zh-CN" sz="2800" b="1" dirty="0">
                <a:solidFill>
                  <a:srgbClr val="404040"/>
                </a:solidFill>
                <a:latin typeface="微软雅黑" panose="020B0503020204020204" pitchFamily="34" charset="-122"/>
                <a:ea typeface="微软雅黑" panose="020B0503020204020204" pitchFamily="34" charset="-122"/>
              </a:rPr>
              <a:t>）</a:t>
            </a:r>
            <a:r>
              <a:rPr lang="zh-CN" altLang="en-US" sz="2800" b="1" dirty="0">
                <a:solidFill>
                  <a:srgbClr val="404040"/>
                </a:solidFill>
                <a:latin typeface="微软雅黑" panose="020B0503020204020204" pitchFamily="34" charset="-122"/>
                <a:ea typeface="微软雅黑" panose="020B0503020204020204" pitchFamily="34" charset="-122"/>
              </a:rPr>
              <a:t>博弈树算法</a:t>
            </a:r>
          </a:p>
        </p:txBody>
      </p:sp>
    </p:spTree>
    <p:extLst>
      <p:ext uri="{BB962C8B-B14F-4D97-AF65-F5344CB8AC3E}">
        <p14:creationId xmlns:p14="http://schemas.microsoft.com/office/powerpoint/2010/main" val="2926946561"/>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2023</a:t>
            </a:r>
            <a:endParaRPr lang="zh-CN" altLang="en-US" sz="2800" b="1" dirty="0"/>
          </a:p>
        </p:txBody>
      </p:sp>
      <p:grpSp>
        <p:nvGrpSpPr>
          <p:cNvPr id="19" name="组合 18"/>
          <p:cNvGrpSpPr/>
          <p:nvPr/>
        </p:nvGrpSpPr>
        <p:grpSpPr>
          <a:xfrm>
            <a:off x="2016905" y="2207506"/>
            <a:ext cx="2936096" cy="2507184"/>
            <a:chOff x="2321705" y="2270688"/>
            <a:chExt cx="2936096" cy="2507184"/>
          </a:xfrm>
        </p:grpSpPr>
        <p:pic>
          <p:nvPicPr>
            <p:cNvPr id="3" name="图片 2"/>
            <p:cNvPicPr>
              <a:picLocks noChangeAspect="1"/>
            </p:cNvPicPr>
            <p:nvPr/>
          </p:nvPicPr>
          <p:blipFill>
            <a:blip r:embed="rId5"/>
            <a:stretch>
              <a:fillRect/>
            </a:stretch>
          </p:blipFill>
          <p:spPr>
            <a:xfrm>
              <a:off x="2321705" y="2270688"/>
              <a:ext cx="2936096" cy="2507184"/>
            </a:xfrm>
            <a:prstGeom prst="rect">
              <a:avLst/>
            </a:prstGeom>
          </p:spPr>
        </p:pic>
        <p:sp>
          <p:nvSpPr>
            <p:cNvPr id="4" name="椭圆 3"/>
            <p:cNvSpPr/>
            <p:nvPr/>
          </p:nvSpPr>
          <p:spPr>
            <a:xfrm>
              <a:off x="3089528" y="2741103"/>
              <a:ext cx="1302155" cy="1302155"/>
            </a:xfrm>
            <a:prstGeom prst="ellipse">
              <a:avLst/>
            </a:prstGeom>
            <a:solidFill>
              <a:schemeClr val="bg1"/>
            </a:solidFill>
            <a:ln>
              <a:noFill/>
            </a:ln>
            <a:effectLst>
              <a:outerShdw blurRad="63500" sx="106000" sy="106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37076" y="2935863"/>
              <a:ext cx="1007057" cy="830997"/>
            </a:xfrm>
            <a:prstGeom prst="rect">
              <a:avLst/>
            </a:prstGeom>
            <a:noFill/>
          </p:spPr>
          <p:txBody>
            <a:bodyPr wrap="square" rtlCol="0">
              <a:spAutoFit/>
            </a:bodyPr>
            <a:lstStyle/>
            <a:p>
              <a:pPr algn="ctr"/>
              <a:r>
                <a:rPr lang="en-US" altLang="zh-CN" sz="4800" dirty="0">
                  <a:solidFill>
                    <a:schemeClr val="accent3"/>
                  </a:solidFill>
                  <a:latin typeface="+mj-ea"/>
                  <a:ea typeface="+mj-ea"/>
                </a:rPr>
                <a:t>01</a:t>
              </a:r>
              <a:endParaRPr lang="zh-CN" altLang="en-US" sz="4800" dirty="0">
                <a:solidFill>
                  <a:schemeClr val="accent3"/>
                </a:solidFill>
                <a:latin typeface="+mj-ea"/>
                <a:ea typeface="+mj-ea"/>
              </a:endParaRPr>
            </a:p>
          </p:txBody>
        </p:sp>
      </p:grpSp>
      <p:sp>
        <p:nvSpPr>
          <p:cNvPr id="51" name="文本框 50"/>
          <p:cNvSpPr txBox="1"/>
          <p:nvPr/>
        </p:nvSpPr>
        <p:spPr>
          <a:xfrm>
            <a:off x="5362998" y="2554477"/>
            <a:ext cx="4110613" cy="707886"/>
          </a:xfrm>
          <a:prstGeom prst="rect">
            <a:avLst/>
          </a:prstGeom>
          <a:noFill/>
        </p:spPr>
        <p:txBody>
          <a:bodyPr wrap="square" rtlCol="0">
            <a:spAutoFit/>
          </a:bodyPr>
          <a:lstStyle/>
          <a:p>
            <a:r>
              <a:rPr lang="zh-CN" altLang="en-US" sz="4000" b="1" dirty="0">
                <a:solidFill>
                  <a:schemeClr val="accent3"/>
                </a:solidFill>
              </a:rPr>
              <a:t>引言</a:t>
            </a:r>
          </a:p>
        </p:txBody>
      </p:sp>
      <p:sp>
        <p:nvSpPr>
          <p:cNvPr id="53" name="文本框 52"/>
          <p:cNvSpPr txBox="1"/>
          <p:nvPr/>
        </p:nvSpPr>
        <p:spPr>
          <a:xfrm>
            <a:off x="5274393" y="3472845"/>
            <a:ext cx="5415051"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简要介绍实验背景</a:t>
            </a:r>
          </a:p>
        </p:txBody>
      </p:sp>
      <p:cxnSp>
        <p:nvCxnSpPr>
          <p:cNvPr id="21" name="直接连接符 20"/>
          <p:cNvCxnSpPr/>
          <p:nvPr/>
        </p:nvCxnSpPr>
        <p:spPr>
          <a:xfrm>
            <a:off x="5362998" y="3262363"/>
            <a:ext cx="318799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900" decel="100000" fill="hold"/>
                                        <p:tgtEl>
                                          <p:spTgt spid="5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2023</a:t>
            </a:r>
            <a:endParaRPr lang="zh-CN" altLang="en-US" sz="2800" b="1" dirty="0"/>
          </a:p>
        </p:txBody>
      </p:sp>
      <p:grpSp>
        <p:nvGrpSpPr>
          <p:cNvPr id="19" name="组合 18"/>
          <p:cNvGrpSpPr/>
          <p:nvPr/>
        </p:nvGrpSpPr>
        <p:grpSpPr>
          <a:xfrm>
            <a:off x="2016905" y="2207506"/>
            <a:ext cx="2936096" cy="2507184"/>
            <a:chOff x="2321705" y="2270688"/>
            <a:chExt cx="2936096" cy="2507184"/>
          </a:xfrm>
        </p:grpSpPr>
        <p:pic>
          <p:nvPicPr>
            <p:cNvPr id="3" name="图片 2"/>
            <p:cNvPicPr>
              <a:picLocks noChangeAspect="1"/>
            </p:cNvPicPr>
            <p:nvPr/>
          </p:nvPicPr>
          <p:blipFill>
            <a:blip r:embed="rId5"/>
            <a:stretch>
              <a:fillRect/>
            </a:stretch>
          </p:blipFill>
          <p:spPr>
            <a:xfrm>
              <a:off x="2321705" y="2270688"/>
              <a:ext cx="2936096" cy="2507184"/>
            </a:xfrm>
            <a:prstGeom prst="rect">
              <a:avLst/>
            </a:prstGeom>
          </p:spPr>
        </p:pic>
        <p:sp>
          <p:nvSpPr>
            <p:cNvPr id="4" name="椭圆 3"/>
            <p:cNvSpPr/>
            <p:nvPr/>
          </p:nvSpPr>
          <p:spPr>
            <a:xfrm>
              <a:off x="3089528" y="2741103"/>
              <a:ext cx="1302155" cy="1302155"/>
            </a:xfrm>
            <a:prstGeom prst="ellipse">
              <a:avLst/>
            </a:prstGeom>
            <a:solidFill>
              <a:schemeClr val="bg1"/>
            </a:solidFill>
            <a:ln>
              <a:noFill/>
            </a:ln>
            <a:effectLst>
              <a:outerShdw blurRad="63500" sx="106000" sy="106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37076" y="2935863"/>
              <a:ext cx="1007057" cy="830997"/>
            </a:xfrm>
            <a:prstGeom prst="rect">
              <a:avLst/>
            </a:prstGeom>
            <a:noFill/>
          </p:spPr>
          <p:txBody>
            <a:bodyPr wrap="square" rtlCol="0">
              <a:spAutoFit/>
            </a:bodyPr>
            <a:lstStyle/>
            <a:p>
              <a:pPr algn="ctr"/>
              <a:r>
                <a:rPr lang="en-US" altLang="zh-CN" sz="4800" dirty="0">
                  <a:solidFill>
                    <a:schemeClr val="accent3"/>
                  </a:solidFill>
                  <a:latin typeface="+mj-ea"/>
                  <a:ea typeface="+mj-ea"/>
                </a:rPr>
                <a:t>04</a:t>
              </a:r>
              <a:endParaRPr lang="zh-CN" altLang="en-US" sz="4800" dirty="0">
                <a:solidFill>
                  <a:schemeClr val="accent3"/>
                </a:solidFill>
                <a:latin typeface="+mj-ea"/>
                <a:ea typeface="+mj-ea"/>
              </a:endParaRPr>
            </a:p>
          </p:txBody>
        </p:sp>
      </p:grpSp>
      <p:sp>
        <p:nvSpPr>
          <p:cNvPr id="51" name="文本框 50"/>
          <p:cNvSpPr txBox="1"/>
          <p:nvPr/>
        </p:nvSpPr>
        <p:spPr>
          <a:xfrm>
            <a:off x="5362998" y="2554477"/>
            <a:ext cx="4110613" cy="707886"/>
          </a:xfrm>
          <a:prstGeom prst="rect">
            <a:avLst/>
          </a:prstGeom>
          <a:noFill/>
        </p:spPr>
        <p:txBody>
          <a:bodyPr wrap="square" rtlCol="0">
            <a:spAutoFit/>
          </a:bodyPr>
          <a:lstStyle/>
          <a:p>
            <a:r>
              <a:rPr lang="zh-CN" altLang="en-US" sz="4000" b="1" dirty="0">
                <a:solidFill>
                  <a:schemeClr val="accent3"/>
                </a:solidFill>
              </a:rPr>
              <a:t>程序设计</a:t>
            </a:r>
          </a:p>
        </p:txBody>
      </p:sp>
      <p:sp>
        <p:nvSpPr>
          <p:cNvPr id="53" name="文本框 52"/>
          <p:cNvSpPr txBox="1"/>
          <p:nvPr/>
        </p:nvSpPr>
        <p:spPr>
          <a:xfrm>
            <a:off x="5274393" y="3472845"/>
            <a:ext cx="5415051"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分析程序设计方案</a:t>
            </a:r>
          </a:p>
        </p:txBody>
      </p:sp>
      <p:cxnSp>
        <p:nvCxnSpPr>
          <p:cNvPr id="21" name="直接连接符 20"/>
          <p:cNvCxnSpPr/>
          <p:nvPr/>
        </p:nvCxnSpPr>
        <p:spPr>
          <a:xfrm>
            <a:off x="5362998" y="3262363"/>
            <a:ext cx="318799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900" decel="100000" fill="hold"/>
                                        <p:tgtEl>
                                          <p:spTgt spid="5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16"/>
          <p:cNvSpPr/>
          <p:nvPr/>
        </p:nvSpPr>
        <p:spPr>
          <a:xfrm rot="16200000">
            <a:off x="5120218" y="3748618"/>
            <a:ext cx="247649" cy="256116"/>
          </a:xfrm>
          <a:prstGeom prst="ellips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pic>
        <p:nvPicPr>
          <p:cNvPr id="47" name="Group 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651" y="3839634"/>
            <a:ext cx="1703916" cy="7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oup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1" y="3845985"/>
            <a:ext cx="1504951" cy="8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Group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6452" y="3848101"/>
            <a:ext cx="1706033" cy="8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Oval 40"/>
          <p:cNvSpPr/>
          <p:nvPr/>
        </p:nvSpPr>
        <p:spPr>
          <a:xfrm rot="16200000">
            <a:off x="3158068" y="3731684"/>
            <a:ext cx="247649" cy="256117"/>
          </a:xfrm>
          <a:prstGeom prst="ellips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57" name="Oval 41"/>
          <p:cNvSpPr/>
          <p:nvPr/>
        </p:nvSpPr>
        <p:spPr>
          <a:xfrm rot="16200000">
            <a:off x="6883402" y="3750734"/>
            <a:ext cx="245533" cy="258233"/>
          </a:xfrm>
          <a:prstGeom prst="ellips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335" noProof="1"/>
          </a:p>
        </p:txBody>
      </p:sp>
      <p:sp>
        <p:nvSpPr>
          <p:cNvPr id="58" name="Isosceles Triangle 45"/>
          <p:cNvSpPr/>
          <p:nvPr/>
        </p:nvSpPr>
        <p:spPr>
          <a:xfrm>
            <a:off x="3227917" y="3471334"/>
            <a:ext cx="127000" cy="218017"/>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59" name="Isosceles Triangle 48"/>
          <p:cNvSpPr/>
          <p:nvPr/>
        </p:nvSpPr>
        <p:spPr>
          <a:xfrm rot="10800000" flipH="1">
            <a:off x="5190067" y="4053418"/>
            <a:ext cx="124884" cy="220133"/>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60" name="Isosceles Triangle 69"/>
          <p:cNvSpPr/>
          <p:nvPr/>
        </p:nvSpPr>
        <p:spPr>
          <a:xfrm>
            <a:off x="6940551" y="3496734"/>
            <a:ext cx="124883" cy="218017"/>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335" noProof="1"/>
          </a:p>
        </p:txBody>
      </p:sp>
      <p:sp>
        <p:nvSpPr>
          <p:cNvPr id="61" name="Rectangle 70"/>
          <p:cNvSpPr/>
          <p:nvPr/>
        </p:nvSpPr>
        <p:spPr>
          <a:xfrm>
            <a:off x="1775885" y="1849967"/>
            <a:ext cx="3060700" cy="1418167"/>
          </a:xfrm>
          <a:prstGeom prst="rect">
            <a:avLst/>
          </a:prstGeom>
          <a:noFill/>
          <a:ln w="19050">
            <a:solidFill>
              <a:srgbClr val="0070C0"/>
            </a:solidFill>
          </a:ln>
          <a:effectLst>
            <a:outerShdw blurRad="177800" dist="63500" dir="2700000" algn="tl" rotWithShape="0">
              <a:schemeClr val="accent3">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62" name="TextBox 61"/>
          <p:cNvSpPr txBox="1">
            <a:spLocks noChangeArrowheads="1"/>
          </p:cNvSpPr>
          <p:nvPr/>
        </p:nvSpPr>
        <p:spPr bwMode="auto">
          <a:xfrm>
            <a:off x="1775885" y="2279651"/>
            <a:ext cx="3060700" cy="54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分析程序应该划分成哪几个模块，设计模块需提供哪些接口函数</a:t>
            </a:r>
            <a:endParaRPr lang="id-ID" altLang="en-US" sz="14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TextBox 62"/>
          <p:cNvSpPr txBox="1">
            <a:spLocks noChangeArrowheads="1"/>
          </p:cNvSpPr>
          <p:nvPr/>
        </p:nvSpPr>
        <p:spPr bwMode="auto">
          <a:xfrm>
            <a:off x="1775885" y="1869018"/>
            <a:ext cx="3060700" cy="338554"/>
          </a:xfrm>
          <a:prstGeom prst="rect">
            <a:avLst/>
          </a:prstGeom>
          <a:gradFill>
            <a:gsLst>
              <a:gs pos="47000">
                <a:schemeClr val="accent3"/>
              </a:gs>
              <a:gs pos="100000">
                <a:schemeClr val="accent3">
                  <a:lumMod val="75000"/>
                </a:schemeClr>
              </a:gs>
            </a:gsLst>
            <a:lin ang="0" scaled="1"/>
          </a:gradFill>
          <a:ln>
            <a:noFill/>
          </a:ln>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b="1" dirty="0">
                <a:solidFill>
                  <a:schemeClr val="bg1"/>
                </a:solidFill>
                <a:latin typeface="微软雅黑" panose="020B0503020204020204" pitchFamily="34" charset="-122"/>
                <a:ea typeface="微软雅黑" panose="020B0503020204020204" pitchFamily="34" charset="-122"/>
              </a:rPr>
              <a:t>程序模块划分</a:t>
            </a:r>
            <a:endParaRPr lang="id-ID" altLang="en-US" sz="1600" b="1" dirty="0">
              <a:solidFill>
                <a:schemeClr val="bg1"/>
              </a:solidFill>
              <a:latin typeface="微软雅黑" panose="020B0503020204020204" pitchFamily="34" charset="-122"/>
              <a:ea typeface="微软雅黑" panose="020B0503020204020204" pitchFamily="34" charset="-122"/>
            </a:endParaRPr>
          </a:p>
        </p:txBody>
      </p:sp>
      <p:sp>
        <p:nvSpPr>
          <p:cNvPr id="64" name="Oval 40"/>
          <p:cNvSpPr/>
          <p:nvPr/>
        </p:nvSpPr>
        <p:spPr>
          <a:xfrm rot="16200000">
            <a:off x="8874126" y="3756026"/>
            <a:ext cx="245533" cy="256117"/>
          </a:xfrm>
          <a:prstGeom prst="ellips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335" noProof="1"/>
          </a:p>
        </p:txBody>
      </p:sp>
      <p:sp>
        <p:nvSpPr>
          <p:cNvPr id="65" name="Isosceles Triangle 45"/>
          <p:cNvSpPr/>
          <p:nvPr/>
        </p:nvSpPr>
        <p:spPr>
          <a:xfrm rot="10800000">
            <a:off x="8942917" y="4074584"/>
            <a:ext cx="124883" cy="220133"/>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335" noProof="1"/>
          </a:p>
        </p:txBody>
      </p:sp>
      <p:pic>
        <p:nvPicPr>
          <p:cNvPr id="66" name="Group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4951" y="3845985"/>
            <a:ext cx="2347383" cy="8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Group 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52" y="3839634"/>
            <a:ext cx="2569633" cy="8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Oval 71"/>
          <p:cNvSpPr/>
          <p:nvPr/>
        </p:nvSpPr>
        <p:spPr>
          <a:xfrm>
            <a:off x="4461934" y="1509185"/>
            <a:ext cx="639233" cy="639233"/>
          </a:xfrm>
          <a:prstGeom prst="ellipse">
            <a:avLst/>
          </a:prstGeom>
          <a:solidFill>
            <a:schemeClr val="bg1">
              <a:lumMod val="95000"/>
            </a:schemeClr>
          </a:solid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en-US" sz="3065" b="1" noProof="1">
                <a:solidFill>
                  <a:schemeClr val="accent3">
                    <a:lumMod val="75000"/>
                  </a:schemeClr>
                </a:solidFill>
                <a:latin typeface="微软雅黑" panose="020B0503020204020204" pitchFamily="34" charset="-122"/>
                <a:ea typeface="微软雅黑" panose="020B0503020204020204" pitchFamily="34" charset="-122"/>
              </a:rPr>
              <a:t>1</a:t>
            </a:r>
            <a:endParaRPr lang="id-ID" sz="3065" b="1" noProof="1">
              <a:solidFill>
                <a:schemeClr val="accent3">
                  <a:lumMod val="75000"/>
                </a:schemeClr>
              </a:solidFill>
              <a:latin typeface="微软雅黑" panose="020B0503020204020204" pitchFamily="34" charset="-122"/>
              <a:ea typeface="微软雅黑" panose="020B0503020204020204" pitchFamily="34" charset="-122"/>
            </a:endParaRPr>
          </a:p>
        </p:txBody>
      </p:sp>
      <p:sp>
        <p:nvSpPr>
          <p:cNvPr id="73" name="TextBox 72"/>
          <p:cNvSpPr txBox="1">
            <a:spLocks noChangeArrowheads="1"/>
          </p:cNvSpPr>
          <p:nvPr/>
        </p:nvSpPr>
        <p:spPr bwMode="auto">
          <a:xfrm rot="-5400000">
            <a:off x="6937095" y="2505834"/>
            <a:ext cx="627095"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id-ID" altLang="en-US" sz="1465">
                <a:solidFill>
                  <a:schemeClr val="bg1"/>
                </a:solidFill>
                <a:latin typeface="微软雅黑" panose="020B0503020204020204" pitchFamily="34" charset="-122"/>
                <a:ea typeface="微软雅黑" panose="020B0503020204020204" pitchFamily="34" charset="-122"/>
              </a:rPr>
              <a:t>2014</a:t>
            </a:r>
          </a:p>
        </p:txBody>
      </p:sp>
      <p:sp>
        <p:nvSpPr>
          <p:cNvPr id="74" name="Rectangle 70"/>
          <p:cNvSpPr/>
          <p:nvPr/>
        </p:nvSpPr>
        <p:spPr>
          <a:xfrm>
            <a:off x="5475818" y="1849967"/>
            <a:ext cx="3060700" cy="1418167"/>
          </a:xfrm>
          <a:prstGeom prst="rect">
            <a:avLst/>
          </a:prstGeom>
          <a:noFill/>
          <a:ln w="19050">
            <a:solidFill>
              <a:srgbClr val="0070C0"/>
            </a:solidFill>
          </a:ln>
          <a:effectLst>
            <a:outerShdw blurRad="177800" dist="63500" dir="2700000" algn="tl" rotWithShape="0">
              <a:schemeClr val="accent3">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75" name="TextBox 74"/>
          <p:cNvSpPr txBox="1">
            <a:spLocks noChangeArrowheads="1"/>
          </p:cNvSpPr>
          <p:nvPr/>
        </p:nvSpPr>
        <p:spPr bwMode="auto">
          <a:xfrm>
            <a:off x="5475818" y="2279651"/>
            <a:ext cx="3060700" cy="54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通过棋盘数据显示图形界面，控制</a:t>
            </a:r>
            <a:r>
              <a:rPr lang="en-US" altLang="zh-CN" sz="1465" dirty="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，把玩家落子位置传递给主程序。</a:t>
            </a:r>
            <a:endParaRPr lang="id-ID" altLang="en-US" sz="14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TextBox 75"/>
          <p:cNvSpPr txBox="1">
            <a:spLocks noChangeArrowheads="1"/>
          </p:cNvSpPr>
          <p:nvPr/>
        </p:nvSpPr>
        <p:spPr bwMode="auto">
          <a:xfrm>
            <a:off x="5475818" y="1866901"/>
            <a:ext cx="3060700" cy="338554"/>
          </a:xfrm>
          <a:prstGeom prst="rect">
            <a:avLst/>
          </a:prstGeom>
          <a:gradFill>
            <a:gsLst>
              <a:gs pos="47000">
                <a:schemeClr val="accent3"/>
              </a:gs>
              <a:gs pos="100000">
                <a:schemeClr val="accent3">
                  <a:lumMod val="75000"/>
                </a:schemeClr>
              </a:gs>
            </a:gsLst>
            <a:lin ang="0" scaled="1"/>
          </a:gradFill>
          <a:ln>
            <a:noFill/>
          </a:ln>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b="1" dirty="0">
                <a:solidFill>
                  <a:schemeClr val="bg1"/>
                </a:solidFill>
                <a:latin typeface="微软雅黑" panose="020B0503020204020204" pitchFamily="34" charset="-122"/>
                <a:ea typeface="微软雅黑" panose="020B0503020204020204" pitchFamily="34" charset="-122"/>
              </a:rPr>
              <a:t>图形界面模块设计</a:t>
            </a:r>
            <a:endParaRPr lang="id-ID" altLang="en-US" sz="1600" b="1" dirty="0">
              <a:solidFill>
                <a:schemeClr val="bg1"/>
              </a:solidFill>
              <a:latin typeface="微软雅黑" panose="020B0503020204020204" pitchFamily="34" charset="-122"/>
              <a:ea typeface="微软雅黑" panose="020B0503020204020204" pitchFamily="34" charset="-122"/>
            </a:endParaRPr>
          </a:p>
        </p:txBody>
      </p:sp>
      <p:sp>
        <p:nvSpPr>
          <p:cNvPr id="77" name="Oval 71"/>
          <p:cNvSpPr/>
          <p:nvPr/>
        </p:nvSpPr>
        <p:spPr>
          <a:xfrm>
            <a:off x="8161868" y="1509185"/>
            <a:ext cx="639233" cy="639233"/>
          </a:xfrm>
          <a:prstGeom prst="ellipse">
            <a:avLst/>
          </a:prstGeom>
          <a:solidFill>
            <a:schemeClr val="bg1">
              <a:lumMod val="95000"/>
            </a:schemeClr>
          </a:solid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en-US" sz="3065" b="1" noProof="1">
                <a:solidFill>
                  <a:schemeClr val="accent3">
                    <a:lumMod val="75000"/>
                  </a:schemeClr>
                </a:solidFill>
                <a:latin typeface="微软雅黑" panose="020B0503020204020204" pitchFamily="34" charset="-122"/>
                <a:ea typeface="微软雅黑" panose="020B0503020204020204" pitchFamily="34" charset="-122"/>
              </a:rPr>
              <a:t>3</a:t>
            </a:r>
            <a:endParaRPr lang="id-ID" sz="3065" b="1" noProof="1">
              <a:solidFill>
                <a:schemeClr val="accent3">
                  <a:lumMod val="75000"/>
                </a:schemeClr>
              </a:solidFill>
              <a:latin typeface="微软雅黑" panose="020B0503020204020204" pitchFamily="34" charset="-122"/>
              <a:ea typeface="微软雅黑" panose="020B0503020204020204" pitchFamily="34" charset="-122"/>
            </a:endParaRPr>
          </a:p>
        </p:txBody>
      </p:sp>
      <p:sp>
        <p:nvSpPr>
          <p:cNvPr id="78" name="Rectangle 70"/>
          <p:cNvSpPr/>
          <p:nvPr/>
        </p:nvSpPr>
        <p:spPr>
          <a:xfrm>
            <a:off x="3729567" y="4603751"/>
            <a:ext cx="3060700" cy="1418167"/>
          </a:xfrm>
          <a:prstGeom prst="rect">
            <a:avLst/>
          </a:prstGeom>
          <a:noFill/>
          <a:ln w="19050">
            <a:solidFill>
              <a:srgbClr val="0070C0"/>
            </a:solidFill>
          </a:ln>
          <a:effectLst>
            <a:outerShdw blurRad="177800" dist="63500" dir="2700000" algn="tl" rotWithShape="0">
              <a:schemeClr val="accent3">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79" name="TextBox 78"/>
          <p:cNvSpPr txBox="1">
            <a:spLocks noChangeArrowheads="1"/>
          </p:cNvSpPr>
          <p:nvPr/>
        </p:nvSpPr>
        <p:spPr bwMode="auto">
          <a:xfrm>
            <a:off x="3729567" y="5033434"/>
            <a:ext cx="3060700" cy="54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获取棋盘数据，通过计算返回</a:t>
            </a:r>
            <a:r>
              <a:rPr lang="en-US" altLang="zh-CN" sz="1465" dirty="0">
                <a:solidFill>
                  <a:schemeClr val="tx1">
                    <a:lumMod val="75000"/>
                    <a:lumOff val="25000"/>
                  </a:schemeClr>
                </a:solidFill>
                <a:latin typeface="微软雅黑" panose="020B0503020204020204" pitchFamily="34" charset="-122"/>
                <a:ea typeface="微软雅黑" panose="020B0503020204020204" pitchFamily="34" charset="-122"/>
              </a:rPr>
              <a:t>AI</a:t>
            </a: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的最佳落子点位。</a:t>
            </a:r>
            <a:endParaRPr lang="id-ID" altLang="en-US" sz="14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TextBox 79"/>
          <p:cNvSpPr txBox="1">
            <a:spLocks noChangeArrowheads="1"/>
          </p:cNvSpPr>
          <p:nvPr/>
        </p:nvSpPr>
        <p:spPr bwMode="auto">
          <a:xfrm>
            <a:off x="3729567" y="4620685"/>
            <a:ext cx="3060700" cy="338554"/>
          </a:xfrm>
          <a:prstGeom prst="rect">
            <a:avLst/>
          </a:prstGeom>
          <a:gradFill>
            <a:gsLst>
              <a:gs pos="47000">
                <a:schemeClr val="accent3"/>
              </a:gs>
              <a:gs pos="100000">
                <a:schemeClr val="accent3">
                  <a:lumMod val="75000"/>
                </a:schemeClr>
              </a:gs>
            </a:gsLst>
            <a:lin ang="0" scaled="1"/>
          </a:gradFill>
          <a:ln>
            <a:noFill/>
          </a:ln>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AI</a:t>
            </a:r>
            <a:r>
              <a:rPr lang="zh-CN" altLang="en-US" sz="1600" b="1" dirty="0">
                <a:solidFill>
                  <a:schemeClr val="bg1"/>
                </a:solidFill>
                <a:latin typeface="微软雅黑" panose="020B0503020204020204" pitchFamily="34" charset="-122"/>
                <a:ea typeface="微软雅黑" panose="020B0503020204020204" pitchFamily="34" charset="-122"/>
              </a:rPr>
              <a:t>模块设计</a:t>
            </a:r>
            <a:endParaRPr lang="id-ID" altLang="en-US" sz="1600" b="1" dirty="0">
              <a:solidFill>
                <a:schemeClr val="bg1"/>
              </a:solidFill>
              <a:latin typeface="微软雅黑" panose="020B0503020204020204" pitchFamily="34" charset="-122"/>
              <a:ea typeface="微软雅黑" panose="020B0503020204020204" pitchFamily="34" charset="-122"/>
            </a:endParaRPr>
          </a:p>
        </p:txBody>
      </p:sp>
      <p:sp>
        <p:nvSpPr>
          <p:cNvPr id="81" name="Oval 71"/>
          <p:cNvSpPr/>
          <p:nvPr/>
        </p:nvSpPr>
        <p:spPr>
          <a:xfrm>
            <a:off x="6415618" y="4262967"/>
            <a:ext cx="639233" cy="637117"/>
          </a:xfrm>
          <a:prstGeom prst="ellipse">
            <a:avLst/>
          </a:prstGeom>
          <a:solidFill>
            <a:schemeClr val="bg1">
              <a:lumMod val="95000"/>
            </a:schemeClr>
          </a:solid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en-US" sz="3065" b="1" noProof="1">
                <a:solidFill>
                  <a:schemeClr val="accent3">
                    <a:lumMod val="75000"/>
                  </a:schemeClr>
                </a:solidFill>
                <a:latin typeface="微软雅黑" panose="020B0503020204020204" pitchFamily="34" charset="-122"/>
                <a:ea typeface="微软雅黑" panose="020B0503020204020204" pitchFamily="34" charset="-122"/>
              </a:rPr>
              <a:t>2</a:t>
            </a:r>
            <a:endParaRPr lang="id-ID" sz="3065" b="1" noProof="1">
              <a:solidFill>
                <a:schemeClr val="accent3">
                  <a:lumMod val="75000"/>
                </a:schemeClr>
              </a:solidFill>
              <a:latin typeface="微软雅黑" panose="020B0503020204020204" pitchFamily="34" charset="-122"/>
              <a:ea typeface="微软雅黑" panose="020B0503020204020204" pitchFamily="34" charset="-122"/>
            </a:endParaRPr>
          </a:p>
        </p:txBody>
      </p:sp>
      <p:sp>
        <p:nvSpPr>
          <p:cNvPr id="82" name="TextBox 81"/>
          <p:cNvSpPr txBox="1">
            <a:spLocks noChangeArrowheads="1"/>
          </p:cNvSpPr>
          <p:nvPr/>
        </p:nvSpPr>
        <p:spPr bwMode="auto">
          <a:xfrm rot="-5400000">
            <a:off x="8945811" y="5258561"/>
            <a:ext cx="627095"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id-ID" altLang="en-US" sz="1465">
                <a:solidFill>
                  <a:schemeClr val="bg1"/>
                </a:solidFill>
                <a:latin typeface="微软雅黑" panose="020B0503020204020204" pitchFamily="34" charset="-122"/>
                <a:ea typeface="微软雅黑" panose="020B0503020204020204" pitchFamily="34" charset="-122"/>
              </a:rPr>
              <a:t>2014</a:t>
            </a:r>
          </a:p>
        </p:txBody>
      </p:sp>
      <p:sp>
        <p:nvSpPr>
          <p:cNvPr id="83" name="Rectangle 70"/>
          <p:cNvSpPr/>
          <p:nvPr/>
        </p:nvSpPr>
        <p:spPr>
          <a:xfrm>
            <a:off x="7484534" y="4601634"/>
            <a:ext cx="3060700" cy="1418167"/>
          </a:xfrm>
          <a:prstGeom prst="rect">
            <a:avLst/>
          </a:prstGeom>
          <a:noFill/>
          <a:ln w="19050">
            <a:solidFill>
              <a:srgbClr val="0070C0"/>
            </a:solidFill>
          </a:ln>
          <a:effectLst>
            <a:outerShdw blurRad="177800" dist="63500" dir="2700000" algn="tl" rotWithShape="0">
              <a:schemeClr val="accent3">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84" name="TextBox 83"/>
          <p:cNvSpPr txBox="1">
            <a:spLocks noChangeArrowheads="1"/>
          </p:cNvSpPr>
          <p:nvPr/>
        </p:nvSpPr>
        <p:spPr bwMode="auto">
          <a:xfrm>
            <a:off x="7484534" y="5031318"/>
            <a:ext cx="3060700" cy="31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主程序编写，组合各个模块。</a:t>
            </a:r>
            <a:endParaRPr lang="id-ID" altLang="en-US" sz="14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TextBox 84"/>
          <p:cNvSpPr txBox="1">
            <a:spLocks noChangeArrowheads="1"/>
          </p:cNvSpPr>
          <p:nvPr/>
        </p:nvSpPr>
        <p:spPr bwMode="auto">
          <a:xfrm>
            <a:off x="7484534" y="4620685"/>
            <a:ext cx="3060700" cy="338554"/>
          </a:xfrm>
          <a:prstGeom prst="rect">
            <a:avLst/>
          </a:prstGeom>
          <a:gradFill>
            <a:gsLst>
              <a:gs pos="47000">
                <a:schemeClr val="accent3"/>
              </a:gs>
              <a:gs pos="100000">
                <a:schemeClr val="accent3">
                  <a:lumMod val="75000"/>
                </a:schemeClr>
              </a:gs>
            </a:gsLst>
            <a:lin ang="0" scaled="1"/>
          </a:gradFill>
          <a:ln>
            <a:noFill/>
          </a:ln>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b="1" dirty="0">
                <a:solidFill>
                  <a:schemeClr val="bg1"/>
                </a:solidFill>
                <a:latin typeface="微软雅黑" panose="020B0503020204020204" pitchFamily="34" charset="-122"/>
                <a:ea typeface="微软雅黑" panose="020B0503020204020204" pitchFamily="34" charset="-122"/>
              </a:rPr>
              <a:t>组合模块</a:t>
            </a:r>
            <a:endParaRPr lang="id-ID" altLang="en-US" sz="1600" b="1" dirty="0">
              <a:solidFill>
                <a:schemeClr val="bg1"/>
              </a:solidFill>
              <a:latin typeface="微软雅黑" panose="020B0503020204020204" pitchFamily="34" charset="-122"/>
              <a:ea typeface="微软雅黑" panose="020B0503020204020204" pitchFamily="34" charset="-122"/>
            </a:endParaRPr>
          </a:p>
        </p:txBody>
      </p:sp>
      <p:sp>
        <p:nvSpPr>
          <p:cNvPr id="86" name="Oval 71"/>
          <p:cNvSpPr/>
          <p:nvPr/>
        </p:nvSpPr>
        <p:spPr>
          <a:xfrm>
            <a:off x="10170585" y="4260852"/>
            <a:ext cx="639233" cy="639233"/>
          </a:xfrm>
          <a:prstGeom prst="ellipse">
            <a:avLst/>
          </a:prstGeom>
          <a:solidFill>
            <a:schemeClr val="bg1">
              <a:lumMod val="95000"/>
            </a:schemeClr>
          </a:solid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en-US" sz="3065" b="1" noProof="1">
                <a:solidFill>
                  <a:schemeClr val="accent3">
                    <a:lumMod val="75000"/>
                  </a:schemeClr>
                </a:solidFill>
                <a:latin typeface="微软雅黑" panose="020B0503020204020204" pitchFamily="34" charset="-122"/>
                <a:ea typeface="微软雅黑" panose="020B0503020204020204" pitchFamily="34" charset="-122"/>
              </a:rPr>
              <a:t>4</a:t>
            </a:r>
            <a:endParaRPr lang="id-ID" sz="3065" b="1" noProof="1">
              <a:solidFill>
                <a:schemeClr val="accent3">
                  <a:lumMod val="75000"/>
                </a:schemeClr>
              </a:solidFill>
              <a:latin typeface="微软雅黑" panose="020B0503020204020204" pitchFamily="34" charset="-122"/>
              <a:ea typeface="微软雅黑" panose="020B0503020204020204" pitchFamily="34" charset="-122"/>
            </a:endParaRPr>
          </a:p>
        </p:txBody>
      </p:sp>
      <p:sp>
        <p:nvSpPr>
          <p:cNvPr id="34"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300"/>
                                        <p:tgtEl>
                                          <p:spTgt spid="6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p:cTn id="11" dur="300" fill="hold"/>
                                        <p:tgtEl>
                                          <p:spTgt spid="56"/>
                                        </p:tgtEl>
                                        <p:attrNameLst>
                                          <p:attrName>ppt_w</p:attrName>
                                        </p:attrNameLst>
                                      </p:cBhvr>
                                      <p:tavLst>
                                        <p:tav tm="0">
                                          <p:val>
                                            <p:fltVal val="0"/>
                                          </p:val>
                                        </p:tav>
                                        <p:tav tm="100000">
                                          <p:val>
                                            <p:strVal val="#ppt_w"/>
                                          </p:val>
                                        </p:tav>
                                      </p:tavLst>
                                    </p:anim>
                                    <p:anim calcmode="lin" valueType="num">
                                      <p:cBhvr>
                                        <p:cTn id="12" dur="300" fill="hold"/>
                                        <p:tgtEl>
                                          <p:spTgt spid="56"/>
                                        </p:tgtEl>
                                        <p:attrNameLst>
                                          <p:attrName>ppt_h</p:attrName>
                                        </p:attrNameLst>
                                      </p:cBhvr>
                                      <p:tavLst>
                                        <p:tav tm="0">
                                          <p:val>
                                            <p:fltVal val="0"/>
                                          </p:val>
                                        </p:tav>
                                        <p:tav tm="100000">
                                          <p:val>
                                            <p:strVal val="#ppt_h"/>
                                          </p:val>
                                        </p:tav>
                                      </p:tavLst>
                                    </p:anim>
                                    <p:animEffect transition="in" filter="fade">
                                      <p:cBhvr>
                                        <p:cTn id="13" dur="300"/>
                                        <p:tgtEl>
                                          <p:spTgt spid="5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300"/>
                                        <p:tgtEl>
                                          <p:spTgt spid="5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p:cTn id="21" dur="300" fill="hold"/>
                                        <p:tgtEl>
                                          <p:spTgt spid="72"/>
                                        </p:tgtEl>
                                        <p:attrNameLst>
                                          <p:attrName>ppt_w</p:attrName>
                                        </p:attrNameLst>
                                      </p:cBhvr>
                                      <p:tavLst>
                                        <p:tav tm="0">
                                          <p:val>
                                            <p:fltVal val="0"/>
                                          </p:val>
                                        </p:tav>
                                        <p:tav tm="100000">
                                          <p:val>
                                            <p:strVal val="#ppt_w"/>
                                          </p:val>
                                        </p:tav>
                                      </p:tavLst>
                                    </p:anim>
                                    <p:anim calcmode="lin" valueType="num">
                                      <p:cBhvr>
                                        <p:cTn id="22" dur="300" fill="hold"/>
                                        <p:tgtEl>
                                          <p:spTgt spid="72"/>
                                        </p:tgtEl>
                                        <p:attrNameLst>
                                          <p:attrName>ppt_h</p:attrName>
                                        </p:attrNameLst>
                                      </p:cBhvr>
                                      <p:tavLst>
                                        <p:tav tm="0">
                                          <p:val>
                                            <p:fltVal val="0"/>
                                          </p:val>
                                        </p:tav>
                                        <p:tav tm="100000">
                                          <p:val>
                                            <p:strVal val="#ppt_h"/>
                                          </p:val>
                                        </p:tav>
                                      </p:tavLst>
                                    </p:anim>
                                    <p:animEffect transition="in" filter="fade">
                                      <p:cBhvr>
                                        <p:cTn id="23" dur="300"/>
                                        <p:tgtEl>
                                          <p:spTgt spid="72"/>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up)">
                                      <p:cBhvr>
                                        <p:cTn id="27" dur="300"/>
                                        <p:tgtEl>
                                          <p:spTgt spid="61"/>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300"/>
                                        <p:tgtEl>
                                          <p:spTgt spid="63"/>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600"/>
                                        <p:tgtEl>
                                          <p:spTgt spid="62"/>
                                        </p:tgtEl>
                                      </p:cBhvr>
                                    </p:animEffect>
                                    <p:anim calcmode="lin" valueType="num">
                                      <p:cBhvr>
                                        <p:cTn id="36" dur="600" fill="hold"/>
                                        <p:tgtEl>
                                          <p:spTgt spid="62"/>
                                        </p:tgtEl>
                                        <p:attrNameLst>
                                          <p:attrName>ppt_x</p:attrName>
                                        </p:attrNameLst>
                                      </p:cBhvr>
                                      <p:tavLst>
                                        <p:tav tm="0">
                                          <p:val>
                                            <p:strVal val="#ppt_x"/>
                                          </p:val>
                                        </p:tav>
                                        <p:tav tm="100000">
                                          <p:val>
                                            <p:strVal val="#ppt_x"/>
                                          </p:val>
                                        </p:tav>
                                      </p:tavLst>
                                    </p:anim>
                                    <p:anim calcmode="lin" valueType="num">
                                      <p:cBhvr>
                                        <p:cTn id="37" dur="600" fill="hold"/>
                                        <p:tgtEl>
                                          <p:spTgt spid="62"/>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300"/>
                                        <p:tgtEl>
                                          <p:spTgt spid="47"/>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300" fill="hold"/>
                                        <p:tgtEl>
                                          <p:spTgt spid="46"/>
                                        </p:tgtEl>
                                        <p:attrNameLst>
                                          <p:attrName>ppt_w</p:attrName>
                                        </p:attrNameLst>
                                      </p:cBhvr>
                                      <p:tavLst>
                                        <p:tav tm="0">
                                          <p:val>
                                            <p:fltVal val="0"/>
                                          </p:val>
                                        </p:tav>
                                        <p:tav tm="100000">
                                          <p:val>
                                            <p:strVal val="#ppt_w"/>
                                          </p:val>
                                        </p:tav>
                                      </p:tavLst>
                                    </p:anim>
                                    <p:anim calcmode="lin" valueType="num">
                                      <p:cBhvr>
                                        <p:cTn id="46" dur="300" fill="hold"/>
                                        <p:tgtEl>
                                          <p:spTgt spid="46"/>
                                        </p:tgtEl>
                                        <p:attrNameLst>
                                          <p:attrName>ppt_h</p:attrName>
                                        </p:attrNameLst>
                                      </p:cBhvr>
                                      <p:tavLst>
                                        <p:tav tm="0">
                                          <p:val>
                                            <p:fltVal val="0"/>
                                          </p:val>
                                        </p:tav>
                                        <p:tav tm="100000">
                                          <p:val>
                                            <p:strVal val="#ppt_h"/>
                                          </p:val>
                                        </p:tav>
                                      </p:tavLst>
                                    </p:anim>
                                    <p:animEffect transition="in" filter="fade">
                                      <p:cBhvr>
                                        <p:cTn id="47" dur="300"/>
                                        <p:tgtEl>
                                          <p:spTgt spid="46"/>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300"/>
                                        <p:tgtEl>
                                          <p:spTgt spid="59"/>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p:cTn id="55" dur="300" fill="hold"/>
                                        <p:tgtEl>
                                          <p:spTgt spid="81"/>
                                        </p:tgtEl>
                                        <p:attrNameLst>
                                          <p:attrName>ppt_w</p:attrName>
                                        </p:attrNameLst>
                                      </p:cBhvr>
                                      <p:tavLst>
                                        <p:tav tm="0">
                                          <p:val>
                                            <p:fltVal val="0"/>
                                          </p:val>
                                        </p:tav>
                                        <p:tav tm="100000">
                                          <p:val>
                                            <p:strVal val="#ppt_w"/>
                                          </p:val>
                                        </p:tav>
                                      </p:tavLst>
                                    </p:anim>
                                    <p:anim calcmode="lin" valueType="num">
                                      <p:cBhvr>
                                        <p:cTn id="56" dur="300" fill="hold"/>
                                        <p:tgtEl>
                                          <p:spTgt spid="81"/>
                                        </p:tgtEl>
                                        <p:attrNameLst>
                                          <p:attrName>ppt_h</p:attrName>
                                        </p:attrNameLst>
                                      </p:cBhvr>
                                      <p:tavLst>
                                        <p:tav tm="0">
                                          <p:val>
                                            <p:fltVal val="0"/>
                                          </p:val>
                                        </p:tav>
                                        <p:tav tm="100000">
                                          <p:val>
                                            <p:strVal val="#ppt_h"/>
                                          </p:val>
                                        </p:tav>
                                      </p:tavLst>
                                    </p:anim>
                                    <p:animEffect transition="in" filter="fade">
                                      <p:cBhvr>
                                        <p:cTn id="57" dur="300"/>
                                        <p:tgtEl>
                                          <p:spTgt spid="81"/>
                                        </p:tgtEl>
                                      </p:cBhvr>
                                    </p:animEffect>
                                  </p:childTnLst>
                                </p:cTn>
                              </p:par>
                            </p:childTnLst>
                          </p:cTn>
                        </p:par>
                        <p:par>
                          <p:cTn id="58" fill="hold">
                            <p:stCondLst>
                              <p:cond delay="6000"/>
                            </p:stCondLst>
                            <p:childTnLst>
                              <p:par>
                                <p:cTn id="59" presetID="22" presetClass="entr" presetSubtype="1" fill="hold" grpId="0" nodeType="after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wipe(up)">
                                      <p:cBhvr>
                                        <p:cTn id="61" dur="300"/>
                                        <p:tgtEl>
                                          <p:spTgt spid="78"/>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80"/>
                                        </p:tgtEl>
                                        <p:attrNameLst>
                                          <p:attrName>style.visibility</p:attrName>
                                        </p:attrNameLst>
                                      </p:cBhvr>
                                      <p:to>
                                        <p:strVal val="visible"/>
                                      </p:to>
                                    </p:set>
                                    <p:animEffect transition="in" filter="fade">
                                      <p:cBhvr>
                                        <p:cTn id="65" dur="300"/>
                                        <p:tgtEl>
                                          <p:spTgt spid="80"/>
                                        </p:tgtEl>
                                      </p:cBhvr>
                                    </p:animEffect>
                                  </p:childTnLst>
                                </p:cTn>
                              </p:par>
                            </p:childTnLst>
                          </p:cTn>
                        </p:par>
                        <p:par>
                          <p:cTn id="66" fill="hold">
                            <p:stCondLst>
                              <p:cond delay="7000"/>
                            </p:stCondLst>
                            <p:childTnLst>
                              <p:par>
                                <p:cTn id="67" presetID="42" presetClass="entr" presetSubtype="0" fill="hold" grpId="0" nodeType="afterEffect">
                                  <p:stCondLst>
                                    <p:cond delay="0"/>
                                  </p:stCondLst>
                                  <p:childTnLst>
                                    <p:set>
                                      <p:cBhvr>
                                        <p:cTn id="68" dur="1" fill="hold">
                                          <p:stCondLst>
                                            <p:cond delay="0"/>
                                          </p:stCondLst>
                                        </p:cTn>
                                        <p:tgtEl>
                                          <p:spTgt spid="79"/>
                                        </p:tgtEl>
                                        <p:attrNameLst>
                                          <p:attrName>style.visibility</p:attrName>
                                        </p:attrNameLst>
                                      </p:cBhvr>
                                      <p:to>
                                        <p:strVal val="visible"/>
                                      </p:to>
                                    </p:set>
                                    <p:animEffect transition="in" filter="fade">
                                      <p:cBhvr>
                                        <p:cTn id="69" dur="600"/>
                                        <p:tgtEl>
                                          <p:spTgt spid="79"/>
                                        </p:tgtEl>
                                      </p:cBhvr>
                                    </p:animEffect>
                                    <p:anim calcmode="lin" valueType="num">
                                      <p:cBhvr>
                                        <p:cTn id="70" dur="600" fill="hold"/>
                                        <p:tgtEl>
                                          <p:spTgt spid="79"/>
                                        </p:tgtEl>
                                        <p:attrNameLst>
                                          <p:attrName>ppt_x</p:attrName>
                                        </p:attrNameLst>
                                      </p:cBhvr>
                                      <p:tavLst>
                                        <p:tav tm="0">
                                          <p:val>
                                            <p:strVal val="#ppt_x"/>
                                          </p:val>
                                        </p:tav>
                                        <p:tav tm="100000">
                                          <p:val>
                                            <p:strVal val="#ppt_x"/>
                                          </p:val>
                                        </p:tav>
                                      </p:tavLst>
                                    </p:anim>
                                    <p:anim calcmode="lin" valueType="num">
                                      <p:cBhvr>
                                        <p:cTn id="71" dur="600" fill="hold"/>
                                        <p:tgtEl>
                                          <p:spTgt spid="79"/>
                                        </p:tgtEl>
                                        <p:attrNameLst>
                                          <p:attrName>ppt_y</p:attrName>
                                        </p:attrNameLst>
                                      </p:cBhvr>
                                      <p:tavLst>
                                        <p:tav tm="0">
                                          <p:val>
                                            <p:strVal val="#ppt_y+.1"/>
                                          </p:val>
                                        </p:tav>
                                        <p:tav tm="100000">
                                          <p:val>
                                            <p:strVal val="#ppt_y"/>
                                          </p:val>
                                        </p:tav>
                                      </p:tavLst>
                                    </p:anim>
                                  </p:childTnLst>
                                </p:cTn>
                              </p:par>
                            </p:childTnLst>
                          </p:cTn>
                        </p:par>
                        <p:par>
                          <p:cTn id="72" fill="hold">
                            <p:stCondLst>
                              <p:cond delay="80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300"/>
                                        <p:tgtEl>
                                          <p:spTgt spid="50"/>
                                        </p:tgtEl>
                                      </p:cBhvr>
                                    </p:animEffect>
                                  </p:childTnLst>
                                </p:cTn>
                              </p:par>
                            </p:childTnLst>
                          </p:cTn>
                        </p:par>
                        <p:par>
                          <p:cTn id="76" fill="hold">
                            <p:stCondLst>
                              <p:cond delay="8500"/>
                            </p:stCondLst>
                            <p:childTnLst>
                              <p:par>
                                <p:cTn id="77" presetID="53" presetClass="entr" presetSubtype="16"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p:cTn id="79" dur="300" fill="hold"/>
                                        <p:tgtEl>
                                          <p:spTgt spid="57"/>
                                        </p:tgtEl>
                                        <p:attrNameLst>
                                          <p:attrName>ppt_w</p:attrName>
                                        </p:attrNameLst>
                                      </p:cBhvr>
                                      <p:tavLst>
                                        <p:tav tm="0">
                                          <p:val>
                                            <p:fltVal val="0"/>
                                          </p:val>
                                        </p:tav>
                                        <p:tav tm="100000">
                                          <p:val>
                                            <p:strVal val="#ppt_w"/>
                                          </p:val>
                                        </p:tav>
                                      </p:tavLst>
                                    </p:anim>
                                    <p:anim calcmode="lin" valueType="num">
                                      <p:cBhvr>
                                        <p:cTn id="80" dur="300" fill="hold"/>
                                        <p:tgtEl>
                                          <p:spTgt spid="57"/>
                                        </p:tgtEl>
                                        <p:attrNameLst>
                                          <p:attrName>ppt_h</p:attrName>
                                        </p:attrNameLst>
                                      </p:cBhvr>
                                      <p:tavLst>
                                        <p:tav tm="0">
                                          <p:val>
                                            <p:fltVal val="0"/>
                                          </p:val>
                                        </p:tav>
                                        <p:tav tm="100000">
                                          <p:val>
                                            <p:strVal val="#ppt_h"/>
                                          </p:val>
                                        </p:tav>
                                      </p:tavLst>
                                    </p:anim>
                                    <p:animEffect transition="in" filter="fade">
                                      <p:cBhvr>
                                        <p:cTn id="81" dur="300"/>
                                        <p:tgtEl>
                                          <p:spTgt spid="57"/>
                                        </p:tgtEl>
                                      </p:cBhvr>
                                    </p:animEffect>
                                  </p:childTnLst>
                                </p:cTn>
                              </p:par>
                            </p:childTnLst>
                          </p:cTn>
                        </p:par>
                        <p:par>
                          <p:cTn id="82" fill="hold">
                            <p:stCondLst>
                              <p:cond delay="9000"/>
                            </p:stCondLst>
                            <p:childTnLst>
                              <p:par>
                                <p:cTn id="83" presetID="10" presetClass="entr" presetSubtype="0" fill="hold" grpId="0" nodeType="after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fade">
                                      <p:cBhvr>
                                        <p:cTn id="85" dur="300"/>
                                        <p:tgtEl>
                                          <p:spTgt spid="60"/>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77"/>
                                        </p:tgtEl>
                                        <p:attrNameLst>
                                          <p:attrName>style.visibility</p:attrName>
                                        </p:attrNameLst>
                                      </p:cBhvr>
                                      <p:to>
                                        <p:strVal val="visible"/>
                                      </p:to>
                                    </p:set>
                                    <p:anim calcmode="lin" valueType="num">
                                      <p:cBhvr>
                                        <p:cTn id="89" dur="300" fill="hold"/>
                                        <p:tgtEl>
                                          <p:spTgt spid="77"/>
                                        </p:tgtEl>
                                        <p:attrNameLst>
                                          <p:attrName>ppt_w</p:attrName>
                                        </p:attrNameLst>
                                      </p:cBhvr>
                                      <p:tavLst>
                                        <p:tav tm="0">
                                          <p:val>
                                            <p:fltVal val="0"/>
                                          </p:val>
                                        </p:tav>
                                        <p:tav tm="100000">
                                          <p:val>
                                            <p:strVal val="#ppt_w"/>
                                          </p:val>
                                        </p:tav>
                                      </p:tavLst>
                                    </p:anim>
                                    <p:anim calcmode="lin" valueType="num">
                                      <p:cBhvr>
                                        <p:cTn id="90" dur="300" fill="hold"/>
                                        <p:tgtEl>
                                          <p:spTgt spid="77"/>
                                        </p:tgtEl>
                                        <p:attrNameLst>
                                          <p:attrName>ppt_h</p:attrName>
                                        </p:attrNameLst>
                                      </p:cBhvr>
                                      <p:tavLst>
                                        <p:tav tm="0">
                                          <p:val>
                                            <p:fltVal val="0"/>
                                          </p:val>
                                        </p:tav>
                                        <p:tav tm="100000">
                                          <p:val>
                                            <p:strVal val="#ppt_h"/>
                                          </p:val>
                                        </p:tav>
                                      </p:tavLst>
                                    </p:anim>
                                    <p:animEffect transition="in" filter="fade">
                                      <p:cBhvr>
                                        <p:cTn id="91" dur="300"/>
                                        <p:tgtEl>
                                          <p:spTgt spid="77"/>
                                        </p:tgtEl>
                                      </p:cBhvr>
                                    </p:animEffect>
                                  </p:childTnLst>
                                </p:cTn>
                              </p:par>
                            </p:childTnLst>
                          </p:cTn>
                        </p:par>
                        <p:par>
                          <p:cTn id="92" fill="hold">
                            <p:stCondLst>
                              <p:cond delay="10000"/>
                            </p:stCondLst>
                            <p:childTnLst>
                              <p:par>
                                <p:cTn id="93" presetID="22" presetClass="entr" presetSubtype="1" fill="hold" grpId="0" nodeType="after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wipe(up)">
                                      <p:cBhvr>
                                        <p:cTn id="95" dur="300"/>
                                        <p:tgtEl>
                                          <p:spTgt spid="7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300"/>
                                        <p:tgtEl>
                                          <p:spTgt spid="76"/>
                                        </p:tgtEl>
                                      </p:cBhvr>
                                    </p:animEffect>
                                  </p:childTnLst>
                                </p:cTn>
                              </p:par>
                            </p:childTnLst>
                          </p:cTn>
                        </p:par>
                        <p:par>
                          <p:cTn id="100" fill="hold">
                            <p:stCondLst>
                              <p:cond delay="11000"/>
                            </p:stCondLst>
                            <p:childTnLst>
                              <p:par>
                                <p:cTn id="101" presetID="42"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600"/>
                                        <p:tgtEl>
                                          <p:spTgt spid="75"/>
                                        </p:tgtEl>
                                      </p:cBhvr>
                                    </p:animEffect>
                                    <p:anim calcmode="lin" valueType="num">
                                      <p:cBhvr>
                                        <p:cTn id="104" dur="600" fill="hold"/>
                                        <p:tgtEl>
                                          <p:spTgt spid="75"/>
                                        </p:tgtEl>
                                        <p:attrNameLst>
                                          <p:attrName>ppt_x</p:attrName>
                                        </p:attrNameLst>
                                      </p:cBhvr>
                                      <p:tavLst>
                                        <p:tav tm="0">
                                          <p:val>
                                            <p:strVal val="#ppt_x"/>
                                          </p:val>
                                        </p:tav>
                                        <p:tav tm="100000">
                                          <p:val>
                                            <p:strVal val="#ppt_x"/>
                                          </p:val>
                                        </p:tav>
                                      </p:tavLst>
                                    </p:anim>
                                    <p:anim calcmode="lin" valueType="num">
                                      <p:cBhvr>
                                        <p:cTn id="105" dur="600" fill="hold"/>
                                        <p:tgtEl>
                                          <p:spTgt spid="75"/>
                                        </p:tgtEl>
                                        <p:attrNameLst>
                                          <p:attrName>ppt_y</p:attrName>
                                        </p:attrNameLst>
                                      </p:cBhvr>
                                      <p:tavLst>
                                        <p:tav tm="0">
                                          <p:val>
                                            <p:strVal val="#ppt_y+.1"/>
                                          </p:val>
                                        </p:tav>
                                        <p:tav tm="100000">
                                          <p:val>
                                            <p:strVal val="#ppt_y"/>
                                          </p:val>
                                        </p:tav>
                                      </p:tavLst>
                                    </p:anim>
                                  </p:childTnLst>
                                </p:cTn>
                              </p:par>
                            </p:childTnLst>
                          </p:cTn>
                        </p:par>
                        <p:par>
                          <p:cTn id="106" fill="hold">
                            <p:stCondLst>
                              <p:cond delay="12000"/>
                            </p:stCondLst>
                            <p:childTnLst>
                              <p:par>
                                <p:cTn id="107" presetID="22" presetClass="entr" presetSubtype="8" fill="hold" nodeType="after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wipe(left)">
                                      <p:cBhvr>
                                        <p:cTn id="109" dur="300"/>
                                        <p:tgtEl>
                                          <p:spTgt spid="53"/>
                                        </p:tgtEl>
                                      </p:cBhvr>
                                    </p:animEffect>
                                  </p:childTnLst>
                                </p:cTn>
                              </p:par>
                            </p:childTnLst>
                          </p:cTn>
                        </p:par>
                        <p:par>
                          <p:cTn id="110" fill="hold">
                            <p:stCondLst>
                              <p:cond delay="12500"/>
                            </p:stCondLst>
                            <p:childTnLst>
                              <p:par>
                                <p:cTn id="111" presetID="53" presetClass="entr" presetSubtype="16" fill="hold" grpId="0" nodeType="afterEffect">
                                  <p:stCondLst>
                                    <p:cond delay="0"/>
                                  </p:stCondLst>
                                  <p:childTnLst>
                                    <p:set>
                                      <p:cBhvr>
                                        <p:cTn id="112" dur="1" fill="hold">
                                          <p:stCondLst>
                                            <p:cond delay="0"/>
                                          </p:stCondLst>
                                        </p:cTn>
                                        <p:tgtEl>
                                          <p:spTgt spid="64"/>
                                        </p:tgtEl>
                                        <p:attrNameLst>
                                          <p:attrName>style.visibility</p:attrName>
                                        </p:attrNameLst>
                                      </p:cBhvr>
                                      <p:to>
                                        <p:strVal val="visible"/>
                                      </p:to>
                                    </p:set>
                                    <p:anim calcmode="lin" valueType="num">
                                      <p:cBhvr>
                                        <p:cTn id="113" dur="300" fill="hold"/>
                                        <p:tgtEl>
                                          <p:spTgt spid="64"/>
                                        </p:tgtEl>
                                        <p:attrNameLst>
                                          <p:attrName>ppt_w</p:attrName>
                                        </p:attrNameLst>
                                      </p:cBhvr>
                                      <p:tavLst>
                                        <p:tav tm="0">
                                          <p:val>
                                            <p:fltVal val="0"/>
                                          </p:val>
                                        </p:tav>
                                        <p:tav tm="100000">
                                          <p:val>
                                            <p:strVal val="#ppt_w"/>
                                          </p:val>
                                        </p:tav>
                                      </p:tavLst>
                                    </p:anim>
                                    <p:anim calcmode="lin" valueType="num">
                                      <p:cBhvr>
                                        <p:cTn id="114" dur="300" fill="hold"/>
                                        <p:tgtEl>
                                          <p:spTgt spid="64"/>
                                        </p:tgtEl>
                                        <p:attrNameLst>
                                          <p:attrName>ppt_h</p:attrName>
                                        </p:attrNameLst>
                                      </p:cBhvr>
                                      <p:tavLst>
                                        <p:tav tm="0">
                                          <p:val>
                                            <p:fltVal val="0"/>
                                          </p:val>
                                        </p:tav>
                                        <p:tav tm="100000">
                                          <p:val>
                                            <p:strVal val="#ppt_h"/>
                                          </p:val>
                                        </p:tav>
                                      </p:tavLst>
                                    </p:anim>
                                    <p:animEffect transition="in" filter="fade">
                                      <p:cBhvr>
                                        <p:cTn id="115" dur="300"/>
                                        <p:tgtEl>
                                          <p:spTgt spid="64"/>
                                        </p:tgtEl>
                                      </p:cBhvr>
                                    </p:animEffect>
                                  </p:childTnLst>
                                </p:cTn>
                              </p:par>
                            </p:childTnLst>
                          </p:cTn>
                        </p:par>
                        <p:par>
                          <p:cTn id="116" fill="hold">
                            <p:stCondLst>
                              <p:cond delay="13000"/>
                            </p:stCondLst>
                            <p:childTnLst>
                              <p:par>
                                <p:cTn id="117" presetID="10" presetClass="entr" presetSubtype="0" fill="hold" grpId="0" nodeType="after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fade">
                                      <p:cBhvr>
                                        <p:cTn id="119" dur="300"/>
                                        <p:tgtEl>
                                          <p:spTgt spid="65"/>
                                        </p:tgtEl>
                                      </p:cBhvr>
                                    </p:animEffect>
                                  </p:childTnLst>
                                </p:cTn>
                              </p:par>
                            </p:childTnLst>
                          </p:cTn>
                        </p:par>
                        <p:par>
                          <p:cTn id="120" fill="hold">
                            <p:stCondLst>
                              <p:cond delay="13500"/>
                            </p:stCondLst>
                            <p:childTnLst>
                              <p:par>
                                <p:cTn id="121" presetID="53" presetClass="entr" presetSubtype="16" fill="hold" grpId="0" nodeType="afterEffect">
                                  <p:stCondLst>
                                    <p:cond delay="0"/>
                                  </p:stCondLst>
                                  <p:childTnLst>
                                    <p:set>
                                      <p:cBhvr>
                                        <p:cTn id="122" dur="1" fill="hold">
                                          <p:stCondLst>
                                            <p:cond delay="0"/>
                                          </p:stCondLst>
                                        </p:cTn>
                                        <p:tgtEl>
                                          <p:spTgt spid="86"/>
                                        </p:tgtEl>
                                        <p:attrNameLst>
                                          <p:attrName>style.visibility</p:attrName>
                                        </p:attrNameLst>
                                      </p:cBhvr>
                                      <p:to>
                                        <p:strVal val="visible"/>
                                      </p:to>
                                    </p:set>
                                    <p:anim calcmode="lin" valueType="num">
                                      <p:cBhvr>
                                        <p:cTn id="123" dur="300" fill="hold"/>
                                        <p:tgtEl>
                                          <p:spTgt spid="86"/>
                                        </p:tgtEl>
                                        <p:attrNameLst>
                                          <p:attrName>ppt_w</p:attrName>
                                        </p:attrNameLst>
                                      </p:cBhvr>
                                      <p:tavLst>
                                        <p:tav tm="0">
                                          <p:val>
                                            <p:fltVal val="0"/>
                                          </p:val>
                                        </p:tav>
                                        <p:tav tm="100000">
                                          <p:val>
                                            <p:strVal val="#ppt_w"/>
                                          </p:val>
                                        </p:tav>
                                      </p:tavLst>
                                    </p:anim>
                                    <p:anim calcmode="lin" valueType="num">
                                      <p:cBhvr>
                                        <p:cTn id="124" dur="300" fill="hold"/>
                                        <p:tgtEl>
                                          <p:spTgt spid="86"/>
                                        </p:tgtEl>
                                        <p:attrNameLst>
                                          <p:attrName>ppt_h</p:attrName>
                                        </p:attrNameLst>
                                      </p:cBhvr>
                                      <p:tavLst>
                                        <p:tav tm="0">
                                          <p:val>
                                            <p:fltVal val="0"/>
                                          </p:val>
                                        </p:tav>
                                        <p:tav tm="100000">
                                          <p:val>
                                            <p:strVal val="#ppt_h"/>
                                          </p:val>
                                        </p:tav>
                                      </p:tavLst>
                                    </p:anim>
                                    <p:animEffect transition="in" filter="fade">
                                      <p:cBhvr>
                                        <p:cTn id="125" dur="300"/>
                                        <p:tgtEl>
                                          <p:spTgt spid="86"/>
                                        </p:tgtEl>
                                      </p:cBhvr>
                                    </p:animEffect>
                                  </p:childTnLst>
                                </p:cTn>
                              </p:par>
                            </p:childTnLst>
                          </p:cTn>
                        </p:par>
                        <p:par>
                          <p:cTn id="126" fill="hold">
                            <p:stCondLst>
                              <p:cond delay="14000"/>
                            </p:stCondLst>
                            <p:childTnLst>
                              <p:par>
                                <p:cTn id="127" presetID="22" presetClass="entr" presetSubtype="1" fill="hold" grpId="0" nodeType="afterEffect">
                                  <p:stCondLst>
                                    <p:cond delay="0"/>
                                  </p:stCondLst>
                                  <p:childTnLst>
                                    <p:set>
                                      <p:cBhvr>
                                        <p:cTn id="128" dur="1" fill="hold">
                                          <p:stCondLst>
                                            <p:cond delay="0"/>
                                          </p:stCondLst>
                                        </p:cTn>
                                        <p:tgtEl>
                                          <p:spTgt spid="83"/>
                                        </p:tgtEl>
                                        <p:attrNameLst>
                                          <p:attrName>style.visibility</p:attrName>
                                        </p:attrNameLst>
                                      </p:cBhvr>
                                      <p:to>
                                        <p:strVal val="visible"/>
                                      </p:to>
                                    </p:set>
                                    <p:animEffect transition="in" filter="wipe(up)">
                                      <p:cBhvr>
                                        <p:cTn id="129" dur="300"/>
                                        <p:tgtEl>
                                          <p:spTgt spid="83"/>
                                        </p:tgtEl>
                                      </p:cBhvr>
                                    </p:animEffect>
                                  </p:childTnLst>
                                </p:cTn>
                              </p:par>
                            </p:childTnLst>
                          </p:cTn>
                        </p:par>
                        <p:par>
                          <p:cTn id="130" fill="hold">
                            <p:stCondLst>
                              <p:cond delay="14500"/>
                            </p:stCondLst>
                            <p:childTnLst>
                              <p:par>
                                <p:cTn id="131" presetID="10" presetClass="entr" presetSubtype="0" fill="hold" grpId="0" nodeType="after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300"/>
                                        <p:tgtEl>
                                          <p:spTgt spid="85"/>
                                        </p:tgtEl>
                                      </p:cBhvr>
                                    </p:animEffect>
                                  </p:childTnLst>
                                </p:cTn>
                              </p:par>
                            </p:childTnLst>
                          </p:cTn>
                        </p:par>
                        <p:par>
                          <p:cTn id="134" fill="hold">
                            <p:stCondLst>
                              <p:cond delay="15000"/>
                            </p:stCondLst>
                            <p:childTnLst>
                              <p:par>
                                <p:cTn id="135" presetID="42" presetClass="entr" presetSubtype="0" fill="hold" grpId="0" nodeType="after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fade">
                                      <p:cBhvr>
                                        <p:cTn id="137" dur="1000"/>
                                        <p:tgtEl>
                                          <p:spTgt spid="84"/>
                                        </p:tgtEl>
                                      </p:cBhvr>
                                    </p:animEffect>
                                    <p:anim calcmode="lin" valueType="num">
                                      <p:cBhvr>
                                        <p:cTn id="138" dur="1000" fill="hold"/>
                                        <p:tgtEl>
                                          <p:spTgt spid="84"/>
                                        </p:tgtEl>
                                        <p:attrNameLst>
                                          <p:attrName>ppt_x</p:attrName>
                                        </p:attrNameLst>
                                      </p:cBhvr>
                                      <p:tavLst>
                                        <p:tav tm="0">
                                          <p:val>
                                            <p:strVal val="#ppt_x"/>
                                          </p:val>
                                        </p:tav>
                                        <p:tav tm="100000">
                                          <p:val>
                                            <p:strVal val="#ppt_x"/>
                                          </p:val>
                                        </p:tav>
                                      </p:tavLst>
                                    </p:anim>
                                    <p:anim calcmode="lin" valueType="num">
                                      <p:cBhvr>
                                        <p:cTn id="139" dur="1000" fill="hold"/>
                                        <p:tgtEl>
                                          <p:spTgt spid="84"/>
                                        </p:tgtEl>
                                        <p:attrNameLst>
                                          <p:attrName>ppt_y</p:attrName>
                                        </p:attrNameLst>
                                      </p:cBhvr>
                                      <p:tavLst>
                                        <p:tav tm="0">
                                          <p:val>
                                            <p:strVal val="#ppt_y+.1"/>
                                          </p:val>
                                        </p:tav>
                                        <p:tav tm="100000">
                                          <p:val>
                                            <p:strVal val="#ppt_y"/>
                                          </p:val>
                                        </p:tav>
                                      </p:tavLst>
                                    </p:anim>
                                  </p:childTnLst>
                                </p:cTn>
                              </p:par>
                            </p:childTnLst>
                          </p:cTn>
                        </p:par>
                        <p:par>
                          <p:cTn id="140" fill="hold">
                            <p:stCondLst>
                              <p:cond delay="16000"/>
                            </p:stCondLst>
                            <p:childTnLst>
                              <p:par>
                                <p:cTn id="141" presetID="22" presetClass="entr" presetSubtype="8" fill="hold" nodeType="after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wipe(left)">
                                      <p:cBhvr>
                                        <p:cTn id="143" dur="300"/>
                                        <p:tgtEl>
                                          <p:spTgt spid="66"/>
                                        </p:tgtEl>
                                      </p:cBhvr>
                                    </p:animEffect>
                                  </p:childTnLst>
                                </p:cTn>
                              </p:par>
                            </p:childTnLst>
                          </p:cTn>
                        </p:par>
                        <p:par>
                          <p:cTn id="144" fill="hold">
                            <p:stCondLst>
                              <p:cond delay="16500"/>
                            </p:stCondLst>
                            <p:childTnLst>
                              <p:par>
                                <p:cTn id="145" presetID="10" presetClass="entr" presetSubtype="0" fill="hold" grpId="0" nodeType="after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300"/>
                                        <p:tgtEl>
                                          <p:spTgt spid="73"/>
                                        </p:tgtEl>
                                      </p:cBhvr>
                                    </p:animEffect>
                                  </p:childTnLst>
                                </p:cTn>
                              </p:par>
                            </p:childTnLst>
                          </p:cTn>
                        </p:par>
                        <p:par>
                          <p:cTn id="148" fill="hold">
                            <p:stCondLst>
                              <p:cond delay="17000"/>
                            </p:stCondLst>
                            <p:childTnLst>
                              <p:par>
                                <p:cTn id="149" presetID="10" presetClass="entr" presetSubtype="0" fill="hold" grpId="0" nodeType="afterEffect">
                                  <p:stCondLst>
                                    <p:cond delay="0"/>
                                  </p:stCondLst>
                                  <p:childTnLst>
                                    <p:set>
                                      <p:cBhvr>
                                        <p:cTn id="150" dur="1" fill="hold">
                                          <p:stCondLst>
                                            <p:cond delay="0"/>
                                          </p:stCondLst>
                                        </p:cTn>
                                        <p:tgtEl>
                                          <p:spTgt spid="82"/>
                                        </p:tgtEl>
                                        <p:attrNameLst>
                                          <p:attrName>style.visibility</p:attrName>
                                        </p:attrNameLst>
                                      </p:cBhvr>
                                      <p:to>
                                        <p:strVal val="visible"/>
                                      </p:to>
                                    </p:set>
                                    <p:animEffect transition="in" filter="fade">
                                      <p:cBhvr>
                                        <p:cTn id="151" dur="3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6" grpId="0" animBg="1"/>
      <p:bldP spid="57" grpId="0" animBg="1"/>
      <p:bldP spid="58" grpId="0" animBg="1"/>
      <p:bldP spid="59" grpId="0" animBg="1"/>
      <p:bldP spid="60" grpId="0" animBg="1"/>
      <p:bldP spid="61" grpId="0" animBg="1"/>
      <p:bldP spid="62" grpId="0"/>
      <p:bldP spid="63" grpId="0" animBg="1"/>
      <p:bldP spid="64" grpId="0" animBg="1"/>
      <p:bldP spid="65" grpId="0" animBg="1"/>
      <p:bldP spid="72" grpId="0" animBg="1"/>
      <p:bldP spid="73" grpId="0"/>
      <p:bldP spid="74" grpId="0" animBg="1"/>
      <p:bldP spid="75" grpId="0"/>
      <p:bldP spid="76" grpId="0" animBg="1"/>
      <p:bldP spid="77" grpId="0" animBg="1"/>
      <p:bldP spid="78" grpId="0" animBg="1"/>
      <p:bldP spid="79" grpId="0"/>
      <p:bldP spid="80" grpId="0" animBg="1"/>
      <p:bldP spid="81" grpId="0" animBg="1"/>
      <p:bldP spid="82" grpId="0"/>
      <p:bldP spid="83" grpId="0" animBg="1"/>
      <p:bldP spid="84" grpId="0"/>
      <p:bldP spid="85" grpId="0" animBg="1"/>
      <p:bldP spid="8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2"/>
          <p:cNvSpPr>
            <a:spLocks noChangeArrowheads="1"/>
          </p:cNvSpPr>
          <p:nvPr/>
        </p:nvSpPr>
        <p:spPr bwMode="auto">
          <a:xfrm>
            <a:off x="2432051" y="1913467"/>
            <a:ext cx="2937933" cy="670984"/>
          </a:xfrm>
          <a:custGeom>
            <a:avLst/>
            <a:gdLst>
              <a:gd name="T0" fmla="*/ 0 w 4673"/>
              <a:gd name="T1" fmla="*/ 163702964 h 1547"/>
              <a:gd name="T2" fmla="*/ 0 w 4673"/>
              <a:gd name="T3" fmla="*/ 0 h 1547"/>
              <a:gd name="T4" fmla="*/ 1038988209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p>
        </p:txBody>
      </p:sp>
      <p:sp>
        <p:nvSpPr>
          <p:cNvPr id="31" name="Freeform 42"/>
          <p:cNvSpPr>
            <a:spLocks noChangeArrowheads="1"/>
          </p:cNvSpPr>
          <p:nvPr/>
        </p:nvSpPr>
        <p:spPr bwMode="auto">
          <a:xfrm flipH="1">
            <a:off x="6762751" y="1913467"/>
            <a:ext cx="2937933" cy="670984"/>
          </a:xfrm>
          <a:custGeom>
            <a:avLst/>
            <a:gdLst>
              <a:gd name="T0" fmla="*/ 0 w 4673"/>
              <a:gd name="T1" fmla="*/ 163702964 h 1547"/>
              <a:gd name="T2" fmla="*/ 0 w 4673"/>
              <a:gd name="T3" fmla="*/ 0 h 1547"/>
              <a:gd name="T4" fmla="*/ 1038988209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p>
        </p:txBody>
      </p:sp>
      <p:sp>
        <p:nvSpPr>
          <p:cNvPr id="32" name="Freeform 42"/>
          <p:cNvSpPr>
            <a:spLocks noChangeArrowheads="1"/>
          </p:cNvSpPr>
          <p:nvPr/>
        </p:nvSpPr>
        <p:spPr bwMode="auto">
          <a:xfrm flipV="1">
            <a:off x="2432051" y="4933951"/>
            <a:ext cx="2937933" cy="668867"/>
          </a:xfrm>
          <a:custGeom>
            <a:avLst/>
            <a:gdLst>
              <a:gd name="T0" fmla="*/ 0 w 4673"/>
              <a:gd name="T1" fmla="*/ 162671443 h 1547"/>
              <a:gd name="T2" fmla="*/ 0 w 4673"/>
              <a:gd name="T3" fmla="*/ 0 h 1547"/>
              <a:gd name="T4" fmla="*/ 1038988209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p>
        </p:txBody>
      </p:sp>
      <p:sp>
        <p:nvSpPr>
          <p:cNvPr id="33" name="Freeform 42"/>
          <p:cNvSpPr>
            <a:spLocks noChangeArrowheads="1"/>
          </p:cNvSpPr>
          <p:nvPr/>
        </p:nvSpPr>
        <p:spPr bwMode="auto">
          <a:xfrm flipH="1" flipV="1">
            <a:off x="6762751" y="4933951"/>
            <a:ext cx="2937933" cy="668867"/>
          </a:xfrm>
          <a:custGeom>
            <a:avLst/>
            <a:gdLst>
              <a:gd name="T0" fmla="*/ 0 w 4673"/>
              <a:gd name="T1" fmla="*/ 162671443 h 1547"/>
              <a:gd name="T2" fmla="*/ 0 w 4673"/>
              <a:gd name="T3" fmla="*/ 0 h 1547"/>
              <a:gd name="T4" fmla="*/ 1038988209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p>
        </p:txBody>
      </p:sp>
      <p:sp>
        <p:nvSpPr>
          <p:cNvPr id="34" name="矩形 32"/>
          <p:cNvSpPr>
            <a:spLocks noChangeArrowheads="1"/>
          </p:cNvSpPr>
          <p:nvPr/>
        </p:nvSpPr>
        <p:spPr bwMode="auto">
          <a:xfrm>
            <a:off x="0" y="3302000"/>
            <a:ext cx="12192000" cy="104351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lstStyle/>
          <a:p>
            <a:pPr eaLnBrk="1" hangingPunct="1"/>
            <a:endParaRPr lang="zh-CN" altLang="en-US" sz="1600">
              <a:latin typeface="微软雅黑" panose="020B0503020204020204" pitchFamily="34" charset="-122"/>
              <a:ea typeface="微软雅黑" panose="020B0503020204020204" pitchFamily="34" charset="-122"/>
            </a:endParaRPr>
          </a:p>
        </p:txBody>
      </p:sp>
      <p:sp>
        <p:nvSpPr>
          <p:cNvPr id="35" name="TextBox 33"/>
          <p:cNvSpPr txBox="1">
            <a:spLocks noChangeArrowheads="1"/>
          </p:cNvSpPr>
          <p:nvPr/>
        </p:nvSpPr>
        <p:spPr bwMode="auto">
          <a:xfrm>
            <a:off x="10224459" y="3643465"/>
            <a:ext cx="417243" cy="36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b="1" dirty="0">
                <a:solidFill>
                  <a:schemeClr val="accent3">
                    <a:lumMod val="75000"/>
                  </a:schemeClr>
                </a:solidFill>
                <a:latin typeface="微软雅黑" panose="020B0503020204020204" pitchFamily="34" charset="-122"/>
                <a:ea typeface="微软雅黑" panose="020B0503020204020204" pitchFamily="34" charset="-122"/>
              </a:rPr>
              <a:t>AI</a:t>
            </a:r>
            <a:endParaRPr lang="zh-CN" altLang="en-US" b="1" dirty="0">
              <a:solidFill>
                <a:schemeClr val="accent3">
                  <a:lumMod val="75000"/>
                </a:schemeClr>
              </a:solidFill>
              <a:latin typeface="微软雅黑" panose="020B0503020204020204" pitchFamily="34" charset="-122"/>
              <a:ea typeface="微软雅黑" panose="020B0503020204020204" pitchFamily="34" charset="-122"/>
            </a:endParaRPr>
          </a:p>
        </p:txBody>
      </p:sp>
      <p:grpSp>
        <p:nvGrpSpPr>
          <p:cNvPr id="36" name="组合 34"/>
          <p:cNvGrpSpPr/>
          <p:nvPr/>
        </p:nvGrpSpPr>
        <p:grpSpPr bwMode="auto">
          <a:xfrm>
            <a:off x="1923970" y="2519820"/>
            <a:ext cx="1044569" cy="1047377"/>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9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fontAlgn="auto" hangingPunct="1">
                <a:spcBef>
                  <a:spcPct val="0"/>
                </a:spcBef>
                <a:buFontTx/>
                <a:buNone/>
                <a:defRPr/>
              </a:pPr>
              <a:endParaRPr lang="zh-CN" altLang="en-US" sz="1600" noProof="1">
                <a:solidFill>
                  <a:schemeClr val="tx1"/>
                </a:solidFill>
                <a:latin typeface="微软雅黑" panose="020B0503020204020204" pitchFamily="34" charset="-122"/>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2400" noProof="1">
                <a:latin typeface="微软雅黑" panose="020B0503020204020204" pitchFamily="34" charset="-122"/>
                <a:ea typeface="微软雅黑" panose="020B0503020204020204" pitchFamily="34" charset="-122"/>
              </a:endParaRPr>
            </a:p>
          </p:txBody>
        </p:sp>
      </p:grpSp>
      <p:grpSp>
        <p:nvGrpSpPr>
          <p:cNvPr id="39" name="组合 37"/>
          <p:cNvGrpSpPr/>
          <p:nvPr/>
        </p:nvGrpSpPr>
        <p:grpSpPr bwMode="auto">
          <a:xfrm>
            <a:off x="1946960" y="3947016"/>
            <a:ext cx="1044569" cy="1047377"/>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gradFill>
              <a:gsLst>
                <a:gs pos="0">
                  <a:schemeClr val="accent2">
                    <a:lumMod val="60000"/>
                    <a:lumOff val="40000"/>
                  </a:schemeClr>
                </a:gs>
                <a:gs pos="66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9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fontAlgn="auto" hangingPunct="1">
                <a:spcBef>
                  <a:spcPct val="0"/>
                </a:spcBef>
                <a:buFontTx/>
                <a:buNone/>
                <a:defRPr/>
              </a:pPr>
              <a:endParaRPr lang="zh-CN" altLang="en-US" sz="1600" noProof="1">
                <a:solidFill>
                  <a:schemeClr val="tx1"/>
                </a:solidFill>
                <a:latin typeface="微软雅黑" panose="020B0503020204020204" pitchFamily="34" charset="-122"/>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2400" noProof="1">
                <a:latin typeface="微软雅黑" panose="020B0503020204020204" pitchFamily="34" charset="-122"/>
                <a:ea typeface="微软雅黑" panose="020B0503020204020204" pitchFamily="34" charset="-122"/>
              </a:endParaRPr>
            </a:p>
          </p:txBody>
        </p:sp>
      </p:grpSp>
      <p:grpSp>
        <p:nvGrpSpPr>
          <p:cNvPr id="42" name="组合 40"/>
          <p:cNvGrpSpPr/>
          <p:nvPr/>
        </p:nvGrpSpPr>
        <p:grpSpPr bwMode="auto">
          <a:xfrm>
            <a:off x="9136785" y="2548593"/>
            <a:ext cx="1046007" cy="1047377"/>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9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fontAlgn="auto" hangingPunct="1">
                <a:spcBef>
                  <a:spcPct val="0"/>
                </a:spcBef>
                <a:buFontTx/>
                <a:buNone/>
                <a:defRPr/>
              </a:pPr>
              <a:endParaRPr lang="zh-CN" altLang="en-US" sz="1600" noProof="1">
                <a:solidFill>
                  <a:schemeClr val="tx1"/>
                </a:solidFill>
                <a:latin typeface="微软雅黑" panose="020B0503020204020204" pitchFamily="34" charset="-122"/>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2400" noProof="1">
                <a:latin typeface="微软雅黑" panose="020B0503020204020204" pitchFamily="34" charset="-122"/>
                <a:ea typeface="微软雅黑" panose="020B0503020204020204" pitchFamily="34" charset="-122"/>
              </a:endParaRPr>
            </a:p>
          </p:txBody>
        </p:sp>
      </p:grpSp>
      <p:grpSp>
        <p:nvGrpSpPr>
          <p:cNvPr id="45" name="组合 43"/>
          <p:cNvGrpSpPr/>
          <p:nvPr/>
        </p:nvGrpSpPr>
        <p:grpSpPr bwMode="auto">
          <a:xfrm>
            <a:off x="9179890" y="3974352"/>
            <a:ext cx="1044569" cy="1047377"/>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gradFill>
              <a:gsLst>
                <a:gs pos="0">
                  <a:schemeClr val="accent2">
                    <a:lumMod val="60000"/>
                    <a:lumOff val="40000"/>
                  </a:schemeClr>
                </a:gs>
                <a:gs pos="66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9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fontAlgn="auto" hangingPunct="1">
                <a:spcBef>
                  <a:spcPct val="0"/>
                </a:spcBef>
                <a:buFontTx/>
                <a:buNone/>
                <a:defRPr/>
              </a:pPr>
              <a:endParaRPr lang="zh-CN" altLang="en-US" sz="1600" noProof="1">
                <a:solidFill>
                  <a:schemeClr val="tx1"/>
                </a:solidFill>
                <a:latin typeface="微软雅黑" panose="020B0503020204020204" pitchFamily="34" charset="-122"/>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2400" noProof="1">
                <a:latin typeface="微软雅黑" panose="020B0503020204020204" pitchFamily="34" charset="-122"/>
                <a:ea typeface="微软雅黑" panose="020B0503020204020204" pitchFamily="34" charset="-122"/>
              </a:endParaRPr>
            </a:p>
          </p:txBody>
        </p:sp>
      </p:grpSp>
      <p:sp>
        <p:nvSpPr>
          <p:cNvPr id="48" name="TextBox 46"/>
          <p:cNvSpPr txBox="1">
            <a:spLocks noChangeArrowheads="1"/>
          </p:cNvSpPr>
          <p:nvPr/>
        </p:nvSpPr>
        <p:spPr bwMode="auto">
          <a:xfrm>
            <a:off x="3054351" y="1504951"/>
            <a:ext cx="1591733"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865" b="1" dirty="0">
                <a:solidFill>
                  <a:schemeClr val="accent3">
                    <a:lumMod val="75000"/>
                  </a:schemeClr>
                </a:solidFill>
                <a:latin typeface="微软雅黑" panose="020B0503020204020204" pitchFamily="34" charset="-122"/>
                <a:ea typeface="微软雅黑" panose="020B0503020204020204" pitchFamily="34" charset="-122"/>
              </a:rPr>
              <a:t>输入</a:t>
            </a:r>
            <a:endParaRPr lang="en-US" altLang="zh-CN" sz="1865"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49" name="TextBox 47"/>
          <p:cNvSpPr txBox="1">
            <a:spLocks noChangeArrowheads="1"/>
          </p:cNvSpPr>
          <p:nvPr/>
        </p:nvSpPr>
        <p:spPr bwMode="auto">
          <a:xfrm>
            <a:off x="2986617" y="2025651"/>
            <a:ext cx="2345267" cy="30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dirty="0">
                <a:latin typeface="微软雅黑" panose="020B0503020204020204" pitchFamily="34" charset="-122"/>
                <a:ea typeface="微软雅黑" panose="020B0503020204020204" pitchFamily="34" charset="-122"/>
              </a:rPr>
              <a:t>棋盘数据，</a:t>
            </a:r>
            <a:r>
              <a:rPr lang="en-US" altLang="zh-CN" sz="1465" dirty="0">
                <a:latin typeface="微软雅黑" panose="020B0503020204020204" pitchFamily="34" charset="-122"/>
                <a:ea typeface="微软雅黑" panose="020B0503020204020204" pitchFamily="34" charset="-122"/>
              </a:rPr>
              <a:t>AI</a:t>
            </a:r>
            <a:r>
              <a:rPr lang="zh-CN" altLang="en-US" sz="1465" dirty="0">
                <a:latin typeface="微软雅黑" panose="020B0503020204020204" pitchFamily="34" charset="-122"/>
                <a:ea typeface="微软雅黑" panose="020B0503020204020204" pitchFamily="34" charset="-122"/>
              </a:rPr>
              <a:t>落子位置</a:t>
            </a:r>
          </a:p>
        </p:txBody>
      </p:sp>
      <p:sp>
        <p:nvSpPr>
          <p:cNvPr id="50" name="TextBox 48"/>
          <p:cNvSpPr txBox="1">
            <a:spLocks noChangeArrowheads="1"/>
          </p:cNvSpPr>
          <p:nvPr/>
        </p:nvSpPr>
        <p:spPr bwMode="auto">
          <a:xfrm>
            <a:off x="7435852" y="1504951"/>
            <a:ext cx="1593849"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865" b="1" dirty="0">
                <a:solidFill>
                  <a:schemeClr val="accent3">
                    <a:lumMod val="75000"/>
                  </a:schemeClr>
                </a:solidFill>
                <a:latin typeface="微软雅黑" panose="020B0503020204020204" pitchFamily="34" charset="-122"/>
                <a:ea typeface="微软雅黑" panose="020B0503020204020204" pitchFamily="34" charset="-122"/>
              </a:rPr>
              <a:t>输入</a:t>
            </a:r>
            <a:endParaRPr lang="en-US" altLang="zh-CN" sz="1865"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51" name="TextBox 49"/>
          <p:cNvSpPr txBox="1">
            <a:spLocks noChangeArrowheads="1"/>
          </p:cNvSpPr>
          <p:nvPr/>
        </p:nvSpPr>
        <p:spPr bwMode="auto">
          <a:xfrm>
            <a:off x="6769100" y="2025651"/>
            <a:ext cx="2345267" cy="30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dirty="0">
                <a:latin typeface="微软雅黑" panose="020B0503020204020204" pitchFamily="34" charset="-122"/>
                <a:ea typeface="微软雅黑" panose="020B0503020204020204" pitchFamily="34" charset="-122"/>
              </a:rPr>
              <a:t>棋盘数据</a:t>
            </a:r>
          </a:p>
        </p:txBody>
      </p:sp>
      <p:sp>
        <p:nvSpPr>
          <p:cNvPr id="52" name="TextBox 50"/>
          <p:cNvSpPr txBox="1">
            <a:spLocks noChangeArrowheads="1"/>
          </p:cNvSpPr>
          <p:nvPr/>
        </p:nvSpPr>
        <p:spPr bwMode="auto">
          <a:xfrm>
            <a:off x="3054351" y="5651501"/>
            <a:ext cx="1591733"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865" b="1" dirty="0">
                <a:solidFill>
                  <a:schemeClr val="accent2"/>
                </a:solidFill>
                <a:latin typeface="微软雅黑" panose="020B0503020204020204" pitchFamily="34" charset="-122"/>
                <a:ea typeface="微软雅黑" panose="020B0503020204020204" pitchFamily="34" charset="-122"/>
              </a:rPr>
              <a:t>输出</a:t>
            </a:r>
            <a:endParaRPr lang="en-US" altLang="zh-CN" sz="1865" b="1" dirty="0">
              <a:solidFill>
                <a:schemeClr val="accent2"/>
              </a:solidFill>
              <a:latin typeface="微软雅黑" panose="020B0503020204020204" pitchFamily="34" charset="-122"/>
              <a:ea typeface="微软雅黑" panose="020B0503020204020204" pitchFamily="34" charset="-122"/>
            </a:endParaRPr>
          </a:p>
        </p:txBody>
      </p:sp>
      <p:sp>
        <p:nvSpPr>
          <p:cNvPr id="53" name="TextBox 51"/>
          <p:cNvSpPr txBox="1">
            <a:spLocks noChangeArrowheads="1"/>
          </p:cNvSpPr>
          <p:nvPr/>
        </p:nvSpPr>
        <p:spPr bwMode="auto">
          <a:xfrm>
            <a:off x="2986617" y="4552951"/>
            <a:ext cx="2345267" cy="30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dirty="0">
                <a:latin typeface="微软雅黑" panose="020B0503020204020204" pitchFamily="34" charset="-122"/>
                <a:ea typeface="微软雅黑" panose="020B0503020204020204" pitchFamily="34" charset="-122"/>
              </a:rPr>
              <a:t>玩家落子点位</a:t>
            </a:r>
          </a:p>
        </p:txBody>
      </p:sp>
      <p:sp>
        <p:nvSpPr>
          <p:cNvPr id="54" name="TextBox 52"/>
          <p:cNvSpPr txBox="1">
            <a:spLocks noChangeArrowheads="1"/>
          </p:cNvSpPr>
          <p:nvPr/>
        </p:nvSpPr>
        <p:spPr bwMode="auto">
          <a:xfrm>
            <a:off x="7435852" y="5651501"/>
            <a:ext cx="1593849"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865" b="1" dirty="0">
                <a:solidFill>
                  <a:schemeClr val="accent2"/>
                </a:solidFill>
                <a:latin typeface="微软雅黑" panose="020B0503020204020204" pitchFamily="34" charset="-122"/>
                <a:ea typeface="微软雅黑" panose="020B0503020204020204" pitchFamily="34" charset="-122"/>
              </a:rPr>
              <a:t>输出</a:t>
            </a:r>
            <a:endParaRPr lang="en-US" altLang="zh-CN" sz="1865" b="1" dirty="0">
              <a:solidFill>
                <a:schemeClr val="accent2"/>
              </a:solidFill>
              <a:latin typeface="微软雅黑" panose="020B0503020204020204" pitchFamily="34" charset="-122"/>
              <a:ea typeface="微软雅黑" panose="020B0503020204020204" pitchFamily="34" charset="-122"/>
            </a:endParaRPr>
          </a:p>
        </p:txBody>
      </p:sp>
      <p:sp>
        <p:nvSpPr>
          <p:cNvPr id="55" name="TextBox 53"/>
          <p:cNvSpPr txBox="1">
            <a:spLocks noChangeArrowheads="1"/>
          </p:cNvSpPr>
          <p:nvPr/>
        </p:nvSpPr>
        <p:spPr bwMode="auto">
          <a:xfrm>
            <a:off x="6769100" y="4552951"/>
            <a:ext cx="2345267" cy="30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465" dirty="0">
                <a:latin typeface="微软雅黑" panose="020B0503020204020204" pitchFamily="34" charset="-122"/>
                <a:ea typeface="微软雅黑" panose="020B0503020204020204" pitchFamily="34" charset="-122"/>
              </a:rPr>
              <a:t>AI</a:t>
            </a:r>
            <a:r>
              <a:rPr lang="zh-CN" altLang="en-US" sz="1465" dirty="0">
                <a:latin typeface="微软雅黑" panose="020B0503020204020204" pitchFamily="34" charset="-122"/>
                <a:ea typeface="微软雅黑" panose="020B0503020204020204" pitchFamily="34" charset="-122"/>
              </a:rPr>
              <a:t>落子点位</a:t>
            </a:r>
          </a:p>
        </p:txBody>
      </p:sp>
      <p:sp>
        <p:nvSpPr>
          <p:cNvPr id="29"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57" name="TextBox 33">
            <a:extLst>
              <a:ext uri="{FF2B5EF4-FFF2-40B4-BE49-F238E27FC236}">
                <a16:creationId xmlns:a16="http://schemas.microsoft.com/office/drawing/2014/main" id="{668C4C05-D3B4-49A3-A06C-1D53803ADCE1}"/>
              </a:ext>
            </a:extLst>
          </p:cNvPr>
          <p:cNvSpPr txBox="1">
            <a:spLocks noChangeArrowheads="1"/>
          </p:cNvSpPr>
          <p:nvPr/>
        </p:nvSpPr>
        <p:spPr bwMode="auto">
          <a:xfrm>
            <a:off x="1045213" y="3635549"/>
            <a:ext cx="1090504" cy="36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accent3">
                    <a:lumMod val="75000"/>
                  </a:schemeClr>
                </a:solidFill>
                <a:latin typeface="微软雅黑" panose="020B0503020204020204" pitchFamily="34" charset="-122"/>
                <a:ea typeface="微软雅黑" panose="020B0503020204020204" pitchFamily="34" charset="-122"/>
              </a:rPr>
              <a:t>图形界面</a:t>
            </a:r>
          </a:p>
        </p:txBody>
      </p:sp>
      <p:sp>
        <p:nvSpPr>
          <p:cNvPr id="58" name="TextBox 33">
            <a:extLst>
              <a:ext uri="{FF2B5EF4-FFF2-40B4-BE49-F238E27FC236}">
                <a16:creationId xmlns:a16="http://schemas.microsoft.com/office/drawing/2014/main" id="{11ADA421-01A5-4FD1-9EFD-1E0879CDA7B6}"/>
              </a:ext>
            </a:extLst>
          </p:cNvPr>
          <p:cNvSpPr txBox="1">
            <a:spLocks noChangeArrowheads="1"/>
          </p:cNvSpPr>
          <p:nvPr/>
        </p:nvSpPr>
        <p:spPr bwMode="auto">
          <a:xfrm>
            <a:off x="5438471" y="3643465"/>
            <a:ext cx="859672" cy="36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accent3">
                    <a:lumMod val="75000"/>
                  </a:schemeClr>
                </a:solidFill>
                <a:latin typeface="微软雅黑" panose="020B0503020204020204" pitchFamily="34" charset="-122"/>
                <a:ea typeface="微软雅黑" panose="020B0503020204020204" pitchFamily="34" charset="-122"/>
              </a:rPr>
              <a:t>主函数</a:t>
            </a:r>
          </a:p>
        </p:txBody>
      </p:sp>
      <p:cxnSp>
        <p:nvCxnSpPr>
          <p:cNvPr id="7" name="连接符: 曲线 6">
            <a:extLst>
              <a:ext uri="{FF2B5EF4-FFF2-40B4-BE49-F238E27FC236}">
                <a16:creationId xmlns:a16="http://schemas.microsoft.com/office/drawing/2014/main" id="{0A47F64C-8C14-462C-8620-C31D3967F043}"/>
              </a:ext>
            </a:extLst>
          </p:cNvPr>
          <p:cNvCxnSpPr>
            <a:endCxn id="49" idx="3"/>
          </p:cNvCxnSpPr>
          <p:nvPr/>
        </p:nvCxnSpPr>
        <p:spPr>
          <a:xfrm rot="16200000" flipV="1">
            <a:off x="5128030" y="2384022"/>
            <a:ext cx="2317872" cy="19101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连接符: 曲线 8">
            <a:extLst>
              <a:ext uri="{FF2B5EF4-FFF2-40B4-BE49-F238E27FC236}">
                <a16:creationId xmlns:a16="http://schemas.microsoft.com/office/drawing/2014/main" id="{A79D7426-067A-4250-AF1F-7E80389A6FFF}"/>
              </a:ext>
            </a:extLst>
          </p:cNvPr>
          <p:cNvCxnSpPr/>
          <p:nvPr/>
        </p:nvCxnSpPr>
        <p:spPr>
          <a:xfrm rot="5400000" flipH="1" flipV="1">
            <a:off x="5242001" y="4047434"/>
            <a:ext cx="493990" cy="4072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F89B44DB-566C-48D1-8F22-25C8F60DD3EC}"/>
              </a:ext>
            </a:extLst>
          </p:cNvPr>
          <p:cNvCxnSpPr/>
          <p:nvPr/>
        </p:nvCxnSpPr>
        <p:spPr>
          <a:xfrm flipV="1">
            <a:off x="5973940" y="2305049"/>
            <a:ext cx="1368772" cy="12621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595D0093-8155-4A24-BA59-DCFA17205746}"/>
              </a:ext>
            </a:extLst>
          </p:cNvPr>
          <p:cNvCxnSpPr/>
          <p:nvPr/>
        </p:nvCxnSpPr>
        <p:spPr>
          <a:xfrm rot="10800000">
            <a:off x="6172200" y="4100957"/>
            <a:ext cx="768096" cy="4519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510964"/>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05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45"/>
                                        </p:tgtEl>
                                        <p:attrNameLst>
                                          <p:attrName>ppt_x</p:attrName>
                                          <p:attrName>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attrName>
                                          <p:attrName>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attrName>
                                          <p:attrName>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attrName>
                                          <p:attrName>ppt_y</p:attrName>
                                        </p:attrNameLst>
                                      </p:cBhvr>
                                      <p:rCtr x="-15400" y="6000"/>
                                    </p:animMotion>
                                  </p:childTnLst>
                                </p:cTn>
                              </p:par>
                            </p:childTnLst>
                          </p:cTn>
                        </p:par>
                        <p:par>
                          <p:cTn id="33" fill="hold">
                            <p:stCondLst>
                              <p:cond delay="20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2550"/>
                            </p:stCondLst>
                            <p:childTnLst>
                              <p:par>
                                <p:cTn id="47" presetID="47"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1000"/>
                                        <p:tgtEl>
                                          <p:spTgt spid="50"/>
                                        </p:tgtEl>
                                      </p:cBhvr>
                                    </p:animEffect>
                                    <p:anim calcmode="lin" valueType="num">
                                      <p:cBhvr>
                                        <p:cTn id="55" dur="1000" fill="hold"/>
                                        <p:tgtEl>
                                          <p:spTgt spid="50"/>
                                        </p:tgtEl>
                                        <p:attrNameLst>
                                          <p:attrName>ppt_x</p:attrName>
                                        </p:attrNameLst>
                                      </p:cBhvr>
                                      <p:tavLst>
                                        <p:tav tm="0">
                                          <p:val>
                                            <p:strVal val="#ppt_x"/>
                                          </p:val>
                                        </p:tav>
                                        <p:tav tm="100000">
                                          <p:val>
                                            <p:strVal val="#ppt_x"/>
                                          </p:val>
                                        </p:tav>
                                      </p:tavLst>
                                    </p:anim>
                                    <p:anim calcmode="lin" valueType="num">
                                      <p:cBhvr>
                                        <p:cTn id="56" dur="10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1000"/>
                                        <p:tgtEl>
                                          <p:spTgt spid="52"/>
                                        </p:tgtEl>
                                      </p:cBhvr>
                                    </p:animEffect>
                                    <p:anim calcmode="lin" valueType="num">
                                      <p:cBhvr>
                                        <p:cTn id="65" dur="1000" fill="hold"/>
                                        <p:tgtEl>
                                          <p:spTgt spid="52"/>
                                        </p:tgtEl>
                                        <p:attrNameLst>
                                          <p:attrName>ppt_x</p:attrName>
                                        </p:attrNameLst>
                                      </p:cBhvr>
                                      <p:tavLst>
                                        <p:tav tm="0">
                                          <p:val>
                                            <p:strVal val="#ppt_x"/>
                                          </p:val>
                                        </p:tav>
                                        <p:tav tm="100000">
                                          <p:val>
                                            <p:strVal val="#ppt_x"/>
                                          </p:val>
                                        </p:tav>
                                      </p:tavLst>
                                    </p:anim>
                                    <p:anim calcmode="lin" valueType="num">
                                      <p:cBhvr>
                                        <p:cTn id="66" dur="1000" fill="hold"/>
                                        <p:tgtEl>
                                          <p:spTgt spid="52"/>
                                        </p:tgtEl>
                                        <p:attrNameLst>
                                          <p:attrName>ppt_y</p:attrName>
                                        </p:attrNameLst>
                                      </p:cBhvr>
                                      <p:tavLst>
                                        <p:tav tm="0">
                                          <p:val>
                                            <p:strVal val="#ppt_y+.1"/>
                                          </p:val>
                                        </p:tav>
                                        <p:tav tm="100000">
                                          <p:val>
                                            <p:strVal val="#ppt_y"/>
                                          </p:val>
                                        </p:tav>
                                      </p:tavLst>
                                    </p:anim>
                                  </p:childTnLst>
                                </p:cTn>
                              </p:par>
                            </p:childTnLst>
                          </p:cTn>
                        </p:par>
                        <p:par>
                          <p:cTn id="67" fill="hold">
                            <p:stCondLst>
                              <p:cond delay="3550"/>
                            </p:stCondLst>
                            <p:childTnLst>
                              <p:par>
                                <p:cTn id="68" presetID="22" presetClass="entr" presetSubtype="1"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up)">
                                      <p:cBhvr>
                                        <p:cTn id="70" dur="500"/>
                                        <p:tgtEl>
                                          <p:spTgt spid="4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up)">
                                      <p:cBhvr>
                                        <p:cTn id="73" dur="500"/>
                                        <p:tgtEl>
                                          <p:spTgt spid="5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down)">
                                      <p:cBhvr>
                                        <p:cTn id="79" dur="500"/>
                                        <p:tgtEl>
                                          <p:spTgt spid="55"/>
                                        </p:tgtEl>
                                      </p:cBhvr>
                                    </p:animEffect>
                                  </p:childTnLst>
                                </p:cTn>
                              </p:par>
                            </p:childTnLst>
                          </p:cTn>
                        </p:par>
                        <p:par>
                          <p:cTn id="80" fill="hold">
                            <p:stCondLst>
                              <p:cond delay="405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84" dur="500" fill="hold"/>
                                        <p:tgtEl>
                                          <p:spTgt spid="57"/>
                                        </p:tgtEl>
                                        <p:attrNameLst>
                                          <p:attrName>ppt_y</p:attrName>
                                        </p:attrNameLst>
                                      </p:cBhvr>
                                      <p:tavLst>
                                        <p:tav tm="0">
                                          <p:val>
                                            <p:strVal val="#ppt_y"/>
                                          </p:val>
                                        </p:tav>
                                        <p:tav tm="100000">
                                          <p:val>
                                            <p:strVal val="#ppt_y"/>
                                          </p:val>
                                        </p:tav>
                                      </p:tavLst>
                                    </p:anim>
                                    <p:anim calcmode="lin" valueType="num">
                                      <p:cBhvr>
                                        <p:cTn id="85"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86"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87" dur="500" tmFilter="0,0; .5, 1; 1, 1"/>
                                        <p:tgtEl>
                                          <p:spTgt spid="57"/>
                                        </p:tgtEl>
                                      </p:cBhvr>
                                    </p:animEffect>
                                  </p:childTnLst>
                                </p:cTn>
                              </p:par>
                            </p:childTnLst>
                          </p:cTn>
                        </p:par>
                        <p:par>
                          <p:cTn id="88" fill="hold">
                            <p:stCondLst>
                              <p:cond delay="4700"/>
                            </p:stCondLst>
                            <p:childTnLst>
                              <p:par>
                                <p:cTn id="89" presetID="41" presetClass="entr" presetSubtype="0" fill="hold" grpId="0" nodeType="afterEffect">
                                  <p:stCondLst>
                                    <p:cond delay="0"/>
                                  </p:stCondLst>
                                  <p:iterate type="lt">
                                    <p:tmPct val="10000"/>
                                  </p:iterate>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2" dur="500" fill="hold"/>
                                        <p:tgtEl>
                                          <p:spTgt spid="58"/>
                                        </p:tgtEl>
                                        <p:attrNameLst>
                                          <p:attrName>ppt_y</p:attrName>
                                        </p:attrNameLst>
                                      </p:cBhvr>
                                      <p:tavLst>
                                        <p:tav tm="0">
                                          <p:val>
                                            <p:strVal val="#ppt_y"/>
                                          </p:val>
                                        </p:tav>
                                        <p:tav tm="100000">
                                          <p:val>
                                            <p:strVal val="#ppt_y"/>
                                          </p:val>
                                        </p:tav>
                                      </p:tavLst>
                                    </p:anim>
                                    <p:anim calcmode="lin" valueType="num">
                                      <p:cBhvr>
                                        <p:cTn id="93"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94"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95" dur="500" tmFilter="0,0; .5, 1; 1, 1"/>
                                        <p:tgtEl>
                                          <p:spTgt spid="58"/>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3"/>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7"/>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p:bldP spid="48" grpId="0"/>
      <p:bldP spid="49" grpId="0"/>
      <p:bldP spid="50" grpId="0"/>
      <p:bldP spid="51" grpId="0"/>
      <p:bldP spid="52" grpId="0"/>
      <p:bldP spid="53" grpId="0"/>
      <p:bldP spid="54" grpId="0"/>
      <p:bldP spid="55" grpId="0"/>
      <p:bldP spid="57" grpId="0"/>
      <p:bldP spid="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28158" y="2233516"/>
            <a:ext cx="9790014" cy="205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图形界面调用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EASYX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图形库制作。包含以下部分：</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测试函数：打印棋盘数据到控制台。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初始化棋盘绘制函数：绘制棋盘。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棋子绘制函数：传入棋子落地坐标和棋子类型，在棋盘上绘制棋子。</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读取玩家输入等部分在主函数的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loop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部分实现。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dirty="0">
                <a:solidFill>
                  <a:srgbClr val="404040"/>
                </a:solidFill>
                <a:latin typeface="微软雅黑" panose="020B0503020204020204" pitchFamily="34" charset="-122"/>
                <a:ea typeface="微软雅黑" panose="020B0503020204020204" pitchFamily="34" charset="-122"/>
              </a:rPr>
              <a:t>图形界面（主要）</a:t>
            </a:r>
          </a:p>
        </p:txBody>
      </p:sp>
    </p:spTree>
    <p:extLst>
      <p:ext uri="{BB962C8B-B14F-4D97-AF65-F5344CB8AC3E}">
        <p14:creationId xmlns:p14="http://schemas.microsoft.com/office/powerpoint/2010/main" val="101707176"/>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28158" y="2233516"/>
            <a:ext cx="9790014" cy="39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效果图：</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dirty="0">
                <a:solidFill>
                  <a:srgbClr val="404040"/>
                </a:solidFill>
                <a:latin typeface="微软雅黑" panose="020B0503020204020204" pitchFamily="34" charset="-122"/>
                <a:ea typeface="微软雅黑" panose="020B0503020204020204" pitchFamily="34" charset="-122"/>
              </a:rPr>
              <a:t>图形界面（主要）</a:t>
            </a:r>
          </a:p>
        </p:txBody>
      </p:sp>
      <p:pic>
        <p:nvPicPr>
          <p:cNvPr id="3" name="图片 2">
            <a:extLst>
              <a:ext uri="{FF2B5EF4-FFF2-40B4-BE49-F238E27FC236}">
                <a16:creationId xmlns:a16="http://schemas.microsoft.com/office/drawing/2014/main" id="{BA1EF64D-C7DD-4AB8-A0FB-ADC1CED1911B}"/>
              </a:ext>
            </a:extLst>
          </p:cNvPr>
          <p:cNvPicPr>
            <a:picLocks noChangeAspect="1"/>
          </p:cNvPicPr>
          <p:nvPr/>
        </p:nvPicPr>
        <p:blipFill>
          <a:blip r:embed="rId4"/>
          <a:stretch>
            <a:fillRect/>
          </a:stretch>
        </p:blipFill>
        <p:spPr>
          <a:xfrm>
            <a:off x="4810371" y="833623"/>
            <a:ext cx="5561292" cy="5616698"/>
          </a:xfrm>
          <a:prstGeom prst="rect">
            <a:avLst/>
          </a:prstGeom>
        </p:spPr>
      </p:pic>
    </p:spTree>
    <p:extLst>
      <p:ext uri="{BB962C8B-B14F-4D97-AF65-F5344CB8AC3E}">
        <p14:creationId xmlns:p14="http://schemas.microsoft.com/office/powerpoint/2010/main" val="941983273"/>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03774" y="2160364"/>
            <a:ext cx="9790014" cy="272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模块包含以下部分：</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分数评估部分：</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初始化函数：填充哈希函数需要的状态表等初始化工作。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哈希处理函数：对传入的棋局数据处理，若匹配到棋局，返回分数。若没有匹配到棋局，返回空标志。</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边界更新函数：更新左上角和右下角的边界位置。</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比较函数：匹配传入的棋子序列。</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位置分数判断函数：返回某个位置对于某类棋子的分数。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b="1" dirty="0">
                <a:solidFill>
                  <a:srgbClr val="404040"/>
                </a:solidFill>
                <a:latin typeface="微软雅黑" panose="020B0503020204020204" pitchFamily="34" charset="-122"/>
                <a:ea typeface="微软雅黑" panose="020B0503020204020204" pitchFamily="34" charset="-122"/>
              </a:rPr>
              <a:t>AI</a:t>
            </a:r>
            <a:r>
              <a:rPr lang="zh-CN" altLang="en-US" sz="2800" b="1" dirty="0">
                <a:solidFill>
                  <a:srgbClr val="404040"/>
                </a:solidFill>
                <a:latin typeface="微软雅黑" panose="020B0503020204020204" pitchFamily="34" charset="-122"/>
                <a:ea typeface="微软雅黑" panose="020B0503020204020204" pitchFamily="34" charset="-122"/>
              </a:rPr>
              <a:t>模块（主要）</a:t>
            </a:r>
          </a:p>
        </p:txBody>
      </p:sp>
    </p:spTree>
    <p:extLst>
      <p:ext uri="{BB962C8B-B14F-4D97-AF65-F5344CB8AC3E}">
        <p14:creationId xmlns:p14="http://schemas.microsoft.com/office/powerpoint/2010/main" val="43093941"/>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303774" y="2160364"/>
            <a:ext cx="9790014" cy="239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着法生成部分：</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序列生成函数：根据传入的棋盘数据生成并返回可用的落子点序列。</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博弈树部分：</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主体搜索函数：利用深度优先搜索遍历博弈树。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800" b="1" dirty="0">
                <a:solidFill>
                  <a:srgbClr val="404040"/>
                </a:solidFill>
                <a:latin typeface="微软雅黑" panose="020B0503020204020204" pitchFamily="34" charset="-122"/>
                <a:ea typeface="微软雅黑" panose="020B0503020204020204" pitchFamily="34" charset="-122"/>
              </a:rPr>
              <a:t>AI</a:t>
            </a:r>
            <a:r>
              <a:rPr lang="zh-CN" altLang="en-US" sz="2800" b="1" dirty="0">
                <a:solidFill>
                  <a:srgbClr val="404040"/>
                </a:solidFill>
                <a:latin typeface="微软雅黑" panose="020B0503020204020204" pitchFamily="34" charset="-122"/>
                <a:ea typeface="微软雅黑" panose="020B0503020204020204" pitchFamily="34" charset="-122"/>
              </a:rPr>
              <a:t>模块（主要）</a:t>
            </a:r>
          </a:p>
        </p:txBody>
      </p:sp>
    </p:spTree>
    <p:extLst>
      <p:ext uri="{BB962C8B-B14F-4D97-AF65-F5344CB8AC3E}">
        <p14:creationId xmlns:p14="http://schemas.microsoft.com/office/powerpoint/2010/main" val="3118458168"/>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dirty="0">
                <a:solidFill>
                  <a:srgbClr val="404040"/>
                </a:solidFill>
                <a:latin typeface="微软雅黑" panose="020B0503020204020204" pitchFamily="34" charset="-122"/>
                <a:ea typeface="微软雅黑" panose="020B0503020204020204" pitchFamily="34" charset="-122"/>
              </a:rPr>
              <a:t>成品效果图</a:t>
            </a:r>
          </a:p>
        </p:txBody>
      </p:sp>
      <p:pic>
        <p:nvPicPr>
          <p:cNvPr id="3" name="图片 2">
            <a:extLst>
              <a:ext uri="{FF2B5EF4-FFF2-40B4-BE49-F238E27FC236}">
                <a16:creationId xmlns:a16="http://schemas.microsoft.com/office/drawing/2014/main" id="{D7E272E6-6C13-4C87-BF4C-4F1EE087191F}"/>
              </a:ext>
            </a:extLst>
          </p:cNvPr>
          <p:cNvPicPr>
            <a:picLocks noChangeAspect="1"/>
          </p:cNvPicPr>
          <p:nvPr/>
        </p:nvPicPr>
        <p:blipFill>
          <a:blip r:embed="rId4"/>
          <a:stretch>
            <a:fillRect/>
          </a:stretch>
        </p:blipFill>
        <p:spPr>
          <a:xfrm>
            <a:off x="688784" y="1904461"/>
            <a:ext cx="3868475" cy="3892563"/>
          </a:xfrm>
          <a:prstGeom prst="rect">
            <a:avLst/>
          </a:prstGeom>
        </p:spPr>
      </p:pic>
      <p:pic>
        <p:nvPicPr>
          <p:cNvPr id="5" name="图片 4">
            <a:extLst>
              <a:ext uri="{FF2B5EF4-FFF2-40B4-BE49-F238E27FC236}">
                <a16:creationId xmlns:a16="http://schemas.microsoft.com/office/drawing/2014/main" id="{41AC0559-1D84-4112-87FC-48E4CFC9320A}"/>
              </a:ext>
            </a:extLst>
          </p:cNvPr>
          <p:cNvPicPr>
            <a:picLocks noChangeAspect="1"/>
          </p:cNvPicPr>
          <p:nvPr/>
        </p:nvPicPr>
        <p:blipFill>
          <a:blip r:embed="rId5"/>
          <a:stretch>
            <a:fillRect/>
          </a:stretch>
        </p:blipFill>
        <p:spPr>
          <a:xfrm>
            <a:off x="4798081" y="1984618"/>
            <a:ext cx="6784968" cy="3732248"/>
          </a:xfrm>
          <a:prstGeom prst="rect">
            <a:avLst/>
          </a:prstGeom>
        </p:spPr>
      </p:pic>
    </p:spTree>
    <p:extLst>
      <p:ext uri="{BB962C8B-B14F-4D97-AF65-F5344CB8AC3E}">
        <p14:creationId xmlns:p14="http://schemas.microsoft.com/office/powerpoint/2010/main" val="3657779510"/>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dirty="0">
                <a:solidFill>
                  <a:srgbClr val="404040"/>
                </a:solidFill>
                <a:latin typeface="微软雅黑" panose="020B0503020204020204" pitchFamily="34" charset="-122"/>
                <a:ea typeface="微软雅黑" panose="020B0503020204020204" pitchFamily="34" charset="-122"/>
              </a:rPr>
              <a:t>核心代码展示</a:t>
            </a:r>
          </a:p>
        </p:txBody>
      </p:sp>
      <p:sp>
        <p:nvSpPr>
          <p:cNvPr id="13" name="文本框 12">
            <a:extLst>
              <a:ext uri="{FF2B5EF4-FFF2-40B4-BE49-F238E27FC236}">
                <a16:creationId xmlns:a16="http://schemas.microsoft.com/office/drawing/2014/main" id="{A687BA8E-7451-48F3-8A65-003A9040D8AC}"/>
              </a:ext>
            </a:extLst>
          </p:cNvPr>
          <p:cNvSpPr txBox="1"/>
          <p:nvPr/>
        </p:nvSpPr>
        <p:spPr>
          <a:xfrm>
            <a:off x="4157472" y="827629"/>
            <a:ext cx="6096000" cy="6017032"/>
          </a:xfrm>
          <a:prstGeom prst="rect">
            <a:avLst/>
          </a:prstGeom>
          <a:noFill/>
        </p:spPr>
        <p:txBody>
          <a:bodyPr wrap="square">
            <a:spAutoFit/>
          </a:bodyPr>
          <a:lstStyle/>
          <a:p>
            <a:r>
              <a:rPr lang="en-US" altLang="zh-CN" sz="1100" b="0" dirty="0" err="1">
                <a:solidFill>
                  <a:srgbClr val="4EC9B0"/>
                </a:solidFill>
                <a:effectLst/>
                <a:latin typeface="Consolas" panose="020B0609020204030204" pitchFamily="49" charset="0"/>
              </a:rPr>
              <a:t>hash_storage</a:t>
            </a:r>
            <a:r>
              <a:rPr lang="en-US" altLang="zh-CN" sz="1100" b="0" dirty="0">
                <a:solidFill>
                  <a:srgbClr val="569CD6"/>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DCDCAA"/>
                </a:solidFill>
                <a:effectLst/>
                <a:latin typeface="Consolas" panose="020B0609020204030204" pitchFamily="49" charset="0"/>
              </a:rPr>
              <a:t>hash_set</a:t>
            </a:r>
            <a:r>
              <a:rPr lang="en-US" altLang="zh-CN" sz="1100" b="0" dirty="0">
                <a:solidFill>
                  <a:srgbClr val="CCCCCC"/>
                </a:solidFill>
                <a:effectLst/>
                <a:latin typeface="Consolas" panose="020B0609020204030204" pitchFamily="49" charset="0"/>
              </a:rPr>
              <a:t>(</a:t>
            </a:r>
            <a:r>
              <a:rPr lang="en-US" altLang="zh-CN" sz="1100" b="0" dirty="0">
                <a:solidFill>
                  <a:srgbClr val="569CD6"/>
                </a:solidFill>
                <a:effectLst/>
                <a:latin typeface="Consolas" panose="020B0609020204030204" pitchFamily="49" charset="0"/>
              </a:rPr>
              <a:t>const</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unsigned</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int</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&amp;</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int</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&amp;</a:t>
            </a:r>
            <a:r>
              <a:rPr lang="en-US" altLang="zh-CN" sz="1100" b="0" dirty="0" err="1">
                <a:solidFill>
                  <a:srgbClr val="9CDCFE"/>
                </a:solidFill>
                <a:effectLst/>
                <a:latin typeface="Consolas" panose="020B0609020204030204" pitchFamily="49" charset="0"/>
              </a:rPr>
              <a:t>score</a:t>
            </a:r>
            <a:r>
              <a:rPr lang="en-US" altLang="zh-CN" sz="1100" b="0" dirty="0" err="1">
                <a:solidFill>
                  <a:srgbClr val="CCCCCC"/>
                </a:solidFill>
                <a:effectLst/>
                <a:latin typeface="Consolas" panose="020B0609020204030204" pitchFamily="49" charset="0"/>
              </a:rPr>
              <a:t>,</a:t>
            </a:r>
            <a:r>
              <a:rPr lang="en-US" altLang="zh-CN" sz="1100" b="0" dirty="0" err="1">
                <a:solidFill>
                  <a:srgbClr val="569CD6"/>
                </a:solidFill>
                <a:effectLst/>
                <a:latin typeface="Consolas" panose="020B0609020204030204" pitchFamily="49" charset="0"/>
              </a:rPr>
              <a:t>const</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int</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&amp;</a:t>
            </a:r>
            <a:r>
              <a:rPr lang="en-US" altLang="zh-CN" sz="1100" b="0" dirty="0">
                <a:solidFill>
                  <a:srgbClr val="9CDCFE"/>
                </a:solidFill>
                <a:effectLst/>
                <a:latin typeface="Consolas" panose="020B0609020204030204" pitchFamily="49" charset="0"/>
              </a:rPr>
              <a:t>layer</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unsigned</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int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num</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hash_MAX</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if</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hash_list</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num</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layer</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B5CEA8"/>
                </a:solidFill>
                <a:effectLst/>
                <a:latin typeface="Consolas" panose="020B0609020204030204" pitchFamily="49" charset="0"/>
              </a:rPr>
              <a:t>1</a:t>
            </a:r>
            <a:r>
              <a:rPr lang="en-US" altLang="zh-CN" sz="1100" b="0" dirty="0">
                <a:solidFill>
                  <a:srgbClr val="CCCCCC"/>
                </a:solidFill>
                <a:effectLst/>
                <a:latin typeface="Consolas" panose="020B0609020204030204" pitchFamily="49" charset="0"/>
              </a:rPr>
              <a:t>)</a:t>
            </a:r>
            <a:r>
              <a:rPr lang="en-US" altLang="zh-CN" sz="1100" b="0" dirty="0">
                <a:solidFill>
                  <a:srgbClr val="6A9955"/>
                </a:solidFill>
                <a:effectLst/>
                <a:latin typeface="Consolas" panose="020B0609020204030204" pitchFamily="49" charset="0"/>
              </a:rPr>
              <a:t>  //</a:t>
            </a:r>
            <a:r>
              <a:rPr lang="zh-CN" altLang="en-US" sz="1100" b="0" dirty="0">
                <a:solidFill>
                  <a:srgbClr val="6A9955"/>
                </a:solidFill>
                <a:effectLst/>
                <a:latin typeface="Consolas" panose="020B0609020204030204" pitchFamily="49" charset="0"/>
              </a:rPr>
              <a:t>还没有存过</a:t>
            </a:r>
            <a:endParaRPr lang="zh-CN" altLang="en-US" sz="1100" b="0" dirty="0">
              <a:solidFill>
                <a:srgbClr val="CCCCCC"/>
              </a:solidFill>
              <a:effectLst/>
              <a:latin typeface="Consolas" panose="020B0609020204030204" pitchFamily="49" charset="0"/>
            </a:endParaRPr>
          </a:p>
          <a:p>
            <a:r>
              <a:rPr lang="zh-CN" altLang="en-US" sz="1100" b="0" dirty="0">
                <a:solidFill>
                  <a:srgbClr val="CCCCCC"/>
                </a:solidFill>
                <a:effectLst/>
                <a:latin typeface="Consolas" panose="020B0609020204030204" pitchFamily="49" charset="0"/>
              </a:rPr>
              <a:t>    </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hash_list</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num</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layer</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layer</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hash_list</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num</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hash_list</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num</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569CD6"/>
                </a:solidFill>
                <a:effectLst/>
                <a:latin typeface="Consolas" panose="020B0609020204030204" pitchFamily="49" charset="0"/>
              </a:rPr>
              <a:t>nullptr</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return</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&amp;</a:t>
            </a:r>
            <a:r>
              <a:rPr lang="en-US" altLang="zh-CN" sz="1100" b="0" dirty="0" err="1">
                <a:solidFill>
                  <a:srgbClr val="9CDCFE"/>
                </a:solidFill>
                <a:effectLst/>
                <a:latin typeface="Consolas" panose="020B0609020204030204" pitchFamily="49" charset="0"/>
              </a:rPr>
              <a:t>hash_list</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num</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else</a:t>
            </a:r>
            <a:endParaRPr lang="en-US" altLang="zh-CN" sz="1100" b="0" dirty="0">
              <a:solidFill>
                <a:srgbClr val="CCCCCC"/>
              </a:solidFill>
              <a:effectLst/>
              <a:latin typeface="Consolas" panose="020B0609020204030204" pitchFamily="49" charset="0"/>
            </a:endParaRP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r>
              <a:rPr lang="en-US" altLang="zh-CN" sz="1100" b="0" dirty="0" err="1">
                <a:solidFill>
                  <a:srgbClr val="4EC9B0"/>
                </a:solidFill>
                <a:effectLst/>
                <a:latin typeface="Consolas" panose="020B0609020204030204" pitchFamily="49" charset="0"/>
              </a:rPr>
              <a:t>hash_storage</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&amp;</a:t>
            </a:r>
            <a:r>
              <a:rPr lang="en-US" altLang="zh-CN" sz="1100" b="0" dirty="0" err="1">
                <a:solidFill>
                  <a:srgbClr val="9CDCFE"/>
                </a:solidFill>
                <a:effectLst/>
                <a:latin typeface="Consolas" panose="020B0609020204030204" pitchFamily="49" charset="0"/>
              </a:rPr>
              <a:t>hash_list</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num</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while</a:t>
            </a:r>
            <a:r>
              <a:rPr lang="en-US" altLang="zh-CN" sz="1100" b="0" dirty="0">
                <a:solidFill>
                  <a:srgbClr val="CCCCCC"/>
                </a:solidFill>
                <a:effectLst/>
                <a:latin typeface="Consolas" panose="020B0609020204030204" pitchFamily="49" charset="0"/>
              </a:rPr>
              <a:t>(</a:t>
            </a:r>
            <a:r>
              <a:rPr lang="en-US" altLang="zh-CN" sz="1100" b="0" dirty="0">
                <a:solidFill>
                  <a:srgbClr val="569CD6"/>
                </a:solidFill>
                <a:effectLst/>
                <a:latin typeface="Consolas" panose="020B0609020204030204" pitchFamily="49" charset="0"/>
              </a:rPr>
              <a:t>true</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if</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&amp;&amp;</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layer</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&gt;=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layer</a:t>
            </a:r>
            <a:r>
              <a:rPr lang="en-US" altLang="zh-CN" sz="1100" b="0" dirty="0">
                <a:solidFill>
                  <a:srgbClr val="CCCCCC"/>
                </a:solidFill>
                <a:effectLst/>
                <a:latin typeface="Consolas" panose="020B0609020204030204" pitchFamily="49" charset="0"/>
              </a:rPr>
              <a:t>)</a:t>
            </a:r>
            <a:r>
              <a:rPr lang="en-US" altLang="zh-CN" sz="1100" b="0" dirty="0">
                <a:solidFill>
                  <a:srgbClr val="6A9955"/>
                </a:solidFill>
                <a:effectLst/>
                <a:latin typeface="Consolas" panose="020B0609020204030204" pitchFamily="49" charset="0"/>
              </a:rPr>
              <a:t>  //</a:t>
            </a:r>
            <a:r>
              <a:rPr lang="zh-CN" altLang="en-US" sz="1100" b="0" dirty="0">
                <a:solidFill>
                  <a:srgbClr val="6A9955"/>
                </a:solidFill>
                <a:effectLst/>
                <a:latin typeface="Consolas" panose="020B0609020204030204" pitchFamily="49" charset="0"/>
              </a:rPr>
              <a:t>匹配到了</a:t>
            </a:r>
            <a:endParaRPr lang="zh-CN" altLang="en-US" sz="1100" b="0" dirty="0">
              <a:solidFill>
                <a:srgbClr val="CCCCCC"/>
              </a:solidFill>
              <a:effectLst/>
              <a:latin typeface="Consolas" panose="020B0609020204030204" pitchFamily="49" charset="0"/>
            </a:endParaRPr>
          </a:p>
          <a:p>
            <a:r>
              <a:rPr lang="zh-CN" altLang="en-US" sz="1100" b="0" dirty="0">
                <a:solidFill>
                  <a:srgbClr val="CCCCCC"/>
                </a:solidFill>
                <a:effectLst/>
                <a:latin typeface="Consolas" panose="020B0609020204030204" pitchFamily="49" charset="0"/>
              </a:rPr>
              <a:t>            </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score</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score</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return</a:t>
            </a:r>
            <a:r>
              <a:rPr lang="en-US" altLang="zh-CN" sz="1100" b="0" dirty="0">
                <a:solidFill>
                  <a:srgbClr val="CCCCCC"/>
                </a:solidFill>
                <a:effectLst/>
                <a:latin typeface="Consolas" panose="020B0609020204030204" pitchFamily="49" charset="0"/>
              </a:rPr>
              <a:t> </a:t>
            </a:r>
            <a:r>
              <a:rPr lang="en-US" altLang="zh-CN" sz="1100" b="0" dirty="0" err="1">
                <a:solidFill>
                  <a:srgbClr val="569CD6"/>
                </a:solidFill>
                <a:effectLst/>
                <a:latin typeface="Consolas" panose="020B0609020204030204" pitchFamily="49" charset="0"/>
              </a:rPr>
              <a:t>nullptr</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if</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569CD6"/>
                </a:solidFill>
                <a:effectLst/>
                <a:latin typeface="Consolas" panose="020B0609020204030204" pitchFamily="49" charset="0"/>
              </a:rPr>
              <a:t>nullptr</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4EC9B0"/>
                </a:solidFill>
                <a:effectLst/>
                <a:latin typeface="Consolas" panose="020B0609020204030204" pitchFamily="49" charset="0"/>
              </a:rPr>
              <a:t>hash_storage</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a:t>
            </a:r>
            <a:r>
              <a:rPr lang="en-US" altLang="zh-CN" sz="1100" b="0" dirty="0">
                <a:solidFill>
                  <a:srgbClr val="DCDCAA"/>
                </a:solidFill>
                <a:effectLst/>
                <a:latin typeface="Consolas" panose="020B0609020204030204" pitchFamily="49" charset="0"/>
              </a:rPr>
              <a:t>malloc</a:t>
            </a:r>
            <a:r>
              <a:rPr lang="en-US" altLang="zh-CN" sz="1100" b="0" dirty="0">
                <a:solidFill>
                  <a:srgbClr val="CCCCCC"/>
                </a:solidFill>
                <a:effectLst/>
                <a:latin typeface="Consolas" panose="020B0609020204030204" pitchFamily="49" charset="0"/>
              </a:rPr>
              <a:t>(</a:t>
            </a:r>
            <a:r>
              <a:rPr lang="en-US" altLang="zh-CN" sz="1100" b="0" dirty="0" err="1">
                <a:solidFill>
                  <a:srgbClr val="569CD6"/>
                </a:solidFill>
                <a:effectLst/>
                <a:latin typeface="Consolas" panose="020B0609020204030204" pitchFamily="49" charset="0"/>
              </a:rPr>
              <a:t>sizeof</a:t>
            </a:r>
            <a:r>
              <a:rPr lang="en-US" altLang="zh-CN" sz="1100" b="0" dirty="0">
                <a:solidFill>
                  <a:srgbClr val="CCCCCC"/>
                </a:solidFill>
                <a:effectLst/>
                <a:latin typeface="Consolas" panose="020B0609020204030204" pitchFamily="49" charset="0"/>
              </a:rPr>
              <a:t>(</a:t>
            </a:r>
            <a:r>
              <a:rPr lang="en-US" altLang="zh-CN" sz="1100" b="0" dirty="0" err="1">
                <a:solidFill>
                  <a:srgbClr val="4EC9B0"/>
                </a:solidFill>
                <a:effectLst/>
                <a:latin typeface="Consolas" panose="020B0609020204030204" pitchFamily="49" charset="0"/>
              </a:rPr>
              <a:t>hash_storage</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layer</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layer</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569CD6"/>
                </a:solidFill>
                <a:effectLst/>
                <a:latin typeface="Consolas" panose="020B0609020204030204" pitchFamily="49" charset="0"/>
              </a:rPr>
              <a:t>nullptr</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return</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else</a:t>
            </a:r>
            <a:endParaRPr lang="en-US" altLang="zh-CN" sz="1100" b="0" dirty="0">
              <a:solidFill>
                <a:srgbClr val="CCCCCC"/>
              </a:solidFill>
              <a:effectLst/>
              <a:latin typeface="Consolas" panose="020B0609020204030204" pitchFamily="49" charset="0"/>
            </a:endParaRP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point</a:t>
            </a:r>
            <a:r>
              <a:rPr lang="en-US" altLang="zh-CN" sz="1100" b="0" dirty="0">
                <a:solidFill>
                  <a:srgbClr val="CCCCCC"/>
                </a:solidFill>
                <a:effectLst/>
                <a:latin typeface="Consolas" panose="020B0609020204030204" pitchFamily="49" charset="0"/>
              </a:rPr>
              <a:t>-&gt;</a:t>
            </a:r>
            <a:r>
              <a:rPr lang="en-US" altLang="zh-CN" sz="1100" b="0" dirty="0">
                <a:solidFill>
                  <a:srgbClr val="9CDCFE"/>
                </a:solidFill>
                <a:effectLst/>
                <a:latin typeface="Consolas" panose="020B0609020204030204" pitchFamily="49" charset="0"/>
              </a:rPr>
              <a:t>next</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813662166"/>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dirty="0">
                <a:solidFill>
                  <a:srgbClr val="404040"/>
                </a:solidFill>
                <a:latin typeface="微软雅黑" panose="020B0503020204020204" pitchFamily="34" charset="-122"/>
                <a:ea typeface="微软雅黑" panose="020B0503020204020204" pitchFamily="34" charset="-122"/>
              </a:rPr>
              <a:t>核心代码展示</a:t>
            </a:r>
          </a:p>
        </p:txBody>
      </p:sp>
      <p:sp>
        <p:nvSpPr>
          <p:cNvPr id="7" name="文本框 6">
            <a:extLst>
              <a:ext uri="{FF2B5EF4-FFF2-40B4-BE49-F238E27FC236}">
                <a16:creationId xmlns:a16="http://schemas.microsoft.com/office/drawing/2014/main" id="{72DDBB2E-07E2-469E-8F50-7C0DA3447BB4}"/>
              </a:ext>
            </a:extLst>
          </p:cNvPr>
          <p:cNvSpPr txBox="1"/>
          <p:nvPr/>
        </p:nvSpPr>
        <p:spPr>
          <a:xfrm>
            <a:off x="3986784" y="86916"/>
            <a:ext cx="6096000" cy="6771084"/>
          </a:xfrm>
          <a:prstGeom prst="rect">
            <a:avLst/>
          </a:prstGeom>
          <a:noFill/>
        </p:spPr>
        <p:txBody>
          <a:bodyPr wrap="square">
            <a:spAutoFit/>
          </a:bodyPr>
          <a:lstStyle/>
          <a:p>
            <a:r>
              <a:rPr lang="en-US" altLang="zh-CN" sz="1400" b="0" dirty="0">
                <a:solidFill>
                  <a:srgbClr val="4EC9B0"/>
                </a:solidFill>
                <a:effectLst/>
                <a:latin typeface="Consolas" panose="020B0609020204030204" pitchFamily="49" charset="0"/>
              </a:rPr>
              <a:t>location</a:t>
            </a:r>
            <a:r>
              <a:rPr lang="en-US" altLang="zh-CN" sz="1400" b="0" dirty="0">
                <a:solidFill>
                  <a:srgbClr val="569CD6"/>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search_generate</a:t>
            </a:r>
            <a:r>
              <a:rPr lang="en-US" altLang="zh-CN" sz="1400" b="0" dirty="0">
                <a:solidFill>
                  <a:srgbClr val="CCCCCC"/>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board</a:t>
            </a:r>
            <a:r>
              <a:rPr lang="en-US" altLang="zh-CN" sz="1400" b="0" dirty="0" err="1">
                <a:solidFill>
                  <a:srgbClr val="CCCCCC"/>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chess</a:t>
            </a:r>
            <a:r>
              <a:rPr lang="en-US" altLang="zh-CN" sz="1400" b="0" dirty="0" err="1">
                <a:solidFill>
                  <a:srgbClr val="CCCCCC"/>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ltx</a:t>
            </a:r>
            <a:r>
              <a:rPr lang="en-US" altLang="zh-CN" sz="1400" b="0" dirty="0" err="1">
                <a:solidFill>
                  <a:srgbClr val="CCCCCC"/>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lty</a:t>
            </a:r>
            <a:r>
              <a:rPr lang="en-US" altLang="zh-CN" sz="1400" b="0" dirty="0" err="1">
                <a:solidFill>
                  <a:srgbClr val="CCCCCC"/>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rbx</a:t>
            </a:r>
            <a:r>
              <a:rPr lang="en-US" altLang="zh-CN" sz="1400" b="0" dirty="0" err="1">
                <a:solidFill>
                  <a:srgbClr val="CCCCCC"/>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rby</a:t>
            </a:r>
            <a:r>
              <a:rPr lang="en-US" altLang="zh-CN" sz="1400" b="0" dirty="0">
                <a:solidFill>
                  <a:srgbClr val="CCCCCC"/>
                </a:solidFill>
                <a:effectLst/>
                <a:latin typeface="Consolas" panose="020B0609020204030204" pitchFamily="49" charset="0"/>
              </a:rPr>
              <a:t>)</a:t>
            </a:r>
            <a:r>
              <a:rPr lang="en-US" altLang="zh-CN" sz="1400" b="0" dirty="0">
                <a:solidFill>
                  <a:srgbClr val="6A9955"/>
                </a:solidFill>
                <a:effectLst/>
                <a:latin typeface="Consolas" panose="020B0609020204030204" pitchFamily="49" charset="0"/>
              </a:rPr>
              <a:t>    //</a:t>
            </a:r>
            <a:r>
              <a:rPr lang="zh-CN" altLang="en-US" sz="1400" b="0" dirty="0">
                <a:solidFill>
                  <a:srgbClr val="6A9955"/>
                </a:solidFill>
                <a:effectLst/>
                <a:latin typeface="Consolas" panose="020B0609020204030204" pitchFamily="49" charset="0"/>
              </a:rPr>
              <a:t>左上，右下坐标</a:t>
            </a:r>
            <a:endParaRPr lang="zh-CN" altLang="en-US" sz="1400" b="0" dirty="0">
              <a:solidFill>
                <a:srgbClr val="CCCCCC"/>
              </a:solidFill>
              <a:effectLst/>
              <a:latin typeface="Consolas" panose="020B0609020204030204" pitchFamily="49" charset="0"/>
            </a:endParaRPr>
          </a:p>
          <a:p>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pointnum</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auto</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location_list</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4EC9B0"/>
                </a:solidFill>
                <a:effectLst/>
                <a:latin typeface="Consolas" panose="020B0609020204030204" pitchFamily="49" charset="0"/>
              </a:rPr>
              <a:t>location</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a:t>
            </a:r>
            <a:r>
              <a:rPr lang="en-US" altLang="zh-CN" sz="1400" b="0" dirty="0">
                <a:solidFill>
                  <a:srgbClr val="DCDCAA"/>
                </a:solidFill>
                <a:effectLst/>
                <a:latin typeface="Consolas" panose="020B0609020204030204" pitchFamily="49" charset="0"/>
              </a:rPr>
              <a:t>malloc</a:t>
            </a:r>
            <a:r>
              <a:rPr lang="en-US" altLang="zh-CN" sz="1400" b="0" dirty="0">
                <a:solidFill>
                  <a:srgbClr val="CCCCCC"/>
                </a:solidFill>
                <a:effectLst/>
                <a:latin typeface="Consolas" panose="020B0609020204030204" pitchFamily="49" charset="0"/>
              </a:rPr>
              <a:t>(</a:t>
            </a:r>
            <a:r>
              <a:rPr lang="en-US" altLang="zh-CN" sz="1400" b="0" dirty="0" err="1">
                <a:solidFill>
                  <a:srgbClr val="569CD6"/>
                </a:solidFill>
                <a:effectLst/>
                <a:latin typeface="Consolas" panose="020B0609020204030204" pitchFamily="49" charset="0"/>
              </a:rPr>
              <a:t>sizeof</a:t>
            </a:r>
            <a:r>
              <a:rPr lang="en-US" altLang="zh-CN" sz="1400" b="0" dirty="0">
                <a:solidFill>
                  <a:srgbClr val="CCCCCC"/>
                </a:solidFill>
                <a:effectLst/>
                <a:latin typeface="Consolas" panose="020B0609020204030204" pitchFamily="49" charset="0"/>
              </a:rPr>
              <a:t>(</a:t>
            </a:r>
            <a:r>
              <a:rPr lang="en-US" altLang="zh-CN" sz="1400" b="0" dirty="0">
                <a:solidFill>
                  <a:srgbClr val="4EC9B0"/>
                </a:solidFill>
                <a:effectLst/>
                <a:latin typeface="Consolas" panose="020B0609020204030204" pitchFamily="49" charset="0"/>
              </a:rPr>
              <a:t>location</a:t>
            </a:r>
            <a:r>
              <a:rPr lang="en-US" altLang="zh-CN" sz="1400" b="0" dirty="0">
                <a:solidFill>
                  <a:srgbClr val="CCCCCC"/>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a:t>
            </a:r>
            <a:r>
              <a:rPr lang="en-US" altLang="zh-CN" sz="1400" b="0" dirty="0">
                <a:solidFill>
                  <a:srgbClr val="B5CEA8"/>
                </a:solidFill>
                <a:effectLst/>
                <a:latin typeface="Consolas" panose="020B0609020204030204" pitchFamily="49" charset="0"/>
              </a:rPr>
              <a:t>180</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ltx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ltx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ltx</a:t>
            </a:r>
            <a:r>
              <a:rPr lang="en-US" altLang="zh-CN" sz="1400" b="0" dirty="0">
                <a:solidFill>
                  <a:srgbClr val="D4D4D4"/>
                </a:solidFill>
                <a:effectLst/>
                <a:latin typeface="Consolas" panose="020B0609020204030204" pitchFamily="49" charset="0"/>
              </a:rPr>
              <a:t>-</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lty</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lty</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lty</a:t>
            </a:r>
            <a:r>
              <a:rPr lang="en-US" altLang="zh-CN" sz="1400" b="0" dirty="0">
                <a:solidFill>
                  <a:srgbClr val="D4D4D4"/>
                </a:solidFill>
                <a:effectLst/>
                <a:latin typeface="Consolas" panose="020B0609020204030204" pitchFamily="49" charset="0"/>
              </a:rPr>
              <a:t>-</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rbx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rbx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MAX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MAX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rbx</a:t>
            </a:r>
            <a:r>
              <a:rPr lang="en-US" altLang="zh-CN" sz="1400" b="0" dirty="0">
                <a:solidFill>
                  <a:srgbClr val="D4D4D4"/>
                </a:solidFill>
                <a:effectLst/>
                <a:latin typeface="Consolas" panose="020B0609020204030204" pitchFamily="49" charset="0"/>
              </a:rPr>
              <a:t>+</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rby</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rby</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MAX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MAX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rby</a:t>
            </a:r>
            <a:r>
              <a:rPr lang="en-US" altLang="zh-CN" sz="1400" b="0" dirty="0">
                <a:solidFill>
                  <a:srgbClr val="D4D4D4"/>
                </a:solidFill>
                <a:effectLst/>
                <a:latin typeface="Consolas" panose="020B0609020204030204" pitchFamily="49" charset="0"/>
              </a:rPr>
              <a:t>+</a:t>
            </a:r>
            <a:r>
              <a:rPr lang="en-US" altLang="zh-CN" sz="1400" b="0" dirty="0">
                <a:solidFill>
                  <a:srgbClr val="B5CEA8"/>
                </a:solidFill>
                <a:effectLst/>
                <a:latin typeface="Consolas" panose="020B0609020204030204" pitchFamily="49" charset="0"/>
              </a:rPr>
              <a:t>1</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for</a:t>
            </a:r>
            <a:r>
              <a:rPr lang="en-US" altLang="zh-CN" sz="1400" b="0" dirty="0">
                <a:solidFill>
                  <a:srgbClr val="CCCCCC"/>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i</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ltx</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i</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&lt;=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rbx</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i</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p>
          <a:p>
            <a:r>
              <a:rPr lang="en-US" altLang="zh-CN" sz="1400" b="0" dirty="0">
                <a:solidFill>
                  <a:srgbClr val="CCCCCC"/>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for</a:t>
            </a:r>
            <a:r>
              <a:rPr lang="en-US" altLang="zh-CN" sz="1400" b="0" dirty="0">
                <a:solidFill>
                  <a:srgbClr val="CCCCCC"/>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int</a:t>
            </a:r>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j</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lty</a:t>
            </a:r>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j</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&lt;=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rby</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j</a:t>
            </a:r>
            <a:r>
              <a:rPr lang="en-US" altLang="zh-CN" sz="1400" b="0" dirty="0" err="1">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p>
          <a:p>
            <a:r>
              <a:rPr lang="en-US" altLang="zh-CN" sz="1400" b="0" dirty="0">
                <a:solidFill>
                  <a:srgbClr val="CCCCCC"/>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if</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pointnum</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&gt;</a:t>
            </a:r>
            <a:r>
              <a:rPr lang="en-US" altLang="zh-CN" sz="1400" b="0" dirty="0">
                <a:solidFill>
                  <a:srgbClr val="CCCCCC"/>
                </a:solidFill>
                <a:effectLst/>
                <a:latin typeface="Consolas" panose="020B0609020204030204" pitchFamily="49" charset="0"/>
              </a:rPr>
              <a:t> </a:t>
            </a:r>
            <a:r>
              <a:rPr lang="en-US" altLang="zh-CN" sz="1400" b="0" dirty="0">
                <a:solidFill>
                  <a:srgbClr val="B5CEA8"/>
                </a:solidFill>
                <a:effectLst/>
                <a:latin typeface="Consolas" panose="020B0609020204030204" pitchFamily="49" charset="0"/>
              </a:rPr>
              <a:t>177</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p>
          <a:p>
            <a:r>
              <a:rPr lang="en-US" altLang="zh-CN" sz="1400" b="0" dirty="0">
                <a:solidFill>
                  <a:srgbClr val="CCCCCC"/>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break</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p>
          <a:p>
            <a:r>
              <a:rPr lang="en-US" altLang="zh-CN" sz="1400" b="0" dirty="0">
                <a:solidFill>
                  <a:srgbClr val="CCCCCC"/>
                </a:solidFill>
                <a:effectLst/>
                <a:latin typeface="Consolas" panose="020B0609020204030204" pitchFamily="49" charset="0"/>
              </a:rPr>
              <a:t>            </a:t>
            </a:r>
            <a:r>
              <a:rPr lang="en-US" altLang="zh-CN" sz="1400" b="0" dirty="0">
                <a:solidFill>
                  <a:srgbClr val="C586C0"/>
                </a:solidFill>
                <a:effectLst/>
                <a:latin typeface="Consolas" panose="020B0609020204030204" pitchFamily="49" charset="0"/>
              </a:rPr>
              <a:t>if</a:t>
            </a:r>
            <a:r>
              <a:rPr lang="en-US" altLang="zh-CN" sz="1400" b="0" dirty="0">
                <a:solidFill>
                  <a:srgbClr val="CCCCCC"/>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board</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i</a:t>
            </a:r>
            <a:r>
              <a:rPr lang="en-US" altLang="zh-CN" sz="1400" b="0" dirty="0">
                <a:solidFill>
                  <a:srgbClr val="CCCCCC"/>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j</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EMPTY</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p>
          <a:p>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location_list</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pointnum</a:t>
            </a:r>
            <a:r>
              <a:rPr lang="en-US" altLang="zh-CN" sz="1400" b="0" dirty="0">
                <a:solidFill>
                  <a:srgbClr val="CCCCCC"/>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x</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i</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location_list</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pointnum</a:t>
            </a:r>
            <a:r>
              <a:rPr lang="en-US" altLang="zh-CN" sz="1400" b="0" dirty="0">
                <a:solidFill>
                  <a:srgbClr val="CCCCCC"/>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y</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j</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board</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i</a:t>
            </a:r>
            <a:r>
              <a:rPr lang="en-US" altLang="zh-CN" sz="1400" b="0" dirty="0">
                <a:solidFill>
                  <a:srgbClr val="CCCCCC"/>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j</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chess</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location_list</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pointnum</a:t>
            </a:r>
            <a:r>
              <a:rPr lang="en-US" altLang="zh-CN" sz="1400" b="0" dirty="0">
                <a:solidFill>
                  <a:srgbClr val="CCCCCC"/>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score</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get_locationscore</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board</a:t>
            </a:r>
            <a:r>
              <a:rPr lang="en-US" altLang="zh-CN" sz="1400" b="0" dirty="0" err="1">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i</a:t>
            </a:r>
            <a:r>
              <a:rPr lang="en-US" altLang="zh-CN" sz="1400" b="0" dirty="0" err="1">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j</a:t>
            </a:r>
            <a:r>
              <a:rPr lang="en-US" altLang="zh-CN" sz="1400" b="0" dirty="0" err="1">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AIchess</a:t>
            </a:r>
            <a:r>
              <a:rPr lang="en-US" altLang="zh-CN" sz="1400" b="0" dirty="0">
                <a:solidFill>
                  <a:srgbClr val="CCCCCC"/>
                </a:solidFill>
                <a:effectLst/>
                <a:latin typeface="Consolas" panose="020B0609020204030204" pitchFamily="49" charset="0"/>
              </a:rPr>
              <a:t>)</a:t>
            </a:r>
            <a:r>
              <a:rPr lang="en-US" altLang="zh-CN" sz="1400" b="0" dirty="0">
                <a:solidFill>
                  <a:srgbClr val="D4D4D4"/>
                </a:solidFill>
                <a:effectLst/>
                <a:latin typeface="Consolas" panose="020B0609020204030204" pitchFamily="49" charset="0"/>
              </a:rPr>
              <a:t>-</a:t>
            </a:r>
            <a:r>
              <a:rPr lang="en-US" altLang="zh-CN" sz="1400" b="0" dirty="0" err="1">
                <a:solidFill>
                  <a:srgbClr val="DCDCAA"/>
                </a:solidFill>
                <a:effectLst/>
                <a:latin typeface="Consolas" panose="020B0609020204030204" pitchFamily="49" charset="0"/>
              </a:rPr>
              <a:t>get_locationscore</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board</a:t>
            </a:r>
            <a:r>
              <a:rPr lang="en-US" altLang="zh-CN" sz="1400" b="0" dirty="0" err="1">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i</a:t>
            </a:r>
            <a:r>
              <a:rPr lang="en-US" altLang="zh-CN" sz="1400" b="0" dirty="0" err="1">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j</a:t>
            </a:r>
            <a:r>
              <a:rPr lang="en-US" altLang="zh-CN" sz="1400" b="0" dirty="0" err="1">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HUchess</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board</a:t>
            </a:r>
            <a:r>
              <a:rPr lang="en-US" altLang="zh-CN" sz="1400" b="0" dirty="0">
                <a:solidFill>
                  <a:srgbClr val="CCCCCC"/>
                </a:solidFill>
                <a:effectLst/>
                <a:latin typeface="Consolas" panose="020B0609020204030204" pitchFamily="49" charset="0"/>
              </a:rPr>
              <a:t>[</a:t>
            </a:r>
            <a:r>
              <a:rPr lang="en-US" altLang="zh-CN" sz="1400" b="0" dirty="0" err="1">
                <a:solidFill>
                  <a:srgbClr val="9CDCFE"/>
                </a:solidFill>
                <a:effectLst/>
                <a:latin typeface="Consolas" panose="020B0609020204030204" pitchFamily="49" charset="0"/>
              </a:rPr>
              <a:t>i</a:t>
            </a:r>
            <a:r>
              <a:rPr lang="en-US" altLang="zh-CN" sz="1400" b="0" dirty="0">
                <a:solidFill>
                  <a:srgbClr val="CCCCCC"/>
                </a:solidFill>
                <a:effectLst/>
                <a:latin typeface="Consolas" panose="020B0609020204030204" pitchFamily="49" charset="0"/>
              </a:rPr>
              <a:t>][</a:t>
            </a:r>
            <a:r>
              <a:rPr lang="en-US" altLang="zh-CN" sz="1400" b="0" dirty="0">
                <a:solidFill>
                  <a:srgbClr val="9CDCFE"/>
                </a:solidFill>
                <a:effectLst/>
                <a:latin typeface="Consolas" panose="020B0609020204030204" pitchFamily="49" charset="0"/>
              </a:rPr>
              <a:t>j</a:t>
            </a:r>
            <a:r>
              <a:rPr lang="en-US" altLang="zh-CN" sz="1400" b="0" dirty="0">
                <a:solidFill>
                  <a:srgbClr val="CCCCCC"/>
                </a:solidFill>
                <a:effectLst/>
                <a:latin typeface="Consolas" panose="020B0609020204030204" pitchFamily="49" charset="0"/>
              </a:rPr>
              <a:t>] </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EMPTY</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pointnum</a:t>
            </a:r>
            <a:r>
              <a:rPr lang="en-US" altLang="zh-CN" sz="1400" b="0" dirty="0">
                <a:solidFill>
                  <a:srgbClr val="D4D4D4"/>
                </a:solidFill>
                <a:effectLst/>
                <a:latin typeface="Consolas" panose="020B0609020204030204" pitchFamily="49" charset="0"/>
              </a:rPr>
              <a:t>++</a:t>
            </a:r>
            <a:r>
              <a:rPr lang="en-US" altLang="zh-CN" sz="1400" b="0" dirty="0">
                <a:solidFill>
                  <a:srgbClr val="CCCCCC"/>
                </a:solidFill>
                <a:effectLst/>
                <a:latin typeface="Consolas" panose="020B0609020204030204" pitchFamily="49" charset="0"/>
              </a:rPr>
              <a:t>;</a:t>
            </a:r>
          </a:p>
          <a:p>
            <a:r>
              <a:rPr lang="en-US" altLang="zh-CN" sz="1400" b="0" dirty="0">
                <a:solidFill>
                  <a:srgbClr val="CCCCCC"/>
                </a:solidFill>
                <a:effectLst/>
                <a:latin typeface="Consolas" panose="020B0609020204030204" pitchFamily="49" charset="0"/>
              </a:rPr>
              <a:t>            }</a:t>
            </a:r>
          </a:p>
          <a:p>
            <a:r>
              <a:rPr lang="en-US" altLang="zh-CN" sz="1400" b="0" dirty="0">
                <a:solidFill>
                  <a:srgbClr val="CCCCCC"/>
                </a:solidFill>
                <a:effectLst/>
                <a:latin typeface="Consolas" panose="020B0609020204030204" pitchFamily="49" charset="0"/>
              </a:rPr>
              <a:t>        }</a:t>
            </a:r>
          </a:p>
          <a:p>
            <a:r>
              <a:rPr lang="en-US" altLang="zh-CN" sz="14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774102965"/>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47"/>
          <p:cNvSpPr>
            <a:spLocks noChangeArrowheads="1"/>
          </p:cNvSpPr>
          <p:nvPr/>
        </p:nvSpPr>
        <p:spPr bwMode="auto">
          <a:xfrm>
            <a:off x="1014835" y="1564173"/>
            <a:ext cx="3641141" cy="405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人工智能在棋类游戏领域有着丰富的发展历史。五子棋是一种古老而具有挑战性的博弈游戏，因其简单的规则和深奥的策略而备受关注。早期，基于博弈树算法的搜索技术被广泛应用于棋类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的开发。而近年来，随着深度学习技术的崛起，人工智能领域在五子棋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方面的探索也愈发深入。</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本实验采用了传统的博弈树算法实现五子棋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，这是一种基于搜索的经典方法。</a:t>
            </a:r>
          </a:p>
        </p:txBody>
      </p:sp>
      <p:sp>
        <p:nvSpPr>
          <p:cNvPr id="14352" name="TextBox 25"/>
          <p:cNvSpPr txBox="1">
            <a:spLocks noChangeArrowheads="1"/>
          </p:cNvSpPr>
          <p:nvPr/>
        </p:nvSpPr>
        <p:spPr bwMode="auto">
          <a:xfrm>
            <a:off x="324188" y="37195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pic>
        <p:nvPicPr>
          <p:cNvPr id="1026" name="Picture 2" descr="人工智能 棋 图片 的图像结果">
            <a:extLst>
              <a:ext uri="{FF2B5EF4-FFF2-40B4-BE49-F238E27FC236}">
                <a16:creationId xmlns:a16="http://schemas.microsoft.com/office/drawing/2014/main" id="{4E789767-1B74-476C-B916-4E0398FF8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689" y="1783494"/>
            <a:ext cx="5421476" cy="361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813963"/>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dirty="0">
                <a:solidFill>
                  <a:srgbClr val="404040"/>
                </a:solidFill>
                <a:latin typeface="微软雅黑" panose="020B0503020204020204" pitchFamily="34" charset="-122"/>
                <a:ea typeface="微软雅黑" panose="020B0503020204020204" pitchFamily="34" charset="-122"/>
              </a:rPr>
              <a:t>核心代码展示</a:t>
            </a:r>
          </a:p>
        </p:txBody>
      </p:sp>
      <p:sp>
        <p:nvSpPr>
          <p:cNvPr id="7" name="文本框 6">
            <a:extLst>
              <a:ext uri="{FF2B5EF4-FFF2-40B4-BE49-F238E27FC236}">
                <a16:creationId xmlns:a16="http://schemas.microsoft.com/office/drawing/2014/main" id="{C24A45AC-FF6F-477F-9FE3-58294C21488F}"/>
              </a:ext>
            </a:extLst>
          </p:cNvPr>
          <p:cNvSpPr txBox="1"/>
          <p:nvPr/>
        </p:nvSpPr>
        <p:spPr>
          <a:xfrm>
            <a:off x="3694176" y="371958"/>
            <a:ext cx="6096000" cy="6001643"/>
          </a:xfrm>
          <a:prstGeom prst="rect">
            <a:avLst/>
          </a:prstGeom>
          <a:noFill/>
        </p:spPr>
        <p:txBody>
          <a:bodyPr wrap="square">
            <a:spAutoFit/>
          </a:bodyPr>
          <a:lstStyle/>
          <a:p>
            <a:r>
              <a:rPr lang="en-US" altLang="zh-CN" sz="1200" b="0" dirty="0">
                <a:solidFill>
                  <a:srgbClr val="569CD6"/>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B5CEA8"/>
                </a:solidFill>
                <a:effectLst/>
                <a:latin typeface="Consolas" panose="020B0609020204030204" pitchFamily="49" charset="0"/>
              </a:rPr>
              <a:t>1</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num_max</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now_list</a:t>
            </a:r>
            <a:r>
              <a:rPr lang="en-US" altLang="zh-CN" sz="1200" b="0" dirty="0">
                <a:solidFill>
                  <a:srgbClr val="CCCCCC"/>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x</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layer</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MAXlayer</a:t>
            </a:r>
            <a:r>
              <a:rPr lang="en-US" altLang="zh-CN" sz="1200" b="0" dirty="0">
                <a:solidFill>
                  <a:srgbClr val="CCCCCC"/>
                </a:solidFill>
                <a:effectLst/>
                <a:latin typeface="Consolas" panose="020B0609020204030204" pitchFamily="49" charset="0"/>
              </a:rPr>
              <a:t>)</a:t>
            </a: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传入的是最大偶数，</a:t>
            </a:r>
            <a:r>
              <a:rPr lang="en-US" altLang="zh-CN" sz="1200" b="0" dirty="0">
                <a:solidFill>
                  <a:srgbClr val="6A9955"/>
                </a:solidFill>
                <a:effectLst/>
                <a:latin typeface="Consolas" panose="020B0609020204030204" pitchFamily="49" charset="0"/>
              </a:rPr>
              <a:t>MIN</a:t>
            </a:r>
            <a:r>
              <a:rPr lang="zh-CN" altLang="en-US" sz="1200" b="0" dirty="0">
                <a:solidFill>
                  <a:srgbClr val="6A9955"/>
                </a:solidFill>
                <a:effectLst/>
                <a:latin typeface="Consolas" panose="020B0609020204030204" pitchFamily="49" charset="0"/>
              </a:rPr>
              <a:t>层</a:t>
            </a:r>
            <a:endParaRPr lang="zh-CN" altLang="en-US" sz="1200" b="0" dirty="0">
              <a:solidFill>
                <a:srgbClr val="CCCCCC"/>
              </a:solidFill>
              <a:effectLst/>
              <a:latin typeface="Consolas" panose="020B0609020204030204" pitchFamily="49" charset="0"/>
            </a:endParaRPr>
          </a:p>
          <a:p>
            <a:r>
              <a:rPr lang="zh-CN" altLang="en-US" sz="1200" b="0" dirty="0">
                <a:solidFill>
                  <a:srgbClr val="CCCCCC"/>
                </a:solidFill>
                <a:effectLst/>
                <a:latin typeface="Consolas" panose="020B0609020204030204" pitchFamily="49" charset="0"/>
              </a:rPr>
              <a:t>    </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minnum</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SCOREMAX</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while</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&lt;=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num_max</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p>
          <a:p>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unsigned</a:t>
            </a:r>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key2</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key</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key2</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zobrist_list</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HUchess</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now_list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x</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now_list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y</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score2</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score</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err="1">
                <a:solidFill>
                  <a:srgbClr val="4EC9B0"/>
                </a:solidFill>
                <a:effectLst/>
                <a:latin typeface="Consolas" panose="020B0609020204030204" pitchFamily="49" charset="0"/>
              </a:rPr>
              <a:t>hash_storage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hash</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hash_set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key2</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score2</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layer</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hash</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569CD6"/>
                </a:solidFill>
                <a:effectLst/>
                <a:latin typeface="Consolas" panose="020B0609020204030204" pitchFamily="49" charset="0"/>
              </a:rPr>
              <a:t>nullptr</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p>
          <a:p>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minnum</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DCDCAA"/>
                </a:solidFill>
                <a:effectLst/>
                <a:latin typeface="Consolas" panose="020B0609020204030204" pitchFamily="49" charset="0"/>
              </a:rPr>
              <a:t>min</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minnum</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score2</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p>
          <a:p>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else</a:t>
            </a:r>
            <a:endParaRPr lang="en-US" altLang="zh-CN" sz="1200" b="0" dirty="0">
              <a:solidFill>
                <a:srgbClr val="CCCCCC"/>
              </a:solidFill>
              <a:effectLst/>
              <a:latin typeface="Consolas" panose="020B0609020204030204" pitchFamily="49" charset="0"/>
            </a:endParaRPr>
          </a:p>
          <a:p>
            <a:r>
              <a:rPr lang="en-US" altLang="zh-CN" sz="1200" b="0" dirty="0">
                <a:solidFill>
                  <a:srgbClr val="CCCCCC"/>
                </a:solidFill>
                <a:effectLst/>
                <a:latin typeface="Consolas" panose="020B0609020204030204" pitchFamily="49" charset="0"/>
              </a:rPr>
              <a:t>            {</a:t>
            </a:r>
          </a:p>
          <a:p>
            <a:r>
              <a:rPr lang="en-US" altLang="zh-CN" sz="1200" b="0" dirty="0">
                <a:solidFill>
                  <a:srgbClr val="CCCCCC"/>
                </a:solidFill>
                <a:effectLst/>
                <a:latin typeface="Consolas" panose="020B0609020204030204" pitchFamily="49" charset="0"/>
              </a:rPr>
              <a:t>                </a:t>
            </a:r>
            <a:r>
              <a:rPr lang="en-US" altLang="zh-CN" sz="1200" b="0" dirty="0">
                <a:solidFill>
                  <a:srgbClr val="569CD6"/>
                </a:solidFill>
                <a:effectLst/>
                <a:latin typeface="Consolas" panose="020B0609020204030204" pitchFamily="49" charset="0"/>
              </a:rPr>
              <a:t>int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last_score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get_locationscore</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board</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now_list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x</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now_list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y</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AIchess</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DCDCAA"/>
                </a:solidFill>
                <a:effectLst/>
                <a:latin typeface="Consolas" panose="020B0609020204030204" pitchFamily="49" charset="0"/>
              </a:rPr>
              <a:t>get_locationscore</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board</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now_list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x</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now_list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y</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HUchess</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score2</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score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now_list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num</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score</a:t>
            </a:r>
            <a:r>
              <a:rPr lang="en-US" altLang="zh-CN" sz="1200" b="0" dirty="0">
                <a:solidFill>
                  <a:srgbClr val="D4D4D4"/>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last_score</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hash</a:t>
            </a:r>
            <a:r>
              <a:rPr lang="en-US" altLang="zh-CN" sz="1200" b="0" dirty="0">
                <a:solidFill>
                  <a:srgbClr val="CCCCCC"/>
                </a:solidFill>
                <a:effectLst/>
                <a:latin typeface="Consolas" panose="020B0609020204030204" pitchFamily="49" charset="0"/>
              </a:rPr>
              <a:t>-&gt;</a:t>
            </a:r>
            <a:r>
              <a:rPr lang="en-US" altLang="zh-CN" sz="1200" b="0" dirty="0">
                <a:solidFill>
                  <a:srgbClr val="9CDCFE"/>
                </a:solidFill>
                <a:effectLst/>
                <a:latin typeface="Consolas" panose="020B0609020204030204" pitchFamily="49" charset="0"/>
              </a:rPr>
              <a:t>score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score2</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minnum</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DCDCAA"/>
                </a:solidFill>
                <a:effectLst/>
                <a:latin typeface="Consolas" panose="020B0609020204030204" pitchFamily="49" charset="0"/>
              </a:rPr>
              <a:t>min</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minnum</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score2</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p>
          <a:p>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if</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minnum</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&lt;=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lastmax</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return</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minnum</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num</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p>
          <a:p>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return</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minnum</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4089987491"/>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程序设计</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
        <p:nvSpPr>
          <p:cNvPr id="9" name="TextBox 40">
            <a:extLst>
              <a:ext uri="{FF2B5EF4-FFF2-40B4-BE49-F238E27FC236}">
                <a16:creationId xmlns:a16="http://schemas.microsoft.com/office/drawing/2014/main" id="{63101DAB-BF45-4D4F-84C3-9030174466EE}"/>
              </a:ext>
            </a:extLst>
          </p:cNvPr>
          <p:cNvSpPr txBox="1">
            <a:spLocks noChangeArrowheads="1"/>
          </p:cNvSpPr>
          <p:nvPr/>
        </p:nvSpPr>
        <p:spPr bwMode="auto">
          <a:xfrm>
            <a:off x="1124407" y="1060976"/>
            <a:ext cx="4165223" cy="5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800" b="1" dirty="0">
                <a:solidFill>
                  <a:srgbClr val="404040"/>
                </a:solidFill>
                <a:latin typeface="微软雅黑" panose="020B0503020204020204" pitchFamily="34" charset="-122"/>
                <a:ea typeface="微软雅黑" panose="020B0503020204020204" pitchFamily="34" charset="-122"/>
              </a:rPr>
              <a:t>核心代码展示</a:t>
            </a:r>
          </a:p>
        </p:txBody>
      </p:sp>
      <p:sp>
        <p:nvSpPr>
          <p:cNvPr id="8" name="文本框 7">
            <a:extLst>
              <a:ext uri="{FF2B5EF4-FFF2-40B4-BE49-F238E27FC236}">
                <a16:creationId xmlns:a16="http://schemas.microsoft.com/office/drawing/2014/main" id="{E3E1F38B-323E-4629-A4D8-07CF7DBC5096}"/>
              </a:ext>
            </a:extLst>
          </p:cNvPr>
          <p:cNvSpPr txBox="1"/>
          <p:nvPr/>
        </p:nvSpPr>
        <p:spPr>
          <a:xfrm>
            <a:off x="3854372" y="371958"/>
            <a:ext cx="6096000" cy="5847755"/>
          </a:xfrm>
          <a:prstGeom prst="rect">
            <a:avLst/>
          </a:prstGeom>
          <a:noFill/>
        </p:spPr>
        <p:txBody>
          <a:bodyPr wrap="square">
            <a:spAutoFit/>
          </a:bodyPr>
          <a:lstStyle/>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time_dfs</a:t>
            </a:r>
            <a:r>
              <a:rPr lang="en-US" altLang="zh-CN" sz="1100" b="0" dirty="0">
                <a:solidFill>
                  <a:srgbClr val="D4D4D4"/>
                </a:solidFill>
                <a:effectLst/>
                <a:latin typeface="Consolas" panose="020B0609020204030204" pitchFamily="49" charset="0"/>
              </a:rPr>
              <a:t>=</a:t>
            </a:r>
            <a:r>
              <a:rPr lang="en-US" altLang="zh-CN" sz="1100" b="0" dirty="0">
                <a:solidFill>
                  <a:srgbClr val="B5CEA8"/>
                </a:solidFill>
                <a:effectLst/>
                <a:latin typeface="Consolas" panose="020B0609020204030204" pitchFamily="49" charset="0"/>
              </a:rPr>
              <a:t>0</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4EC9B0"/>
                </a:solidFill>
                <a:effectLst/>
                <a:latin typeface="Consolas" panose="020B0609020204030204" pitchFamily="49" charset="0"/>
              </a:rPr>
              <a:t>clock_t</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start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end</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start</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DCDCAA"/>
                </a:solidFill>
                <a:effectLst/>
                <a:latin typeface="Consolas" panose="020B0609020204030204" pitchFamily="49" charset="0"/>
              </a:rPr>
              <a:t>clock</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int</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search_score</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DCDCAA"/>
                </a:solidFill>
                <a:effectLst/>
                <a:latin typeface="Consolas" panose="020B0609020204030204" pitchFamily="49" charset="0"/>
              </a:rPr>
              <a:t>search_DFS</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key</a:t>
            </a:r>
            <a:r>
              <a:rPr lang="en-US" altLang="zh-CN" sz="1100" b="0" dirty="0" err="1">
                <a:solidFill>
                  <a:srgbClr val="CCCCCC"/>
                </a:solidFill>
                <a:effectLst/>
                <a:latin typeface="Consolas" panose="020B0609020204030204" pitchFamily="49" charset="0"/>
              </a:rPr>
              <a:t>,</a:t>
            </a:r>
            <a:r>
              <a:rPr lang="en-US" altLang="zh-CN" sz="1100" b="0" dirty="0" err="1">
                <a:solidFill>
                  <a:srgbClr val="DCDCAA"/>
                </a:solidFill>
                <a:effectLst/>
                <a:latin typeface="Consolas" panose="020B0609020204030204" pitchFamily="49" charset="0"/>
              </a:rPr>
              <a:t>search_generate</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chessboard</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AIchess</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rby</a:t>
            </a:r>
            <a:r>
              <a:rPr lang="en-US" altLang="zh-CN" sz="1100" b="0" dirty="0">
                <a:solidFill>
                  <a:srgbClr val="CCCCCC"/>
                </a:solidFill>
                <a:effectLst/>
                <a:latin typeface="Consolas" panose="020B0609020204030204" pitchFamily="49" charset="0"/>
              </a:rPr>
              <a:t>),</a:t>
            </a:r>
            <a:r>
              <a:rPr lang="en-US" altLang="zh-CN" sz="1100" b="0" dirty="0">
                <a:solidFill>
                  <a:srgbClr val="B5CEA8"/>
                </a:solidFill>
                <a:effectLst/>
                <a:latin typeface="Consolas" panose="020B0609020204030204" pitchFamily="49" charset="0"/>
              </a:rPr>
              <a:t>1</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chessboard</a:t>
            </a:r>
            <a:r>
              <a:rPr lang="en-US" altLang="zh-CN" sz="1100" b="0" dirty="0">
                <a:solidFill>
                  <a:srgbClr val="CCCCCC"/>
                </a:solidFill>
                <a:effectLst/>
                <a:latin typeface="Consolas" panose="020B0609020204030204" pitchFamily="49" charset="0"/>
              </a:rPr>
              <a:t>,</a:t>
            </a:r>
            <a:r>
              <a:rPr lang="en-US" altLang="zh-CN" sz="1100" b="0" dirty="0">
                <a:solidFill>
                  <a:srgbClr val="D4D4D4"/>
                </a:solidFill>
                <a:effectLst/>
                <a:latin typeface="Consolas" panose="020B0609020204030204" pitchFamily="49" charset="0"/>
              </a:rPr>
              <a:t>-</a:t>
            </a:r>
            <a:r>
              <a:rPr lang="en-US" altLang="zh-CN" sz="1100" b="0" dirty="0">
                <a:solidFill>
                  <a:srgbClr val="569CD6"/>
                </a:solidFill>
                <a:effectLst/>
                <a:latin typeface="Consolas" panose="020B0609020204030204" pitchFamily="49" charset="0"/>
              </a:rPr>
              <a:t>SCOREMAX</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SCOREMAX</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score</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rby</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end</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DCDCAA"/>
                </a:solidFill>
                <a:effectLst/>
                <a:latin typeface="Consolas" panose="020B0609020204030204" pitchFamily="49" charset="0"/>
              </a:rPr>
              <a:t>clock</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time_dfs</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float</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end</a:t>
            </a:r>
            <a:r>
              <a:rPr lang="en-US" altLang="zh-CN" sz="1100" b="0" dirty="0">
                <a:solidFill>
                  <a:srgbClr val="D4D4D4"/>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start</a:t>
            </a:r>
            <a:r>
              <a:rPr lang="en-US" altLang="zh-CN" sz="1100" b="0" dirty="0">
                <a:solidFill>
                  <a:srgbClr val="CCCCCC"/>
                </a:solidFill>
                <a:effectLst/>
                <a:latin typeface="Consolas" panose="020B0609020204030204" pitchFamily="49" charset="0"/>
              </a:rPr>
              <a:t>)</a:t>
            </a:r>
            <a:r>
              <a:rPr lang="en-US" altLang="zh-CN" sz="1100" b="0" dirty="0">
                <a:solidFill>
                  <a:srgbClr val="D4D4D4"/>
                </a:solidFill>
                <a:effectLst/>
                <a:latin typeface="Consolas" panose="020B0609020204030204" pitchFamily="49" charset="0"/>
              </a:rPr>
              <a:t>/</a:t>
            </a:r>
            <a:r>
              <a:rPr lang="en-US" altLang="zh-CN" sz="1100" b="0" dirty="0">
                <a:solidFill>
                  <a:srgbClr val="569CD6"/>
                </a:solidFill>
                <a:effectLst/>
                <a:latin typeface="Consolas" panose="020B0609020204030204" pitchFamily="49" charset="0"/>
              </a:rPr>
              <a:t>CLOCKS_PER_SEC</a:t>
            </a:r>
            <a:r>
              <a:rPr lang="en-US" altLang="zh-CN" sz="1100" b="0" dirty="0">
                <a:solidFill>
                  <a:srgbClr val="CCCCCC"/>
                </a:solidFill>
                <a:effectLst/>
                <a:latin typeface="Consolas" panose="020B0609020204030204" pitchFamily="49" charset="0"/>
              </a:rPr>
              <a:t>;</a:t>
            </a:r>
          </a:p>
          <a:p>
            <a:r>
              <a:rPr lang="en-US" altLang="zh-CN" sz="1100" b="0" dirty="0">
                <a:solidFill>
                  <a:srgbClr val="6A9955"/>
                </a:solidFill>
                <a:effectLst/>
                <a:latin typeface="Consolas" panose="020B0609020204030204" pitchFamily="49" charset="0"/>
              </a:rPr>
              <a:t>                            //</a:t>
            </a:r>
            <a:r>
              <a:rPr lang="en-US" altLang="zh-CN" sz="1100" b="0" dirty="0" err="1">
                <a:solidFill>
                  <a:srgbClr val="6A9955"/>
                </a:solidFill>
                <a:effectLst/>
                <a:latin typeface="Consolas" panose="020B0609020204030204" pitchFamily="49" charset="0"/>
              </a:rPr>
              <a:t>printf</a:t>
            </a:r>
            <a:r>
              <a:rPr lang="en-US" altLang="zh-CN" sz="1100" b="0" dirty="0">
                <a:solidFill>
                  <a:srgbClr val="6A9955"/>
                </a:solidFill>
                <a:effectLst/>
                <a:latin typeface="Consolas" panose="020B0609020204030204" pitchFamily="49" charset="0"/>
              </a:rPr>
              <a:t>("t_2: %f \n",</a:t>
            </a:r>
            <a:r>
              <a:rPr lang="en-US" altLang="zh-CN" sz="1100" b="0" dirty="0" err="1">
                <a:solidFill>
                  <a:srgbClr val="6A9955"/>
                </a:solidFill>
                <a:effectLst/>
                <a:latin typeface="Consolas" panose="020B0609020204030204" pitchFamily="49" charset="0"/>
              </a:rPr>
              <a:t>time_dfs</a:t>
            </a:r>
            <a:r>
              <a:rPr lang="en-US" altLang="zh-CN" sz="1100" b="0" dirty="0">
                <a:solidFill>
                  <a:srgbClr val="6A9955"/>
                </a:solidFill>
                <a:effectLst/>
                <a:latin typeface="Consolas" panose="020B0609020204030204" pitchFamily="49" charset="0"/>
              </a:rPr>
              <a:t>);</a:t>
            </a:r>
            <a:endParaRPr lang="en-US" altLang="zh-CN" sz="1100" b="0" dirty="0">
              <a:solidFill>
                <a:srgbClr val="CCCCCC"/>
              </a:solidFill>
              <a:effectLst/>
              <a:latin typeface="Consolas" panose="020B0609020204030204" pitchFamily="49" charset="0"/>
            </a:endParaRPr>
          </a:p>
          <a:p>
            <a:r>
              <a:rPr lang="en-US" altLang="zh-CN" sz="1100" b="0" dirty="0">
                <a:solidFill>
                  <a:srgbClr val="CCCCCC"/>
                </a:solidFill>
                <a:effectLst/>
                <a:latin typeface="Consolas" panose="020B0609020204030204" pitchFamily="49" charset="0"/>
              </a:rPr>
              <a:t>                            </a:t>
            </a:r>
            <a:r>
              <a:rPr lang="en-US" altLang="zh-CN" sz="1100" b="0" dirty="0">
                <a:solidFill>
                  <a:srgbClr val="C586C0"/>
                </a:solidFill>
                <a:effectLst/>
                <a:latin typeface="Consolas" panose="020B0609020204030204" pitchFamily="49" charset="0"/>
              </a:rPr>
              <a:t>if</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time_dfs</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&lt;</a:t>
            </a:r>
            <a:r>
              <a:rPr lang="en-US" altLang="zh-CN" sz="1100" b="0" dirty="0">
                <a:solidFill>
                  <a:srgbClr val="CCCCCC"/>
                </a:solidFill>
                <a:effectLst/>
                <a:latin typeface="Consolas" panose="020B0609020204030204" pitchFamily="49" charset="0"/>
              </a:rPr>
              <a:t> </a:t>
            </a:r>
            <a:r>
              <a:rPr lang="en-US" altLang="zh-CN" sz="1100" b="0" dirty="0">
                <a:solidFill>
                  <a:srgbClr val="B5CEA8"/>
                </a:solidFill>
                <a:effectLst/>
                <a:latin typeface="Consolas" panose="020B0609020204030204" pitchFamily="49" charset="0"/>
              </a:rPr>
              <a:t>0.09</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&amp;&amp;</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search_score</a:t>
            </a:r>
            <a:r>
              <a:rPr lang="en-US" altLang="zh-CN" sz="1100" b="0" dirty="0">
                <a:solidFill>
                  <a:srgbClr val="D4D4D4"/>
                </a:solidFill>
                <a:effectLst/>
                <a:latin typeface="Consolas" panose="020B0609020204030204" pitchFamily="49" charset="0"/>
              </a:rPr>
              <a:t>&lt;</a:t>
            </a:r>
            <a:r>
              <a:rPr lang="en-US" altLang="zh-CN" sz="1100" b="0" dirty="0">
                <a:solidFill>
                  <a:srgbClr val="569CD6"/>
                </a:solidFill>
                <a:effectLst/>
                <a:latin typeface="Consolas" panose="020B0609020204030204" pitchFamily="49" charset="0"/>
              </a:rPr>
              <a:t>SA</a:t>
            </a:r>
            <a:r>
              <a:rPr lang="en-US" altLang="zh-CN" sz="1100" b="0" dirty="0">
                <a:solidFill>
                  <a:srgbClr val="D4D4D4"/>
                </a:solidFill>
                <a:effectLst/>
                <a:latin typeface="Consolas" panose="020B0609020204030204" pitchFamily="49" charset="0"/>
              </a:rPr>
              <a:t>*</a:t>
            </a:r>
            <a:r>
              <a:rPr lang="en-US" altLang="zh-CN" sz="1100" b="0" dirty="0">
                <a:solidFill>
                  <a:srgbClr val="B5CEA8"/>
                </a:solidFill>
                <a:effectLst/>
                <a:latin typeface="Consolas" panose="020B0609020204030204" pitchFamily="49" charset="0"/>
              </a:rPr>
              <a:t>0.7</a:t>
            </a:r>
            <a:r>
              <a:rPr lang="en-US" altLang="zh-CN" sz="1100" b="0" dirty="0">
                <a:solidFill>
                  <a:srgbClr val="CCCCCC"/>
                </a:solidFill>
                <a:effectLst/>
                <a:latin typeface="Consolas" panose="020B0609020204030204" pitchFamily="49" charset="0"/>
              </a:rPr>
              <a:t>)</a:t>
            </a:r>
            <a:r>
              <a:rPr lang="en-US" altLang="zh-CN" sz="1100" b="0" dirty="0">
                <a:solidFill>
                  <a:srgbClr val="6A9955"/>
                </a:solidFill>
                <a:effectLst/>
                <a:latin typeface="Consolas" panose="020B0609020204030204" pitchFamily="49" charset="0"/>
              </a:rPr>
              <a:t> //</a:t>
            </a:r>
            <a:r>
              <a:rPr lang="zh-CN" altLang="en-US" sz="1100" b="0" dirty="0">
                <a:solidFill>
                  <a:srgbClr val="6A9955"/>
                </a:solidFill>
                <a:effectLst/>
                <a:latin typeface="Consolas" panose="020B0609020204030204" pitchFamily="49" charset="0"/>
              </a:rPr>
              <a:t>动态选择</a:t>
            </a:r>
            <a:r>
              <a:rPr lang="en-US" altLang="zh-CN" sz="1100" b="0" dirty="0">
                <a:solidFill>
                  <a:srgbClr val="6A9955"/>
                </a:solidFill>
                <a:effectLst/>
                <a:latin typeface="Consolas" panose="020B0609020204030204" pitchFamily="49" charset="0"/>
              </a:rPr>
              <a:t>4</a:t>
            </a:r>
            <a:r>
              <a:rPr lang="zh-CN" altLang="en-US" sz="1100" b="0" dirty="0">
                <a:solidFill>
                  <a:srgbClr val="6A9955"/>
                </a:solidFill>
                <a:effectLst/>
                <a:latin typeface="Consolas" panose="020B0609020204030204" pitchFamily="49" charset="0"/>
              </a:rPr>
              <a:t>层还是</a:t>
            </a:r>
            <a:r>
              <a:rPr lang="en-US" altLang="zh-CN" sz="1100" b="0" dirty="0">
                <a:solidFill>
                  <a:srgbClr val="6A9955"/>
                </a:solidFill>
                <a:effectLst/>
                <a:latin typeface="Consolas" panose="020B0609020204030204" pitchFamily="49" charset="0"/>
              </a:rPr>
              <a:t>2</a:t>
            </a:r>
            <a:r>
              <a:rPr lang="zh-CN" altLang="en-US" sz="1100" b="0" dirty="0">
                <a:solidFill>
                  <a:srgbClr val="6A9955"/>
                </a:solidFill>
                <a:effectLst/>
                <a:latin typeface="Consolas" panose="020B0609020204030204" pitchFamily="49" charset="0"/>
              </a:rPr>
              <a:t>层</a:t>
            </a:r>
            <a:endParaRPr lang="zh-CN" altLang="en-US" sz="1100" b="0" dirty="0">
              <a:solidFill>
                <a:srgbClr val="CCCCCC"/>
              </a:solidFill>
              <a:effectLst/>
              <a:latin typeface="Consolas" panose="020B0609020204030204" pitchFamily="49" charset="0"/>
            </a:endParaRPr>
          </a:p>
          <a:p>
            <a:r>
              <a:rPr lang="zh-CN" altLang="en-US" sz="1100" b="0" dirty="0">
                <a:solidFill>
                  <a:srgbClr val="CCCCCC"/>
                </a:solidFill>
                <a:effectLst/>
                <a:latin typeface="Consolas" panose="020B0609020204030204" pitchFamily="49" charset="0"/>
              </a:rPr>
              <a:t>                            </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MAXlayer</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B5CEA8"/>
                </a:solidFill>
                <a:effectLst/>
                <a:latin typeface="Consolas" panose="020B0609020204030204" pitchFamily="49" charset="0"/>
              </a:rPr>
              <a:t>4</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DCDCAA"/>
                </a:solidFill>
                <a:effectLst/>
                <a:latin typeface="Consolas" panose="020B0609020204030204" pitchFamily="49" charset="0"/>
              </a:rPr>
              <a:t>search_DFS</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key</a:t>
            </a:r>
            <a:r>
              <a:rPr lang="en-US" altLang="zh-CN" sz="1100" b="0" dirty="0" err="1">
                <a:solidFill>
                  <a:srgbClr val="CCCCCC"/>
                </a:solidFill>
                <a:effectLst/>
                <a:latin typeface="Consolas" panose="020B0609020204030204" pitchFamily="49" charset="0"/>
              </a:rPr>
              <a:t>,</a:t>
            </a:r>
            <a:r>
              <a:rPr lang="en-US" altLang="zh-CN" sz="1100" b="0" dirty="0" err="1">
                <a:solidFill>
                  <a:srgbClr val="DCDCAA"/>
                </a:solidFill>
                <a:effectLst/>
                <a:latin typeface="Consolas" panose="020B0609020204030204" pitchFamily="49" charset="0"/>
              </a:rPr>
              <a:t>search_generate</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chessboard</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AIchess</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rby</a:t>
            </a:r>
            <a:r>
              <a:rPr lang="en-US" altLang="zh-CN" sz="1100" b="0" dirty="0">
                <a:solidFill>
                  <a:srgbClr val="CCCCCC"/>
                </a:solidFill>
                <a:effectLst/>
                <a:latin typeface="Consolas" panose="020B0609020204030204" pitchFamily="49" charset="0"/>
              </a:rPr>
              <a:t>),</a:t>
            </a:r>
            <a:r>
              <a:rPr lang="en-US" altLang="zh-CN" sz="1100" b="0" dirty="0">
                <a:solidFill>
                  <a:srgbClr val="B5CEA8"/>
                </a:solidFill>
                <a:effectLst/>
                <a:latin typeface="Consolas" panose="020B0609020204030204" pitchFamily="49" charset="0"/>
              </a:rPr>
              <a:t>1</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chessboard</a:t>
            </a:r>
            <a:r>
              <a:rPr lang="en-US" altLang="zh-CN" sz="1100" b="0" dirty="0">
                <a:solidFill>
                  <a:srgbClr val="CCCCCC"/>
                </a:solidFill>
                <a:effectLst/>
                <a:latin typeface="Consolas" panose="020B0609020204030204" pitchFamily="49" charset="0"/>
              </a:rPr>
              <a:t>,</a:t>
            </a:r>
            <a:r>
              <a:rPr lang="en-US" altLang="zh-CN" sz="1100" b="0" dirty="0">
                <a:solidFill>
                  <a:srgbClr val="D4D4D4"/>
                </a:solidFill>
                <a:effectLst/>
                <a:latin typeface="Consolas" panose="020B0609020204030204" pitchFamily="49" charset="0"/>
              </a:rPr>
              <a:t>-</a:t>
            </a:r>
            <a:r>
              <a:rPr lang="en-US" altLang="zh-CN" sz="1100" b="0" dirty="0">
                <a:solidFill>
                  <a:srgbClr val="569CD6"/>
                </a:solidFill>
                <a:effectLst/>
                <a:latin typeface="Consolas" panose="020B0609020204030204" pitchFamily="49" charset="0"/>
              </a:rPr>
              <a:t>SCOREMAX</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SCOREMAX</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score</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rby</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MAXlayer</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B5CEA8"/>
                </a:solidFill>
                <a:effectLst/>
                <a:latin typeface="Consolas" panose="020B0609020204030204" pitchFamily="49" charset="0"/>
              </a:rPr>
              <a:t>2</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end</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DCDCAA"/>
                </a:solidFill>
                <a:effectLst/>
                <a:latin typeface="Consolas" panose="020B0609020204030204" pitchFamily="49" charset="0"/>
              </a:rPr>
              <a:t>clock</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time_dfs</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569CD6"/>
                </a:solidFill>
                <a:effectLst/>
                <a:latin typeface="Consolas" panose="020B0609020204030204" pitchFamily="49" charset="0"/>
              </a:rPr>
              <a:t>float</a:t>
            </a:r>
            <a:r>
              <a:rPr lang="en-US" altLang="zh-CN" sz="1100" b="0" dirty="0">
                <a:solidFill>
                  <a:srgbClr val="CCCCCC"/>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end</a:t>
            </a:r>
            <a:r>
              <a:rPr lang="en-US" altLang="zh-CN" sz="1100" b="0" dirty="0">
                <a:solidFill>
                  <a:srgbClr val="D4D4D4"/>
                </a:solidFill>
                <a:effectLst/>
                <a:latin typeface="Consolas" panose="020B0609020204030204" pitchFamily="49" charset="0"/>
              </a:rPr>
              <a:t>-</a:t>
            </a:r>
            <a:r>
              <a:rPr lang="en-US" altLang="zh-CN" sz="1100" b="0" dirty="0">
                <a:solidFill>
                  <a:srgbClr val="9CDCFE"/>
                </a:solidFill>
                <a:effectLst/>
                <a:latin typeface="Consolas" panose="020B0609020204030204" pitchFamily="49" charset="0"/>
              </a:rPr>
              <a:t>start</a:t>
            </a:r>
            <a:r>
              <a:rPr lang="en-US" altLang="zh-CN" sz="1100" b="0" dirty="0">
                <a:solidFill>
                  <a:srgbClr val="CCCCCC"/>
                </a:solidFill>
                <a:effectLst/>
                <a:latin typeface="Consolas" panose="020B0609020204030204" pitchFamily="49" charset="0"/>
              </a:rPr>
              <a:t>)</a:t>
            </a:r>
            <a:r>
              <a:rPr lang="en-US" altLang="zh-CN" sz="1100" b="0" dirty="0">
                <a:solidFill>
                  <a:srgbClr val="D4D4D4"/>
                </a:solidFill>
                <a:effectLst/>
                <a:latin typeface="Consolas" panose="020B0609020204030204" pitchFamily="49" charset="0"/>
              </a:rPr>
              <a:t>/</a:t>
            </a:r>
            <a:r>
              <a:rPr lang="en-US" altLang="zh-CN" sz="1100" b="0" dirty="0">
                <a:solidFill>
                  <a:srgbClr val="569CD6"/>
                </a:solidFill>
                <a:effectLst/>
                <a:latin typeface="Consolas" panose="020B0609020204030204" pitchFamily="49" charset="0"/>
              </a:rPr>
              <a:t>CLOCKS_PER_SEC</a:t>
            </a:r>
            <a:r>
              <a:rPr lang="en-US" altLang="zh-CN" sz="1100" b="0" dirty="0">
                <a:solidFill>
                  <a:srgbClr val="CCCCCC"/>
                </a:solidFill>
                <a:effectLst/>
                <a:latin typeface="Consolas" panose="020B0609020204030204" pitchFamily="49" charset="0"/>
              </a:rPr>
              <a:t>;</a:t>
            </a:r>
          </a:p>
          <a:p>
            <a:r>
              <a:rPr lang="en-US" altLang="zh-CN" sz="1100" b="0" dirty="0">
                <a:solidFill>
                  <a:srgbClr val="6A9955"/>
                </a:solidFill>
                <a:effectLst/>
                <a:latin typeface="Consolas" panose="020B0609020204030204" pitchFamily="49" charset="0"/>
              </a:rPr>
              <a:t>                                //</a:t>
            </a:r>
            <a:r>
              <a:rPr lang="en-US" altLang="zh-CN" sz="1100" b="0" dirty="0" err="1">
                <a:solidFill>
                  <a:srgbClr val="6A9955"/>
                </a:solidFill>
                <a:effectLst/>
                <a:latin typeface="Consolas" panose="020B0609020204030204" pitchFamily="49" charset="0"/>
              </a:rPr>
              <a:t>printf</a:t>
            </a:r>
            <a:r>
              <a:rPr lang="en-US" altLang="zh-CN" sz="1100" b="0" dirty="0">
                <a:solidFill>
                  <a:srgbClr val="6A9955"/>
                </a:solidFill>
                <a:effectLst/>
                <a:latin typeface="Consolas" panose="020B0609020204030204" pitchFamily="49" charset="0"/>
              </a:rPr>
              <a:t>("t_4: %f \n",</a:t>
            </a:r>
            <a:r>
              <a:rPr lang="en-US" altLang="zh-CN" sz="1100" b="0" dirty="0" err="1">
                <a:solidFill>
                  <a:srgbClr val="6A9955"/>
                </a:solidFill>
                <a:effectLst/>
                <a:latin typeface="Consolas" panose="020B0609020204030204" pitchFamily="49" charset="0"/>
              </a:rPr>
              <a:t>time_dfs</a:t>
            </a:r>
            <a:r>
              <a:rPr lang="en-US" altLang="zh-CN" sz="1100" b="0" dirty="0">
                <a:solidFill>
                  <a:srgbClr val="6A9955"/>
                </a:solidFill>
                <a:effectLst/>
                <a:latin typeface="Consolas" panose="020B0609020204030204" pitchFamily="49" charset="0"/>
              </a:rPr>
              <a:t>);</a:t>
            </a:r>
            <a:endParaRPr lang="en-US" altLang="zh-CN" sz="1100" b="0" dirty="0">
              <a:solidFill>
                <a:srgbClr val="CCCCCC"/>
              </a:solidFill>
              <a:effectLst/>
              <a:latin typeface="Consolas" panose="020B0609020204030204" pitchFamily="49" charset="0"/>
            </a:endParaRPr>
          </a:p>
          <a:p>
            <a:r>
              <a:rPr lang="en-US" altLang="zh-CN" sz="1100" b="0" dirty="0">
                <a:solidFill>
                  <a:srgbClr val="CCCCCC"/>
                </a:solidFill>
                <a:effectLst/>
                <a:latin typeface="Consolas" panose="020B0609020204030204" pitchFamily="49" charset="0"/>
              </a:rPr>
              <a:t>                            }</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location_score</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DCDCAA"/>
                </a:solidFill>
                <a:effectLst/>
                <a:latin typeface="Consolas" panose="020B0609020204030204" pitchFamily="49" charset="0"/>
              </a:rPr>
              <a:t>get_locationscore</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chessboard</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AIchess</a:t>
            </a:r>
            <a:r>
              <a:rPr lang="en-US" altLang="zh-CN" sz="1100" b="0" dirty="0">
                <a:solidFill>
                  <a:srgbClr val="CCCCCC"/>
                </a:solidFill>
                <a:effectLst/>
                <a:latin typeface="Consolas" panose="020B0609020204030204" pitchFamily="49" charset="0"/>
              </a:rPr>
              <a:t>)</a:t>
            </a:r>
            <a:r>
              <a:rPr lang="en-US" altLang="zh-CN" sz="1100" b="0" dirty="0">
                <a:solidFill>
                  <a:srgbClr val="D4D4D4"/>
                </a:solidFill>
                <a:effectLst/>
                <a:latin typeface="Consolas" panose="020B0609020204030204" pitchFamily="49" charset="0"/>
              </a:rPr>
              <a:t>-</a:t>
            </a:r>
            <a:r>
              <a:rPr lang="en-US" altLang="zh-CN" sz="1100" b="0" dirty="0" err="1">
                <a:solidFill>
                  <a:srgbClr val="DCDCAA"/>
                </a:solidFill>
                <a:effectLst/>
                <a:latin typeface="Consolas" panose="020B0609020204030204" pitchFamily="49" charset="0"/>
              </a:rPr>
              <a:t>get_locationscore</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chessboard</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HUchess</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chessboard</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x</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y</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AIchess</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key</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zobrist_list</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AIchess</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x</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y</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DCDCAA"/>
                </a:solidFill>
                <a:effectLst/>
                <a:latin typeface="Consolas" panose="020B0609020204030204" pitchFamily="49" charset="0"/>
              </a:rPr>
              <a:t>afterchess_update</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lty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rby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y</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now_score</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DCDCAA"/>
                </a:solidFill>
                <a:effectLst/>
                <a:latin typeface="Consolas" panose="020B0609020204030204" pitchFamily="49" charset="0"/>
              </a:rPr>
              <a:t>get_locationscore</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chessboard</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AIchess</a:t>
            </a:r>
            <a:r>
              <a:rPr lang="en-US" altLang="zh-CN" sz="1100" b="0" dirty="0">
                <a:solidFill>
                  <a:srgbClr val="CCCCCC"/>
                </a:solidFill>
                <a:effectLst/>
                <a:latin typeface="Consolas" panose="020B0609020204030204" pitchFamily="49" charset="0"/>
              </a:rPr>
              <a:t>)</a:t>
            </a:r>
            <a:r>
              <a:rPr lang="en-US" altLang="zh-CN" sz="1100" b="0" dirty="0">
                <a:solidFill>
                  <a:srgbClr val="D4D4D4"/>
                </a:solidFill>
                <a:effectLst/>
                <a:latin typeface="Consolas" panose="020B0609020204030204" pitchFamily="49" charset="0"/>
              </a:rPr>
              <a:t>-</a:t>
            </a:r>
            <a:r>
              <a:rPr lang="en-US" altLang="zh-CN" sz="1100" b="0" dirty="0" err="1">
                <a:solidFill>
                  <a:srgbClr val="DCDCAA"/>
                </a:solidFill>
                <a:effectLst/>
                <a:latin typeface="Consolas" panose="020B0609020204030204" pitchFamily="49" charset="0"/>
              </a:rPr>
              <a:t>get_locationscore</a:t>
            </a:r>
            <a:r>
              <a:rPr lang="en-US" altLang="zh-CN" sz="1100" b="0" dirty="0">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chessboard</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x</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search_result</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y</a:t>
            </a:r>
            <a:r>
              <a:rPr lang="en-US" altLang="zh-CN" sz="1100" b="0" dirty="0" err="1">
                <a:solidFill>
                  <a:srgbClr val="CCCCCC"/>
                </a:solidFill>
                <a:effectLst/>
                <a:latin typeface="Consolas" panose="020B0609020204030204" pitchFamily="49" charset="0"/>
              </a:rPr>
              <a:t>,</a:t>
            </a:r>
            <a:r>
              <a:rPr lang="en-US" altLang="zh-CN" sz="1100" b="0" dirty="0" err="1">
                <a:solidFill>
                  <a:srgbClr val="9CDCFE"/>
                </a:solidFill>
                <a:effectLst/>
                <a:latin typeface="Consolas" panose="020B0609020204030204" pitchFamily="49" charset="0"/>
              </a:rPr>
              <a:t>HUchess</a:t>
            </a:r>
            <a:r>
              <a:rPr lang="en-US" altLang="zh-CN" sz="1100" b="0" dirty="0">
                <a:solidFill>
                  <a:srgbClr val="CCCCCC"/>
                </a:solidFill>
                <a:effectLst/>
                <a:latin typeface="Consolas" panose="020B0609020204030204" pitchFamily="49" charset="0"/>
              </a:rPr>
              <a:t>);</a:t>
            </a:r>
          </a:p>
          <a:p>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score</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a:solidFill>
                  <a:srgbClr val="9CDCFE"/>
                </a:solidFill>
                <a:effectLst/>
                <a:latin typeface="Consolas" panose="020B0609020204030204" pitchFamily="49" charset="0"/>
              </a:rPr>
              <a:t>score</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now_score</a:t>
            </a:r>
            <a:r>
              <a:rPr lang="en-US" altLang="zh-CN" sz="1100" b="0" dirty="0">
                <a:solidFill>
                  <a:srgbClr val="CCCCCC"/>
                </a:solidFill>
                <a:effectLst/>
                <a:latin typeface="Consolas" panose="020B0609020204030204" pitchFamily="49" charset="0"/>
              </a:rPr>
              <a:t> </a:t>
            </a:r>
            <a:r>
              <a:rPr lang="en-US" altLang="zh-CN" sz="1100" b="0" dirty="0">
                <a:solidFill>
                  <a:srgbClr val="D4D4D4"/>
                </a:solidFill>
                <a:effectLst/>
                <a:latin typeface="Consolas" panose="020B0609020204030204" pitchFamily="49" charset="0"/>
              </a:rPr>
              <a:t>-</a:t>
            </a:r>
            <a:r>
              <a:rPr lang="en-US" altLang="zh-CN" sz="1100" b="0" dirty="0">
                <a:solidFill>
                  <a:srgbClr val="CCCCCC"/>
                </a:solidFill>
                <a:effectLst/>
                <a:latin typeface="Consolas" panose="020B0609020204030204" pitchFamily="49" charset="0"/>
              </a:rPr>
              <a:t> </a:t>
            </a:r>
            <a:r>
              <a:rPr lang="en-US" altLang="zh-CN" sz="1100" b="0" dirty="0" err="1">
                <a:solidFill>
                  <a:srgbClr val="9CDCFE"/>
                </a:solidFill>
                <a:effectLst/>
                <a:latin typeface="Consolas" panose="020B0609020204030204" pitchFamily="49" charset="0"/>
              </a:rPr>
              <a:t>location_score</a:t>
            </a:r>
            <a:r>
              <a:rPr lang="en-US" altLang="zh-CN"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633330524"/>
      </p:ext>
    </p:extLst>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9846" y="2379996"/>
            <a:ext cx="7545968" cy="1865126"/>
          </a:xfrm>
          <a:prstGeom prst="rect">
            <a:avLst/>
          </a:prstGeom>
          <a:noFill/>
        </p:spPr>
        <p:txBody>
          <a:bodyPr wrap="square" rtlCol="0">
            <a:spAutoFit/>
          </a:bodyPr>
          <a:lstStyle/>
          <a:p>
            <a:pPr>
              <a:lnSpc>
                <a:spcPct val="80000"/>
              </a:lnSpc>
            </a:pPr>
            <a:r>
              <a:rPr lang="en-US" altLang="zh-CN" sz="7200" b="1" dirty="0">
                <a:solidFill>
                  <a:schemeClr val="bg1">
                    <a:lumMod val="95000"/>
                    <a:alpha val="75000"/>
                  </a:schemeClr>
                </a:solidFill>
                <a:latin typeface="+mj-ea"/>
                <a:ea typeface="+mj-ea"/>
              </a:rPr>
              <a:t>BUSSINESS WORK REPORT</a:t>
            </a:r>
          </a:p>
        </p:txBody>
      </p:sp>
      <p:pic>
        <p:nvPicPr>
          <p:cNvPr id="11" name="图片 10"/>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2" name="矩形 11"/>
          <p:cNvSpPr/>
          <p:nvPr/>
        </p:nvSpPr>
        <p:spPr>
          <a:xfrm>
            <a:off x="0" y="3982065"/>
            <a:ext cx="12192000" cy="287593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p:nvSpPr>
        <p:spPr>
          <a:xfrm rot="10800000">
            <a:off x="0" y="0"/>
            <a:ext cx="5522830" cy="2488924"/>
          </a:xfrm>
          <a:custGeom>
            <a:avLst/>
            <a:gdLst>
              <a:gd name="connsiteX0" fmla="*/ 4629710 w 4629710"/>
              <a:gd name="connsiteY0" fmla="*/ 2062620 h 2086429"/>
              <a:gd name="connsiteX1" fmla="*/ 4629710 w 4629710"/>
              <a:gd name="connsiteY1" fmla="*/ 2086429 h 2086429"/>
              <a:gd name="connsiteX2" fmla="*/ 4606079 w 4629710"/>
              <a:gd name="connsiteY2" fmla="*/ 2086429 h 2086429"/>
              <a:gd name="connsiteX3" fmla="*/ 1769949 w 4629710"/>
              <a:gd name="connsiteY3" fmla="*/ 1893739 h 2086429"/>
              <a:gd name="connsiteX4" fmla="*/ 1847524 w 4629710"/>
              <a:gd name="connsiteY4" fmla="*/ 1926988 h 2086429"/>
              <a:gd name="connsiteX5" fmla="*/ 1847524 w 4629710"/>
              <a:gd name="connsiteY5" fmla="*/ 2082151 h 2086429"/>
              <a:gd name="connsiteX6" fmla="*/ 1845924 w 4629710"/>
              <a:gd name="connsiteY6" fmla="*/ 2083764 h 2086429"/>
              <a:gd name="connsiteX7" fmla="*/ 1843281 w 4629710"/>
              <a:gd name="connsiteY7" fmla="*/ 2086429 h 2086429"/>
              <a:gd name="connsiteX8" fmla="*/ 1534067 w 4629710"/>
              <a:gd name="connsiteY8" fmla="*/ 2086429 h 2086429"/>
              <a:gd name="connsiteX9" fmla="*/ 1692374 w 4629710"/>
              <a:gd name="connsiteY9" fmla="*/ 1926988 h 2086429"/>
              <a:gd name="connsiteX10" fmla="*/ 1769949 w 4629710"/>
              <a:gd name="connsiteY10" fmla="*/ 1893739 h 2086429"/>
              <a:gd name="connsiteX11" fmla="*/ 2462350 w 4629710"/>
              <a:gd name="connsiteY11" fmla="*/ 1712302 h 2086429"/>
              <a:gd name="connsiteX12" fmla="*/ 2539931 w 4629710"/>
              <a:gd name="connsiteY12" fmla="*/ 1744168 h 2086429"/>
              <a:gd name="connsiteX13" fmla="*/ 2539931 w 4629710"/>
              <a:gd name="connsiteY13" fmla="*/ 1901188 h 2086429"/>
              <a:gd name="connsiteX14" fmla="*/ 2369776 w 4629710"/>
              <a:gd name="connsiteY14" fmla="*/ 2072642 h 2086429"/>
              <a:gd name="connsiteX15" fmla="*/ 2356093 w 4629710"/>
              <a:gd name="connsiteY15" fmla="*/ 2086429 h 2086429"/>
              <a:gd name="connsiteX16" fmla="*/ 2045101 w 4629710"/>
              <a:gd name="connsiteY16" fmla="*/ 2086429 h 2086429"/>
              <a:gd name="connsiteX17" fmla="*/ 2115833 w 4629710"/>
              <a:gd name="connsiteY17" fmla="*/ 2015158 h 2086429"/>
              <a:gd name="connsiteX18" fmla="*/ 2384770 w 4629710"/>
              <a:gd name="connsiteY18" fmla="*/ 1744168 h 2086429"/>
              <a:gd name="connsiteX19" fmla="*/ 2462350 w 4629710"/>
              <a:gd name="connsiteY19" fmla="*/ 1712302 h 2086429"/>
              <a:gd name="connsiteX20" fmla="*/ 4629710 w 4629710"/>
              <a:gd name="connsiteY20" fmla="*/ 1546814 h 2086429"/>
              <a:gd name="connsiteX21" fmla="*/ 4629710 w 4629710"/>
              <a:gd name="connsiteY21" fmla="*/ 1858916 h 2086429"/>
              <a:gd name="connsiteX22" fmla="*/ 4619307 w 4629710"/>
              <a:gd name="connsiteY22" fmla="*/ 1869385 h 2086429"/>
              <a:gd name="connsiteX23" fmla="*/ 4413580 w 4629710"/>
              <a:gd name="connsiteY23" fmla="*/ 2076441 h 2086429"/>
              <a:gd name="connsiteX24" fmla="*/ 4403656 w 4629710"/>
              <a:gd name="connsiteY24" fmla="*/ 2086429 h 2086429"/>
              <a:gd name="connsiteX25" fmla="*/ 4093847 w 4629710"/>
              <a:gd name="connsiteY25" fmla="*/ 2086429 h 2086429"/>
              <a:gd name="connsiteX26" fmla="*/ 4162148 w 4629710"/>
              <a:gd name="connsiteY26" fmla="*/ 2017650 h 2086429"/>
              <a:gd name="connsiteX27" fmla="*/ 4608252 w 4629710"/>
              <a:gd name="connsiteY27" fmla="*/ 1568422 h 2086429"/>
              <a:gd name="connsiteX28" fmla="*/ 2238267 w 4629710"/>
              <a:gd name="connsiteY28" fmla="*/ 1422274 h 2086429"/>
              <a:gd name="connsiteX29" fmla="*/ 2315838 w 4629710"/>
              <a:gd name="connsiteY29" fmla="*/ 1455593 h 2086429"/>
              <a:gd name="connsiteX30" fmla="*/ 2315838 w 4629710"/>
              <a:gd name="connsiteY30" fmla="*/ 1611082 h 2086429"/>
              <a:gd name="connsiteX31" fmla="*/ 2083124 w 4629710"/>
              <a:gd name="connsiteY31" fmla="*/ 1848018 h 2086429"/>
              <a:gd name="connsiteX32" fmla="*/ 1927981 w 4629710"/>
              <a:gd name="connsiteY32" fmla="*/ 1848018 h 2086429"/>
              <a:gd name="connsiteX33" fmla="*/ 1927981 w 4629710"/>
              <a:gd name="connsiteY33" fmla="*/ 1690678 h 2086429"/>
              <a:gd name="connsiteX34" fmla="*/ 2160695 w 4629710"/>
              <a:gd name="connsiteY34" fmla="*/ 1455593 h 2086429"/>
              <a:gd name="connsiteX35" fmla="*/ 2238267 w 4629710"/>
              <a:gd name="connsiteY35" fmla="*/ 1422274 h 2086429"/>
              <a:gd name="connsiteX36" fmla="*/ 828764 w 4629710"/>
              <a:gd name="connsiteY36" fmla="*/ 1296841 h 2086429"/>
              <a:gd name="connsiteX37" fmla="*/ 906376 w 4629710"/>
              <a:gd name="connsiteY37" fmla="*/ 1330096 h 2086429"/>
              <a:gd name="connsiteX38" fmla="*/ 906376 w 4629710"/>
              <a:gd name="connsiteY38" fmla="*/ 1485289 h 2086429"/>
              <a:gd name="connsiteX39" fmla="*/ 442282 w 4629710"/>
              <a:gd name="connsiteY39" fmla="*/ 1952837 h 2086429"/>
              <a:gd name="connsiteX40" fmla="*/ 309677 w 4629710"/>
              <a:gd name="connsiteY40" fmla="*/ 2086429 h 2086429"/>
              <a:gd name="connsiteX41" fmla="*/ 0 w 4629710"/>
              <a:gd name="connsiteY41" fmla="*/ 2086429 h 2086429"/>
              <a:gd name="connsiteX42" fmla="*/ 86087 w 4629710"/>
              <a:gd name="connsiteY42" fmla="*/ 1999748 h 2086429"/>
              <a:gd name="connsiteX43" fmla="*/ 751152 w 4629710"/>
              <a:gd name="connsiteY43" fmla="*/ 1330096 h 2086429"/>
              <a:gd name="connsiteX44" fmla="*/ 828764 w 4629710"/>
              <a:gd name="connsiteY44" fmla="*/ 1296841 h 2086429"/>
              <a:gd name="connsiteX45" fmla="*/ 2890951 w 4629710"/>
              <a:gd name="connsiteY45" fmla="*/ 1280952 h 2086429"/>
              <a:gd name="connsiteX46" fmla="*/ 2968547 w 4629710"/>
              <a:gd name="connsiteY46" fmla="*/ 1314167 h 2086429"/>
              <a:gd name="connsiteX47" fmla="*/ 2968547 w 4629710"/>
              <a:gd name="connsiteY47" fmla="*/ 1471018 h 2086429"/>
              <a:gd name="connsiteX48" fmla="*/ 2781947 w 4629710"/>
              <a:gd name="connsiteY48" fmla="*/ 1657393 h 2086429"/>
              <a:gd name="connsiteX49" fmla="*/ 2626756 w 4629710"/>
              <a:gd name="connsiteY49" fmla="*/ 1657393 h 2086429"/>
              <a:gd name="connsiteX50" fmla="*/ 2626756 w 4629710"/>
              <a:gd name="connsiteY50" fmla="*/ 1500543 h 2086429"/>
              <a:gd name="connsiteX51" fmla="*/ 2813355 w 4629710"/>
              <a:gd name="connsiteY51" fmla="*/ 1314167 h 2086429"/>
              <a:gd name="connsiteX52" fmla="*/ 2890951 w 4629710"/>
              <a:gd name="connsiteY52" fmla="*/ 1280952 h 2086429"/>
              <a:gd name="connsiteX53" fmla="*/ 2489546 w 4629710"/>
              <a:gd name="connsiteY53" fmla="*/ 1169336 h 2086429"/>
              <a:gd name="connsiteX54" fmla="*/ 2568346 w 4629710"/>
              <a:gd name="connsiteY54" fmla="*/ 1201077 h 2086429"/>
              <a:gd name="connsiteX55" fmla="*/ 2568346 w 4629710"/>
              <a:gd name="connsiteY55" fmla="*/ 1357482 h 2086429"/>
              <a:gd name="connsiteX56" fmla="*/ 2410746 w 4629710"/>
              <a:gd name="connsiteY56" fmla="*/ 1357482 h 2086429"/>
              <a:gd name="connsiteX57" fmla="*/ 2410746 w 4629710"/>
              <a:gd name="connsiteY57" fmla="*/ 1201077 h 2086429"/>
              <a:gd name="connsiteX58" fmla="*/ 2489546 w 4629710"/>
              <a:gd name="connsiteY58" fmla="*/ 1169336 h 2086429"/>
              <a:gd name="connsiteX59" fmla="*/ 4629710 w 4629710"/>
              <a:gd name="connsiteY59" fmla="*/ 1030758 h 2086429"/>
              <a:gd name="connsiteX60" fmla="*/ 4629710 w 4629710"/>
              <a:gd name="connsiteY60" fmla="*/ 1344123 h 2086429"/>
              <a:gd name="connsiteX61" fmla="*/ 4521168 w 4629710"/>
              <a:gd name="connsiteY61" fmla="*/ 1453492 h 2086429"/>
              <a:gd name="connsiteX62" fmla="*/ 4045104 w 4629710"/>
              <a:gd name="connsiteY62" fmla="*/ 1933189 h 2086429"/>
              <a:gd name="connsiteX63" fmla="*/ 3893025 w 4629710"/>
              <a:gd name="connsiteY63" fmla="*/ 2086429 h 2086429"/>
              <a:gd name="connsiteX64" fmla="*/ 3582033 w 4629710"/>
              <a:gd name="connsiteY64" fmla="*/ 2086429 h 2086429"/>
              <a:gd name="connsiteX65" fmla="*/ 3589225 w 4629710"/>
              <a:gd name="connsiteY65" fmla="*/ 2079182 h 2086429"/>
              <a:gd name="connsiteX66" fmla="*/ 4626351 w 4629710"/>
              <a:gd name="connsiteY66" fmla="*/ 1034143 h 2086429"/>
              <a:gd name="connsiteX67" fmla="*/ 1614625 w 4629710"/>
              <a:gd name="connsiteY67" fmla="*/ 1018568 h 2086429"/>
              <a:gd name="connsiteX68" fmla="*/ 1692206 w 4629710"/>
              <a:gd name="connsiteY68" fmla="*/ 1050446 h 2086429"/>
              <a:gd name="connsiteX69" fmla="*/ 1692206 w 4629710"/>
              <a:gd name="connsiteY69" fmla="*/ 1207526 h 2086429"/>
              <a:gd name="connsiteX70" fmla="*/ 904454 w 4629710"/>
              <a:gd name="connsiteY70" fmla="*/ 2001593 h 2086429"/>
              <a:gd name="connsiteX71" fmla="*/ 820292 w 4629710"/>
              <a:gd name="connsiteY71" fmla="*/ 2086429 h 2086429"/>
              <a:gd name="connsiteX72" fmla="*/ 509300 w 4629710"/>
              <a:gd name="connsiteY72" fmla="*/ 2086429 h 2086429"/>
              <a:gd name="connsiteX73" fmla="*/ 535713 w 4629710"/>
              <a:gd name="connsiteY73" fmla="*/ 2059804 h 2086429"/>
              <a:gd name="connsiteX74" fmla="*/ 1537045 w 4629710"/>
              <a:gd name="connsiteY74" fmla="*/ 1050446 h 2086429"/>
              <a:gd name="connsiteX75" fmla="*/ 1614625 w 4629710"/>
              <a:gd name="connsiteY75" fmla="*/ 1018568 h 2086429"/>
              <a:gd name="connsiteX76" fmla="*/ 2303600 w 4629710"/>
              <a:gd name="connsiteY76" fmla="*/ 841225 h 2086429"/>
              <a:gd name="connsiteX77" fmla="*/ 2381181 w 4629710"/>
              <a:gd name="connsiteY77" fmla="*/ 874475 h 2086429"/>
              <a:gd name="connsiteX78" fmla="*/ 2381181 w 4629710"/>
              <a:gd name="connsiteY78" fmla="*/ 1031485 h 2086429"/>
              <a:gd name="connsiteX79" fmla="*/ 1379622 w 4629710"/>
              <a:gd name="connsiteY79" fmla="*/ 2040153 h 2086429"/>
              <a:gd name="connsiteX80" fmla="*/ 1333672 w 4629710"/>
              <a:gd name="connsiteY80" fmla="*/ 2086429 h 2086429"/>
              <a:gd name="connsiteX81" fmla="*/ 1022608 w 4629710"/>
              <a:gd name="connsiteY81" fmla="*/ 2086429 h 2086429"/>
              <a:gd name="connsiteX82" fmla="*/ 1076516 w 4629710"/>
              <a:gd name="connsiteY82" fmla="*/ 2032139 h 2086429"/>
              <a:gd name="connsiteX83" fmla="*/ 2226020 w 4629710"/>
              <a:gd name="connsiteY83" fmla="*/ 874475 h 2086429"/>
              <a:gd name="connsiteX84" fmla="*/ 2303600 w 4629710"/>
              <a:gd name="connsiteY84" fmla="*/ 841225 h 2086429"/>
              <a:gd name="connsiteX85" fmla="*/ 1838798 w 4629710"/>
              <a:gd name="connsiteY85" fmla="*/ 795146 h 2086429"/>
              <a:gd name="connsiteX86" fmla="*/ 1916161 w 4629710"/>
              <a:gd name="connsiteY86" fmla="*/ 828267 h 2086429"/>
              <a:gd name="connsiteX87" fmla="*/ 1916161 w 4629710"/>
              <a:gd name="connsiteY87" fmla="*/ 984672 h 2086429"/>
              <a:gd name="connsiteX88" fmla="*/ 1761434 w 4629710"/>
              <a:gd name="connsiteY88" fmla="*/ 984672 h 2086429"/>
              <a:gd name="connsiteX89" fmla="*/ 1761434 w 4629710"/>
              <a:gd name="connsiteY89" fmla="*/ 828267 h 2086429"/>
              <a:gd name="connsiteX90" fmla="*/ 1838798 w 4629710"/>
              <a:gd name="connsiteY90" fmla="*/ 795146 h 2086429"/>
              <a:gd name="connsiteX91" fmla="*/ 4629710 w 4629710"/>
              <a:gd name="connsiteY91" fmla="*/ 514384 h 2086429"/>
              <a:gd name="connsiteX92" fmla="*/ 4629710 w 4629710"/>
              <a:gd name="connsiteY92" fmla="*/ 828997 h 2086429"/>
              <a:gd name="connsiteX93" fmla="*/ 4595945 w 4629710"/>
              <a:gd name="connsiteY93" fmla="*/ 863022 h 2086429"/>
              <a:gd name="connsiteX94" fmla="*/ 3437297 w 4629710"/>
              <a:gd name="connsiteY94" fmla="*/ 2030584 h 2086429"/>
              <a:gd name="connsiteX95" fmla="*/ 3381878 w 4629710"/>
              <a:gd name="connsiteY95" fmla="*/ 2086429 h 2086429"/>
              <a:gd name="connsiteX96" fmla="*/ 3070403 w 4629710"/>
              <a:gd name="connsiteY96" fmla="*/ 2086429 h 2086429"/>
              <a:gd name="connsiteX97" fmla="*/ 3214665 w 4629710"/>
              <a:gd name="connsiteY97" fmla="*/ 1940988 h 2086429"/>
              <a:gd name="connsiteX98" fmla="*/ 4469965 w 4629710"/>
              <a:gd name="connsiteY98" fmla="*/ 675434 h 2086429"/>
              <a:gd name="connsiteX99" fmla="*/ 4629710 w 4629710"/>
              <a:gd name="connsiteY99" fmla="*/ 0 h 2086429"/>
              <a:gd name="connsiteX100" fmla="*/ 4629710 w 4629710"/>
              <a:gd name="connsiteY100" fmla="*/ 314353 h 2086429"/>
              <a:gd name="connsiteX101" fmla="*/ 4558252 w 4629710"/>
              <a:gd name="connsiteY101" fmla="*/ 386295 h 2086429"/>
              <a:gd name="connsiteX102" fmla="*/ 3117080 w 4629710"/>
              <a:gd name="connsiteY102" fmla="*/ 1837231 h 2086429"/>
              <a:gd name="connsiteX103" fmla="*/ 2869559 w 4629710"/>
              <a:gd name="connsiteY103" fmla="*/ 2086429 h 2086429"/>
              <a:gd name="connsiteX104" fmla="*/ 2558298 w 4629710"/>
              <a:gd name="connsiteY104" fmla="*/ 2086429 h 2086429"/>
              <a:gd name="connsiteX105" fmla="*/ 2623869 w 4629710"/>
              <a:gd name="connsiteY105" fmla="*/ 2020383 h 2086429"/>
              <a:gd name="connsiteX106" fmla="*/ 4514978 w 4629710"/>
              <a:gd name="connsiteY106" fmla="*/ 115564 h 208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4629710" h="2086429">
                <a:moveTo>
                  <a:pt x="4629710" y="2062620"/>
                </a:moveTo>
                <a:lnTo>
                  <a:pt x="4629710" y="2086429"/>
                </a:lnTo>
                <a:lnTo>
                  <a:pt x="4606079" y="2086429"/>
                </a:lnTo>
                <a:close/>
                <a:moveTo>
                  <a:pt x="1769949" y="1893739"/>
                </a:moveTo>
                <a:cubicBezTo>
                  <a:pt x="1798116" y="1893739"/>
                  <a:pt x="1826283" y="1904822"/>
                  <a:pt x="1847524" y="1926988"/>
                </a:cubicBezTo>
                <a:cubicBezTo>
                  <a:pt x="1891853" y="1969473"/>
                  <a:pt x="1891853" y="2039666"/>
                  <a:pt x="1847524" y="2082151"/>
                </a:cubicBezTo>
                <a:cubicBezTo>
                  <a:pt x="1847524" y="2082151"/>
                  <a:pt x="1847524" y="2082151"/>
                  <a:pt x="1845924" y="2083764"/>
                </a:cubicBezTo>
                <a:lnTo>
                  <a:pt x="1843281" y="2086429"/>
                </a:lnTo>
                <a:lnTo>
                  <a:pt x="1534067" y="2086429"/>
                </a:lnTo>
                <a:lnTo>
                  <a:pt x="1692374" y="1926988"/>
                </a:lnTo>
                <a:cubicBezTo>
                  <a:pt x="1713615" y="1904822"/>
                  <a:pt x="1741782" y="1893739"/>
                  <a:pt x="1769949" y="1893739"/>
                </a:cubicBezTo>
                <a:close/>
                <a:moveTo>
                  <a:pt x="2462350" y="1712302"/>
                </a:moveTo>
                <a:cubicBezTo>
                  <a:pt x="2490519" y="1712302"/>
                  <a:pt x="2518688" y="1722924"/>
                  <a:pt x="2539931" y="1744168"/>
                </a:cubicBezTo>
                <a:cubicBezTo>
                  <a:pt x="2582415" y="1788503"/>
                  <a:pt x="2582415" y="1858701"/>
                  <a:pt x="2539931" y="1901188"/>
                </a:cubicBezTo>
                <a:cubicBezTo>
                  <a:pt x="2539931" y="1901188"/>
                  <a:pt x="2539931" y="1901188"/>
                  <a:pt x="2369776" y="2072642"/>
                </a:cubicBezTo>
                <a:lnTo>
                  <a:pt x="2356093" y="2086429"/>
                </a:lnTo>
                <a:lnTo>
                  <a:pt x="2045101" y="2086429"/>
                </a:lnTo>
                <a:lnTo>
                  <a:pt x="2115833" y="2015158"/>
                </a:lnTo>
                <a:cubicBezTo>
                  <a:pt x="2203361" y="1926962"/>
                  <a:pt x="2292990" y="1836649"/>
                  <a:pt x="2384770" y="1744168"/>
                </a:cubicBezTo>
                <a:cubicBezTo>
                  <a:pt x="2406013" y="1722924"/>
                  <a:pt x="2434181" y="1712302"/>
                  <a:pt x="2462350" y="1712302"/>
                </a:cubicBezTo>
                <a:close/>
                <a:moveTo>
                  <a:pt x="4629710" y="1546814"/>
                </a:moveTo>
                <a:lnTo>
                  <a:pt x="4629710" y="1858916"/>
                </a:lnTo>
                <a:lnTo>
                  <a:pt x="4619307" y="1869385"/>
                </a:lnTo>
                <a:cubicBezTo>
                  <a:pt x="4552784" y="1936338"/>
                  <a:pt x="4484229" y="2005336"/>
                  <a:pt x="4413580" y="2076441"/>
                </a:cubicBezTo>
                <a:lnTo>
                  <a:pt x="4403656" y="2086429"/>
                </a:lnTo>
                <a:lnTo>
                  <a:pt x="4093847" y="2086429"/>
                </a:lnTo>
                <a:lnTo>
                  <a:pt x="4162148" y="2017650"/>
                </a:lnTo>
                <a:cubicBezTo>
                  <a:pt x="4291492" y="1887401"/>
                  <a:pt x="4439313" y="1738544"/>
                  <a:pt x="4608252" y="1568422"/>
                </a:cubicBezTo>
                <a:close/>
                <a:moveTo>
                  <a:pt x="2238267" y="1422274"/>
                </a:moveTo>
                <a:cubicBezTo>
                  <a:pt x="2266433" y="1422274"/>
                  <a:pt x="2294599" y="1433380"/>
                  <a:pt x="2315838" y="1455593"/>
                </a:cubicBezTo>
                <a:cubicBezTo>
                  <a:pt x="2360165" y="1498167"/>
                  <a:pt x="2360165" y="1568507"/>
                  <a:pt x="2315838" y="1611082"/>
                </a:cubicBezTo>
                <a:cubicBezTo>
                  <a:pt x="2315838" y="1611082"/>
                  <a:pt x="2315838" y="1611082"/>
                  <a:pt x="2083124" y="1848018"/>
                </a:cubicBezTo>
                <a:cubicBezTo>
                  <a:pt x="2040645" y="1890592"/>
                  <a:pt x="1970461" y="1890592"/>
                  <a:pt x="1927981" y="1848018"/>
                </a:cubicBezTo>
                <a:cubicBezTo>
                  <a:pt x="1885502" y="1803592"/>
                  <a:pt x="1885502" y="1733252"/>
                  <a:pt x="1927981" y="1690678"/>
                </a:cubicBezTo>
                <a:cubicBezTo>
                  <a:pt x="1927981" y="1690678"/>
                  <a:pt x="1927981" y="1690678"/>
                  <a:pt x="2160695" y="1455593"/>
                </a:cubicBezTo>
                <a:cubicBezTo>
                  <a:pt x="2181935" y="1433380"/>
                  <a:pt x="2210101" y="1422274"/>
                  <a:pt x="2238267" y="1422274"/>
                </a:cubicBezTo>
                <a:close/>
                <a:moveTo>
                  <a:pt x="828764" y="1296841"/>
                </a:moveTo>
                <a:cubicBezTo>
                  <a:pt x="856944" y="1296841"/>
                  <a:pt x="885125" y="1307926"/>
                  <a:pt x="906376" y="1330096"/>
                </a:cubicBezTo>
                <a:cubicBezTo>
                  <a:pt x="948878" y="1372589"/>
                  <a:pt x="948878" y="1442796"/>
                  <a:pt x="906376" y="1485289"/>
                </a:cubicBezTo>
                <a:cubicBezTo>
                  <a:pt x="906376" y="1485289"/>
                  <a:pt x="906376" y="1485289"/>
                  <a:pt x="442282" y="1952837"/>
                </a:cubicBezTo>
                <a:lnTo>
                  <a:pt x="309677" y="2086429"/>
                </a:lnTo>
                <a:lnTo>
                  <a:pt x="0" y="2086429"/>
                </a:lnTo>
                <a:lnTo>
                  <a:pt x="86087" y="1999748"/>
                </a:lnTo>
                <a:cubicBezTo>
                  <a:pt x="291823" y="1792593"/>
                  <a:pt x="513120" y="1569771"/>
                  <a:pt x="751152" y="1330096"/>
                </a:cubicBezTo>
                <a:cubicBezTo>
                  <a:pt x="772404" y="1307926"/>
                  <a:pt x="800583" y="1296841"/>
                  <a:pt x="828764" y="1296841"/>
                </a:cubicBezTo>
                <a:close/>
                <a:moveTo>
                  <a:pt x="2890951" y="1280952"/>
                </a:moveTo>
                <a:cubicBezTo>
                  <a:pt x="2919126" y="1280952"/>
                  <a:pt x="2947301" y="1292024"/>
                  <a:pt x="2968547" y="1314167"/>
                </a:cubicBezTo>
                <a:cubicBezTo>
                  <a:pt x="3011040" y="1356609"/>
                  <a:pt x="3011040" y="1426731"/>
                  <a:pt x="2968547" y="1471018"/>
                </a:cubicBezTo>
                <a:cubicBezTo>
                  <a:pt x="2968547" y="1471018"/>
                  <a:pt x="2968547" y="1471018"/>
                  <a:pt x="2781947" y="1657393"/>
                </a:cubicBezTo>
                <a:cubicBezTo>
                  <a:pt x="2739454" y="1701680"/>
                  <a:pt x="2669249" y="1701680"/>
                  <a:pt x="2626756" y="1657393"/>
                </a:cubicBezTo>
                <a:cubicBezTo>
                  <a:pt x="2582415" y="1614951"/>
                  <a:pt x="2582415" y="1544830"/>
                  <a:pt x="2626756" y="1500543"/>
                </a:cubicBezTo>
                <a:cubicBezTo>
                  <a:pt x="2626756" y="1500543"/>
                  <a:pt x="2626756" y="1500543"/>
                  <a:pt x="2813355" y="1314167"/>
                </a:cubicBezTo>
                <a:cubicBezTo>
                  <a:pt x="2834601" y="1292024"/>
                  <a:pt x="2862776" y="1280952"/>
                  <a:pt x="2890951" y="1280952"/>
                </a:cubicBezTo>
                <a:close/>
                <a:moveTo>
                  <a:pt x="2489546" y="1169336"/>
                </a:moveTo>
                <a:cubicBezTo>
                  <a:pt x="2517821" y="1169336"/>
                  <a:pt x="2546097" y="1179916"/>
                  <a:pt x="2568346" y="1201077"/>
                </a:cubicBezTo>
                <a:cubicBezTo>
                  <a:pt x="2610990" y="1245238"/>
                  <a:pt x="2610990" y="1315160"/>
                  <a:pt x="2568346" y="1357482"/>
                </a:cubicBezTo>
                <a:cubicBezTo>
                  <a:pt x="2523847" y="1401643"/>
                  <a:pt x="2455245" y="1401643"/>
                  <a:pt x="2410746" y="1357482"/>
                </a:cubicBezTo>
                <a:cubicBezTo>
                  <a:pt x="2368102" y="1315160"/>
                  <a:pt x="2368102" y="1245238"/>
                  <a:pt x="2410746" y="1201077"/>
                </a:cubicBezTo>
                <a:cubicBezTo>
                  <a:pt x="2432996" y="1179916"/>
                  <a:pt x="2461271" y="1169336"/>
                  <a:pt x="2489546" y="1169336"/>
                </a:cubicBezTo>
                <a:close/>
                <a:moveTo>
                  <a:pt x="4629710" y="1030758"/>
                </a:moveTo>
                <a:lnTo>
                  <a:pt x="4629710" y="1344123"/>
                </a:lnTo>
                <a:lnTo>
                  <a:pt x="4521168" y="1453492"/>
                </a:lnTo>
                <a:cubicBezTo>
                  <a:pt x="4370413" y="1605399"/>
                  <a:pt x="4211859" y="1765162"/>
                  <a:pt x="4045104" y="1933189"/>
                </a:cubicBezTo>
                <a:lnTo>
                  <a:pt x="3893025" y="2086429"/>
                </a:lnTo>
                <a:lnTo>
                  <a:pt x="3582033" y="2086429"/>
                </a:lnTo>
                <a:lnTo>
                  <a:pt x="3589225" y="2079182"/>
                </a:lnTo>
                <a:cubicBezTo>
                  <a:pt x="3763876" y="1903199"/>
                  <a:pt x="4074367" y="1590339"/>
                  <a:pt x="4626351" y="1034143"/>
                </a:cubicBezTo>
                <a:close/>
                <a:moveTo>
                  <a:pt x="1614625" y="1018568"/>
                </a:moveTo>
                <a:cubicBezTo>
                  <a:pt x="1642794" y="1018568"/>
                  <a:pt x="1670963" y="1029194"/>
                  <a:pt x="1692206" y="1050446"/>
                </a:cubicBezTo>
                <a:cubicBezTo>
                  <a:pt x="1734690" y="1094798"/>
                  <a:pt x="1734690" y="1165022"/>
                  <a:pt x="1692206" y="1207526"/>
                </a:cubicBezTo>
                <a:cubicBezTo>
                  <a:pt x="1692206" y="1207526"/>
                  <a:pt x="1692206" y="1207526"/>
                  <a:pt x="904454" y="2001593"/>
                </a:cubicBezTo>
                <a:lnTo>
                  <a:pt x="820292" y="2086429"/>
                </a:lnTo>
                <a:lnTo>
                  <a:pt x="509300" y="2086429"/>
                </a:lnTo>
                <a:lnTo>
                  <a:pt x="535713" y="2059804"/>
                </a:lnTo>
                <a:cubicBezTo>
                  <a:pt x="837224" y="1755877"/>
                  <a:pt x="1169926" y="1420508"/>
                  <a:pt x="1537045" y="1050446"/>
                </a:cubicBezTo>
                <a:cubicBezTo>
                  <a:pt x="1558288" y="1029194"/>
                  <a:pt x="1586457" y="1018568"/>
                  <a:pt x="1614625" y="1018568"/>
                </a:cubicBezTo>
                <a:close/>
                <a:moveTo>
                  <a:pt x="2303600" y="841225"/>
                </a:moveTo>
                <a:cubicBezTo>
                  <a:pt x="2331769" y="841225"/>
                  <a:pt x="2359938" y="852309"/>
                  <a:pt x="2381181" y="874475"/>
                </a:cubicBezTo>
                <a:cubicBezTo>
                  <a:pt x="2423665" y="916960"/>
                  <a:pt x="2423665" y="987153"/>
                  <a:pt x="2381181" y="1031485"/>
                </a:cubicBezTo>
                <a:cubicBezTo>
                  <a:pt x="2381181" y="1031485"/>
                  <a:pt x="2381181" y="1031485"/>
                  <a:pt x="1379622" y="2040153"/>
                </a:cubicBezTo>
                <a:lnTo>
                  <a:pt x="1333672" y="2086429"/>
                </a:lnTo>
                <a:lnTo>
                  <a:pt x="1022608" y="2086429"/>
                </a:lnTo>
                <a:lnTo>
                  <a:pt x="1076516" y="2032139"/>
                </a:lnTo>
                <a:cubicBezTo>
                  <a:pt x="1416254" y="1689990"/>
                  <a:pt x="1797714" y="1305822"/>
                  <a:pt x="2226020" y="874475"/>
                </a:cubicBezTo>
                <a:cubicBezTo>
                  <a:pt x="2247263" y="852309"/>
                  <a:pt x="2275431" y="841225"/>
                  <a:pt x="2303600" y="841225"/>
                </a:cubicBezTo>
                <a:close/>
                <a:moveTo>
                  <a:pt x="1838798" y="795146"/>
                </a:moveTo>
                <a:cubicBezTo>
                  <a:pt x="1866888" y="795146"/>
                  <a:pt x="1894978" y="806186"/>
                  <a:pt x="1916161" y="828267"/>
                </a:cubicBezTo>
                <a:cubicBezTo>
                  <a:pt x="1958527" y="870588"/>
                  <a:pt x="1958527" y="940510"/>
                  <a:pt x="1916161" y="984672"/>
                </a:cubicBezTo>
                <a:cubicBezTo>
                  <a:pt x="1873795" y="1026993"/>
                  <a:pt x="1803800" y="1026993"/>
                  <a:pt x="1761434" y="984672"/>
                </a:cubicBezTo>
                <a:cubicBezTo>
                  <a:pt x="1717227" y="940510"/>
                  <a:pt x="1717227" y="870588"/>
                  <a:pt x="1761434" y="828267"/>
                </a:cubicBezTo>
                <a:cubicBezTo>
                  <a:pt x="1782617" y="806186"/>
                  <a:pt x="1810708" y="795146"/>
                  <a:pt x="1838798" y="795146"/>
                </a:cubicBezTo>
                <a:close/>
                <a:moveTo>
                  <a:pt x="4629710" y="514384"/>
                </a:moveTo>
                <a:lnTo>
                  <a:pt x="4629710" y="828997"/>
                </a:lnTo>
                <a:lnTo>
                  <a:pt x="4595945" y="863022"/>
                </a:lnTo>
                <a:cubicBezTo>
                  <a:pt x="4281421" y="1179966"/>
                  <a:pt x="3899954" y="1564368"/>
                  <a:pt x="3437297" y="2030584"/>
                </a:cubicBezTo>
                <a:lnTo>
                  <a:pt x="3381878" y="2086429"/>
                </a:lnTo>
                <a:lnTo>
                  <a:pt x="3070403" y="2086429"/>
                </a:lnTo>
                <a:lnTo>
                  <a:pt x="3214665" y="1940988"/>
                </a:lnTo>
                <a:cubicBezTo>
                  <a:pt x="3538718" y="1614288"/>
                  <a:pt x="3949427" y="1200224"/>
                  <a:pt x="4469965" y="675434"/>
                </a:cubicBezTo>
                <a:close/>
                <a:moveTo>
                  <a:pt x="4629710" y="0"/>
                </a:moveTo>
                <a:lnTo>
                  <a:pt x="4629710" y="314353"/>
                </a:lnTo>
                <a:lnTo>
                  <a:pt x="4558252" y="386295"/>
                </a:lnTo>
                <a:cubicBezTo>
                  <a:pt x="4166000" y="781204"/>
                  <a:pt x="3691376" y="1259044"/>
                  <a:pt x="3117080" y="1837231"/>
                </a:cubicBezTo>
                <a:lnTo>
                  <a:pt x="2869559" y="2086429"/>
                </a:lnTo>
                <a:lnTo>
                  <a:pt x="2558298" y="2086429"/>
                </a:lnTo>
                <a:lnTo>
                  <a:pt x="2623869" y="2020383"/>
                </a:lnTo>
                <a:cubicBezTo>
                  <a:pt x="2894027" y="1748266"/>
                  <a:pt x="3434344" y="1204032"/>
                  <a:pt x="4514978" y="115564"/>
                </a:cubicBez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1731383" y="2562128"/>
            <a:ext cx="3564518" cy="769441"/>
          </a:xfrm>
          <a:prstGeom prst="rect">
            <a:avLst/>
          </a:prstGeom>
          <a:noFill/>
        </p:spPr>
        <p:txBody>
          <a:bodyPr wrap="square" rtlCol="0">
            <a:spAutoFit/>
          </a:bodyPr>
          <a:lstStyle/>
          <a:p>
            <a:r>
              <a:rPr lang="zh-CN" altLang="en-US" sz="4400" dirty="0">
                <a:solidFill>
                  <a:schemeClr val="tx1">
                    <a:lumMod val="50000"/>
                    <a:lumOff val="50000"/>
                  </a:schemeClr>
                </a:solidFill>
              </a:rPr>
              <a:t>感谢聆听</a:t>
            </a:r>
            <a:endParaRPr lang="en-US" altLang="zh-CN" sz="4400" dirty="0">
              <a:solidFill>
                <a:schemeClr val="tx1">
                  <a:lumMod val="50000"/>
                  <a:lumOff val="50000"/>
                </a:schemeClr>
              </a:solidFill>
            </a:endParaRPr>
          </a:p>
        </p:txBody>
      </p:sp>
      <p:sp>
        <p:nvSpPr>
          <p:cNvPr id="20" name="文本框 19"/>
          <p:cNvSpPr txBox="1"/>
          <p:nvPr/>
        </p:nvSpPr>
        <p:spPr>
          <a:xfrm>
            <a:off x="1731382" y="2151214"/>
            <a:ext cx="4364618" cy="461665"/>
          </a:xfrm>
          <a:prstGeom prst="rect">
            <a:avLst/>
          </a:prstGeom>
          <a:noFill/>
        </p:spPr>
        <p:txBody>
          <a:bodyPr wrap="square" rtlCol="0">
            <a:spAutoFit/>
          </a:bodyPr>
          <a:lstStyle/>
          <a:p>
            <a:r>
              <a:rPr lang="en-US" altLang="zh-CN" sz="2400" b="1" dirty="0">
                <a:latin typeface="+mj-ea"/>
              </a:rPr>
              <a:t>EXPERIMENTAL REPORT</a:t>
            </a:r>
          </a:p>
        </p:txBody>
      </p:sp>
      <p:cxnSp>
        <p:nvCxnSpPr>
          <p:cNvPr id="24" name="直接连接符 23"/>
          <p:cNvCxnSpPr/>
          <p:nvPr/>
        </p:nvCxnSpPr>
        <p:spPr>
          <a:xfrm>
            <a:off x="1731382" y="2612879"/>
            <a:ext cx="436461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731382" y="3982065"/>
            <a:ext cx="356451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749846" y="4295873"/>
            <a:ext cx="2497717" cy="583565"/>
          </a:xfrm>
          <a:prstGeom prst="rect">
            <a:avLst/>
          </a:prstGeom>
          <a:noFill/>
        </p:spPr>
        <p:txBody>
          <a:bodyPr wrap="square" rtlCol="0">
            <a:spAutoFit/>
          </a:bodyPr>
          <a:lstStyle/>
          <a:p>
            <a:pPr algn="r"/>
            <a:r>
              <a:rPr lang="zh-CN" altLang="en-US" sz="1600" dirty="0">
                <a:latin typeface="+mj-ea"/>
                <a:ea typeface="+mj-ea"/>
              </a:rPr>
              <a:t>汇报人：张剑玮</a:t>
            </a:r>
          </a:p>
          <a:p>
            <a:pPr algn="r"/>
            <a:endParaRPr lang="en-US" altLang="zh-CN" sz="1600" dirty="0">
              <a:latin typeface="+mj-ea"/>
              <a:ea typeface="+mj-ea"/>
            </a:endParaRPr>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05057" y="2403057"/>
            <a:ext cx="1586785" cy="15790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9">
                                            <p:txEl>
                                              <p:pRg st="0" end="0"/>
                                            </p:txEl>
                                          </p:spTgt>
                                        </p:tgtEl>
                                        <p:attrNameLst>
                                          <p:attrName>style.visibility</p:attrName>
                                        </p:attrNameLst>
                                      </p:cBhvr>
                                      <p:to>
                                        <p:strVal val="visible"/>
                                      </p:to>
                                    </p:set>
                                    <p:anim calcmode="lin" valueType="num">
                                      <p:cBhvr>
                                        <p:cTn id="21" dur="500" fill="hold"/>
                                        <p:tgtEl>
                                          <p:spTgt spid="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9">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9">
                                            <p:txEl>
                                              <p:pRg st="0" end="0"/>
                                            </p:txEl>
                                          </p:spTgt>
                                        </p:tgtEl>
                                      </p:cBhvr>
                                    </p:animEffect>
                                  </p:childTnLst>
                                </p:cTn>
                              </p:par>
                            </p:childTnLst>
                          </p:cTn>
                        </p:par>
                        <p:par>
                          <p:cTn id="26" fill="hold">
                            <p:stCondLst>
                              <p:cond delay="1650"/>
                            </p:stCondLst>
                            <p:childTnLst>
                              <p:par>
                                <p:cTn id="27" presetID="10"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2150"/>
                            </p:stCondLst>
                            <p:childTnLst>
                              <p:par>
                                <p:cTn id="31" presetID="10"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par>
                          <p:cTn id="37" fill="hold">
                            <p:stCondLst>
                              <p:cond delay="2650"/>
                            </p:stCondLst>
                            <p:childTnLst>
                              <p:par>
                                <p:cTn id="38" presetID="47"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par>
                          <p:cTn id="43" fill="hold">
                            <p:stCondLst>
                              <p:cond delay="3650"/>
                            </p:stCondLst>
                            <p:childTnLst>
                              <p:par>
                                <p:cTn id="44" presetID="12" presetClass="entr" presetSubtype="2"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p:tgtEl>
                                          <p:spTgt spid="27"/>
                                        </p:tgtEl>
                                        <p:attrNameLst>
                                          <p:attrName>ppt_x</p:attrName>
                                        </p:attrNameLst>
                                      </p:cBhvr>
                                      <p:tavLst>
                                        <p:tav tm="0">
                                          <p:val>
                                            <p:strVal val="#ppt_x+#ppt_w*1.125000"/>
                                          </p:val>
                                        </p:tav>
                                        <p:tav tm="100000">
                                          <p:val>
                                            <p:strVal val="#ppt_x"/>
                                          </p:val>
                                        </p:tav>
                                      </p:tavLst>
                                    </p:anim>
                                    <p:animEffect transition="in" filter="wipe(left)">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animBg="1"/>
      <p:bldP spid="16" grpId="0" animBg="1"/>
      <p:bldP spid="19" grpId="0" build="allAtOnce"/>
      <p:bldP spid="20"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3818467" y="1877485"/>
            <a:ext cx="2559051" cy="908049"/>
            <a:chOff x="3666731" y="1984470"/>
            <a:chExt cx="2636520" cy="1447800"/>
          </a:xfrm>
        </p:grpSpPr>
        <p:sp>
          <p:nvSpPr>
            <p:cNvPr id="4" name="任意多边形 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535" b="1" noProof="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14361" name="文本框 35"/>
            <p:cNvSpPr txBox="1">
              <a:spLocks noChangeArrowheads="1"/>
            </p:cNvSpPr>
            <p:nvPr/>
          </p:nvSpPr>
          <p:spPr bwMode="auto">
            <a:xfrm>
              <a:off x="3971726" y="2413941"/>
              <a:ext cx="2230360" cy="588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b="1" dirty="0">
                  <a:solidFill>
                    <a:schemeClr val="bg1"/>
                  </a:solidFill>
                  <a:latin typeface="Arial" panose="020B0604020202090204" pitchFamily="34" charset="0"/>
                  <a:ea typeface="微软雅黑" panose="020B0503020204020204" pitchFamily="34" charset="-122"/>
                </a:rPr>
                <a:t>蒙特卡洛树搜索</a:t>
              </a:r>
              <a:endParaRPr lang="zh-CN" altLang="en-US" b="1" baseline="-3000" dirty="0">
                <a:solidFill>
                  <a:schemeClr val="bg1"/>
                </a:solidFill>
                <a:latin typeface="Arial" panose="020B0604020202090204" pitchFamily="34" charset="0"/>
                <a:ea typeface="微软雅黑" panose="020B0503020204020204" pitchFamily="34" charset="-122"/>
              </a:endParaRPr>
            </a:p>
          </p:txBody>
        </p:sp>
      </p:grpSp>
      <p:grpSp>
        <p:nvGrpSpPr>
          <p:cNvPr id="6" name="组合 5"/>
          <p:cNvGrpSpPr/>
          <p:nvPr/>
        </p:nvGrpSpPr>
        <p:grpSpPr bwMode="auto">
          <a:xfrm>
            <a:off x="1682751" y="1877485"/>
            <a:ext cx="2556933" cy="908049"/>
            <a:chOff x="1436370" y="1984470"/>
            <a:chExt cx="2636520" cy="1447800"/>
          </a:xfrm>
        </p:grpSpPr>
        <p:sp>
          <p:nvSpPr>
            <p:cNvPr id="7" name="任意多边形 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535" b="1" noProof="1">
                <a:solidFill>
                  <a:schemeClr val="bg1"/>
                </a:solidFill>
                <a:latin typeface="Arial" panose="020B0604020202090204" pitchFamily="34" charset="0"/>
                <a:ea typeface="微软雅黑" panose="020B0503020204020204" pitchFamily="34" charset="-122"/>
                <a:cs typeface="Arial" panose="020B0604020202090204" pitchFamily="34" charset="0"/>
              </a:endParaRPr>
            </a:p>
          </p:txBody>
        </p:sp>
        <p:sp>
          <p:nvSpPr>
            <p:cNvPr id="14359" name="文本框 43"/>
            <p:cNvSpPr txBox="1">
              <a:spLocks noChangeArrowheads="1"/>
            </p:cNvSpPr>
            <p:nvPr/>
          </p:nvSpPr>
          <p:spPr bwMode="auto">
            <a:xfrm>
              <a:off x="1709209" y="2365275"/>
              <a:ext cx="2293959" cy="68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pPr>
              <a:r>
                <a:rPr lang="zh-CN" altLang="en-US" sz="2000" b="1" dirty="0">
                  <a:solidFill>
                    <a:schemeClr val="bg1"/>
                  </a:solidFill>
                  <a:latin typeface="Arial" panose="020B0604020202090204" pitchFamily="34" charset="0"/>
                  <a:ea typeface="微软雅黑" panose="020B0503020204020204" pitchFamily="34" charset="-122"/>
                </a:rPr>
                <a:t>启发式搜索</a:t>
              </a:r>
              <a:endParaRPr lang="zh-CN" altLang="en-US" sz="2000" b="1" baseline="-3000" dirty="0">
                <a:solidFill>
                  <a:schemeClr val="bg1"/>
                </a:solidFill>
                <a:latin typeface="Arial" panose="020B0604020202090204" pitchFamily="34" charset="0"/>
                <a:ea typeface="微软雅黑" panose="020B0503020204020204" pitchFamily="34" charset="-122"/>
              </a:endParaRPr>
            </a:p>
          </p:txBody>
        </p:sp>
      </p:grpSp>
      <p:grpSp>
        <p:nvGrpSpPr>
          <p:cNvPr id="10" name="组合 9"/>
          <p:cNvGrpSpPr/>
          <p:nvPr/>
        </p:nvGrpSpPr>
        <p:grpSpPr bwMode="auto">
          <a:xfrm>
            <a:off x="8094134" y="1877485"/>
            <a:ext cx="2556933" cy="908049"/>
            <a:chOff x="8127453" y="1984470"/>
            <a:chExt cx="2636520" cy="1447800"/>
          </a:xfrm>
        </p:grpSpPr>
        <p:sp>
          <p:nvSpPr>
            <p:cNvPr id="11" name="任意多边形 10"/>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535" b="1" noProof="1">
                <a:solidFill>
                  <a:schemeClr val="bg1"/>
                </a:solidFill>
                <a:latin typeface="Arial" panose="020B0604020202090204" pitchFamily="34" charset="0"/>
                <a:ea typeface="微软雅黑" panose="020B0503020204020204" pitchFamily="34" charset="-122"/>
                <a:cs typeface="Arial" panose="020B0604020202090204" pitchFamily="34" charset="0"/>
              </a:endParaRPr>
            </a:p>
          </p:txBody>
        </p:sp>
        <p:sp>
          <p:nvSpPr>
            <p:cNvPr id="14357" name="文本框 46"/>
            <p:cNvSpPr txBox="1">
              <a:spLocks noChangeArrowheads="1"/>
            </p:cNvSpPr>
            <p:nvPr/>
          </p:nvSpPr>
          <p:spPr bwMode="auto">
            <a:xfrm>
              <a:off x="8439017" y="2365275"/>
              <a:ext cx="2230361" cy="68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pPr>
              <a:r>
                <a:rPr lang="zh-CN" altLang="en-US" sz="2000" b="1" dirty="0">
                  <a:solidFill>
                    <a:schemeClr val="bg1"/>
                  </a:solidFill>
                  <a:latin typeface="Arial" panose="020B0604020202090204" pitchFamily="34" charset="0"/>
                  <a:ea typeface="微软雅黑" panose="020B0503020204020204" pitchFamily="34" charset="-122"/>
                </a:rPr>
                <a:t>强化学习</a:t>
              </a:r>
              <a:endParaRPr lang="zh-CN" altLang="en-US" sz="2000" b="1" baseline="-3000" dirty="0">
                <a:solidFill>
                  <a:schemeClr val="bg1"/>
                </a:solidFill>
                <a:latin typeface="Arial" panose="020B0604020202090204" pitchFamily="34" charset="0"/>
                <a:ea typeface="微软雅黑" panose="020B0503020204020204" pitchFamily="34" charset="-122"/>
              </a:endParaRPr>
            </a:p>
          </p:txBody>
        </p:sp>
      </p:grpSp>
      <p:grpSp>
        <p:nvGrpSpPr>
          <p:cNvPr id="13" name="组合 12"/>
          <p:cNvGrpSpPr/>
          <p:nvPr/>
        </p:nvGrpSpPr>
        <p:grpSpPr bwMode="auto">
          <a:xfrm>
            <a:off x="5956300" y="1877485"/>
            <a:ext cx="2556933" cy="908049"/>
            <a:chOff x="5897092" y="1984470"/>
            <a:chExt cx="2636520" cy="1447800"/>
          </a:xfrm>
        </p:grpSpPr>
        <p:sp>
          <p:nvSpPr>
            <p:cNvPr id="14" name="任意多边形 13"/>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535" b="1" noProof="1">
                <a:solidFill>
                  <a:schemeClr val="bg1"/>
                </a:solidFill>
                <a:latin typeface="Arial" panose="020B0604020202090204" pitchFamily="34" charset="0"/>
                <a:ea typeface="微软雅黑" panose="020B0503020204020204" pitchFamily="34" charset="-122"/>
                <a:cs typeface="Arial" panose="020B0604020202090204" pitchFamily="34" charset="0"/>
              </a:endParaRPr>
            </a:p>
          </p:txBody>
        </p:sp>
        <p:sp>
          <p:nvSpPr>
            <p:cNvPr id="14355" name="文本框 49"/>
            <p:cNvSpPr txBox="1">
              <a:spLocks noChangeArrowheads="1"/>
            </p:cNvSpPr>
            <p:nvPr/>
          </p:nvSpPr>
          <p:spPr bwMode="auto">
            <a:xfrm>
              <a:off x="6227711" y="2446147"/>
              <a:ext cx="2205655" cy="52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pPr>
              <a:r>
                <a:rPr lang="zh-CN" altLang="en-US" sz="1400" b="1" dirty="0">
                  <a:solidFill>
                    <a:schemeClr val="bg1"/>
                  </a:solidFill>
                  <a:latin typeface="Arial" panose="020B0604020202090204" pitchFamily="34" charset="0"/>
                  <a:ea typeface="微软雅黑" panose="020B0503020204020204" pitchFamily="34" charset="-122"/>
                </a:rPr>
                <a:t>深度学习和神经网络</a:t>
              </a:r>
              <a:endParaRPr lang="zh-CN" altLang="en-US" sz="1400" b="1" baseline="-3000" dirty="0">
                <a:solidFill>
                  <a:schemeClr val="bg1"/>
                </a:solidFill>
                <a:latin typeface="Arial" panose="020B0604020202090204" pitchFamily="34" charset="0"/>
                <a:ea typeface="微软雅黑" panose="020B0503020204020204" pitchFamily="34" charset="-122"/>
              </a:endParaRPr>
            </a:p>
          </p:txBody>
        </p:sp>
      </p:grpSp>
      <p:sp>
        <p:nvSpPr>
          <p:cNvPr id="18" name="矩形 47"/>
          <p:cNvSpPr>
            <a:spLocks noChangeArrowheads="1"/>
          </p:cNvSpPr>
          <p:nvPr/>
        </p:nvSpPr>
        <p:spPr bwMode="auto">
          <a:xfrm>
            <a:off x="1889090" y="3054895"/>
            <a:ext cx="1907116" cy="272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lnSpc>
                <a:spcPct val="12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早期的棋类</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主要依赖于启发式搜索，例如</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Minimax</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算法和</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Alpha-Beta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剪枝</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。这些算法通过评估棋盘上的每个位置，预测可能的走法，并选择最优的一步。</a:t>
            </a:r>
          </a:p>
        </p:txBody>
      </p:sp>
      <p:sp>
        <p:nvSpPr>
          <p:cNvPr id="20" name="矩形 47"/>
          <p:cNvSpPr>
            <a:spLocks noChangeArrowheads="1"/>
          </p:cNvSpPr>
          <p:nvPr/>
        </p:nvSpPr>
        <p:spPr bwMode="auto">
          <a:xfrm>
            <a:off x="4098890" y="3054895"/>
            <a:ext cx="1875367" cy="272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lnSpc>
                <a:spcPct val="12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这是一种更高级的搜索技术，它使用随机模拟来预测每一步的结果</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MCTS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在围棋</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中得到了广泛的应用，因为围棋的复杂性使得传统的搜索算法难以应对。</a:t>
            </a:r>
          </a:p>
        </p:txBody>
      </p:sp>
      <p:sp>
        <p:nvSpPr>
          <p:cNvPr id="22" name="矩形 47"/>
          <p:cNvSpPr>
            <a:spLocks noChangeArrowheads="1"/>
          </p:cNvSpPr>
          <p:nvPr/>
        </p:nvSpPr>
        <p:spPr bwMode="auto">
          <a:xfrm>
            <a:off x="6276939" y="3054895"/>
            <a:ext cx="1892300" cy="302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lnSpc>
                <a:spcPct val="12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近年来，深度学习和神经网络的发展为棋类</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带来了革命性的变化</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。例如，</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Google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AlphaGo</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使用深度神经网络和</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MCTS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相结合的方法，成功地击败了世界围棋冠军</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4" name="矩形 47"/>
          <p:cNvSpPr>
            <a:spLocks noChangeArrowheads="1"/>
          </p:cNvSpPr>
          <p:nvPr/>
        </p:nvSpPr>
        <p:spPr bwMode="auto">
          <a:xfrm>
            <a:off x="8471923" y="3054895"/>
            <a:ext cx="1873249" cy="243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lnSpc>
                <a:spcPct val="12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强化学习是一种让</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通过与环境的交互进行学习的方法</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AlphaGo</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就是通过强化学习，不断地与自己进行对弈，从而提高其棋艺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TextBox 25"/>
          <p:cNvSpPr txBox="1">
            <a:spLocks noChangeArrowheads="1"/>
          </p:cNvSpPr>
          <p:nvPr/>
        </p:nvSpPr>
        <p:spPr bwMode="auto">
          <a:xfrm>
            <a:off x="324188" y="37195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0-#ppt_w/2"/>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400"/>
                                        <p:tgtEl>
                                          <p:spTgt spid="18"/>
                                        </p:tgtEl>
                                        <p:attrNameLst>
                                          <p:attrName>ppt_y</p:attrName>
                                        </p:attrNameLst>
                                      </p:cBhvr>
                                      <p:tavLst>
                                        <p:tav tm="0">
                                          <p:val>
                                            <p:strVal val="#ppt_y-#ppt_h*1.125000"/>
                                          </p:val>
                                        </p:tav>
                                        <p:tav tm="100000">
                                          <p:val>
                                            <p:strVal val="#ppt_y"/>
                                          </p:val>
                                        </p:tav>
                                      </p:tavLst>
                                    </p:anim>
                                    <p:animEffect transition="in" filter="wipe(down)">
                                      <p:cBhvr>
                                        <p:cTn id="12" dur="400"/>
                                        <p:tgtEl>
                                          <p:spTgt spid="18"/>
                                        </p:tgtEl>
                                      </p:cBhvr>
                                    </p:animEffect>
                                  </p:childTnLst>
                                </p:cTn>
                              </p:par>
                            </p:childTnLst>
                          </p:cTn>
                        </p:par>
                        <p:par>
                          <p:cTn id="13" fill="hold">
                            <p:stCondLst>
                              <p:cond delay="900"/>
                            </p:stCondLst>
                            <p:childTnLst>
                              <p:par>
                                <p:cTn id="14" presetID="1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400"/>
                                        <p:tgtEl>
                                          <p:spTgt spid="3"/>
                                        </p:tgtEl>
                                        <p:attrNameLst>
                                          <p:attrName>ppt_x</p:attrName>
                                        </p:attrNameLst>
                                      </p:cBhvr>
                                      <p:tavLst>
                                        <p:tav tm="0">
                                          <p:val>
                                            <p:strVal val="#ppt_x-#ppt_w*1.125000"/>
                                          </p:val>
                                        </p:tav>
                                        <p:tav tm="100000">
                                          <p:val>
                                            <p:strVal val="#ppt_x"/>
                                          </p:val>
                                        </p:tav>
                                      </p:tavLst>
                                    </p:anim>
                                    <p:animEffect transition="in" filter="wipe(right)">
                                      <p:cBhvr>
                                        <p:cTn id="17" dur="400"/>
                                        <p:tgtEl>
                                          <p:spTgt spid="3"/>
                                        </p:tgtEl>
                                      </p:cBhvr>
                                    </p:animEffect>
                                  </p:childTnLst>
                                </p:cTn>
                              </p:par>
                              <p:par>
                                <p:cTn id="18" presetID="12" presetClass="entr" presetSubtype="1"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 calcmode="lin" valueType="num">
                                      <p:cBhvr>
                                        <p:cTn id="20" dur="400"/>
                                        <p:tgtEl>
                                          <p:spTgt spid="20"/>
                                        </p:tgtEl>
                                        <p:attrNameLst>
                                          <p:attrName>ppt_y</p:attrName>
                                        </p:attrNameLst>
                                      </p:cBhvr>
                                      <p:tavLst>
                                        <p:tav tm="0">
                                          <p:val>
                                            <p:strVal val="#ppt_y-#ppt_h*1.125000"/>
                                          </p:val>
                                        </p:tav>
                                        <p:tav tm="100000">
                                          <p:val>
                                            <p:strVal val="#ppt_y"/>
                                          </p:val>
                                        </p:tav>
                                      </p:tavLst>
                                    </p:anim>
                                    <p:animEffect transition="in" filter="wipe(down)">
                                      <p:cBhvr>
                                        <p:cTn id="21" dur="400"/>
                                        <p:tgtEl>
                                          <p:spTgt spid="20"/>
                                        </p:tgtEl>
                                      </p:cBhvr>
                                    </p:animEffect>
                                  </p:childTnLst>
                                </p:cTn>
                              </p:par>
                            </p:childTnLst>
                          </p:cTn>
                        </p:par>
                        <p:par>
                          <p:cTn id="22" fill="hold">
                            <p:stCondLst>
                              <p:cond delay="1800"/>
                            </p:stCondLst>
                            <p:childTnLst>
                              <p:par>
                                <p:cTn id="23" presetID="1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400"/>
                                        <p:tgtEl>
                                          <p:spTgt spid="13"/>
                                        </p:tgtEl>
                                        <p:attrNameLst>
                                          <p:attrName>ppt_x</p:attrName>
                                        </p:attrNameLst>
                                      </p:cBhvr>
                                      <p:tavLst>
                                        <p:tav tm="0">
                                          <p:val>
                                            <p:strVal val="#ppt_x-#ppt_w*1.125000"/>
                                          </p:val>
                                        </p:tav>
                                        <p:tav tm="100000">
                                          <p:val>
                                            <p:strVal val="#ppt_x"/>
                                          </p:val>
                                        </p:tav>
                                      </p:tavLst>
                                    </p:anim>
                                    <p:animEffect transition="in" filter="wipe(right)">
                                      <p:cBhvr>
                                        <p:cTn id="26" dur="400"/>
                                        <p:tgtEl>
                                          <p:spTgt spid="13"/>
                                        </p:tgtEl>
                                      </p:cBhvr>
                                    </p:animEffect>
                                  </p:childTnLst>
                                </p:cTn>
                              </p:par>
                              <p:par>
                                <p:cTn id="27" presetID="12" presetClass="entr" presetSubtype="1" fill="hold" grpId="0" nodeType="withEffect">
                                  <p:stCondLst>
                                    <p:cond delay="500"/>
                                  </p:stCondLst>
                                  <p:childTnLst>
                                    <p:set>
                                      <p:cBhvr>
                                        <p:cTn id="28" dur="1" fill="hold">
                                          <p:stCondLst>
                                            <p:cond delay="0"/>
                                          </p:stCondLst>
                                        </p:cTn>
                                        <p:tgtEl>
                                          <p:spTgt spid="22"/>
                                        </p:tgtEl>
                                        <p:attrNameLst>
                                          <p:attrName>style.visibility</p:attrName>
                                        </p:attrNameLst>
                                      </p:cBhvr>
                                      <p:to>
                                        <p:strVal val="visible"/>
                                      </p:to>
                                    </p:set>
                                    <p:anim calcmode="lin" valueType="num">
                                      <p:cBhvr>
                                        <p:cTn id="29" dur="400"/>
                                        <p:tgtEl>
                                          <p:spTgt spid="22"/>
                                        </p:tgtEl>
                                        <p:attrNameLst>
                                          <p:attrName>ppt_y</p:attrName>
                                        </p:attrNameLst>
                                      </p:cBhvr>
                                      <p:tavLst>
                                        <p:tav tm="0">
                                          <p:val>
                                            <p:strVal val="#ppt_y-#ppt_h*1.125000"/>
                                          </p:val>
                                        </p:tav>
                                        <p:tav tm="100000">
                                          <p:val>
                                            <p:strVal val="#ppt_y"/>
                                          </p:val>
                                        </p:tav>
                                      </p:tavLst>
                                    </p:anim>
                                    <p:animEffect transition="in" filter="wipe(down)">
                                      <p:cBhvr>
                                        <p:cTn id="30" dur="400"/>
                                        <p:tgtEl>
                                          <p:spTgt spid="22"/>
                                        </p:tgtEl>
                                      </p:cBhvr>
                                    </p:animEffect>
                                  </p:childTnLst>
                                </p:cTn>
                              </p:par>
                            </p:childTnLst>
                          </p:cTn>
                        </p:par>
                        <p:par>
                          <p:cTn id="31" fill="hold">
                            <p:stCondLst>
                              <p:cond delay="2700"/>
                            </p:stCondLst>
                            <p:childTnLst>
                              <p:par>
                                <p:cTn id="32" presetID="1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400"/>
                                        <p:tgtEl>
                                          <p:spTgt spid="10"/>
                                        </p:tgtEl>
                                        <p:attrNameLst>
                                          <p:attrName>ppt_x</p:attrName>
                                        </p:attrNameLst>
                                      </p:cBhvr>
                                      <p:tavLst>
                                        <p:tav tm="0">
                                          <p:val>
                                            <p:strVal val="#ppt_x-#ppt_w*1.125000"/>
                                          </p:val>
                                        </p:tav>
                                        <p:tav tm="100000">
                                          <p:val>
                                            <p:strVal val="#ppt_x"/>
                                          </p:val>
                                        </p:tav>
                                      </p:tavLst>
                                    </p:anim>
                                    <p:animEffect transition="in" filter="wipe(right)">
                                      <p:cBhvr>
                                        <p:cTn id="35" dur="400"/>
                                        <p:tgtEl>
                                          <p:spTgt spid="10"/>
                                        </p:tgtEl>
                                      </p:cBhvr>
                                    </p:animEffect>
                                  </p:childTnLst>
                                </p:cTn>
                              </p:par>
                              <p:par>
                                <p:cTn id="36" presetID="12" presetClass="entr" presetSubtype="1"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400"/>
                                        <p:tgtEl>
                                          <p:spTgt spid="24"/>
                                        </p:tgtEl>
                                        <p:attrNameLst>
                                          <p:attrName>ppt_y</p:attrName>
                                        </p:attrNameLst>
                                      </p:cBhvr>
                                      <p:tavLst>
                                        <p:tav tm="0">
                                          <p:val>
                                            <p:strVal val="#ppt_y-#ppt_h*1.125000"/>
                                          </p:val>
                                        </p:tav>
                                        <p:tav tm="100000">
                                          <p:val>
                                            <p:strVal val="#ppt_y"/>
                                          </p:val>
                                        </p:tav>
                                      </p:tavLst>
                                    </p:anim>
                                    <p:animEffect transition="in" filter="wipe(down)">
                                      <p:cBhvr>
                                        <p:cTn id="39"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2023</a:t>
            </a:r>
            <a:endParaRPr lang="zh-CN" altLang="en-US" sz="2800" b="1" dirty="0"/>
          </a:p>
        </p:txBody>
      </p:sp>
      <p:grpSp>
        <p:nvGrpSpPr>
          <p:cNvPr id="19" name="组合 18"/>
          <p:cNvGrpSpPr/>
          <p:nvPr/>
        </p:nvGrpSpPr>
        <p:grpSpPr>
          <a:xfrm>
            <a:off x="2016905" y="2207506"/>
            <a:ext cx="2936096" cy="2507184"/>
            <a:chOff x="2321705" y="2270688"/>
            <a:chExt cx="2936096" cy="2507184"/>
          </a:xfrm>
        </p:grpSpPr>
        <p:pic>
          <p:nvPicPr>
            <p:cNvPr id="3" name="图片 2"/>
            <p:cNvPicPr>
              <a:picLocks noChangeAspect="1"/>
            </p:cNvPicPr>
            <p:nvPr/>
          </p:nvPicPr>
          <p:blipFill>
            <a:blip r:embed="rId5"/>
            <a:stretch>
              <a:fillRect/>
            </a:stretch>
          </p:blipFill>
          <p:spPr>
            <a:xfrm>
              <a:off x="2321705" y="2270688"/>
              <a:ext cx="2936096" cy="2507184"/>
            </a:xfrm>
            <a:prstGeom prst="rect">
              <a:avLst/>
            </a:prstGeom>
          </p:spPr>
        </p:pic>
        <p:sp>
          <p:nvSpPr>
            <p:cNvPr id="4" name="椭圆 3"/>
            <p:cNvSpPr/>
            <p:nvPr/>
          </p:nvSpPr>
          <p:spPr>
            <a:xfrm>
              <a:off x="3089528" y="2741103"/>
              <a:ext cx="1302155" cy="1302155"/>
            </a:xfrm>
            <a:prstGeom prst="ellipse">
              <a:avLst/>
            </a:prstGeom>
            <a:solidFill>
              <a:schemeClr val="bg1"/>
            </a:solidFill>
            <a:ln>
              <a:noFill/>
            </a:ln>
            <a:effectLst>
              <a:outerShdw blurRad="63500" sx="106000" sy="106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37076" y="2935863"/>
              <a:ext cx="1007057" cy="830997"/>
            </a:xfrm>
            <a:prstGeom prst="rect">
              <a:avLst/>
            </a:prstGeom>
            <a:noFill/>
          </p:spPr>
          <p:txBody>
            <a:bodyPr wrap="square" rtlCol="0">
              <a:spAutoFit/>
            </a:bodyPr>
            <a:lstStyle/>
            <a:p>
              <a:pPr algn="ctr"/>
              <a:r>
                <a:rPr lang="en-US" altLang="zh-CN" sz="4800" dirty="0">
                  <a:solidFill>
                    <a:schemeClr val="accent3"/>
                  </a:solidFill>
                  <a:latin typeface="+mj-ea"/>
                  <a:ea typeface="+mj-ea"/>
                </a:rPr>
                <a:t>02</a:t>
              </a:r>
              <a:endParaRPr lang="zh-CN" altLang="en-US" sz="4800" dirty="0">
                <a:solidFill>
                  <a:schemeClr val="accent3"/>
                </a:solidFill>
                <a:latin typeface="+mj-ea"/>
                <a:ea typeface="+mj-ea"/>
              </a:endParaRPr>
            </a:p>
          </p:txBody>
        </p:sp>
      </p:grpSp>
      <p:sp>
        <p:nvSpPr>
          <p:cNvPr id="51" name="文本框 50"/>
          <p:cNvSpPr txBox="1"/>
          <p:nvPr/>
        </p:nvSpPr>
        <p:spPr>
          <a:xfrm>
            <a:off x="5362998" y="2554477"/>
            <a:ext cx="4110613" cy="707886"/>
          </a:xfrm>
          <a:prstGeom prst="rect">
            <a:avLst/>
          </a:prstGeom>
          <a:noFill/>
        </p:spPr>
        <p:txBody>
          <a:bodyPr wrap="square" rtlCol="0">
            <a:spAutoFit/>
          </a:bodyPr>
          <a:lstStyle/>
          <a:p>
            <a:r>
              <a:rPr lang="zh-CN" altLang="en-US" sz="4000" b="1" dirty="0">
                <a:solidFill>
                  <a:schemeClr val="accent3"/>
                </a:solidFill>
              </a:rPr>
              <a:t>课题分析</a:t>
            </a:r>
          </a:p>
        </p:txBody>
      </p:sp>
      <p:sp>
        <p:nvSpPr>
          <p:cNvPr id="53" name="文本框 52"/>
          <p:cNvSpPr txBox="1"/>
          <p:nvPr/>
        </p:nvSpPr>
        <p:spPr>
          <a:xfrm>
            <a:off x="5274393" y="3472845"/>
            <a:ext cx="5415051"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分析实验目的、需求</a:t>
            </a:r>
          </a:p>
        </p:txBody>
      </p:sp>
      <p:cxnSp>
        <p:nvCxnSpPr>
          <p:cNvPr id="21" name="直接连接符 20"/>
          <p:cNvCxnSpPr/>
          <p:nvPr/>
        </p:nvCxnSpPr>
        <p:spPr>
          <a:xfrm>
            <a:off x="5362998" y="3262363"/>
            <a:ext cx="318799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900" decel="100000" fill="hold"/>
                                        <p:tgtEl>
                                          <p:spTgt spid="5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2042584" y="3852334"/>
            <a:ext cx="1092200" cy="1521884"/>
          </a:xfrm>
          <a:custGeom>
            <a:avLst/>
            <a:gdLst>
              <a:gd name="T0" fmla="*/ 90959013 w 933"/>
              <a:gd name="T1" fmla="*/ 973534517 h 1182"/>
              <a:gd name="T2" fmla="*/ 98667627 w 933"/>
              <a:gd name="T3" fmla="*/ 317051119 h 1182"/>
              <a:gd name="T4" fmla="*/ 203501268 w 933"/>
              <a:gd name="T5" fmla="*/ 195825720 h 1182"/>
              <a:gd name="T6" fmla="*/ 555003537 w 933"/>
              <a:gd name="T7" fmla="*/ 188365978 h 1182"/>
              <a:gd name="T8" fmla="*/ 555003537 w 933"/>
              <a:gd name="T9" fmla="*/ 298401281 h 1182"/>
              <a:gd name="T10" fmla="*/ 719192629 w 933"/>
              <a:gd name="T11" fmla="*/ 142672762 h 1182"/>
              <a:gd name="T12" fmla="*/ 548837524 w 933"/>
              <a:gd name="T13" fmla="*/ 0 h 1182"/>
              <a:gd name="T14" fmla="*/ 550379247 w 933"/>
              <a:gd name="T15" fmla="*/ 85790417 h 1182"/>
              <a:gd name="T16" fmla="*/ 180376303 w 933"/>
              <a:gd name="T17" fmla="*/ 87655111 h 1182"/>
              <a:gd name="T18" fmla="*/ 0 w 933"/>
              <a:gd name="T19" fmla="*/ 277885782 h 1182"/>
              <a:gd name="T20" fmla="*/ 0 w 933"/>
              <a:gd name="T21" fmla="*/ 986589307 h 1182"/>
              <a:gd name="T22" fmla="*/ 90959013 w 933"/>
              <a:gd name="T23" fmla="*/ 973534517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28" name="箭头2"/>
          <p:cNvSpPr>
            <a:spLocks noChangeArrowheads="1"/>
          </p:cNvSpPr>
          <p:nvPr/>
        </p:nvSpPr>
        <p:spPr bwMode="auto">
          <a:xfrm rot="-5400000">
            <a:off x="2330451" y="3219452"/>
            <a:ext cx="325967" cy="1299633"/>
          </a:xfrm>
          <a:custGeom>
            <a:avLst/>
            <a:gdLst>
              <a:gd name="T0" fmla="*/ 109671141 w 142"/>
              <a:gd name="T1" fmla="*/ 2604646 h 604"/>
              <a:gd name="T2" fmla="*/ 133383494 w 142"/>
              <a:gd name="T3" fmla="*/ 1229228280 h 604"/>
              <a:gd name="T4" fmla="*/ 0 w 142"/>
              <a:gd name="T5" fmla="*/ 1234435958 h 604"/>
              <a:gd name="T6" fmla="*/ 213414623 w 142"/>
              <a:gd name="T7" fmla="*/ 1572994744 h 604"/>
              <a:gd name="T8" fmla="*/ 420901589 w 142"/>
              <a:gd name="T9" fmla="*/ 1234435958 h 604"/>
              <a:gd name="T10" fmla="*/ 296408721 w 142"/>
              <a:gd name="T11" fmla="*/ 1234435958 h 604"/>
              <a:gd name="T12" fmla="*/ 293445753 w 142"/>
              <a:gd name="T13" fmla="*/ 0 h 604"/>
              <a:gd name="T14" fmla="*/ 109671141 w 142"/>
              <a:gd name="T15" fmla="*/ 2604646 h 6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29" name="箭头1"/>
          <p:cNvSpPr>
            <a:spLocks noChangeArrowheads="1"/>
          </p:cNvSpPr>
          <p:nvPr/>
        </p:nvSpPr>
        <p:spPr bwMode="auto">
          <a:xfrm>
            <a:off x="2036233" y="2190751"/>
            <a:ext cx="1092200" cy="1763183"/>
          </a:xfrm>
          <a:custGeom>
            <a:avLst/>
            <a:gdLst>
              <a:gd name="T0" fmla="*/ 90959013 w 933"/>
              <a:gd name="T1" fmla="*/ 1306720854 h 1182"/>
              <a:gd name="T2" fmla="*/ 98667627 w 933"/>
              <a:gd name="T3" fmla="*/ 425560247 h 1182"/>
              <a:gd name="T4" fmla="*/ 203501268 w 933"/>
              <a:gd name="T5" fmla="*/ 262846232 h 1182"/>
              <a:gd name="T6" fmla="*/ 555003537 w 933"/>
              <a:gd name="T7" fmla="*/ 252833234 h 1182"/>
              <a:gd name="T8" fmla="*/ 555003537 w 933"/>
              <a:gd name="T9" fmla="*/ 400527752 h 1182"/>
              <a:gd name="T10" fmla="*/ 719192629 w 933"/>
              <a:gd name="T11" fmla="*/ 191502223 h 1182"/>
              <a:gd name="T12" fmla="*/ 548837524 w 933"/>
              <a:gd name="T13" fmla="*/ 0 h 1182"/>
              <a:gd name="T14" fmla="*/ 550379247 w 933"/>
              <a:gd name="T15" fmla="*/ 115151715 h 1182"/>
              <a:gd name="T16" fmla="*/ 180376303 w 933"/>
              <a:gd name="T17" fmla="*/ 117654405 h 1182"/>
              <a:gd name="T18" fmla="*/ 0 w 933"/>
              <a:gd name="T19" fmla="*/ 372991448 h 1182"/>
              <a:gd name="T20" fmla="*/ 0 w 933"/>
              <a:gd name="T21" fmla="*/ 1324243041 h 1182"/>
              <a:gd name="T22" fmla="*/ 90959013 w 933"/>
              <a:gd name="T23" fmla="*/ 1306720854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30" name="文本1"/>
          <p:cNvSpPr>
            <a:spLocks noChangeArrowheads="1"/>
          </p:cNvSpPr>
          <p:nvPr/>
        </p:nvSpPr>
        <p:spPr bwMode="auto">
          <a:xfrm>
            <a:off x="4504267" y="1803400"/>
            <a:ext cx="5911851" cy="1195917"/>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a:lnSpc>
                <a:spcPct val="120000"/>
              </a:lnSpc>
            </a:pPr>
            <a:r>
              <a:rPr lang="zh-CN" altLang="en-US" sz="1600" dirty="0">
                <a:solidFill>
                  <a:srgbClr val="404040"/>
                </a:solidFill>
                <a:latin typeface="微软雅黑" panose="020B0503020204020204" pitchFamily="34" charset="-122"/>
                <a:ea typeface="微软雅黑" panose="020B0503020204020204" pitchFamily="34" charset="-122"/>
              </a:rPr>
              <a:t>五子棋是一种两人对弈的棋类游戏，玩家通过在</a:t>
            </a:r>
            <a:r>
              <a:rPr lang="en-US" altLang="zh-CN" sz="1600" dirty="0">
                <a:solidFill>
                  <a:srgbClr val="404040"/>
                </a:solidFill>
                <a:latin typeface="微软雅黑" panose="020B0503020204020204" pitchFamily="34" charset="-122"/>
                <a:ea typeface="微软雅黑" panose="020B0503020204020204" pitchFamily="34" charset="-122"/>
              </a:rPr>
              <a:t>15×15</a:t>
            </a:r>
            <a:r>
              <a:rPr lang="zh-CN" altLang="en-US" sz="1600" dirty="0">
                <a:solidFill>
                  <a:srgbClr val="404040"/>
                </a:solidFill>
                <a:latin typeface="微软雅黑" panose="020B0503020204020204" pitchFamily="34" charset="-122"/>
                <a:ea typeface="微软雅黑" panose="020B0503020204020204" pitchFamily="34" charset="-122"/>
              </a:rPr>
              <a:t>的棋盘上下黑白两色的棋子，谁先在横线、竖线或斜线上形成连续的五个（或以上）同色棋子便获胜。（无禁手规则）</a:t>
            </a:r>
            <a:endParaRPr lang="zh-CN" altLang="zh-CN" sz="1600" dirty="0">
              <a:solidFill>
                <a:srgbClr val="404040"/>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auto">
          <a:xfrm>
            <a:off x="3261784" y="1797051"/>
            <a:ext cx="1242483" cy="1202267"/>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1865" b="1" dirty="0">
                <a:solidFill>
                  <a:schemeClr val="bg1"/>
                </a:solidFill>
                <a:latin typeface="微软雅黑" panose="020B0503020204020204" pitchFamily="34" charset="-122"/>
                <a:ea typeface="微软雅黑" panose="020B0503020204020204" pitchFamily="34" charset="-122"/>
              </a:rPr>
              <a:t>五子棋</a:t>
            </a:r>
            <a:endParaRPr lang="zh-CN" altLang="zh-CN" sz="1865" b="1" dirty="0">
              <a:solidFill>
                <a:schemeClr val="bg1"/>
              </a:solidFill>
              <a:latin typeface="微软雅黑" panose="020B0503020204020204" pitchFamily="34" charset="-122"/>
              <a:ea typeface="微软雅黑" panose="020B0503020204020204" pitchFamily="34" charset="-122"/>
            </a:endParaRPr>
          </a:p>
        </p:txBody>
      </p:sp>
      <p:sp>
        <p:nvSpPr>
          <p:cNvPr id="32" name="文本2"/>
          <p:cNvSpPr>
            <a:spLocks noChangeArrowheads="1"/>
          </p:cNvSpPr>
          <p:nvPr/>
        </p:nvSpPr>
        <p:spPr bwMode="auto">
          <a:xfrm>
            <a:off x="4504267" y="3255433"/>
            <a:ext cx="5911851" cy="1193800"/>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eaLnBrk="1" hangingPunct="1">
              <a:lnSpc>
                <a:spcPct val="120000"/>
              </a:lnSpc>
            </a:pPr>
            <a:r>
              <a:rPr lang="zh-CN" altLang="en-US" sz="1600" dirty="0">
                <a:solidFill>
                  <a:srgbClr val="404040"/>
                </a:solidFill>
                <a:latin typeface="微软雅黑" panose="020B0503020204020204" pitchFamily="34" charset="-122"/>
                <a:ea typeface="微软雅黑" panose="020B0503020204020204" pitchFamily="34" charset="-122"/>
              </a:rPr>
              <a:t>程序应在玩家指定落子位置后做出响应，通过算法，综合考虑进攻、防守等多种因素后，选择恰当的落子位置并将控制移交给玩家。</a:t>
            </a:r>
            <a:endParaRPr lang="zh-CN" altLang="zh-CN" sz="1600" dirty="0">
              <a:solidFill>
                <a:srgbClr val="404040"/>
              </a:solidFill>
              <a:latin typeface="微软雅黑" panose="020B0503020204020204" pitchFamily="34" charset="-122"/>
              <a:ea typeface="微软雅黑" panose="020B0503020204020204" pitchFamily="34" charset="-122"/>
            </a:endParaRPr>
          </a:p>
        </p:txBody>
      </p:sp>
      <p:sp>
        <p:nvSpPr>
          <p:cNvPr id="33" name="标题2"/>
          <p:cNvSpPr>
            <a:spLocks noChangeArrowheads="1"/>
          </p:cNvSpPr>
          <p:nvPr/>
        </p:nvSpPr>
        <p:spPr bwMode="auto">
          <a:xfrm>
            <a:off x="3261784" y="3255433"/>
            <a:ext cx="1242483" cy="1193800"/>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1865" b="1" dirty="0">
                <a:solidFill>
                  <a:schemeClr val="bg1"/>
                </a:solidFill>
                <a:latin typeface="微软雅黑" panose="020B0503020204020204" pitchFamily="34" charset="-122"/>
                <a:ea typeface="微软雅黑" panose="020B0503020204020204" pitchFamily="34" charset="-122"/>
              </a:rPr>
              <a:t>程序功能</a:t>
            </a:r>
            <a:endParaRPr lang="zh-CN" altLang="zh-CN" sz="1865" b="1" dirty="0">
              <a:solidFill>
                <a:schemeClr val="bg1"/>
              </a:solidFill>
              <a:latin typeface="微软雅黑" panose="020B0503020204020204" pitchFamily="34" charset="-122"/>
              <a:ea typeface="微软雅黑" panose="020B0503020204020204" pitchFamily="34" charset="-122"/>
            </a:endParaRPr>
          </a:p>
        </p:txBody>
      </p:sp>
      <p:sp>
        <p:nvSpPr>
          <p:cNvPr id="34" name="文本3"/>
          <p:cNvSpPr>
            <a:spLocks noChangeArrowheads="1"/>
          </p:cNvSpPr>
          <p:nvPr/>
        </p:nvSpPr>
        <p:spPr bwMode="auto">
          <a:xfrm>
            <a:off x="4504267" y="4696885"/>
            <a:ext cx="5911851" cy="1181100"/>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eaLnBrk="1" hangingPunct="1">
              <a:lnSpc>
                <a:spcPct val="120000"/>
              </a:lnSpc>
            </a:pPr>
            <a:r>
              <a:rPr lang="zh-CN" altLang="en-US" sz="1600" dirty="0">
                <a:solidFill>
                  <a:srgbClr val="404040"/>
                </a:solidFill>
                <a:latin typeface="微软雅黑" panose="020B0503020204020204" pitchFamily="34" charset="-122"/>
                <a:ea typeface="微软雅黑" panose="020B0503020204020204" pitchFamily="34" charset="-122"/>
              </a:rPr>
              <a:t>通过图形界面程序进行输入输出操作。玩家点击棋盘上的位置落子，</a:t>
            </a:r>
            <a:r>
              <a:rPr lang="en-US" altLang="zh-CN" sz="1600" dirty="0">
                <a:solidFill>
                  <a:srgbClr val="404040"/>
                </a:solidFill>
                <a:latin typeface="微软雅黑" panose="020B0503020204020204" pitchFamily="34" charset="-122"/>
                <a:ea typeface="微软雅黑" panose="020B0503020204020204" pitchFamily="34" charset="-122"/>
              </a:rPr>
              <a:t>AI</a:t>
            </a:r>
            <a:r>
              <a:rPr lang="zh-CN" altLang="en-US" sz="1600" dirty="0">
                <a:solidFill>
                  <a:srgbClr val="404040"/>
                </a:solidFill>
                <a:latin typeface="微软雅黑" panose="020B0503020204020204" pitchFamily="34" charset="-122"/>
                <a:ea typeface="微软雅黑" panose="020B0503020204020204" pitchFamily="34" charset="-122"/>
              </a:rPr>
              <a:t>的落子也实时显示在棋盘上。</a:t>
            </a:r>
            <a:endParaRPr lang="zh-CN" altLang="zh-CN" sz="1600" dirty="0">
              <a:solidFill>
                <a:srgbClr val="404040"/>
              </a:solidFill>
              <a:latin typeface="微软雅黑" panose="020B0503020204020204" pitchFamily="34" charset="-122"/>
              <a:ea typeface="微软雅黑" panose="020B0503020204020204" pitchFamily="34" charset="-122"/>
            </a:endParaRPr>
          </a:p>
        </p:txBody>
      </p:sp>
      <p:sp>
        <p:nvSpPr>
          <p:cNvPr id="35" name="标题3"/>
          <p:cNvSpPr>
            <a:spLocks noChangeArrowheads="1"/>
          </p:cNvSpPr>
          <p:nvPr/>
        </p:nvSpPr>
        <p:spPr bwMode="auto">
          <a:xfrm>
            <a:off x="3261784" y="4696885"/>
            <a:ext cx="1242483" cy="1181100"/>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1865" b="1" dirty="0">
                <a:solidFill>
                  <a:schemeClr val="bg1"/>
                </a:solidFill>
                <a:latin typeface="微软雅黑" panose="020B0503020204020204" pitchFamily="34" charset="-122"/>
                <a:ea typeface="微软雅黑" panose="020B0503020204020204" pitchFamily="34" charset="-122"/>
              </a:rPr>
              <a:t>交互方式</a:t>
            </a:r>
            <a:endParaRPr lang="zh-CN" altLang="zh-CN" sz="1865" b="1" dirty="0">
              <a:solidFill>
                <a:schemeClr val="bg1"/>
              </a:solidFill>
              <a:latin typeface="微软雅黑" panose="020B0503020204020204" pitchFamily="34" charset="-122"/>
              <a:ea typeface="微软雅黑" panose="020B0503020204020204" pitchFamily="34" charset="-122"/>
            </a:endParaRPr>
          </a:p>
        </p:txBody>
      </p:sp>
      <p:sp>
        <p:nvSpPr>
          <p:cNvPr id="36" name="Oval 19"/>
          <p:cNvSpPr>
            <a:spLocks noChangeArrowheads="1"/>
          </p:cNvSpPr>
          <p:nvPr/>
        </p:nvSpPr>
        <p:spPr bwMode="auto">
          <a:xfrm>
            <a:off x="1481667" y="3255433"/>
            <a:ext cx="1191684" cy="1193800"/>
          </a:xfrm>
          <a:prstGeom prst="ellipse">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2535" b="1" dirty="0">
                <a:solidFill>
                  <a:schemeClr val="bg1"/>
                </a:solidFill>
                <a:latin typeface="Arial" panose="020B0604020202090204" pitchFamily="34" charset="0"/>
                <a:ea typeface="微软雅黑" panose="020B0503020204020204" pitchFamily="34" charset="-122"/>
              </a:rPr>
              <a:t>实验要求</a:t>
            </a:r>
          </a:p>
        </p:txBody>
      </p:sp>
      <p:sp>
        <p:nvSpPr>
          <p:cNvPr id="13"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课题分析</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2023</a:t>
            </a:r>
            <a:endParaRPr lang="zh-CN" altLang="en-US" sz="2800" b="1" dirty="0"/>
          </a:p>
        </p:txBody>
      </p:sp>
      <p:grpSp>
        <p:nvGrpSpPr>
          <p:cNvPr id="19" name="组合 18"/>
          <p:cNvGrpSpPr/>
          <p:nvPr/>
        </p:nvGrpSpPr>
        <p:grpSpPr>
          <a:xfrm>
            <a:off x="2016905" y="2207506"/>
            <a:ext cx="2936096" cy="2507184"/>
            <a:chOff x="2321705" y="2270688"/>
            <a:chExt cx="2936096" cy="2507184"/>
          </a:xfrm>
        </p:grpSpPr>
        <p:pic>
          <p:nvPicPr>
            <p:cNvPr id="3" name="图片 2"/>
            <p:cNvPicPr>
              <a:picLocks noChangeAspect="1"/>
            </p:cNvPicPr>
            <p:nvPr/>
          </p:nvPicPr>
          <p:blipFill>
            <a:blip r:embed="rId5"/>
            <a:stretch>
              <a:fillRect/>
            </a:stretch>
          </p:blipFill>
          <p:spPr>
            <a:xfrm>
              <a:off x="2321705" y="2270688"/>
              <a:ext cx="2936096" cy="2507184"/>
            </a:xfrm>
            <a:prstGeom prst="rect">
              <a:avLst/>
            </a:prstGeom>
          </p:spPr>
        </p:pic>
        <p:sp>
          <p:nvSpPr>
            <p:cNvPr id="4" name="椭圆 3"/>
            <p:cNvSpPr/>
            <p:nvPr/>
          </p:nvSpPr>
          <p:spPr>
            <a:xfrm>
              <a:off x="3089528" y="2741103"/>
              <a:ext cx="1302155" cy="1302155"/>
            </a:xfrm>
            <a:prstGeom prst="ellipse">
              <a:avLst/>
            </a:prstGeom>
            <a:solidFill>
              <a:schemeClr val="bg1"/>
            </a:solidFill>
            <a:ln>
              <a:noFill/>
            </a:ln>
            <a:effectLst>
              <a:outerShdw blurRad="63500" sx="106000" sy="106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37076" y="2935863"/>
              <a:ext cx="1007057" cy="830997"/>
            </a:xfrm>
            <a:prstGeom prst="rect">
              <a:avLst/>
            </a:prstGeom>
            <a:noFill/>
          </p:spPr>
          <p:txBody>
            <a:bodyPr wrap="square" rtlCol="0">
              <a:spAutoFit/>
            </a:bodyPr>
            <a:lstStyle/>
            <a:p>
              <a:pPr algn="ctr"/>
              <a:r>
                <a:rPr lang="en-US" altLang="zh-CN" sz="4800" dirty="0">
                  <a:solidFill>
                    <a:schemeClr val="accent3"/>
                  </a:solidFill>
                  <a:latin typeface="+mj-ea"/>
                  <a:ea typeface="+mj-ea"/>
                </a:rPr>
                <a:t>03</a:t>
              </a:r>
              <a:endParaRPr lang="zh-CN" altLang="en-US" sz="4800" dirty="0">
                <a:solidFill>
                  <a:schemeClr val="accent3"/>
                </a:solidFill>
                <a:latin typeface="+mj-ea"/>
                <a:ea typeface="+mj-ea"/>
              </a:endParaRPr>
            </a:p>
          </p:txBody>
        </p:sp>
      </p:grpSp>
      <p:sp>
        <p:nvSpPr>
          <p:cNvPr id="51" name="文本框 50"/>
          <p:cNvSpPr txBox="1"/>
          <p:nvPr/>
        </p:nvSpPr>
        <p:spPr>
          <a:xfrm>
            <a:off x="5362998" y="2554477"/>
            <a:ext cx="4110613" cy="707886"/>
          </a:xfrm>
          <a:prstGeom prst="rect">
            <a:avLst/>
          </a:prstGeom>
          <a:noFill/>
        </p:spPr>
        <p:txBody>
          <a:bodyPr wrap="square" rtlCol="0">
            <a:spAutoFit/>
          </a:bodyPr>
          <a:lstStyle/>
          <a:p>
            <a:r>
              <a:rPr lang="zh-CN" altLang="en-US" sz="4000" b="1" dirty="0">
                <a:solidFill>
                  <a:schemeClr val="accent3"/>
                </a:solidFill>
              </a:rPr>
              <a:t>算法分析</a:t>
            </a:r>
          </a:p>
        </p:txBody>
      </p:sp>
      <p:sp>
        <p:nvSpPr>
          <p:cNvPr id="53" name="文本框 52"/>
          <p:cNvSpPr txBox="1"/>
          <p:nvPr/>
        </p:nvSpPr>
        <p:spPr>
          <a:xfrm>
            <a:off x="5274393" y="3472845"/>
            <a:ext cx="5415051"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分析实验中使用的算法</a:t>
            </a:r>
          </a:p>
        </p:txBody>
      </p:sp>
      <p:cxnSp>
        <p:nvCxnSpPr>
          <p:cNvPr id="21" name="直接连接符 20"/>
          <p:cNvCxnSpPr/>
          <p:nvPr/>
        </p:nvCxnSpPr>
        <p:spPr>
          <a:xfrm>
            <a:off x="5362998" y="3262363"/>
            <a:ext cx="318799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900" decel="100000" fill="hold"/>
                                        <p:tgtEl>
                                          <p:spTgt spid="5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580" y="4705350"/>
            <a:ext cx="12172420" cy="911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9" idx="6"/>
            <a:endCxn id="28" idx="2"/>
          </p:cNvCxnSpPr>
          <p:nvPr/>
        </p:nvCxnSpPr>
        <p:spPr>
          <a:xfrm>
            <a:off x="2694518" y="2724151"/>
            <a:ext cx="9101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14"/>
          <p:cNvSpPr>
            <a:spLocks noChangeArrowheads="1"/>
          </p:cNvSpPr>
          <p:nvPr/>
        </p:nvSpPr>
        <p:spPr bwMode="auto">
          <a:xfrm>
            <a:off x="3604684" y="2106084"/>
            <a:ext cx="1234016" cy="1236133"/>
          </a:xfrm>
          <a:prstGeom prst="ellipse">
            <a:avLst/>
          </a:prstGeom>
          <a:noFill/>
          <a:ln w="127000">
            <a:solidFill>
              <a:schemeClr val="accent2"/>
            </a:solidFill>
            <a:round/>
          </a:ln>
          <a:extLst>
            <a:ext uri="{909E8E84-426E-40DD-AFC4-6F175D3DCCD1}">
              <a14:hiddenFill xmlns:a14="http://schemas.microsoft.com/office/drawing/2010/main">
                <a:solidFill>
                  <a:srgbClr val="FFFFFF"/>
                </a:solidFill>
              </a14:hiddenFill>
            </a:ext>
          </a:extLst>
        </p:spPr>
        <p:txBody>
          <a:bodyPr lIns="32607" tIns="41409" rIns="32607" bIns="41409" anchor="ctr"/>
          <a:lstStyle/>
          <a:p>
            <a:pPr algn="ctr" eaLnBrk="1" hangingPunct="1"/>
            <a:r>
              <a:rPr lang="zh-CN" altLang="en-US" sz="1465" dirty="0">
                <a:solidFill>
                  <a:srgbClr val="0D0D0D"/>
                </a:solidFill>
                <a:latin typeface="微软雅黑" panose="020B0503020204020204" pitchFamily="34" charset="-122"/>
                <a:ea typeface="微软雅黑" panose="020B0503020204020204" pitchFamily="34" charset="-122"/>
              </a:rPr>
              <a:t>程序主体</a:t>
            </a:r>
          </a:p>
        </p:txBody>
      </p:sp>
      <p:sp>
        <p:nvSpPr>
          <p:cNvPr id="29" name="Oval 15"/>
          <p:cNvSpPr>
            <a:spLocks noChangeArrowheads="1"/>
          </p:cNvSpPr>
          <p:nvPr/>
        </p:nvSpPr>
        <p:spPr bwMode="auto">
          <a:xfrm>
            <a:off x="1699685" y="2224617"/>
            <a:ext cx="994833" cy="999067"/>
          </a:xfrm>
          <a:prstGeom prst="ellipse">
            <a:avLst/>
          </a:prstGeom>
          <a:noFill/>
          <a:ln w="127000">
            <a:solidFill>
              <a:schemeClr val="accent5"/>
            </a:solidFill>
            <a:round/>
          </a:ln>
          <a:effectLst/>
        </p:spPr>
        <p:txBody>
          <a:bodyPr lIns="82823" tIns="41409" rIns="82823" bIns="41409" anchor="ctr"/>
          <a:lstStyle/>
          <a:p>
            <a:pPr algn="ctr" eaLnBrk="1" fontAlgn="auto" hangingPunct="1">
              <a:defRPr/>
            </a:pPr>
            <a:r>
              <a:rPr lang="zh-CN" altLang="en-US" sz="1865" noProof="1">
                <a:solidFill>
                  <a:schemeClr val="tx1">
                    <a:lumMod val="95000"/>
                    <a:lumOff val="5000"/>
                  </a:schemeClr>
                </a:solidFill>
                <a:latin typeface="微软雅黑" panose="020B0503020204020204" pitchFamily="34" charset="-122"/>
                <a:ea typeface="微软雅黑" panose="020B0503020204020204" pitchFamily="34" charset="-122"/>
              </a:rPr>
              <a:t>图形界面</a:t>
            </a:r>
          </a:p>
        </p:txBody>
      </p:sp>
      <p:grpSp>
        <p:nvGrpSpPr>
          <p:cNvPr id="30" name="Group 22"/>
          <p:cNvGrpSpPr/>
          <p:nvPr/>
        </p:nvGrpSpPr>
        <p:grpSpPr bwMode="auto">
          <a:xfrm>
            <a:off x="6197600" y="1686985"/>
            <a:ext cx="1026584" cy="455083"/>
            <a:chOff x="0" y="0"/>
            <a:chExt cx="1131895" cy="504056"/>
          </a:xfrm>
        </p:grpSpPr>
        <p:sp>
          <p:nvSpPr>
            <p:cNvPr id="34840" name="矩形 46"/>
            <p:cNvSpPr>
              <a:spLocks noChangeArrowheads="1"/>
            </p:cNvSpPr>
            <p:nvPr/>
          </p:nvSpPr>
          <p:spPr bwMode="auto">
            <a:xfrm>
              <a:off x="0" y="0"/>
              <a:ext cx="1080120" cy="504056"/>
            </a:xfrm>
            <a:prstGeom prst="rect">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zh-CN" sz="240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34841" name="文本框 47"/>
            <p:cNvSpPr>
              <a:spLocks noChangeArrowheads="1"/>
            </p:cNvSpPr>
            <p:nvPr/>
          </p:nvSpPr>
          <p:spPr bwMode="auto">
            <a:xfrm>
              <a:off x="51776" y="41770"/>
              <a:ext cx="1080119" cy="4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865" b="1" dirty="0">
                  <a:solidFill>
                    <a:schemeClr val="bg1"/>
                  </a:solidFill>
                  <a:latin typeface="微软雅黑" panose="020B0503020204020204" pitchFamily="34" charset="-122"/>
                  <a:ea typeface="微软雅黑" panose="020B0503020204020204" pitchFamily="34" charset="-122"/>
                  <a:sym typeface="方正兰亭细黑_GBK" charset="-122"/>
                </a:rPr>
                <a:t>博弈树</a:t>
              </a:r>
            </a:p>
          </p:txBody>
        </p:sp>
      </p:grpSp>
      <p:sp>
        <p:nvSpPr>
          <p:cNvPr id="33" name="矩形 60"/>
          <p:cNvSpPr>
            <a:spLocks noChangeArrowheads="1"/>
          </p:cNvSpPr>
          <p:nvPr/>
        </p:nvSpPr>
        <p:spPr bwMode="auto">
          <a:xfrm>
            <a:off x="7395634" y="1589618"/>
            <a:ext cx="3020484" cy="591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3" tIns="41409" rIns="82823" bIns="41409">
            <a:spAutoFit/>
          </a:bodyPr>
          <a:lstStyle/>
          <a:p>
            <a:pPr>
              <a:lnSpc>
                <a:spcPct val="13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博弈树算法、</a:t>
            </a:r>
            <a:r>
              <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rPr>
              <a:t>Alpha-Beta</a:t>
            </a: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剪枝、迭代加深、算杀等</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Group 22"/>
          <p:cNvGrpSpPr/>
          <p:nvPr/>
        </p:nvGrpSpPr>
        <p:grpSpPr bwMode="auto">
          <a:xfrm>
            <a:off x="6197600" y="2487085"/>
            <a:ext cx="979626" cy="457200"/>
            <a:chOff x="0" y="0"/>
            <a:chExt cx="1080120" cy="504056"/>
          </a:xfrm>
        </p:grpSpPr>
        <p:sp>
          <p:nvSpPr>
            <p:cNvPr id="34838" name="矩形 46"/>
            <p:cNvSpPr>
              <a:spLocks noChangeArrowheads="1"/>
            </p:cNvSpPr>
            <p:nvPr/>
          </p:nvSpPr>
          <p:spPr bwMode="auto">
            <a:xfrm>
              <a:off x="0" y="0"/>
              <a:ext cx="1080120" cy="504056"/>
            </a:xfrm>
            <a:prstGeom prst="rect">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zh-CN" sz="240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34839" name="文本框 47"/>
            <p:cNvSpPr>
              <a:spLocks noChangeArrowheads="1"/>
            </p:cNvSpPr>
            <p:nvPr/>
          </p:nvSpPr>
          <p:spPr bwMode="auto">
            <a:xfrm>
              <a:off x="1" y="70754"/>
              <a:ext cx="1080119" cy="35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500" b="1" dirty="0">
                  <a:solidFill>
                    <a:schemeClr val="bg1"/>
                  </a:solidFill>
                  <a:latin typeface="微软雅黑" panose="020B0503020204020204" pitchFamily="34" charset="-122"/>
                  <a:ea typeface="微软雅黑" panose="020B0503020204020204" pitchFamily="34" charset="-122"/>
                  <a:sym typeface="方正兰亭细黑_GBK" charset="-122"/>
                </a:rPr>
                <a:t>分数评估</a:t>
              </a:r>
            </a:p>
          </p:txBody>
        </p:sp>
      </p:grpSp>
      <p:sp>
        <p:nvSpPr>
          <p:cNvPr id="37" name="矩形 60"/>
          <p:cNvSpPr>
            <a:spLocks noChangeArrowheads="1"/>
          </p:cNvSpPr>
          <p:nvPr/>
        </p:nvSpPr>
        <p:spPr bwMode="auto">
          <a:xfrm>
            <a:off x="7395634" y="2551262"/>
            <a:ext cx="3020484" cy="32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3" tIns="41409" rIns="82823" bIns="41409">
            <a:spAutoFit/>
          </a:bodyPr>
          <a:lstStyle/>
          <a:p>
            <a:pPr>
              <a:lnSpc>
                <a:spcPct val="13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局部更新分数、哈希表置换等</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8" name="Group 22"/>
          <p:cNvGrpSpPr/>
          <p:nvPr/>
        </p:nvGrpSpPr>
        <p:grpSpPr bwMode="auto">
          <a:xfrm>
            <a:off x="6197600" y="3297767"/>
            <a:ext cx="1026584" cy="457200"/>
            <a:chOff x="0" y="0"/>
            <a:chExt cx="1131894" cy="504056"/>
          </a:xfrm>
        </p:grpSpPr>
        <p:sp>
          <p:nvSpPr>
            <p:cNvPr id="34836" name="矩形 46"/>
            <p:cNvSpPr>
              <a:spLocks noChangeArrowheads="1"/>
            </p:cNvSpPr>
            <p:nvPr/>
          </p:nvSpPr>
          <p:spPr bwMode="auto">
            <a:xfrm>
              <a:off x="0" y="0"/>
              <a:ext cx="1080120" cy="504056"/>
            </a:xfrm>
            <a:prstGeom prst="rect">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zh-CN" sz="24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34837" name="文本框 47"/>
            <p:cNvSpPr>
              <a:spLocks noChangeArrowheads="1"/>
            </p:cNvSpPr>
            <p:nvPr/>
          </p:nvSpPr>
          <p:spPr bwMode="auto">
            <a:xfrm>
              <a:off x="51774" y="66898"/>
              <a:ext cx="1080120" cy="35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500" b="1" dirty="0">
                  <a:solidFill>
                    <a:schemeClr val="bg1"/>
                  </a:solidFill>
                  <a:latin typeface="微软雅黑" panose="020B0503020204020204" pitchFamily="34" charset="-122"/>
                  <a:ea typeface="微软雅黑" panose="020B0503020204020204" pitchFamily="34" charset="-122"/>
                  <a:sym typeface="方正兰亭细黑_GBK" charset="-122"/>
                </a:rPr>
                <a:t>着法生成</a:t>
              </a:r>
            </a:p>
          </p:txBody>
        </p:sp>
      </p:grpSp>
      <p:sp>
        <p:nvSpPr>
          <p:cNvPr id="41" name="矩形 60"/>
          <p:cNvSpPr>
            <a:spLocks noChangeArrowheads="1"/>
          </p:cNvSpPr>
          <p:nvPr/>
        </p:nvSpPr>
        <p:spPr bwMode="auto">
          <a:xfrm>
            <a:off x="7395634" y="3356893"/>
            <a:ext cx="3020484" cy="32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3" tIns="41409" rIns="82823" bIns="41409">
            <a:spAutoFit/>
          </a:bodyPr>
          <a:lstStyle/>
          <a:p>
            <a:pPr>
              <a:lnSpc>
                <a:spcPct val="13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启发式搜索等</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2" name="组合 41"/>
          <p:cNvGrpSpPr/>
          <p:nvPr/>
        </p:nvGrpSpPr>
        <p:grpSpPr bwMode="auto">
          <a:xfrm>
            <a:off x="4897968" y="1892301"/>
            <a:ext cx="1299633" cy="1612900"/>
            <a:chOff x="3851918" y="1267706"/>
            <a:chExt cx="1077194" cy="1333449"/>
          </a:xfrm>
        </p:grpSpPr>
        <p:cxnSp>
          <p:nvCxnSpPr>
            <p:cNvPr id="43" name="肘形连接符 42"/>
            <p:cNvCxnSpPr>
              <a:cxnSpLocks/>
              <a:stCxn id="29" idx="6"/>
              <a:endCxn id="28" idx="2"/>
            </p:cNvCxnSpPr>
            <p:nvPr/>
          </p:nvCxnSpPr>
          <p:spPr>
            <a:xfrm rot="16200000" flipH="1">
              <a:off x="4343226" y="2020531"/>
              <a:ext cx="750721" cy="410527"/>
            </a:xfrm>
            <a:prstGeom prst="bentConnector2">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a:cxnSpLocks/>
              <a:stCxn id="29" idx="6"/>
              <a:endCxn id="28" idx="2"/>
            </p:cNvCxnSpPr>
            <p:nvPr/>
          </p:nvCxnSpPr>
          <p:spPr>
            <a:xfrm rot="5400000" flipH="1" flipV="1">
              <a:off x="4427222" y="1353806"/>
              <a:ext cx="582728" cy="410527"/>
            </a:xfrm>
            <a:prstGeom prst="bentConnector2">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cxnSpLocks/>
              <a:stCxn id="29" idx="6"/>
              <a:endCxn id="34838" idx="1"/>
            </p:cNvCxnSpPr>
            <p:nvPr/>
          </p:nvCxnSpPr>
          <p:spPr>
            <a:xfrm>
              <a:off x="3851918" y="1948431"/>
              <a:ext cx="1077194"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5981" r="22449"/>
          <a:stretch>
            <a:fillRect/>
          </a:stretch>
        </p:blipFill>
        <p:spPr>
          <a:xfrm>
            <a:off x="1572684" y="4252388"/>
            <a:ext cx="2732616" cy="1863506"/>
          </a:xfrm>
          <a:prstGeom prst="rect">
            <a:avLst/>
          </a:prstGeom>
        </p:spPr>
      </p:pic>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t="5981" r="22449"/>
          <a:stretch>
            <a:fillRect/>
          </a:stretch>
        </p:blipFill>
        <p:spPr>
          <a:xfrm>
            <a:off x="4628093" y="4252388"/>
            <a:ext cx="2732616" cy="1863506"/>
          </a:xfrm>
          <a:prstGeom prst="rect">
            <a:avLst/>
          </a:prstGeom>
        </p:spPr>
      </p:pic>
      <p:pic>
        <p:nvPicPr>
          <p:cNvPr id="36" name="图片 35"/>
          <p:cNvPicPr>
            <a:picLocks noChangeAspect="1"/>
          </p:cNvPicPr>
          <p:nvPr/>
        </p:nvPicPr>
        <p:blipFill rotWithShape="1">
          <a:blip r:embed="rId3" cstate="print">
            <a:extLst>
              <a:ext uri="{28A0092B-C50C-407E-A947-70E740481C1C}">
                <a14:useLocalDpi xmlns:a14="http://schemas.microsoft.com/office/drawing/2010/main" val="0"/>
              </a:ext>
            </a:extLst>
          </a:blip>
          <a:srcRect t="5981" r="22449"/>
          <a:stretch>
            <a:fillRect/>
          </a:stretch>
        </p:blipFill>
        <p:spPr>
          <a:xfrm>
            <a:off x="7683502" y="4252388"/>
            <a:ext cx="2732616" cy="1863506"/>
          </a:xfrm>
          <a:prstGeom prst="rect">
            <a:avLst/>
          </a:prstGeom>
        </p:spPr>
      </p:pic>
      <p:sp>
        <p:nvSpPr>
          <p:cNvPr id="39" name="TextBox 25"/>
          <p:cNvSpPr txBox="1">
            <a:spLocks noChangeArrowheads="1"/>
          </p:cNvSpPr>
          <p:nvPr/>
        </p:nvSpPr>
        <p:spPr bwMode="auto">
          <a:xfrm>
            <a:off x="324188" y="37195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算法分析</a:t>
            </a:r>
          </a:p>
        </p:txBody>
      </p: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extLst>
      <p:ext uri="{BB962C8B-B14F-4D97-AF65-F5344CB8AC3E}">
        <p14:creationId xmlns:p14="http://schemas.microsoft.com/office/powerpoint/2010/main" val="2877245656"/>
      </p:ext>
    </p:extLst>
  </p:cSld>
  <p:clrMapOvr>
    <a:masterClrMapping/>
  </p:clrMapOvr>
  <mc:AlternateContent xmlns:mc="http://schemas.openxmlformats.org/markup-compatibility/2006" xmlns:p14="http://schemas.microsoft.com/office/powerpoint/2010/main">
    <mc:Choice Requires="p14">
      <p:transition spd="slow" p14:dur="2000" advTm="3000">
        <p:cut/>
      </p:transition>
    </mc:Choice>
    <mc:Fallback xmlns="">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20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500"/>
                                        <p:tgtEl>
                                          <p:spTgt spid="29"/>
                                        </p:tgtEl>
                                      </p:cBhvr>
                                    </p:animEffect>
                                  </p:childTnLst>
                                </p:cTn>
                              </p:par>
                            </p:childTnLst>
                          </p:cTn>
                        </p:par>
                        <p:par>
                          <p:cTn id="8" fill="hold">
                            <p:stCondLst>
                              <p:cond delay="7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2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700"/>
                            </p:stCondLst>
                            <p:childTnLst>
                              <p:par>
                                <p:cTn id="17" presetID="2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childTnLst>
                          </p:cTn>
                        </p:par>
                        <p:par>
                          <p:cTn id="20" fill="hold">
                            <p:stCondLst>
                              <p:cond delay="2200"/>
                            </p:stCondLst>
                            <p:childTnLst>
                              <p:par>
                                <p:cTn id="21" presetID="10"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700"/>
                            </p:stCondLst>
                            <p:childTnLst>
                              <p:par>
                                <p:cTn id="25" presetID="2" presetClass="entr" presetSubtype="2" decel="10000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ppt_x</p:attrName>
                                        </p:attrNameLst>
                                      </p:cBhvr>
                                      <p:tavLst>
                                        <p:tav tm="0">
                                          <p:val>
                                            <p:strVal val="1+#ppt_w/2"/>
                                          </p:val>
                                        </p:tav>
                                        <p:tav tm="100000">
                                          <p:val>
                                            <p:strVal val="#ppt_x"/>
                                          </p:val>
                                        </p:tav>
                                      </p:tavLst>
                                    </p:anim>
                                    <p:anim calcmode="lin" valueType="num">
                                      <p:cBhvr>
                                        <p:cTn id="28" dur="500" fill="hold"/>
                                        <p:tgtEl>
                                          <p:spTgt spid="33"/>
                                        </p:tgtEl>
                                        <p:attrNameLst>
                                          <p:attrName>ppt_y</p:attrName>
                                        </p:attrNameLst>
                                      </p:cBhvr>
                                      <p:tavLst>
                                        <p:tav tm="0">
                                          <p:val>
                                            <p:strVal val="#ppt_y"/>
                                          </p:val>
                                        </p:tav>
                                        <p:tav tm="100000">
                                          <p:val>
                                            <p:strVal val="#ppt_y"/>
                                          </p:val>
                                        </p:tav>
                                      </p:tavLst>
                                    </p:anim>
                                  </p:childTnLst>
                                </p:cTn>
                              </p:par>
                            </p:childTnLst>
                          </p:cTn>
                        </p:par>
                        <p:par>
                          <p:cTn id="29" fill="hold">
                            <p:stCondLst>
                              <p:cond delay="3200"/>
                            </p:stCondLst>
                            <p:childTnLst>
                              <p:par>
                                <p:cTn id="30" presetID="10" presetClass="entr" presetSubtype="0"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par>
                          <p:cTn id="33" fill="hold">
                            <p:stCondLst>
                              <p:cond delay="3700"/>
                            </p:stCondLst>
                            <p:childTnLst>
                              <p:par>
                                <p:cTn id="34" presetID="2" presetClass="entr" presetSubtype="2" decel="100000"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ppt_x</p:attrName>
                                        </p:attrNameLst>
                                      </p:cBhvr>
                                      <p:tavLst>
                                        <p:tav tm="0">
                                          <p:val>
                                            <p:strVal val="1+#ppt_w/2"/>
                                          </p:val>
                                        </p:tav>
                                        <p:tav tm="100000">
                                          <p:val>
                                            <p:strVal val="#ppt_x"/>
                                          </p:val>
                                        </p:tav>
                                      </p:tavLst>
                                    </p:anim>
                                    <p:anim calcmode="lin" valueType="num">
                                      <p:cBhvr>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3200"/>
                            </p:stCondLst>
                            <p:childTnLst>
                              <p:par>
                                <p:cTn id="39" presetID="10" presetClass="entr" presetSubtype="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3700"/>
                            </p:stCondLst>
                            <p:childTnLst>
                              <p:par>
                                <p:cTn id="43" presetID="2" presetClass="entr" presetSubtype="2" decel="10000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ppt_x</p:attrName>
                                        </p:attrNameLst>
                                      </p:cBhvr>
                                      <p:tavLst>
                                        <p:tav tm="0">
                                          <p:val>
                                            <p:strVal val="1+#ppt_w/2"/>
                                          </p:val>
                                        </p:tav>
                                        <p:tav tm="100000">
                                          <p:val>
                                            <p:strVal val="#ppt_x"/>
                                          </p:val>
                                        </p:tav>
                                      </p:tavLst>
                                    </p:anim>
                                    <p:anim calcmode="lin" valueType="num">
                                      <p:cBhvr>
                                        <p:cTn id="46" dur="500" fill="hold"/>
                                        <p:tgtEl>
                                          <p:spTgt spid="41"/>
                                        </p:tgtEl>
                                        <p:attrNameLst>
                                          <p:attrName>ppt_y</p:attrName>
                                        </p:attrNameLst>
                                      </p:cBhvr>
                                      <p:tavLst>
                                        <p:tav tm="0">
                                          <p:val>
                                            <p:strVal val="#ppt_y"/>
                                          </p:val>
                                        </p:tav>
                                        <p:tav tm="100000">
                                          <p:val>
                                            <p:strVal val="#ppt_y"/>
                                          </p:val>
                                        </p:tav>
                                      </p:tavLst>
                                    </p:anim>
                                  </p:childTnLst>
                                </p:cTn>
                              </p:par>
                            </p:childTnLst>
                          </p:cTn>
                        </p:par>
                        <p:par>
                          <p:cTn id="47" fill="hold">
                            <p:stCondLst>
                              <p:cond delay="42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par>
                          <p:cTn id="51" fill="hold">
                            <p:stCondLst>
                              <p:cond delay="4700"/>
                            </p:stCondLst>
                            <p:childTnLst>
                              <p:par>
                                <p:cTn id="52" presetID="2" presetClass="entr" presetSubtype="4"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500" fill="hold"/>
                                        <p:tgtEl>
                                          <p:spTgt spid="35"/>
                                        </p:tgtEl>
                                        <p:attrNameLst>
                                          <p:attrName>ppt_x</p:attrName>
                                        </p:attrNameLst>
                                      </p:cBhvr>
                                      <p:tavLst>
                                        <p:tav tm="0">
                                          <p:val>
                                            <p:strVal val="#ppt_x"/>
                                          </p:val>
                                        </p:tav>
                                        <p:tav tm="100000">
                                          <p:val>
                                            <p:strVal val="#ppt_x"/>
                                          </p:val>
                                        </p:tav>
                                      </p:tavLst>
                                    </p:anim>
                                    <p:anim calcmode="lin" valueType="num">
                                      <p:cBhvr additive="base">
                                        <p:cTn id="59" dur="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29" grpId="0" animBg="1"/>
      <p:bldP spid="33" grpId="0"/>
      <p:bldP spid="37" grpId="0"/>
      <p:bldP spid="41" grpId="0"/>
    </p:bld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5312</Words>
  <Application>Microsoft Office PowerPoint</Application>
  <PresentationFormat>宽屏</PresentationFormat>
  <Paragraphs>428</Paragraphs>
  <Slides>42</Slides>
  <Notes>42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等线</vt:lpstr>
      <vt:lpstr>微软雅黑</vt:lpstr>
      <vt:lpstr>Arial</vt:lpstr>
      <vt:lpstr>Arial Black</vt:lpstr>
      <vt:lpstr>Calibri</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简约蓝色商务工作汇报总结通用PPT模板</dc:title>
  <dc:creator>林 雨欣</dc:creator>
  <cp:lastModifiedBy>zjw131f1fc</cp:lastModifiedBy>
  <cp:revision>60</cp:revision>
  <dcterms:created xsi:type="dcterms:W3CDTF">2019-08-14T01:26:37Z</dcterms:created>
  <dcterms:modified xsi:type="dcterms:W3CDTF">2023-12-19T13:05:40Z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