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3"/>
  </p:notesMasterIdLst>
  <p:sldIdLst>
    <p:sldId id="256" r:id="rId4"/>
    <p:sldId id="259" r:id="rId5"/>
    <p:sldId id="257" r:id="rId6"/>
    <p:sldId id="258" r:id="rId7"/>
    <p:sldId id="260" r:id="rId8"/>
    <p:sldId id="262" r:id="rId9"/>
    <p:sldId id="261" r:id="rId10"/>
    <p:sldId id="263" r:id="rId11"/>
    <p:sldId id="272" r:id="rId12"/>
    <p:sldId id="271" r:id="rId13"/>
    <p:sldId id="273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4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1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7" Type="http://schemas.openxmlformats.org/officeDocument/2006/relationships/tags" Target="../tags/tag154.xml"/><Relationship Id="rId16" Type="http://schemas.openxmlformats.org/officeDocument/2006/relationships/tags" Target="../tags/tag153.xml"/><Relationship Id="rId15" Type="http://schemas.openxmlformats.org/officeDocument/2006/relationships/tags" Target="../tags/tag15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9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00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3.xml"/><Relationship Id="rId7" Type="http://schemas.openxmlformats.org/officeDocument/2006/relationships/image" Target="../media/image1.wmf"/><Relationship Id="rId6" Type="http://schemas.openxmlformats.org/officeDocument/2006/relationships/oleObject" Target="../embeddings/oleObject1.bin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0" Type="http://schemas.openxmlformats.org/officeDocument/2006/relationships/vmlDrawing" Target="../drawings/vmlDrawing1.vml"/><Relationship Id="rId1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tags" Target="../tags/tag17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9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tags" Target="../tags/tag17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163445"/>
            <a:ext cx="9799320" cy="1321435"/>
          </a:xfrm>
        </p:spPr>
        <p:txBody>
          <a:bodyPr/>
          <a:p>
            <a:r>
              <a:rPr lang="zh-CN" altLang="zh-CN"/>
              <a:t>五子棋项目</a:t>
            </a:r>
            <a:r>
              <a:rPr lang="zh-CN" altLang="zh-CN"/>
              <a:t>报告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报告人</a:t>
            </a:r>
            <a:r>
              <a:rPr lang="en-US" altLang="zh-CN"/>
              <a:t> </a:t>
            </a:r>
            <a:r>
              <a:rPr lang="zh-CN" altLang="en-US"/>
              <a:t>温馨</a:t>
            </a:r>
            <a:endParaRPr lang="zh-CN" altLang="en-US"/>
          </a:p>
          <a:p>
            <a:r>
              <a:rPr lang="en-US" altLang="zh-CN"/>
              <a:t>2023080912027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3855" y="314960"/>
            <a:ext cx="438785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main.c</a:t>
            </a:r>
            <a:endParaRPr lang="en-US" altLang="zh-CN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2440" y="1344930"/>
            <a:ext cx="10494010" cy="4752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ym typeface="+mn-ea"/>
              </a:rPr>
              <a:t>函数：</a:t>
            </a:r>
            <a:endParaRPr lang="zh-CN" altLang="en-US" sz="2800" b="1"/>
          </a:p>
          <a:p>
            <a:r>
              <a:rPr lang="en-US" altLang="zh-CN" sz="2400">
                <a:sym typeface="+mn-ea"/>
              </a:rPr>
              <a:t>1.int </a:t>
            </a:r>
            <a:r>
              <a:rPr lang="en-US" sz="2400">
                <a:sym typeface="+mn-ea"/>
              </a:rPr>
              <a:t>main() </a:t>
            </a:r>
            <a:r>
              <a:rPr lang="en-US" sz="2400" i="1">
                <a:sym typeface="+mn-ea"/>
              </a:rPr>
              <a:t>//</a:t>
            </a:r>
            <a:r>
              <a:rPr lang="zh-CN" altLang="en-US" sz="2400" i="1">
                <a:sym typeface="+mn-ea"/>
              </a:rPr>
              <a:t>主函数</a:t>
            </a:r>
            <a:endParaRPr lang="zh-CN" altLang="en-US" sz="2400" i="1">
              <a:sym typeface="+mn-ea"/>
            </a:endParaRPr>
          </a:p>
          <a:p>
            <a:endParaRPr lang="zh-CN" altLang="en-US" sz="2800" b="1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3855" y="130175"/>
            <a:ext cx="438785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gobang.h</a:t>
            </a:r>
            <a:endParaRPr lang="en-US" altLang="zh-CN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2440" y="974725"/>
            <a:ext cx="5487035" cy="5763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ym typeface="+mn-ea"/>
              </a:rPr>
              <a:t>常量：</a:t>
            </a:r>
            <a:endParaRPr lang="zh-CN" altLang="en-US" sz="2800" b="1">
              <a:sym typeface="+mn-ea"/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BorderThickness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i="1">
                <a:sym typeface="+mn-ea"/>
              </a:rPr>
              <a:t>//边界线宽度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InnerLineThickness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1800" i="1">
                <a:sym typeface="+mn-ea"/>
              </a:rPr>
              <a:t>//内部线条宽度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SpaceSideLength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1800" i="1">
                <a:sym typeface="+mn-ea"/>
              </a:rPr>
              <a:t>//棋格边长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BorderSpace</a:t>
            </a:r>
            <a:r>
              <a:rPr lang="zh-CN" altLang="en-US" sz="1800" i="1">
                <a:sym typeface="+mn-ea"/>
              </a:rPr>
              <a:t> //空白边界宽度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BenchMarkSideLength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1800" i="1">
                <a:sym typeface="+mn-ea"/>
              </a:rPr>
              <a:t>//基准点边长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6.</a:t>
            </a:r>
            <a:r>
              <a:rPr lang="zh-CN" altLang="en-US" sz="2000">
                <a:sym typeface="+mn-ea"/>
              </a:rPr>
              <a:t>BoardSideLength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1800" i="1">
                <a:sym typeface="+mn-ea"/>
              </a:rPr>
              <a:t>//棋盘宽度</a:t>
            </a:r>
            <a:endParaRPr lang="zh-CN" altLang="en-US" sz="1800" i="1">
              <a:sym typeface="+mn-ea"/>
            </a:endParaRPr>
          </a:p>
          <a:p>
            <a:r>
              <a:rPr lang="en-US" altLang="zh-CN" sz="2000">
                <a:sym typeface="+mn-ea"/>
              </a:rPr>
              <a:t>7.</a:t>
            </a:r>
            <a:r>
              <a:rPr lang="zh-CN" altLang="en-US" sz="2000">
                <a:sym typeface="+mn-ea"/>
              </a:rPr>
              <a:t>CenterBenchMarkPos </a:t>
            </a:r>
            <a:r>
              <a:rPr lang="zh-CN" altLang="en-US" sz="1800" i="1">
                <a:sym typeface="+mn-ea"/>
              </a:rPr>
              <a:t>//中心基准点坐标</a:t>
            </a:r>
            <a:endParaRPr lang="zh-CN" altLang="en-US" sz="1800" i="1">
              <a:sym typeface="+mn-ea"/>
            </a:endParaRPr>
          </a:p>
          <a:p>
            <a:r>
              <a:rPr lang="en-US" altLang="zh-CN" sz="2000">
                <a:sym typeface="+mn-ea"/>
              </a:rPr>
              <a:t>9.</a:t>
            </a:r>
            <a:r>
              <a:rPr lang="zh-CN" altLang="en-US" sz="2000">
                <a:sym typeface="+mn-ea"/>
              </a:rPr>
              <a:t>Interval</a:t>
            </a:r>
            <a:r>
              <a:rPr lang="zh-CN" altLang="en-US" sz="1800" i="1">
                <a:sym typeface="+mn-ea"/>
              </a:rPr>
              <a:t> //中心基准点和其他基准点的间隔距离</a:t>
            </a:r>
            <a:endParaRPr lang="zh-CN" altLang="en-US" sz="1800" i="1">
              <a:sym typeface="+mn-ea"/>
            </a:endParaRPr>
          </a:p>
          <a:p>
            <a:r>
              <a:rPr lang="en-US" altLang="zh-CN" sz="2000">
                <a:sym typeface="+mn-ea"/>
              </a:rPr>
              <a:t>10.</a:t>
            </a:r>
            <a:r>
              <a:rPr lang="zh-CN" altLang="en-US" sz="2000">
                <a:sym typeface="+mn-ea"/>
              </a:rPr>
              <a:t>ChessRadius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1800" i="1">
                <a:sym typeface="+mn-ea"/>
              </a:rPr>
              <a:t>//棋子半径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11.</a:t>
            </a:r>
            <a:r>
              <a:rPr lang="zh-CN" altLang="en-US" sz="2000">
                <a:sym typeface="+mn-ea"/>
              </a:rPr>
              <a:t>ScreenWidth</a:t>
            </a:r>
            <a:r>
              <a:rPr lang="zh-CN" altLang="en-US" sz="1800" i="1">
                <a:sym typeface="+mn-ea"/>
              </a:rPr>
              <a:t> //窗口尺寸</a:t>
            </a:r>
            <a:endParaRPr lang="zh-CN" altLang="en-US" sz="1800" i="1">
              <a:sym typeface="+mn-ea"/>
            </a:endParaRPr>
          </a:p>
          <a:p>
            <a:r>
              <a:rPr lang="en-US" altLang="zh-CN" sz="2000">
                <a:sym typeface="+mn-ea"/>
              </a:rPr>
              <a:t>12.</a:t>
            </a:r>
            <a:r>
              <a:rPr lang="zh-CN" altLang="en-US" sz="2000">
                <a:sym typeface="+mn-ea"/>
              </a:rPr>
              <a:t>ScreenHeight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13.</a:t>
            </a:r>
            <a:r>
              <a:rPr lang="zh-CN" altLang="en-US" sz="2000">
                <a:sym typeface="+mn-ea"/>
              </a:rPr>
              <a:t>BoardColor</a:t>
            </a:r>
            <a:r>
              <a:rPr lang="zh-CN" altLang="en-US" sz="1800" i="1">
                <a:sym typeface="+mn-ea"/>
              </a:rPr>
              <a:t> //棋盘背景色</a:t>
            </a:r>
            <a:endParaRPr lang="zh-CN" altLang="en-US" sz="1800" i="1">
              <a:sym typeface="+mn-ea"/>
            </a:endParaRPr>
          </a:p>
          <a:p>
            <a:r>
              <a:rPr lang="en-US" altLang="zh-CN" sz="2000">
                <a:sym typeface="+mn-ea"/>
              </a:rPr>
              <a:t>14.</a:t>
            </a:r>
            <a:r>
              <a:rPr lang="zh-CN" altLang="en-US" sz="2000">
                <a:sym typeface="+mn-ea"/>
              </a:rPr>
              <a:t>WinScore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1800" i="1">
                <a:sym typeface="+mn-ea"/>
              </a:rPr>
              <a:t>//胜利分数</a:t>
            </a:r>
            <a:endParaRPr lang="zh-CN" altLang="en-US" sz="1800" i="1">
              <a:sym typeface="+mn-ea"/>
            </a:endParaRPr>
          </a:p>
          <a:p>
            <a:r>
              <a:rPr lang="en-US" altLang="zh-CN" sz="2000">
                <a:sym typeface="+mn-ea"/>
              </a:rPr>
              <a:t>15.</a:t>
            </a:r>
            <a:r>
              <a:rPr lang="zh-CN" altLang="en-US" sz="2000">
                <a:sym typeface="+mn-ea"/>
              </a:rPr>
              <a:t>LoseScore</a:t>
            </a:r>
            <a:r>
              <a:rPr lang="zh-CN" altLang="en-US" sz="1800" i="1">
                <a:sym typeface="+mn-ea"/>
              </a:rPr>
              <a:t> //失败分数</a:t>
            </a:r>
            <a:endParaRPr lang="zh-CN" altLang="en-US" sz="1800" i="1">
              <a:sym typeface="+mn-ea"/>
            </a:endParaRPr>
          </a:p>
          <a:p>
            <a:r>
              <a:rPr lang="en-US" altLang="zh-CN" sz="2000">
                <a:sym typeface="+mn-ea"/>
              </a:rPr>
              <a:t>16.</a:t>
            </a:r>
            <a:r>
              <a:rPr lang="zh-CN" altLang="en-US" sz="2000">
                <a:sym typeface="+mn-ea"/>
              </a:rPr>
              <a:t>BlackChess 2</a:t>
            </a:r>
            <a:r>
              <a:rPr lang="zh-CN" altLang="en-US" sz="1800" i="1">
                <a:sym typeface="+mn-ea"/>
              </a:rPr>
              <a:t> //黑棋</a:t>
            </a:r>
            <a:endParaRPr lang="zh-CN" altLang="en-US" sz="1800" i="1">
              <a:sym typeface="+mn-ea"/>
            </a:endParaRPr>
          </a:p>
          <a:p>
            <a:r>
              <a:rPr lang="en-US" altLang="zh-CN" sz="2000">
                <a:sym typeface="+mn-ea"/>
              </a:rPr>
              <a:t>17.</a:t>
            </a:r>
            <a:r>
              <a:rPr lang="zh-CN" altLang="en-US" sz="2000">
                <a:sym typeface="+mn-ea"/>
              </a:rPr>
              <a:t>WhiteChess 1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1800" i="1">
                <a:sym typeface="+mn-ea"/>
              </a:rPr>
              <a:t>//白棋</a:t>
            </a:r>
            <a:endParaRPr lang="zh-CN" altLang="en-US" sz="1800" i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9475" y="974725"/>
            <a:ext cx="55079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结构：</a:t>
            </a:r>
            <a:endParaRPr lang="zh-CN" altLang="en-US" sz="2800" b="1"/>
          </a:p>
          <a:p>
            <a:pPr algn="l">
              <a:buClrTx/>
              <a:buSzTx/>
              <a:buFontTx/>
            </a:pPr>
            <a:r>
              <a:rPr lang="en-US" altLang="zh-CN" sz="2000"/>
              <a:t>1.Border </a:t>
            </a:r>
            <a:r>
              <a:rPr lang="zh-CN" altLang="en-US" sz="1800" i="1"/>
              <a:t>//四个方向的边界值的结构</a:t>
            </a:r>
            <a:endParaRPr lang="zh-CN" altLang="en-US" sz="1800" i="1"/>
          </a:p>
          <a:p>
            <a:r>
              <a:rPr lang="en-US" altLang="zh-CN" sz="2000"/>
              <a:t>2.MockPlayBorder </a:t>
            </a:r>
            <a:r>
              <a:rPr lang="zh-CN" altLang="en-US" sz="1800" i="1"/>
              <a:t>//模拟下子的边界值</a:t>
            </a:r>
            <a:endParaRPr lang="en-US" altLang="zh-CN" sz="2000"/>
          </a:p>
          <a:p>
            <a:r>
              <a:rPr lang="en-US" altLang="zh-CN" sz="2000"/>
              <a:t>3.Leaf </a:t>
            </a:r>
            <a:r>
              <a:rPr lang="zh-CN" altLang="en-US" sz="1800" i="1"/>
              <a:t>//蒙特卡洛树的叶子</a:t>
            </a: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/>
              <a:t>4.isOverFlowBoard </a:t>
            </a:r>
            <a:r>
              <a:rPr lang="zh-CN" altLang="en-US" sz="1800" i="1"/>
              <a:t>//搜索是是否越过棋盘边界</a:t>
            </a:r>
            <a:endParaRPr lang="zh-CN" altLang="en-US" sz="1800" i="1"/>
          </a:p>
          <a:p>
            <a:pPr algn="l">
              <a:buClrTx/>
              <a:buSzTx/>
              <a:buFontTx/>
            </a:pPr>
            <a:r>
              <a:rPr lang="en-US" altLang="zh-CN" sz="2000"/>
              <a:t>5.formerChessPos</a:t>
            </a:r>
            <a:r>
              <a:rPr lang="en-US" altLang="zh-CN" sz="1800" i="1"/>
              <a:t> //</a:t>
            </a:r>
            <a:r>
              <a:rPr lang="zh-CN" altLang="en-US" sz="1800" i="1"/>
              <a:t>上一步人工</a:t>
            </a:r>
            <a:r>
              <a:rPr lang="zh-CN" altLang="en-US" sz="1800" i="1"/>
              <a:t>落子</a:t>
            </a:r>
            <a:endParaRPr lang="zh-CN" altLang="en-US" sz="1800" i="1"/>
          </a:p>
        </p:txBody>
      </p:sp>
      <p:sp>
        <p:nvSpPr>
          <p:cNvPr id="5" name="文本框 4"/>
          <p:cNvSpPr txBox="1"/>
          <p:nvPr/>
        </p:nvSpPr>
        <p:spPr>
          <a:xfrm>
            <a:off x="5959475" y="3123565"/>
            <a:ext cx="5681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外部变量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 sz="2000"/>
              <a:t>1.extern Leaf formerChessPos</a:t>
            </a:r>
            <a:r>
              <a:rPr lang="en-US" altLang="zh-CN"/>
              <a:t> </a:t>
            </a:r>
            <a:r>
              <a:rPr lang="zh-CN" altLang="en-US" i="1"/>
              <a:t>//上一步落子</a:t>
            </a:r>
            <a:endParaRPr lang="zh-CN" altLang="en-US" i="1"/>
          </a:p>
        </p:txBody>
      </p:sp>
      <p:sp>
        <p:nvSpPr>
          <p:cNvPr id="7" name="文本框 6"/>
          <p:cNvSpPr txBox="1"/>
          <p:nvPr/>
        </p:nvSpPr>
        <p:spPr>
          <a:xfrm>
            <a:off x="5959475" y="4201160"/>
            <a:ext cx="5779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外部数组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 sz="2000"/>
              <a:t>1.extern int chessPoint[15][15]</a:t>
            </a:r>
            <a:r>
              <a:rPr lang="en-US" altLang="zh-CN"/>
              <a:t> </a:t>
            </a:r>
            <a:r>
              <a:rPr lang="zh-CN" altLang="en-US" i="1">
                <a:sym typeface="+mn-ea"/>
              </a:rPr>
              <a:t>//棋盘格点数组，用于存储当前棋子的落子情况</a:t>
            </a:r>
            <a:endParaRPr lang="zh-CN" altLang="en-US" i="1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2388870" y="3279775"/>
            <a:ext cx="7593965" cy="2497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问题与</a:t>
            </a:r>
            <a:r>
              <a:rPr lang="zh-CN" altLang="en-US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调整</a:t>
            </a:r>
            <a:endParaRPr lang="zh-CN" altLang="en-US" sz="115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300" y="1882775"/>
            <a:ext cx="376745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PART </a:t>
            </a:r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THREE</a:t>
            </a:r>
            <a:endParaRPr lang="en-US" altLang="zh-CN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125095"/>
            <a:ext cx="3096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95" y="1205865"/>
            <a:ext cx="115233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1.新落子可覆盖旧落子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2.在棋盘边线上的落子没有处于格点位置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3.棋型判别函数在实际运行时出了很多的问题，花了比较多的时间逐步调试才一一解决，不过也导致最终这个函数的逻辑比较复杂。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4.最初的估值函数里面没有包含活一等棋型，后来自己一一加了上去。（因为这个估值函数的思路基本上照搬了参考资料里面的估值函数，但是他的棋型判别似乎跟我的思路有所不同）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.有时候五连子的时候不会结束棋局，等到连第六个的时候才会。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3435" y="90932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3435" y="90932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9975" y="146494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showAsIcon="1" r:id="rId3" imgW="971550" imgH="800100" progId="Package">
                  <p:embed/>
                </p:oleObj>
              </mc:Choice>
              <mc:Fallback>
                <p:oleObj name="" showAsIcon="1" r:id="rId3" imgW="971550" imgH="80010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9975" y="146494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56145" y="382905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showAsIcon="1" r:id="rId5" imgW="971550" imgH="800100" progId="Package">
                  <p:embed/>
                </p:oleObj>
              </mc:Choice>
              <mc:Fallback>
                <p:oleObj name="" showAsIcon="1" r:id="rId5" imgW="971550" imgH="800100" progId="Package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6145" y="382905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7495" y="135890"/>
            <a:ext cx="2901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335" y="1164590"/>
            <a:ext cx="9609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1.judgeResult函数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2.棋盘绘制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3.棋子搜索顺序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库文件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0620" y="78105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0620" y="78105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9070" y="274066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3" imgW="971550" imgH="800100" progId="Package">
                  <p:embed/>
                </p:oleObj>
              </mc:Choice>
              <mc:Fallback>
                <p:oleObj name="" showAsIcon="1" r:id="rId3" imgW="971550" imgH="8001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070" y="274066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7185" y="1581150"/>
          <a:ext cx="971550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5" imgW="971550" imgH="800100" progId="Package">
                  <p:embed/>
                </p:oleObj>
              </mc:Choice>
              <mc:Fallback>
                <p:oleObj name="" showAsIcon="1" r:id="rId5" imgW="971550" imgH="8001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7185" y="1581150"/>
                        <a:ext cx="971550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2388870" y="3279775"/>
            <a:ext cx="7593965" cy="2497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个人收获</a:t>
            </a:r>
            <a:endParaRPr lang="zh-CN" altLang="en-US" sz="115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300" y="1882775"/>
            <a:ext cx="376745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PART </a:t>
            </a:r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FOUR</a:t>
            </a:r>
            <a:endParaRPr lang="en-US" altLang="zh-CN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2595" y="537845"/>
            <a:ext cx="10227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项目编程能力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复杂文件</a:t>
            </a:r>
            <a:r>
              <a:rPr lang="en-US" altLang="zh-CN"/>
              <a:t>debug</a:t>
            </a:r>
            <a:r>
              <a:rPr lang="zh-CN" altLang="en-US"/>
              <a:t>能力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外部库</a:t>
            </a:r>
            <a:r>
              <a:rPr lang="zh-CN" altLang="en-US"/>
              <a:t>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深入理解</a:t>
            </a:r>
            <a:r>
              <a:rPr lang="zh-CN" altLang="en-US"/>
              <a:t>递归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逻辑能力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情绪价值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2131695" y="3279775"/>
            <a:ext cx="7593965" cy="2497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未来计划</a:t>
            </a:r>
            <a:endParaRPr lang="zh-CN" altLang="en-US" sz="115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300" y="1882775"/>
            <a:ext cx="376745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PART F</a:t>
            </a:r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IVE</a:t>
            </a:r>
            <a:endParaRPr lang="en-US" altLang="zh-CN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1685" y="701675"/>
            <a:ext cx="10082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1.GUI</a:t>
            </a:r>
            <a:r>
              <a:rPr lang="zh-CN" altLang="en-US"/>
              <a:t>优化</a:t>
            </a:r>
            <a:r>
              <a:rPr lang="en-US" altLang="zh-CN"/>
              <a:t>——</a:t>
            </a:r>
            <a:r>
              <a:rPr lang="zh-CN" altLang="en-US"/>
              <a:t>开始界面、结束</a:t>
            </a:r>
            <a:r>
              <a:rPr lang="zh-CN" altLang="en-US"/>
              <a:t>界面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功能优化</a:t>
            </a:r>
            <a:r>
              <a:rPr lang="en-US" altLang="zh-CN"/>
              <a:t>——</a:t>
            </a:r>
            <a:r>
              <a:rPr lang="zh-CN" altLang="en-US"/>
              <a:t>悔棋、先后手</a:t>
            </a:r>
            <a:r>
              <a:rPr lang="zh-CN" altLang="en-US"/>
              <a:t>选择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搜索速度优化</a:t>
            </a:r>
            <a:r>
              <a:rPr lang="en-US" altLang="zh-CN"/>
              <a:t>——</a:t>
            </a:r>
            <a:r>
              <a:rPr lang="zh-CN" altLang="en-US"/>
              <a:t>启发式评估函数、</a:t>
            </a:r>
            <a:r>
              <a:rPr lang="zh-CN" altLang="en-US"/>
              <a:t>哈希表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温馨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3303905" y="3279775"/>
            <a:ext cx="6050915" cy="2497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15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项目结构</a:t>
            </a:r>
            <a:endParaRPr lang="zh-CN" altLang="en-US" sz="115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2970" y="1882775"/>
            <a:ext cx="32327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PART ONE</a:t>
            </a:r>
            <a:endParaRPr lang="en-US" altLang="zh-CN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65675" y="2639060"/>
            <a:ext cx="2181225" cy="1085215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07280" y="2859405"/>
            <a:ext cx="2538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GoBang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221355" y="1280160"/>
            <a:ext cx="1953895" cy="70040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21355" y="1413510"/>
            <a:ext cx="1953895" cy="567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DrawBoard.c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914775" y="4649470"/>
            <a:ext cx="1493520" cy="61277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6946900" y="1280795"/>
            <a:ext cx="2035175" cy="69913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722120" y="3166745"/>
            <a:ext cx="1706245" cy="60007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8284210" y="3167380"/>
            <a:ext cx="1991995" cy="5994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65620" y="1413510"/>
            <a:ext cx="211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JudgeResult.c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40395" y="3261995"/>
            <a:ext cx="2192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JudgeValue.c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98320" y="3244215"/>
            <a:ext cx="1944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MocPlay.c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15740" y="4649470"/>
            <a:ext cx="1311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main.c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4598670" y="2028880"/>
            <a:ext cx="590550" cy="5949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608445" y="2028825"/>
            <a:ext cx="695325" cy="600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" idx="1"/>
          </p:cNvCxnSpPr>
          <p:nvPr/>
        </p:nvCxnSpPr>
        <p:spPr>
          <a:xfrm flipH="1">
            <a:off x="3455670" y="3181985"/>
            <a:ext cx="1310005" cy="266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6" idx="1"/>
          </p:cNvCxnSpPr>
          <p:nvPr/>
        </p:nvCxnSpPr>
        <p:spPr>
          <a:xfrm>
            <a:off x="6951345" y="3171825"/>
            <a:ext cx="1332865" cy="29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743450" y="3743960"/>
            <a:ext cx="737235" cy="904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700520" y="4667250"/>
            <a:ext cx="1565910" cy="608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99885" y="4765040"/>
            <a:ext cx="2009140" cy="573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gobang.h</a:t>
            </a:r>
            <a:endParaRPr lang="en-US" altLang="zh-CN" sz="240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329680" y="3722370"/>
            <a:ext cx="979805" cy="935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59645" y="541591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6" imgW="971550" imgH="800100" progId="Package">
                  <p:embed/>
                </p:oleObj>
              </mc:Choice>
              <mc:Fallback>
                <p:oleObj name="" showAsIcon="1" r:id="rId6" imgW="971550" imgH="8001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9645" y="541591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75785" y="1686560"/>
            <a:ext cx="4278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PART TWO</a:t>
            </a:r>
            <a:endParaRPr lang="en-US" altLang="zh-CN" sz="4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3919855" y="3300730"/>
            <a:ext cx="4352290" cy="1387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文件</a:t>
            </a:r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彩云" panose="02010800040101010101" charset="-122"/>
                <a:ea typeface="华文彩云" panose="02010800040101010101" charset="-122"/>
              </a:rPr>
              <a:t>实现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彩云" panose="02010800040101010101" charset="-122"/>
              <a:ea typeface="华文彩云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6405" y="347980"/>
            <a:ext cx="36233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DrawBoard.c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680" y="1540510"/>
            <a:ext cx="10494010" cy="3776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effectLst/>
              </a:rPr>
              <a:t>函数：</a:t>
            </a:r>
            <a:endParaRPr lang="zh-CN" altLang="en-US" sz="2800" b="1">
              <a:effectLst/>
            </a:endParaRPr>
          </a:p>
          <a:p>
            <a:r>
              <a:rPr lang="en-US" altLang="zh-CN" sz="2400">
                <a:effectLst/>
              </a:rPr>
              <a:t>1.void InitialWindow() </a:t>
            </a:r>
            <a:r>
              <a:rPr lang="en-US" altLang="zh-CN" sz="2000" i="1"/>
              <a:t>//初始化GUI界面</a:t>
            </a:r>
            <a:endParaRPr lang="en-US" altLang="zh-CN" sz="2400">
              <a:effectLst/>
            </a:endParaRPr>
          </a:p>
          <a:p>
            <a:r>
              <a:rPr lang="en-US" altLang="zh-CN" sz="2400">
                <a:effectLst/>
              </a:rPr>
              <a:t>2.void drawBoard() </a:t>
            </a:r>
            <a:r>
              <a:rPr lang="en-US" altLang="zh-CN" sz="2000" i="1">
                <a:effectLst/>
              </a:rPr>
              <a:t>//绘制棋盘</a:t>
            </a:r>
            <a:endParaRPr lang="en-US" altLang="zh-CN" sz="2400">
              <a:effectLst/>
            </a:endParaRPr>
          </a:p>
          <a:p>
            <a:r>
              <a:rPr lang="en-US" altLang="zh-CN" sz="2400">
                <a:effectLst/>
              </a:rPr>
              <a:t>3.void draw() </a:t>
            </a:r>
            <a:r>
              <a:rPr lang="en-US" altLang="zh-CN" sz="2000" i="1">
                <a:effectLst/>
              </a:rPr>
              <a:t>//绘制棋子</a:t>
            </a:r>
            <a:endParaRPr lang="en-US" altLang="zh-CN" sz="2400">
              <a:effectLst/>
            </a:endParaRPr>
          </a:p>
          <a:p>
            <a:r>
              <a:rPr lang="en-US" altLang="zh-CN" sz="2400">
                <a:effectLst/>
              </a:rPr>
              <a:t>4.Vector2 reviseChessPos(Vector2 pos, int choice) </a:t>
            </a:r>
            <a:r>
              <a:rPr lang="en-US" altLang="zh-CN" sz="2000" i="1">
                <a:effectLst/>
              </a:rPr>
              <a:t>//修正棋子坐标使其处于格点</a:t>
            </a:r>
            <a:endParaRPr lang="en-US" altLang="zh-CN" sz="2400">
              <a:effectLst/>
            </a:endParaRPr>
          </a:p>
          <a:p>
            <a:r>
              <a:rPr lang="en-US" altLang="zh-CN" sz="2400">
                <a:effectLst/>
              </a:rPr>
              <a:t>5.float reviseSinglePos(float Pos_X_or_Y, int choice)</a:t>
            </a:r>
            <a:r>
              <a:rPr lang="en-US" altLang="zh-CN" sz="2000" i="1">
                <a:effectLst/>
              </a:rPr>
              <a:t> //修正单个坐标</a:t>
            </a:r>
            <a:endParaRPr lang="en-US" altLang="zh-CN" sz="2400">
              <a:effectLst/>
            </a:endParaRPr>
          </a:p>
          <a:p>
            <a:r>
              <a:rPr lang="en-US" altLang="zh-CN" sz="2400">
                <a:effectLst/>
              </a:rPr>
              <a:t>6.Vector2 determineNextStep() </a:t>
            </a:r>
            <a:r>
              <a:rPr lang="en-US" altLang="zh-CN" sz="2000" i="1">
                <a:effectLst/>
              </a:rPr>
              <a:t>//确定AI下一步落子</a:t>
            </a:r>
            <a:endParaRPr lang="en-US" altLang="zh-CN" sz="2400">
              <a:effectLst/>
            </a:endParaRPr>
          </a:p>
          <a:p>
            <a:r>
              <a:rPr lang="en-US" altLang="zh-CN" sz="2400">
                <a:effectLst/>
              </a:rPr>
              <a:t>7.void refresh() </a:t>
            </a:r>
            <a:r>
              <a:rPr lang="en-US" altLang="zh-CN" sz="2000" i="1">
                <a:effectLst/>
              </a:rPr>
              <a:t>//刷新棋盘状态</a:t>
            </a:r>
            <a:endParaRPr lang="en-US" altLang="zh-CN" sz="2000" i="1">
              <a:effectLst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355465" y="21780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800100" progId="Package">
                  <p:embed/>
                </p:oleObj>
              </mc:Choice>
              <mc:Fallback>
                <p:oleObj name="" showAsIcon="1" r:id="rId2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5465" y="21780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3855" y="314960"/>
            <a:ext cx="374523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MocPlay.c</a:t>
            </a:r>
            <a:endParaRPr lang="en-US" altLang="zh-CN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2440" y="1344930"/>
            <a:ext cx="10494010" cy="231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ym typeface="+mn-ea"/>
              </a:rPr>
              <a:t>函数：</a:t>
            </a:r>
            <a:endParaRPr lang="zh-CN" altLang="en-US" sz="2800" b="1"/>
          </a:p>
          <a:p>
            <a:r>
              <a:rPr lang="en-US" altLang="zh-CN" sz="2400">
                <a:sym typeface="+mn-ea"/>
              </a:rPr>
              <a:t>1.Leaf mockPlay()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000" i="1">
                <a:sym typeface="+mn-ea"/>
              </a:rPr>
              <a:t>//模拟下子</a:t>
            </a:r>
            <a:endParaRPr lang="en-US" altLang="zh-CN" sz="2000" i="1"/>
          </a:p>
          <a:p>
            <a:r>
              <a:rPr lang="en-US" altLang="zh-CN" sz="2400">
                <a:sym typeface="+mn-ea"/>
              </a:rPr>
              <a:t>2.Border findChessBorder()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000" i="1">
                <a:sym typeface="+mn-ea"/>
              </a:rPr>
              <a:t>//寻找落子的边界</a:t>
            </a:r>
            <a:endParaRPr lang="en-US" altLang="zh-CN" sz="2800"/>
          </a:p>
          <a:p>
            <a:r>
              <a:rPr lang="en-US" altLang="zh-CN" sz="2400">
                <a:sym typeface="+mn-ea"/>
              </a:rPr>
              <a:t>3.MockPlayBorder findMockPlayBorder()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000" i="1">
                <a:sym typeface="+mn-ea"/>
              </a:rPr>
              <a:t>//寻找模拟下子的边界</a:t>
            </a:r>
            <a:endParaRPr lang="en-US" altLang="zh-CN" sz="2800"/>
          </a:p>
          <a:p>
            <a:r>
              <a:rPr lang="en-US" altLang="zh-CN" sz="2400">
                <a:sym typeface="+mn-ea"/>
              </a:rPr>
              <a:t>4.int alphaBetaPruning(int depth, int alpha, int beta)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000" i="1">
                <a:sym typeface="+mn-ea"/>
              </a:rPr>
              <a:t>//剪枝函数</a:t>
            </a:r>
            <a:endParaRPr lang="en-US" altLang="zh-CN" sz="2000" i="1"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440" y="3990340"/>
            <a:ext cx="499618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全局变量：</a:t>
            </a:r>
            <a:endParaRPr lang="zh-CN" altLang="en-US" sz="2800" b="1"/>
          </a:p>
          <a:p>
            <a:r>
              <a:rPr lang="en-US" altLang="zh-CN" sz="2400"/>
              <a:t>1.Leaf bestMove</a:t>
            </a:r>
            <a:endParaRPr lang="en-US" altLang="zh-CN" sz="2400"/>
          </a:p>
          <a:p>
            <a:endParaRPr lang="en-US" altLang="zh-CN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9795" y="13779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2" imgW="971550" imgH="800100" progId="Package">
                  <p:embed/>
                </p:oleObj>
              </mc:Choice>
              <mc:Fallback>
                <p:oleObj name="" showAsIcon="1" r:id="rId2" imgW="971550" imgH="8001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39795" y="13779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01295" y="337185"/>
            <a:ext cx="109607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全局变量：</a:t>
            </a:r>
            <a:endParaRPr lang="zh-CN" altLang="en-US" sz="2800" b="1"/>
          </a:p>
          <a:p>
            <a:r>
              <a:rPr lang="en-US" altLang="zh-CN" sz="2400"/>
              <a:t>1.float MultiplesOfUnitLengthX</a:t>
            </a:r>
            <a:r>
              <a:rPr lang="en-US" altLang="zh-CN" sz="2800"/>
              <a:t> </a:t>
            </a:r>
            <a:r>
              <a:rPr lang="en-US" altLang="zh-CN" sz="2000" i="1"/>
              <a:t>//X方向单位长度数</a:t>
            </a:r>
            <a:endParaRPr lang="en-US" altLang="zh-CN" sz="2800"/>
          </a:p>
          <a:p>
            <a:r>
              <a:rPr lang="en-US" altLang="zh-CN" sz="2400"/>
              <a:t>2.float MultiplesOfUnitLengthY</a:t>
            </a:r>
            <a:r>
              <a:rPr lang="en-US" altLang="zh-CN" sz="2800"/>
              <a:t> </a:t>
            </a:r>
            <a:r>
              <a:rPr lang="en-US" altLang="zh-CN" sz="2000" i="1"/>
              <a:t>//Y方向单位长度数</a:t>
            </a:r>
            <a:endParaRPr lang="en-US" altLang="zh-CN" sz="2800"/>
          </a:p>
          <a:p>
            <a:r>
              <a:rPr lang="en-US" altLang="zh-CN" sz="2400"/>
              <a:t>3.float MultiplesOfUnitLength</a:t>
            </a:r>
            <a:r>
              <a:rPr lang="en-US" altLang="zh-CN" sz="2800"/>
              <a:t> </a:t>
            </a:r>
            <a:r>
              <a:rPr lang="en-US" altLang="zh-CN" sz="2000" i="1"/>
              <a:t>//单位长度数</a:t>
            </a:r>
            <a:endParaRPr lang="en-US" altLang="zh-CN" sz="2800"/>
          </a:p>
          <a:p>
            <a:r>
              <a:rPr lang="en-US" altLang="zh-CN" sz="2400"/>
              <a:t>4.int chessCount</a:t>
            </a:r>
            <a:r>
              <a:rPr lang="en-US" altLang="zh-CN" sz="2800"/>
              <a:t> </a:t>
            </a:r>
            <a:r>
              <a:rPr lang="en-US" altLang="zh-CN" sz="2000" i="1"/>
              <a:t>//</a:t>
            </a:r>
            <a:r>
              <a:rPr lang="zh-CN" altLang="en-US" sz="2000" i="1"/>
              <a:t>已经落下的棋子数量</a:t>
            </a:r>
            <a:endParaRPr lang="zh-CN" altLang="en-US" sz="2800"/>
          </a:p>
          <a:p>
            <a:r>
              <a:rPr lang="en-US" altLang="zh-CN" sz="2400"/>
              <a:t>5.Leaf formerChessPos</a:t>
            </a:r>
            <a:r>
              <a:rPr lang="en-US" altLang="zh-CN" sz="2800"/>
              <a:t> </a:t>
            </a:r>
            <a:r>
              <a:rPr lang="en-US" altLang="zh-CN" sz="2000" i="1"/>
              <a:t>//</a:t>
            </a:r>
            <a:r>
              <a:rPr lang="zh-CN" altLang="en-US" sz="2000" i="1"/>
              <a:t>存储上一个落子位置，供搜索用</a:t>
            </a:r>
            <a:endParaRPr lang="zh-CN" altLang="en-US" sz="2000" i="1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1295" y="3568700"/>
            <a:ext cx="106787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数组：</a:t>
            </a:r>
            <a:endParaRPr lang="zh-CN" altLang="en-US" sz="2800" b="1"/>
          </a:p>
          <a:p>
            <a:r>
              <a:rPr lang="en-US" altLang="zh-CN" sz="2400"/>
              <a:t>1.Vector2 chessPos[225]</a:t>
            </a:r>
            <a:r>
              <a:rPr lang="en-US" altLang="zh-CN" sz="2800"/>
              <a:t> </a:t>
            </a:r>
            <a:r>
              <a:rPr lang="en-US" altLang="zh-CN" sz="2000" i="1"/>
              <a:t>//存储棋子的屏幕坐标</a:t>
            </a:r>
            <a:endParaRPr lang="en-US" altLang="zh-CN" sz="2800"/>
          </a:p>
          <a:p>
            <a:r>
              <a:rPr lang="en-US" altLang="zh-CN" sz="2400"/>
              <a:t>2.Rectangle borderLine[4]</a:t>
            </a:r>
            <a:r>
              <a:rPr lang="en-US" altLang="zh-CN" sz="2800"/>
              <a:t> </a:t>
            </a:r>
            <a:r>
              <a:rPr lang="en-US" altLang="zh-CN" sz="2000" i="1"/>
              <a:t>//存储棋盘边界位置</a:t>
            </a:r>
            <a:endParaRPr lang="en-US" altLang="zh-CN" sz="2000" i="1"/>
          </a:p>
          <a:p>
            <a:r>
              <a:rPr lang="en-US" altLang="zh-CN" sz="2400"/>
              <a:t>3.Rectangle BenchMark[5]</a:t>
            </a:r>
            <a:r>
              <a:rPr lang="en-US" altLang="zh-CN" sz="2800"/>
              <a:t> </a:t>
            </a:r>
            <a:r>
              <a:rPr lang="en-US" altLang="zh-CN" sz="2000" i="1"/>
              <a:t>//存储基准点位置</a:t>
            </a:r>
            <a:endParaRPr lang="en-US" altLang="zh-CN" sz="2000" i="1"/>
          </a:p>
          <a:p>
            <a:r>
              <a:rPr lang="en-US" altLang="zh-CN" sz="2400"/>
              <a:t>4.int chessPoint[15][15]</a:t>
            </a:r>
            <a:r>
              <a:rPr lang="en-US" altLang="zh-CN" sz="2800"/>
              <a:t> </a:t>
            </a:r>
            <a:r>
              <a:rPr lang="en-US" altLang="zh-CN" sz="2000" i="1"/>
              <a:t>//存储棋子的棋盘坐标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3855" y="314960"/>
            <a:ext cx="438785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JudgeValue.c</a:t>
            </a:r>
            <a:endParaRPr lang="en-US" altLang="zh-CN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2440" y="1344930"/>
            <a:ext cx="10494010" cy="235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ym typeface="+mn-ea"/>
              </a:rPr>
              <a:t>函数：</a:t>
            </a:r>
            <a:endParaRPr lang="zh-CN" altLang="en-US" sz="2800" b="1"/>
          </a:p>
          <a:p>
            <a:r>
              <a:rPr lang="en-US" altLang="zh-CN" sz="2400">
                <a:sym typeface="+mn-ea"/>
              </a:rPr>
              <a:t>1.int judgeValueAll()</a:t>
            </a:r>
            <a:r>
              <a:rPr lang="en-US" altLang="zh-CN" i="1">
                <a:sym typeface="+mn-ea"/>
              </a:rPr>
              <a:t> //</a:t>
            </a:r>
            <a:r>
              <a:rPr lang="zh-CN" altLang="en-US" i="1">
                <a:sym typeface="+mn-ea"/>
              </a:rPr>
              <a:t>对整个棋局进行估值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2.int judgeValueSingle(int chessNum, int space, int block) </a:t>
            </a:r>
            <a:r>
              <a:rPr lang="en-US" altLang="zh-CN" i="1">
                <a:sym typeface="+mn-ea"/>
              </a:rPr>
              <a:t>//</a:t>
            </a:r>
            <a:r>
              <a:rPr lang="zh-CN" altLang="en-US" i="1">
                <a:sym typeface="+mn-ea"/>
              </a:rPr>
              <a:t>对单个棋子进行估值</a:t>
            </a:r>
            <a:endParaRPr lang="zh-CN" altLang="en-US">
              <a:sym typeface="+mn-ea"/>
            </a:endParaRPr>
          </a:p>
          <a:p>
            <a:r>
              <a:rPr lang="en-US" altLang="zh-CN" sz="2400">
                <a:sym typeface="+mn-ea"/>
              </a:rPr>
              <a:t>3.int FourDirectionChessShapeIdentify(int posLine, int posRow, int direction) </a:t>
            </a:r>
            <a:r>
              <a:rPr lang="en-US" altLang="zh-CN" i="1">
                <a:sym typeface="+mn-ea"/>
              </a:rPr>
              <a:t>//棋型判别函数</a:t>
            </a:r>
            <a:endParaRPr lang="en-US" altLang="zh-CN" i="1">
              <a:sym typeface="+mn-ea"/>
            </a:endParaRPr>
          </a:p>
          <a:p>
            <a:endParaRPr lang="en-US" altLang="zh-CN" i="1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72440" y="3701415"/>
            <a:ext cx="9872980" cy="1161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数组：</a:t>
            </a:r>
            <a:endParaRPr lang="zh-CN" altLang="en-US" sz="2800" b="1"/>
          </a:p>
          <a:p>
            <a:r>
              <a:rPr lang="en-US" altLang="zh-CN" sz="2400"/>
              <a:t>1.int</a:t>
            </a:r>
            <a:r>
              <a:rPr lang="en-US" altLang="zh-CN" sz="2800"/>
              <a:t> </a:t>
            </a:r>
            <a:r>
              <a:rPr lang="en-US" altLang="zh-CN" sz="2400"/>
              <a:t>SpacePos[2]</a:t>
            </a:r>
            <a:r>
              <a:rPr lang="en-US" altLang="zh-CN" sz="2400" i="1"/>
              <a:t> </a:t>
            </a:r>
            <a:r>
              <a:rPr lang="en-US" altLang="zh-CN" i="1"/>
              <a:t>//</a:t>
            </a:r>
            <a:r>
              <a:rPr lang="zh-CN" altLang="en-US" i="1"/>
              <a:t>存放空棋格的位置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72440" y="4863465"/>
            <a:ext cx="9872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枚举：</a:t>
            </a:r>
            <a:endParaRPr lang="zh-CN" altLang="en-US" sz="2800" b="1"/>
          </a:p>
          <a:p>
            <a:r>
              <a:rPr lang="en-US" altLang="zh-CN" sz="2400"/>
              <a:t>1.Score</a:t>
            </a:r>
            <a:r>
              <a:rPr lang="en-US" altLang="zh-CN" sz="2400" i="1"/>
              <a:t> </a:t>
            </a:r>
            <a:r>
              <a:rPr lang="en-US" altLang="zh-CN" i="1"/>
              <a:t>//</a:t>
            </a:r>
            <a:r>
              <a:rPr lang="zh-CN" altLang="en-US" i="1"/>
              <a:t>存放每一种棋型的分数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3855" y="314960"/>
            <a:ext cx="438785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JudgeResult.c</a:t>
            </a:r>
            <a:endParaRPr lang="en-US" altLang="zh-CN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2440" y="1344930"/>
            <a:ext cx="10494010" cy="1180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ym typeface="+mn-ea"/>
              </a:rPr>
              <a:t>函数：</a:t>
            </a:r>
            <a:endParaRPr lang="zh-CN" altLang="en-US" sz="2800" b="1"/>
          </a:p>
          <a:p>
            <a:r>
              <a:rPr lang="en-US" altLang="zh-CN" sz="2400">
                <a:sym typeface="+mn-ea"/>
              </a:rPr>
              <a:t>1.</a:t>
            </a:r>
            <a:r>
              <a:rPr sz="2400">
                <a:sym typeface="+mn-ea"/>
              </a:rPr>
              <a:t>int judgeResult()</a:t>
            </a:r>
            <a:r>
              <a:rPr lang="en-US" sz="2400">
                <a:sym typeface="+mn-ea"/>
              </a:rPr>
              <a:t> </a:t>
            </a:r>
            <a:r>
              <a:rPr lang="en-US">
                <a:sym typeface="+mn-ea"/>
              </a:rPr>
              <a:t> </a:t>
            </a:r>
            <a:r>
              <a:rPr lang="en-US" i="1">
                <a:sym typeface="+mn-ea"/>
              </a:rPr>
              <a:t>//</a:t>
            </a:r>
            <a:r>
              <a:rPr lang="zh-CN" altLang="en-US" i="1">
                <a:sym typeface="+mn-ea"/>
              </a:rPr>
              <a:t>判断对局结果</a:t>
            </a:r>
            <a:endParaRPr>
              <a:sym typeface="+mn-ea"/>
            </a:endParaRPr>
          </a:p>
          <a:p>
            <a:endParaRPr lang="en-US" altLang="zh-CN" i="1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4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16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1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7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209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commondata" val="eyJoZGlkIjoiNWU2OWRhM2IyOGQ4OTlhZWRkZmIwN2E4Njg1OGYwZDI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7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9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2264</Words>
  <Application>WPS 演示</Application>
  <PresentationFormat>宽屏</PresentationFormat>
  <Paragraphs>183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MiSans Normal</vt:lpstr>
      <vt:lpstr>MiSans Heavy</vt:lpstr>
      <vt:lpstr>华文彩云</vt:lpstr>
      <vt:lpstr>微软雅黑</vt:lpstr>
      <vt:lpstr>Arial Unicode MS</vt:lpstr>
      <vt:lpstr>Calibri</vt:lpstr>
      <vt:lpstr>WPS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五子棋项目报告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祁羽</cp:lastModifiedBy>
  <cp:revision>161</cp:revision>
  <dcterms:created xsi:type="dcterms:W3CDTF">2019-06-19T02:08:00Z</dcterms:created>
  <dcterms:modified xsi:type="dcterms:W3CDTF">2023-12-22T12:34:22Z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EC48EE0DEEC04988B53AF4E00DABCF1E_11</vt:lpwstr>
  </property>
</Properties>
</file>