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69" d="100"/>
          <a:sy n="69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6DA2A67-FC54-4C6B-9D79-F9F60734A5E8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2A67-FC54-4C6B-9D79-F9F60734A5E8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2A67-FC54-4C6B-9D79-F9F60734A5E8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2A67-FC54-4C6B-9D79-F9F60734A5E8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2A67-FC54-4C6B-9D79-F9F60734A5E8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2A67-FC54-4C6B-9D79-F9F60734A5E8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DA2A67-FC54-4C6B-9D79-F9F60734A5E8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6DA2A67-FC54-4C6B-9D79-F9F60734A5E8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2A67-FC54-4C6B-9D79-F9F60734A5E8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2A67-FC54-4C6B-9D79-F9F60734A5E8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2A67-FC54-4C6B-9D79-F9F60734A5E8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6DA2A67-FC54-4C6B-9D79-F9F60734A5E8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2132856"/>
            <a:ext cx="8458200" cy="1470025"/>
          </a:xfrm>
        </p:spPr>
        <p:txBody>
          <a:bodyPr/>
          <a:lstStyle/>
          <a:p>
            <a:r>
              <a:rPr lang="ru-RU" dirty="0" smtClean="0"/>
              <a:t>Параметрическ</a:t>
            </a:r>
            <a:r>
              <a:rPr lang="ru-RU" dirty="0" smtClean="0"/>
              <a:t>ие</a:t>
            </a:r>
            <a:r>
              <a:rPr lang="ru-RU" dirty="0" smtClean="0"/>
              <a:t> задачи аукционных рынков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4043954"/>
            <a:ext cx="5482952" cy="2337374"/>
          </a:xfrm>
        </p:spPr>
        <p:txBody>
          <a:bodyPr>
            <a:normAutofit lnSpcReduction="10000"/>
          </a:bodyPr>
          <a:lstStyle/>
          <a:p>
            <a:r>
              <a:rPr lang="ru-RU" sz="2000" dirty="0" smtClean="0"/>
              <a:t>Выполнил:</a:t>
            </a:r>
          </a:p>
          <a:p>
            <a:r>
              <a:rPr lang="ru-RU" sz="2000" dirty="0" smtClean="0"/>
              <a:t>студент группы </a:t>
            </a:r>
            <a:r>
              <a:rPr lang="ru-RU" sz="2000" dirty="0" smtClean="0"/>
              <a:t>09-211</a:t>
            </a:r>
            <a:endParaRPr lang="ru-RU" sz="2000" dirty="0" smtClean="0"/>
          </a:p>
          <a:p>
            <a:r>
              <a:rPr lang="ru-RU" sz="2000" dirty="0" smtClean="0"/>
              <a:t>Садыков </a:t>
            </a:r>
            <a:r>
              <a:rPr lang="ru-RU" sz="2000" dirty="0" err="1" smtClean="0"/>
              <a:t>Ильгиз</a:t>
            </a:r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Научный руководитель:</a:t>
            </a:r>
          </a:p>
          <a:p>
            <a:r>
              <a:rPr lang="ru-RU" sz="2000" dirty="0" smtClean="0"/>
              <a:t>профессор</a:t>
            </a:r>
          </a:p>
          <a:p>
            <a:r>
              <a:rPr lang="ru-RU" sz="2000" dirty="0" err="1" smtClean="0"/>
              <a:t>Коннов</a:t>
            </a:r>
            <a:r>
              <a:rPr lang="ru-RU" sz="2000" dirty="0" smtClean="0"/>
              <a:t> И.В.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2710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Прибыль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endParaRPr lang="ru-RU" b="0" i="1" dirty="0" smtClean="0">
                  <a:latin typeface="Cambria Math"/>
                </a:endParaRP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 или 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dirty="0" smtClean="0"/>
                  <a:t> – удельные затраты на </a:t>
                </a:r>
                <a:r>
                  <a:rPr lang="ru-RU" dirty="0" smtClean="0"/>
                  <a:t>единицу </a:t>
                </a:r>
                <a:r>
                  <a:rPr lang="ru-RU" dirty="0" smtClean="0"/>
                  <a:t>товара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цена продажи товара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количество проданного товара</a:t>
                </a:r>
              </a:p>
              <a:p>
                <a:pPr marL="109728" indent="0">
                  <a:buNone/>
                </a:pPr>
                <a:endParaRPr lang="ru-RU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ru-RU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ru-RU" i="1">
                          <a:latin typeface="Cambria Math"/>
                        </a:rPr>
                        <m:t>∗</m:t>
                      </m:r>
                      <m:r>
                        <a:rPr lang="ru-RU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74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8136904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1725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55576" y="2564904"/>
            <a:ext cx="7772400" cy="1362075"/>
          </a:xfrm>
        </p:spPr>
        <p:txBody>
          <a:bodyPr/>
          <a:lstStyle/>
          <a:p>
            <a:pPr algn="ctr"/>
            <a:r>
              <a:rPr lang="ru-RU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Спасибо за внимание!</a:t>
            </a:r>
            <a:endParaRPr lang="ru-RU" sz="4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03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Повышение эффективности управления экономическими системами</a:t>
            </a:r>
          </a:p>
          <a:p>
            <a:pPr marL="109728" indent="0">
              <a:buNone/>
            </a:pPr>
            <a:endParaRPr lang="ru-RU" dirty="0" smtClean="0"/>
          </a:p>
          <a:p>
            <a:r>
              <a:rPr lang="ru-RU" dirty="0" smtClean="0"/>
              <a:t>Оптимальный выбор </a:t>
            </a:r>
            <a:r>
              <a:rPr lang="ru-RU" dirty="0" smtClean="0"/>
              <a:t>цены, мощности производства, объёма продаж на </a:t>
            </a:r>
            <a:r>
              <a:rPr lang="ru-RU" dirty="0" smtClean="0"/>
              <a:t>аукционах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895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2571725"/>
            <a:ext cx="8486775" cy="301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20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постановка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109728" indent="0">
                  <a:buNone/>
                </a:pP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/>
                      </a:rPr>
                      <m:t>В аукционе участвует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m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ru-RU" b="0" i="0" smtClean="0">
                        <a:latin typeface="Cambria Math"/>
                      </a:rPr>
                      <m:t>продавцов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ru-RU" b="0" i="0" smtClean="0">
                        <a:latin typeface="Cambria Math"/>
                      </a:rPr>
                      <m:t>и 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i="0" dirty="0" smtClean="0">
                    <a:latin typeface="+mj-lt"/>
                  </a:rPr>
                  <a:t>l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ru-RU" b="0" i="0" smtClean="0">
                        <a:latin typeface="Cambria Math"/>
                      </a:rPr>
                      <m:t>покупателей,</m:t>
                    </m:r>
                    <m:r>
                      <a:rPr lang="ru-RU" b="0" i="1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 и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их ценовые отображения. </a:t>
                </a:r>
                <a:r>
                  <a:rPr lang="ru-RU" b="0" dirty="0" smtClean="0"/>
                  <a:t>Найти </a:t>
                </a:r>
                <a:r>
                  <a:rPr lang="ru-RU" b="0" dirty="0" smtClean="0"/>
                  <a:t>объёмы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b="0" dirty="0" smtClean="0"/>
                  <a:t> и цену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ru-RU" b="0" i="0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en-US" i="1"/>
                            <m:t>𝑔</m:t>
                          </m:r>
                        </m:e>
                        <m:sub>
                          <m:r>
                            <a:rPr lang="ru-RU" i="1"/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𝑥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ru-RU" i="1"/>
                          </m:ctrlPr>
                        </m:dPr>
                        <m:e>
                          <m:eqArr>
                            <m:eqArrPr>
                              <m:ctrlPr>
                                <a:rPr lang="ru-RU" i="1"/>
                              </m:ctrlPr>
                            </m:eqArrPr>
                            <m:e>
                              <m:r>
                                <a:rPr lang="ru-RU" i="1"/>
                                <m:t>≥</m:t>
                              </m:r>
                              <m:r>
                                <a:rPr lang="ru-RU"/>
                                <m:t> </m:t>
                              </m:r>
                              <m:sSup>
                                <m:sSupPr>
                                  <m:ctrlPr>
                                    <a:rPr lang="ru-RU" i="1"/>
                                  </m:ctrlPr>
                                </m:sSupPr>
                                <m:e>
                                  <m:r>
                                    <a:rPr lang="ru-RU" i="1"/>
                                    <m:t>𝜆</m:t>
                                  </m:r>
                                </m:e>
                                <m:sup>
                                  <m:r>
                                    <a:rPr lang="ru-RU" i="1"/>
                                    <m:t>∗</m:t>
                                  </m:r>
                                </m:sup>
                              </m:sSup>
                              <m:r>
                                <a:rPr lang="ru-RU" i="1"/>
                                <m:t>, если </m:t>
                              </m:r>
                              <m:sSubSup>
                                <m:sSubSupPr>
                                  <m:ctrlPr>
                                    <a:rPr lang="ru-RU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  <m:sup>
                                  <m:r>
                                    <a:rPr lang="ru-RU" i="1"/>
                                    <m:t>∗</m:t>
                                  </m:r>
                                </m:sup>
                              </m:sSubSup>
                              <m:r>
                                <a:rPr lang="ru-RU" i="1"/>
                                <m:t>=</m:t>
                              </m:r>
                              <m:sSubSup>
                                <m:sSubSupPr>
                                  <m:ctrlPr>
                                    <a:rPr lang="ru-RU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𝛼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  <m:sup>
                                  <m:r>
                                    <a:rPr lang="ru-RU" i="1"/>
                                    <m:t>′</m:t>
                                  </m:r>
                                </m:sup>
                              </m:sSubSup>
                              <m:r>
                                <a:rPr lang="ru-RU" i="1"/>
                                <m:t>,</m:t>
                              </m:r>
                            </m:e>
                            <m:e>
                              <m:r>
                                <a:rPr lang="ru-RU" i="1"/>
                                <m:t>=</m:t>
                              </m:r>
                              <m:sSup>
                                <m:sSupPr>
                                  <m:ctrlPr>
                                    <a:rPr lang="ru-RU" i="1"/>
                                  </m:ctrlPr>
                                </m:sSupPr>
                                <m:e>
                                  <m:r>
                                    <a:rPr lang="ru-RU" i="1"/>
                                    <m:t>𝜆</m:t>
                                  </m:r>
                                </m:e>
                                <m:sup>
                                  <m:r>
                                    <a:rPr lang="ru-RU" i="1"/>
                                    <m:t>∗</m:t>
                                  </m:r>
                                </m:sup>
                              </m:sSup>
                              <m:r>
                                <a:rPr lang="ru-RU" i="1"/>
                                <m:t>, если </m:t>
                              </m:r>
                              <m:sSubSup>
                                <m:sSubSupPr>
                                  <m:ctrlPr>
                                    <a:rPr lang="ru-RU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  <m:sup>
                                  <m:r>
                                    <a:rPr lang="ru-RU" i="1"/>
                                    <m:t>∗</m:t>
                                  </m:r>
                                </m:sup>
                              </m:sSubSup>
                              <m:r>
                                <a:rPr lang="ru-RU" i="1"/>
                                <m:t>∈</m:t>
                              </m:r>
                              <m:d>
                                <m:dPr>
                                  <m:ctrlPr>
                                    <a:rPr lang="ru-RU" i="1"/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i="1"/>
                                      </m:ctrlPr>
                                    </m:sSubSupPr>
                                    <m:e>
                                      <m:r>
                                        <a:rPr lang="en-US" i="1"/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/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ru-RU" i="1"/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ru-RU" i="1"/>
                                      </m:ctrlPr>
                                    </m:sSubSupPr>
                                    <m:e>
                                      <m:r>
                                        <a:rPr lang="en-US" i="1"/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/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ru-RU" i="1"/>
                                <m:t>,  </m:t>
                              </m:r>
                            </m:e>
                            <m:e>
                              <m:r>
                                <a:rPr lang="ru-RU" i="1"/>
                                <m:t>≤</m:t>
                              </m:r>
                              <m:r>
                                <a:rPr lang="ru-RU"/>
                                <m:t> </m:t>
                              </m:r>
                              <m:sSup>
                                <m:sSupPr>
                                  <m:ctrlPr>
                                    <a:rPr lang="ru-RU" i="1"/>
                                  </m:ctrlPr>
                                </m:sSupPr>
                                <m:e>
                                  <m:r>
                                    <a:rPr lang="ru-RU" i="1"/>
                                    <m:t>𝜆</m:t>
                                  </m:r>
                                </m:e>
                                <m:sup>
                                  <m:r>
                                    <a:rPr lang="ru-RU" i="1"/>
                                    <m:t>∗</m:t>
                                  </m:r>
                                </m:sup>
                              </m:sSup>
                              <m:r>
                                <a:rPr lang="ru-RU" i="1"/>
                                <m:t>, если </m:t>
                              </m:r>
                              <m:sSubSup>
                                <m:sSubSupPr>
                                  <m:ctrlPr>
                                    <a:rPr lang="ru-RU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  <m:sup>
                                  <m:r>
                                    <a:rPr lang="ru-RU" i="1"/>
                                    <m:t>∗</m:t>
                                  </m:r>
                                </m:sup>
                              </m:sSubSup>
                              <m:r>
                                <a:rPr lang="ru-RU" i="1"/>
                                <m:t>=</m:t>
                              </m:r>
                              <m:sSubSup>
                                <m:sSubSupPr>
                                  <m:ctrlPr>
                                    <a:rPr lang="ru-RU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𝛽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  <m:sup>
                                  <m:r>
                                    <a:rPr lang="ru-RU" i="1"/>
                                    <m:t>′</m:t>
                                  </m:r>
                                </m:sup>
                              </m:sSubSup>
                              <m:r>
                                <a:rPr lang="ru-RU" i="1"/>
                                <m:t>,</m:t>
                              </m:r>
                            </m:e>
                          </m:eqArr>
                          <m:r>
                            <a:rPr lang="en-US" i="1"/>
                            <m:t>𝑖</m:t>
                          </m:r>
                          <m:r>
                            <a:rPr lang="ru-RU" i="1"/>
                            <m:t>=1,…,</m:t>
                          </m:r>
                          <m:r>
                            <a:rPr lang="en-US" i="1"/>
                            <m:t>𝑚</m:t>
                          </m:r>
                          <m:r>
                            <a:rPr lang="ru-RU" i="1"/>
                            <m:t>;</m:t>
                          </m:r>
                        </m:e>
                      </m:d>
                    </m:oMath>
                  </m:oMathPara>
                </a14:m>
                <a:endParaRPr lang="ru-RU" i="1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en-US" i="1"/>
                            <m:t>h</m:t>
                          </m:r>
                        </m:e>
                        <m:sub>
                          <m:r>
                            <a:rPr lang="ru-RU" i="1"/>
                            <m:t>𝑗</m:t>
                          </m:r>
                        </m:sub>
                      </m:sSub>
                      <m:r>
                        <a:rPr lang="ru-RU" i="1"/>
                        <m:t>(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𝑥</m:t>
                          </m:r>
                        </m:e>
                        <m:sub>
                          <m:r>
                            <a:rPr lang="ru-RU" i="1"/>
                            <m:t>𝑗</m:t>
                          </m:r>
                        </m:sub>
                      </m:sSub>
                      <m:r>
                        <a:rPr lang="ru-RU" i="1"/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/>
                          </m:ctrlPr>
                        </m:dPr>
                        <m:e>
                          <m:eqArr>
                            <m:eqArrPr>
                              <m:ctrlPr>
                                <a:rPr lang="ru-RU" i="1"/>
                              </m:ctrlPr>
                            </m:eqArrPr>
                            <m:e>
                              <m:r>
                                <a:rPr lang="en-US" i="1"/>
                                <m:t>≤</m:t>
                              </m:r>
                              <m:r>
                                <a:rPr lang="en-US"/>
                                <m:t> </m:t>
                              </m:r>
                              <m:sSup>
                                <m:sSupPr>
                                  <m:ctrlPr>
                                    <a:rPr lang="ru-RU" i="1"/>
                                  </m:ctrlPr>
                                </m:sSupPr>
                                <m:e>
                                  <m:r>
                                    <a:rPr lang="ru-RU" i="1"/>
                                    <m:t>𝜆</m:t>
                                  </m:r>
                                </m:e>
                                <m:sup>
                                  <m:r>
                                    <a:rPr lang="ru-RU" i="1"/>
                                    <m:t>∗</m:t>
                                  </m:r>
                                </m:sup>
                              </m:sSup>
                              <m:r>
                                <a:rPr lang="ru-RU" i="1"/>
                                <m:t>, если </m:t>
                              </m:r>
                              <m:sSubSup>
                                <m:sSubSupPr>
                                  <m:ctrlPr>
                                    <a:rPr lang="ru-RU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𝑦</m:t>
                                  </m:r>
                                </m:e>
                                <m:sub>
                                  <m:r>
                                    <a:rPr lang="en-US" i="1"/>
                                    <m:t>𝑗</m:t>
                                  </m:r>
                                </m:sub>
                                <m:sup>
                                  <m:r>
                                    <a:rPr lang="en-US" i="1"/>
                                    <m:t>∗</m:t>
                                  </m:r>
                                </m:sup>
                              </m:sSubSup>
                              <m:r>
                                <a:rPr lang="en-US" i="1"/>
                                <m:t>=</m:t>
                              </m:r>
                              <m:sSubSup>
                                <m:sSubSupPr>
                                  <m:ctrlPr>
                                    <a:rPr lang="ru-RU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𝛼</m:t>
                                  </m:r>
                                </m:e>
                                <m:sub>
                                  <m:r>
                                    <a:rPr lang="en-US" i="1"/>
                                    <m:t>𝑗</m:t>
                                  </m:r>
                                </m:sub>
                                <m:sup>
                                  <m:r>
                                    <a:rPr lang="en-US" i="1"/>
                                    <m:t>′′</m:t>
                                  </m:r>
                                </m:sup>
                              </m:sSubSup>
                              <m:r>
                                <a:rPr lang="en-US" i="1"/>
                                <m:t>,</m:t>
                              </m:r>
                            </m:e>
                            <m:e>
                              <m:r>
                                <a:rPr lang="ru-RU" i="1"/>
                                <m:t>=</m:t>
                              </m:r>
                              <m:sSup>
                                <m:sSupPr>
                                  <m:ctrlPr>
                                    <a:rPr lang="ru-RU" i="1"/>
                                  </m:ctrlPr>
                                </m:sSupPr>
                                <m:e>
                                  <m:r>
                                    <a:rPr lang="ru-RU" i="1"/>
                                    <m:t>𝜆</m:t>
                                  </m:r>
                                </m:e>
                                <m:sup>
                                  <m:r>
                                    <a:rPr lang="ru-RU" i="1"/>
                                    <m:t>∗</m:t>
                                  </m:r>
                                </m:sup>
                              </m:sSup>
                              <m:r>
                                <a:rPr lang="ru-RU" i="1"/>
                                <m:t>, если </m:t>
                              </m:r>
                              <m:sSubSup>
                                <m:sSubSupPr>
                                  <m:ctrlPr>
                                    <a:rPr lang="ru-RU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𝑦</m:t>
                                  </m:r>
                                </m:e>
                                <m:sub>
                                  <m:r>
                                    <a:rPr lang="en-US" i="1"/>
                                    <m:t>𝑗</m:t>
                                  </m:r>
                                </m:sub>
                                <m:sup>
                                  <m:r>
                                    <a:rPr lang="en-US" i="1"/>
                                    <m:t>∗</m:t>
                                  </m:r>
                                </m:sup>
                              </m:sSubSup>
                              <m:r>
                                <a:rPr lang="en-US" i="1"/>
                                <m:t>∈</m:t>
                              </m:r>
                              <m:d>
                                <m:dPr>
                                  <m:ctrlPr>
                                    <a:rPr lang="ru-RU" i="1"/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i="1"/>
                                      </m:ctrlPr>
                                    </m:sSubSupPr>
                                    <m:e>
                                      <m:r>
                                        <a:rPr lang="en-US" i="1"/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/>
                                        <m:t>′′</m:t>
                                      </m:r>
                                    </m:sup>
                                  </m:sSubSup>
                                  <m:r>
                                    <a:rPr lang="ru-RU" i="1"/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ru-RU" i="1"/>
                                      </m:ctrlPr>
                                    </m:sSubSupPr>
                                    <m:e>
                                      <m:r>
                                        <a:rPr lang="en-US" i="1"/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/>
                                        <m:t>′′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ru-RU" i="1"/>
                                <m:t>,  </m:t>
                              </m:r>
                            </m:e>
                            <m:e>
                              <m:r>
                                <a:rPr lang="en-US" i="1"/>
                                <m:t>≥</m:t>
                              </m:r>
                              <m:r>
                                <a:rPr lang="en-US"/>
                                <m:t> </m:t>
                              </m:r>
                              <m:sSup>
                                <m:sSupPr>
                                  <m:ctrlPr>
                                    <a:rPr lang="ru-RU" i="1"/>
                                  </m:ctrlPr>
                                </m:sSupPr>
                                <m:e>
                                  <m:r>
                                    <a:rPr lang="ru-RU" i="1"/>
                                    <m:t>𝜆</m:t>
                                  </m:r>
                                </m:e>
                                <m:sup>
                                  <m:r>
                                    <a:rPr lang="ru-RU" i="1"/>
                                    <m:t>∗</m:t>
                                  </m:r>
                                </m:sup>
                              </m:sSup>
                              <m:r>
                                <a:rPr lang="ru-RU" i="1"/>
                                <m:t>, если </m:t>
                              </m:r>
                              <m:r>
                                <a:rPr lang="en-US" i="1"/>
                                <m:t>𝑦</m:t>
                              </m:r>
                              <m:r>
                                <a:rPr lang="en-US" i="1"/>
                                <m:t>=</m:t>
                              </m:r>
                              <m:sSubSup>
                                <m:sSubSupPr>
                                  <m:ctrlPr>
                                    <a:rPr lang="ru-RU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𝛽</m:t>
                                  </m:r>
                                </m:e>
                                <m:sub>
                                  <m:r>
                                    <a:rPr lang="en-US" i="1"/>
                                    <m:t>𝑗</m:t>
                                  </m:r>
                                </m:sub>
                                <m:sup>
                                  <m:r>
                                    <a:rPr lang="en-US" i="1"/>
                                    <m:t>′′</m:t>
                                  </m:r>
                                </m:sup>
                              </m:sSubSup>
                              <m:r>
                                <a:rPr lang="en-US" i="1"/>
                                <m:t>,</m:t>
                              </m:r>
                            </m:e>
                          </m:eqArr>
                          <m:r>
                            <a:rPr lang="en-US" i="1"/>
                            <m:t>𝑗</m:t>
                          </m:r>
                          <m:r>
                            <a:rPr lang="en-US" i="1"/>
                            <m:t>=1,…,</m:t>
                          </m:r>
                          <m:r>
                            <a:rPr lang="en-US" i="1"/>
                            <m:t>𝑙</m:t>
                          </m:r>
                          <m:r>
                            <a:rPr lang="en-US" i="1"/>
                            <m:t>;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109728" indent="0">
                  <a:buNone/>
                </a:pPr>
                <a:endParaRPr lang="ru-RU" dirty="0"/>
              </a:p>
              <a:p>
                <a:pPr marL="109728" indent="0">
                  <a:buNone/>
                </a:pPr>
                <a:r>
                  <a:rPr lang="ru-RU" dirty="0" smtClean="0"/>
                  <a:t>Ограничение: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 smtClean="0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ru-RU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nary>
                  </m:oMath>
                </a14:m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535" b="-163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56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Вариационное неравенство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endParaRPr lang="ru-RU" dirty="0" smtClean="0"/>
              </a:p>
              <a:p>
                <a:pPr marL="109728" indent="0">
                  <a:buNone/>
                </a:pPr>
                <a:r>
                  <a:rPr lang="ru-RU" dirty="0" smtClean="0"/>
                  <a:t>Найти </a:t>
                </a:r>
                <a:r>
                  <a:rPr lang="ru-RU" dirty="0"/>
                  <a:t>точку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такую, что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400" i="1">
                              <a:latin typeface="Cambria Math"/>
                            </a:rPr>
                            <m:t>)(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2400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≥0 ∀(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)∈</m:t>
                          </m:r>
                          <m:r>
                            <a:rPr lang="en-US" sz="2400" i="1">
                              <a:latin typeface="Cambria Math"/>
                            </a:rPr>
                            <m:t>𝑍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109728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67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Фиксированные цены продавцов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443231" y="2480659"/>
            <a:ext cx="4067521" cy="3145135"/>
            <a:chOff x="0" y="0"/>
            <a:chExt cx="3152775" cy="2066925"/>
          </a:xfrm>
        </p:grpSpPr>
        <p:cxnSp>
          <p:nvCxnSpPr>
            <p:cNvPr id="5" name="Прямая со стрелкой 4"/>
            <p:cNvCxnSpPr/>
            <p:nvPr/>
          </p:nvCxnSpPr>
          <p:spPr>
            <a:xfrm flipV="1">
              <a:off x="247650" y="0"/>
              <a:ext cx="0" cy="206692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5"/>
            <p:cNvCxnSpPr/>
            <p:nvPr/>
          </p:nvCxnSpPr>
          <p:spPr>
            <a:xfrm flipV="1">
              <a:off x="95250" y="1581150"/>
              <a:ext cx="3057525" cy="63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247650" y="257175"/>
              <a:ext cx="3429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590550" y="257175"/>
              <a:ext cx="1" cy="33337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590550" y="533400"/>
              <a:ext cx="4476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V="1">
              <a:off x="1038225" y="533400"/>
              <a:ext cx="0" cy="4191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1038225" y="828675"/>
              <a:ext cx="58102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1619250" y="828675"/>
              <a:ext cx="0" cy="3327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1619250" y="1104900"/>
              <a:ext cx="58102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2200275" y="1104900"/>
              <a:ext cx="0" cy="3327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2200275" y="1371600"/>
              <a:ext cx="4476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V="1">
              <a:off x="2647950" y="1371600"/>
              <a:ext cx="0" cy="2089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H="1" flipV="1">
              <a:off x="590550" y="533401"/>
              <a:ext cx="1" cy="1048384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038225" y="828676"/>
              <a:ext cx="0" cy="751839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H="1" flipV="1">
              <a:off x="1619250" y="1066800"/>
              <a:ext cx="4762" cy="514985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2200275" y="1371600"/>
              <a:ext cx="0" cy="209549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0" y="752475"/>
              <a:ext cx="26479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900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Фиксированные цены продавцов и покупателей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457798" y="2585208"/>
            <a:ext cx="4564890" cy="3148048"/>
            <a:chOff x="0" y="0"/>
            <a:chExt cx="3057525" cy="2066925"/>
          </a:xfrm>
        </p:grpSpPr>
        <p:cxnSp>
          <p:nvCxnSpPr>
            <p:cNvPr id="5" name="Прямая со стрелкой 4"/>
            <p:cNvCxnSpPr/>
            <p:nvPr/>
          </p:nvCxnSpPr>
          <p:spPr>
            <a:xfrm flipV="1">
              <a:off x="152400" y="0"/>
              <a:ext cx="0" cy="20669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5"/>
            <p:cNvCxnSpPr/>
            <p:nvPr/>
          </p:nvCxnSpPr>
          <p:spPr>
            <a:xfrm flipV="1">
              <a:off x="0" y="1581150"/>
              <a:ext cx="3057525" cy="6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152400" y="257175"/>
              <a:ext cx="3429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495300" y="257175"/>
              <a:ext cx="1" cy="3333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495300" y="533400"/>
              <a:ext cx="44767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V="1">
              <a:off x="942975" y="533400"/>
              <a:ext cx="0" cy="4191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942975" y="828675"/>
              <a:ext cx="5810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1524000" y="828675"/>
              <a:ext cx="0" cy="3327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1524000" y="1104900"/>
              <a:ext cx="5810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2105025" y="1104900"/>
              <a:ext cx="0" cy="3327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2105025" y="1371600"/>
              <a:ext cx="44767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V="1">
              <a:off x="2552700" y="1371600"/>
              <a:ext cx="0" cy="2089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495300" y="533400"/>
              <a:ext cx="1" cy="104774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942975" y="828675"/>
              <a:ext cx="0" cy="75184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1524000" y="1066801"/>
              <a:ext cx="1" cy="51498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2105025" y="1371600"/>
              <a:ext cx="0" cy="20954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2257425" y="257175"/>
              <a:ext cx="3429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flipV="1">
              <a:off x="2257425" y="257175"/>
              <a:ext cx="0" cy="2095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1914525" y="466725"/>
              <a:ext cx="3429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flipV="1">
              <a:off x="1905000" y="466725"/>
              <a:ext cx="1" cy="2667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>
              <a:off x="1400175" y="666750"/>
              <a:ext cx="5143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flipV="1">
              <a:off x="1390650" y="666750"/>
              <a:ext cx="0" cy="3327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>
              <a:off x="790575" y="942975"/>
              <a:ext cx="60007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V="1">
              <a:off x="790575" y="942975"/>
              <a:ext cx="0" cy="4000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352425" y="1285875"/>
              <a:ext cx="4381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V="1">
              <a:off x="352425" y="1285875"/>
              <a:ext cx="0" cy="2952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 flipV="1">
              <a:off x="790575" y="1285875"/>
              <a:ext cx="0" cy="29591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V="1">
              <a:off x="1390650" y="942976"/>
              <a:ext cx="0" cy="63753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 flipV="1">
              <a:off x="1905000" y="666750"/>
              <a:ext cx="0" cy="91376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V="1">
              <a:off x="2257425" y="466725"/>
              <a:ext cx="0" cy="111379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Цены зависят от объема продаж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ru-RU" i="1">
                          <a:latin typeface="Cambria Math"/>
                        </a:rPr>
                        <m:t>∈</m:t>
                      </m:r>
                      <m:r>
                        <a:rPr lang="ru-RU" i="1">
                          <a:latin typeface="Cambria Math"/>
                        </a:rPr>
                        <m:t>𝑍</m:t>
                      </m:r>
                      <m:r>
                        <a:rPr lang="ru-RU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109728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→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109728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min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→{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}</m:t>
                          </m:r>
                        </m:e>
                      </m:func>
                      <m:r>
                        <a:rPr lang="en-US" b="0" i="0" smtClean="0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lang="en-US" b="0" dirty="0" smtClean="0"/>
              </a:p>
              <a:p>
                <a:pPr marL="109728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ru-RU" i="1">
                          <a:latin typeface="Cambria Math"/>
                        </a:rPr>
                        <m:t>∈</m:t>
                      </m:r>
                      <m:r>
                        <a:rPr lang="en-US" i="1">
                          <a:latin typeface="Cambria Math"/>
                        </a:rPr>
                        <m:t>𝑍</m:t>
                      </m:r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lang="en-US" b="0" dirty="0" smtClean="0"/>
              </a:p>
              <a:p>
                <a:pPr marL="109728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ru-RU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ru-RU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ru-RU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ru-RU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109728" indent="0" algn="ctr">
                  <a:buNone/>
                </a:pPr>
                <a:r>
                  <a:rPr lang="ru-RU" dirty="0" smtClean="0"/>
                  <a:t>и так далее…</a:t>
                </a:r>
                <a:endParaRPr lang="ru-RU" dirty="0"/>
              </a:p>
              <a:p>
                <a:pPr marL="109728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91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Объем производства зависит от параметров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ru-RU" b="0" i="1" dirty="0" smtClean="0">
                    <a:latin typeface="Cambria Math"/>
                  </a:rPr>
                  <a:t> </a:t>
                </a:r>
                <a:r>
                  <a:rPr lang="ru-RU" dirty="0" smtClean="0">
                    <a:latin typeface="Cambria Math"/>
                  </a:rPr>
                  <a:t>- объем производства</a:t>
                </a:r>
              </a:p>
              <a:p>
                <a:pPr marL="109728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Z</m:t>
                    </m:r>
                    <m:r>
                      <a:rPr lang="ru-RU"/>
                      <m:t>=</m:t>
                    </m:r>
                    <m:r>
                      <m:rPr>
                        <m:sty m:val="p"/>
                      </m:rPr>
                      <a:rPr lang="en-US"/>
                      <m:t>ax</m:t>
                    </m:r>
                    <m:r>
                      <a:rPr lang="ru-RU"/>
                      <m:t>+</m:t>
                    </m:r>
                    <m:r>
                      <m:rPr>
                        <m:sty m:val="p"/>
                      </m:rPr>
                      <a:rPr lang="en-US"/>
                      <m:t>b</m:t>
                    </m:r>
                  </m:oMath>
                </a14:m>
                <a:r>
                  <a:rPr lang="ru-RU" b="0" i="1" dirty="0" smtClean="0">
                    <a:latin typeface="Cambria Math"/>
                  </a:rPr>
                  <a:t> </a:t>
                </a:r>
                <a:r>
                  <a:rPr lang="ru-RU" b="0" dirty="0" smtClean="0">
                    <a:latin typeface="Cambria Math"/>
                  </a:rPr>
                  <a:t>или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Z</m:t>
                    </m:r>
                    <m:r>
                      <a:rPr lang="ru-RU"/>
                      <m:t>=</m:t>
                    </m:r>
                    <m:r>
                      <m:rPr>
                        <m:sty m:val="p"/>
                      </m:rPr>
                      <a:rPr lang="en-US"/>
                      <m:t>x</m:t>
                    </m:r>
                    <m:r>
                      <a:rPr lang="ru-RU" i="1"/>
                      <m:t>∗</m:t>
                    </m:r>
                    <m:r>
                      <m:rPr>
                        <m:sty m:val="p"/>
                      </m:rPr>
                      <a:rPr lang="en-US"/>
                      <m:t>log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a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109728" indent="0" algn="ctr">
                  <a:buNone/>
                </a:pPr>
                <a:endParaRPr lang="ru-RU" dirty="0" smtClean="0"/>
              </a:p>
              <a:p>
                <a:pPr marL="109728" indent="0">
                  <a:buNone/>
                </a:pPr>
                <a:r>
                  <a:rPr lang="ru-RU" dirty="0" smtClean="0"/>
                  <a:t>Табулирование </a:t>
                </a:r>
                <a:r>
                  <a:rPr lang="ru-RU" dirty="0"/>
                  <a:t>характеристик аукциона при различных значениях параметров </a:t>
                </a:r>
                <a:r>
                  <a:rPr lang="ru-RU" dirty="0" smtClean="0"/>
                  <a:t> </a:t>
                </a:r>
                <a:r>
                  <a:rPr lang="en-US" dirty="0" smtClean="0"/>
                  <a:t>a</a:t>
                </a:r>
                <a:r>
                  <a:rPr lang="ru-RU" dirty="0" smtClean="0"/>
                  <a:t> и </a:t>
                </a:r>
                <a:r>
                  <a:rPr lang="en-US" dirty="0" smtClean="0"/>
                  <a:t>b.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14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176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732</TotalTime>
  <Words>561</Words>
  <Application>Microsoft Office PowerPoint</Application>
  <PresentationFormat>Экран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Городская</vt:lpstr>
      <vt:lpstr>Параметрические задачи аукционных рынков</vt:lpstr>
      <vt:lpstr>Актуальность</vt:lpstr>
      <vt:lpstr>Цели и требования</vt:lpstr>
      <vt:lpstr>Общая постановка</vt:lpstr>
      <vt:lpstr>Вариационное неравенство</vt:lpstr>
      <vt:lpstr>Фиксированные цены продавцов</vt:lpstr>
      <vt:lpstr>Фиксированные цены продавцов и покупателей</vt:lpstr>
      <vt:lpstr>Цены зависят от объема продаж</vt:lpstr>
      <vt:lpstr>Объем производства зависит от параметров</vt:lpstr>
      <vt:lpstr>Прибыль</vt:lpstr>
      <vt:lpstr>Пример</vt:lpstr>
      <vt:lpstr>Спасибо за внимание!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Параметрическая задача аукционного рынка</dc:title>
  <dc:creator>iLGiZ</dc:creator>
  <cp:lastModifiedBy>iLGiZ</cp:lastModifiedBy>
  <cp:revision>15</cp:revision>
  <dcterms:created xsi:type="dcterms:W3CDTF">2013-04-25T19:01:04Z</dcterms:created>
  <dcterms:modified xsi:type="dcterms:W3CDTF">2014-06-16T20:03:35Z</dcterms:modified>
</cp:coreProperties>
</file>