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DA2A67-FC54-4C6B-9D79-F9F60734A5E8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32856"/>
            <a:ext cx="8458200" cy="1470025"/>
          </a:xfrm>
        </p:spPr>
        <p:txBody>
          <a:bodyPr/>
          <a:lstStyle/>
          <a:p>
            <a:r>
              <a:rPr lang="ru-RU" dirty="0" smtClean="0"/>
              <a:t>Параметрическая задача аукционного рынка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43954"/>
            <a:ext cx="5482952" cy="2337374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Выполнил:</a:t>
            </a:r>
          </a:p>
          <a:p>
            <a:r>
              <a:rPr lang="ru-RU" sz="2000" dirty="0" smtClean="0"/>
              <a:t>студент группы 921ми</a:t>
            </a:r>
          </a:p>
          <a:p>
            <a:r>
              <a:rPr lang="ru-RU" sz="2000" dirty="0" smtClean="0"/>
              <a:t>Садыков </a:t>
            </a:r>
            <a:r>
              <a:rPr lang="ru-RU" sz="2000" dirty="0" err="1" smtClean="0"/>
              <a:t>Ильгиз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Научный руководитель:</a:t>
            </a:r>
          </a:p>
          <a:p>
            <a:r>
              <a:rPr lang="ru-RU" sz="2000" dirty="0" smtClean="0"/>
              <a:t>профессор</a:t>
            </a:r>
          </a:p>
          <a:p>
            <a:r>
              <a:rPr lang="ru-RU" sz="2000" dirty="0" err="1" smtClean="0"/>
              <a:t>Коннов</a:t>
            </a:r>
            <a:r>
              <a:rPr lang="ru-RU" sz="2000" dirty="0" smtClean="0"/>
              <a:t> И.В.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2710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36904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72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772400" cy="1362075"/>
          </a:xfrm>
        </p:spPr>
        <p:txBody>
          <a:bodyPr/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080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Повышение эффективности управления экономическими системами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Оптимальный выбор цены и объёма продаж на аукционах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95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71725"/>
            <a:ext cx="8486775" cy="30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0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постановка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/>
                      </a:rPr>
                      <m:t>В аукционе участвует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продавцов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и 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покупа−телей,</m:t>
                    </m:r>
                    <m:r>
                      <a:rPr lang="ru-RU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и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их ценовые отображения. </a:t>
                </a:r>
              </a:p>
              <a:p>
                <a:pPr marL="109728" indent="0">
                  <a:buNone/>
                </a:pPr>
                <a:r>
                  <a:rPr lang="ru-RU" b="0" dirty="0" smtClean="0"/>
                  <a:t>Найти объёмы </a:t>
                </a:r>
                <a14:m>
                  <m:oMath xmlns:m="http://schemas.openxmlformats.org/officeDocument/2006/math">
                    <m:r>
                      <a:rPr lang="ru-RU" i="1"/>
                      <m:t>(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𝑥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  <m:r>
                      <a:rPr lang="ru-RU" i="1"/>
                      <m:t>,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𝑦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  <m:r>
                      <a:rPr lang="ru-RU" i="1"/>
                      <m:t>)</m:t>
                    </m:r>
                  </m:oMath>
                </a14:m>
                <a:r>
                  <a:rPr lang="ru-RU" b="0" dirty="0" smtClean="0"/>
                  <a:t> и цену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𝜆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  <m:r>
                      <a:rPr lang="ru-RU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𝑔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ru-RU" i="1" smtClean="0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ru-RU" i="1"/>
                                <m:t>≥</m:t>
                              </m:r>
                              <m:r>
                                <a:rPr lang="ru-RU"/>
                                <m:t>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bSup>
                              <m:r>
                                <a:rPr lang="ru-RU" i="1"/>
                                <m:t>=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′</m:t>
                                  </m:r>
                                </m:sup>
                              </m:sSubSup>
                              <m:r>
                                <a:rPr lang="ru-RU" i="1"/>
                                <m:t>,</m:t>
                              </m:r>
                            </m:e>
                            <m:e>
                              <m:r>
                                <a:rPr lang="ru-RU" i="1"/>
                                <m:t>=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bSup>
                              <m:r>
                                <a:rPr lang="ru-RU" i="1"/>
                                <m:t>∈</m:t>
                              </m:r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ru-RU" i="1"/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/>
                                <m:t>, </m:t>
                              </m:r>
                              <m:r>
                                <a:rPr lang="en-US" i="1"/>
                                <m:t>𝑖</m:t>
                              </m:r>
                              <m:r>
                                <a:rPr lang="ru-RU" i="1"/>
                                <m:t>=1,…,</m:t>
                              </m:r>
                              <m:r>
                                <a:rPr lang="en-US" i="1"/>
                                <m:t>𝑚</m:t>
                              </m:r>
                              <m:r>
                                <a:rPr lang="ru-RU" i="1"/>
                                <m:t>; </m:t>
                              </m:r>
                            </m:e>
                            <m:e>
                              <m:r>
                                <a:rPr lang="ru-RU" i="1"/>
                                <m:t>≤</m:t>
                              </m:r>
                              <m:r>
                                <a:rPr lang="ru-RU"/>
                                <m:t>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bSup>
                              <m:r>
                                <a:rPr lang="ru-RU" i="1"/>
                                <m:t>=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𝛽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′</m:t>
                                  </m:r>
                                </m:sup>
                              </m:sSubSup>
                              <m:r>
                                <a:rPr lang="ru-RU" i="1"/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109728" indent="0">
                  <a:buNone/>
                </a:pPr>
                <a:endParaRPr lang="ru-RU" dirty="0"/>
              </a:p>
              <a:p>
                <a:pPr marL="109728" indent="0">
                  <a:buNone/>
                </a:pPr>
                <a:r>
                  <a:rPr lang="ru-RU" dirty="0" smtClean="0"/>
                  <a:t>Ограничение: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/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 smtClean="0"/>
                        </m:ctrlPr>
                      </m:naryPr>
                      <m:sub>
                        <m:r>
                          <a:rPr lang="en-US" i="1"/>
                          <m:t>𝑗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=</m:t>
                        </m:r>
                        <m:r>
                          <a:rPr lang="en-US" i="1"/>
                          <m:t>𝑏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268" b="-1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6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Вариационное неравенство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ru-RU" dirty="0" smtClean="0"/>
              </a:p>
              <a:p>
                <a:pPr marL="109728" indent="0">
                  <a:buNone/>
                </a:pPr>
                <a:r>
                  <a:rPr lang="ru-RU" dirty="0" smtClean="0"/>
                  <a:t>Найти </a:t>
                </a:r>
                <a:r>
                  <a:rPr lang="ru-RU" dirty="0"/>
                  <a:t>точку </a:t>
                </a:r>
                <a14:m>
                  <m:oMath xmlns:m="http://schemas.openxmlformats.org/officeDocument/2006/math">
                    <m:r>
                      <a:rPr lang="ru-RU" i="1"/>
                      <m:t>(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  <m:r>
                      <a:rPr lang="ru-RU" i="1"/>
                      <m:t>,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𝑦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 такую, что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𝑔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</m:sSub>
                          <m:r>
                            <a:rPr lang="en-US" sz="2400" i="1"/>
                            <m:t>(</m:t>
                          </m:r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en-US" sz="2400" i="1"/>
                                <m:t>𝑥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  <m:sup>
                              <m:r>
                                <a:rPr lang="en-US" sz="2400" i="1"/>
                                <m:t>∗</m:t>
                              </m:r>
                            </m:sup>
                          </m:sSubSup>
                          <m:r>
                            <a:rPr lang="en-US" sz="2400" i="1"/>
                            <m:t>)(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𝑥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</m:sSub>
                          <m:r>
                            <a:rPr lang="en-US" sz="2400" i="1"/>
                            <m:t>−</m:t>
                          </m:r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en-US" sz="2400" i="1"/>
                                <m:t>𝑥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  <m:sup>
                              <m:r>
                                <a:rPr lang="en-US" sz="2400" i="1"/>
                                <m:t>∗</m:t>
                              </m:r>
                            </m:sup>
                          </m:sSubSup>
                          <m:r>
                            <a:rPr lang="en-US" sz="2400" i="1"/>
                            <m:t>)</m:t>
                          </m:r>
                        </m:e>
                      </m:nary>
                      <m:r>
                        <a:rPr lang="en-US" sz="2400" i="1"/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en-US" sz="2400" i="1"/>
                            <m:t>𝑗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h</m:t>
                              </m:r>
                            </m:e>
                            <m:sub>
                              <m:r>
                                <a:rPr lang="en-US" sz="2400" i="1"/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en-US" sz="24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/>
                                    <m:t>∗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𝑗</m:t>
                                  </m:r>
                                </m:sub>
                              </m:sSub>
                              <m:r>
                                <a:rPr lang="en-US" sz="2400" i="1"/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en-US" sz="24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/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i="1"/>
                            <m:t>≥0 ∀(</m:t>
                          </m:r>
                          <m:r>
                            <a:rPr lang="en-US" sz="2400" i="1"/>
                            <m:t>𝑥</m:t>
                          </m:r>
                          <m:r>
                            <a:rPr lang="en-US" sz="2400" i="1"/>
                            <m:t>,</m:t>
                          </m:r>
                          <m:r>
                            <a:rPr lang="en-US" sz="2400" i="1"/>
                            <m:t>𝑦</m:t>
                          </m:r>
                          <m:r>
                            <a:rPr lang="en-US" sz="2400" i="1"/>
                            <m:t>)∈</m:t>
                          </m:r>
                          <m:r>
                            <a:rPr lang="en-US" sz="2400" i="1"/>
                            <m:t>𝑍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109728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67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Фиксированные цены продавцов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43231" y="2480659"/>
            <a:ext cx="4067521" cy="3145135"/>
            <a:chOff x="0" y="0"/>
            <a:chExt cx="3152775" cy="2066925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247650" y="0"/>
              <a:ext cx="0" cy="20669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flipV="1">
              <a:off x="95250" y="1581150"/>
              <a:ext cx="3057525" cy="63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47650" y="257175"/>
              <a:ext cx="3429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590550" y="257175"/>
              <a:ext cx="1" cy="3333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590550" y="533400"/>
              <a:ext cx="4476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1038225" y="533400"/>
              <a:ext cx="0" cy="419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038225" y="828675"/>
              <a:ext cx="581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619250" y="828675"/>
              <a:ext cx="0" cy="3327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619250" y="1104900"/>
              <a:ext cx="581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2200275" y="1104900"/>
              <a:ext cx="0" cy="3327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200275" y="1371600"/>
              <a:ext cx="4476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647950" y="1371600"/>
              <a:ext cx="0" cy="2089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 flipV="1">
              <a:off x="590550" y="533401"/>
              <a:ext cx="1" cy="10483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038225" y="828676"/>
              <a:ext cx="0" cy="75183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619250" y="1066800"/>
              <a:ext cx="4762" cy="51498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2200275" y="1371600"/>
              <a:ext cx="0" cy="20954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0" y="752475"/>
              <a:ext cx="26479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900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Фиксированные цены продавцов и покупателей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57798" y="2585208"/>
            <a:ext cx="4564890" cy="3148048"/>
            <a:chOff x="0" y="0"/>
            <a:chExt cx="3057525" cy="2066925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152400" y="0"/>
              <a:ext cx="0" cy="20669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flipV="1">
              <a:off x="0" y="1581150"/>
              <a:ext cx="3057525" cy="6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152400" y="25717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95300" y="257175"/>
              <a:ext cx="1" cy="3333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495300" y="533400"/>
              <a:ext cx="4476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942975" y="533400"/>
              <a:ext cx="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942975" y="828675"/>
              <a:ext cx="581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524000" y="828675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524000" y="1104900"/>
              <a:ext cx="581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2105025" y="1104900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105025" y="1371600"/>
              <a:ext cx="4476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552700" y="1371600"/>
              <a:ext cx="0" cy="2089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495300" y="533400"/>
              <a:ext cx="1" cy="104774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942975" y="828675"/>
              <a:ext cx="0" cy="7518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1524000" y="1066801"/>
              <a:ext cx="1" cy="51498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2105025" y="1371600"/>
              <a:ext cx="0" cy="20954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257425" y="25717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2257425" y="257175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914525" y="46672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905000" y="466725"/>
              <a:ext cx="1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400175" y="666750"/>
              <a:ext cx="514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1390650" y="666750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790575" y="942975"/>
              <a:ext cx="6000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790575" y="942975"/>
              <a:ext cx="0" cy="400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352425" y="1285875"/>
              <a:ext cx="438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352425" y="1285875"/>
              <a:ext cx="0" cy="29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790575" y="1285875"/>
              <a:ext cx="0" cy="29591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1390650" y="942976"/>
              <a:ext cx="0" cy="63753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1905000" y="666750"/>
              <a:ext cx="0" cy="91376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2257425" y="466725"/>
              <a:ext cx="0" cy="111379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Цены зависят от объема продаж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p>
                              <m:r>
                                <a:rPr lang="ru-RU" i="1"/>
                                <m:t>0</m:t>
                              </m:r>
                            </m:sup>
                          </m:sSup>
                          <m:r>
                            <a:rPr lang="ru-RU" i="1"/>
                            <m:t>,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𝑦</m:t>
                              </m:r>
                            </m:e>
                            <m:sup>
                              <m:r>
                                <a:rPr lang="ru-RU" i="1"/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i="1"/>
                        <m:t>∈</m:t>
                      </m:r>
                      <m:r>
                        <a:rPr lang="ru-RU" i="1"/>
                        <m:t>𝑍</m:t>
                      </m:r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𝑔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→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min</m:t>
                          </m:r>
                        </m:fName>
                        <m:e>
                          <m:r>
                            <a:rPr lang="en-US" i="1"/>
                            <m:t>→{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=1</m:t>
                              </m:r>
                            </m:sub>
                            <m:sup>
                              <m:r>
                                <a:rPr lang="en-US" i="1"/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(</m:t>
                                  </m:r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</m:nary>
                          <m:r>
                            <a:rPr lang="en-US" i="1"/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en-US" i="1"/>
                                <m:t>𝑗</m:t>
                              </m:r>
                              <m:r>
                                <a:rPr lang="en-US" i="1"/>
                                <m:t>=1</m:t>
                              </m:r>
                            </m:sub>
                            <m:sup>
                              <m:r>
                                <a:rPr lang="en-US" i="1"/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(</m:t>
                                  </m:r>
                                  <m:r>
                                    <a:rPr lang="en-US" i="1"/>
                                    <m:t>𝑦</m:t>
                                  </m:r>
                                </m:e>
                                <m:sub>
                                  <m:r>
                                    <a:rPr lang="en-US" i="1"/>
                                    <m:t>𝑗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</m:nary>
                          <m:r>
                            <a:rPr lang="en-US" i="1"/>
                            <m:t>}</m:t>
                          </m:r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/>
                                  </m:ctrlPr>
                                </m:accPr>
                                <m:e>
                                  <m:r>
                                    <a:rPr lang="ru-RU" i="1"/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1"/>
                            <m:t>,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i="1"/>
                        <m:t>∈</m:t>
                      </m:r>
                      <m:r>
                        <a:rPr lang="en-US" i="1"/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p>
                              <m:r>
                                <a:rPr lang="en-US" i="1"/>
                                <m:t>𝑘</m:t>
                              </m:r>
                              <m:r>
                                <a:rPr lang="ru-RU" i="1"/>
                                <m:t>+1</m:t>
                              </m:r>
                            </m:sup>
                          </m:sSup>
                          <m:r>
                            <a:rPr lang="ru-RU" i="1"/>
                            <m:t>,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𝑦</m:t>
                              </m:r>
                            </m:e>
                            <m:sup>
                              <m:r>
                                <a:rPr lang="ru-RU" i="1"/>
                                <m:t>𝑘</m:t>
                              </m:r>
                              <m:r>
                                <a:rPr lang="ru-RU" i="1"/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ru-RU" i="1"/>
                        <m:t>=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1−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p>
                              <m:r>
                                <a:rPr lang="en-US" i="1"/>
                                <m:t>𝑘</m:t>
                              </m:r>
                            </m:sup>
                          </m:sSup>
                          <m:r>
                            <a:rPr lang="ru-RU" i="1"/>
                            <m:t>,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𝑦</m:t>
                              </m:r>
                            </m:e>
                            <m:sup>
                              <m:r>
                                <a:rPr lang="ru-RU" i="1"/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ru-RU" i="1"/>
                        <m:t>+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𝛼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 i="1"/>
                        <m:t>(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𝑘</m:t>
                          </m:r>
                        </m:sup>
                      </m:sSup>
                      <m:r>
                        <a:rPr lang="ru-RU" i="1"/>
                        <m:t>,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ru-RU" i="1"/>
                            <m:t>𝑘</m:t>
                          </m:r>
                        </m:sup>
                      </m:sSup>
                      <m:r>
                        <a:rPr lang="ru-RU" i="1"/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109728" indent="0" algn="ctr">
                  <a:buNone/>
                </a:pPr>
                <a:r>
                  <a:rPr lang="ru-RU" dirty="0" smtClean="0"/>
                  <a:t>и так далее…</a:t>
                </a:r>
                <a:endParaRPr lang="ru-RU" dirty="0"/>
              </a:p>
              <a:p>
                <a:pPr marL="109728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Прибыль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ru-RU" b="0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 или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– удельные затраты на </a:t>
                </a:r>
                <a:r>
                  <a:rPr lang="ru-RU" dirty="0" err="1" smtClean="0"/>
                  <a:t>еденицу</a:t>
                </a:r>
                <a:r>
                  <a:rPr lang="ru-RU" dirty="0" smtClean="0"/>
                  <a:t> товара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цена продажи товара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проданного товара</a:t>
                </a:r>
              </a:p>
              <a:p>
                <a:pPr marL="109728" indent="0">
                  <a:buNone/>
                </a:pPr>
                <a:endParaRPr lang="ru-RU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𝑝</m:t>
                          </m:r>
                          <m:r>
                            <a:rPr lang="ru-RU" i="1"/>
                            <m:t>−</m:t>
                          </m:r>
                          <m:r>
                            <a:rPr lang="en-US" i="1"/>
                            <m:t>𝑑</m:t>
                          </m:r>
                        </m:e>
                      </m:d>
                      <m:r>
                        <a:rPr lang="ru-RU" i="1"/>
                        <m:t>∗</m:t>
                      </m:r>
                      <m:r>
                        <a:rPr lang="ru-RU" i="1"/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4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440</TotalTime>
  <Words>454</Words>
  <Application>Microsoft Office PowerPoint</Application>
  <PresentationFormat>Экран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Городская</vt:lpstr>
      <vt:lpstr>Параметрическая задача аукционного рынка</vt:lpstr>
      <vt:lpstr>Актуальность</vt:lpstr>
      <vt:lpstr>Цели и требования</vt:lpstr>
      <vt:lpstr>Общая постановка</vt:lpstr>
      <vt:lpstr>Вариационное неравенство</vt:lpstr>
      <vt:lpstr>Фиксированные цены продавцов</vt:lpstr>
      <vt:lpstr>Фиксированные цены продавцов и покупателей</vt:lpstr>
      <vt:lpstr>Цены зависят от объема продаж</vt:lpstr>
      <vt:lpstr>Прибыль</vt:lpstr>
      <vt:lpstr>Пример</vt:lpstr>
      <vt:lpstr>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Параметрическая задача аукционного рынка</dc:title>
  <dc:creator>iLGiZ</dc:creator>
  <cp:lastModifiedBy>iLGiZ</cp:lastModifiedBy>
  <cp:revision>6</cp:revision>
  <dcterms:created xsi:type="dcterms:W3CDTF">2013-04-25T19:01:04Z</dcterms:created>
  <dcterms:modified xsi:type="dcterms:W3CDTF">2013-04-26T02:21:37Z</dcterms:modified>
</cp:coreProperties>
</file>