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83" r:id="rId4"/>
    <p:sldId id="353" r:id="rId5"/>
    <p:sldId id="354" r:id="rId6"/>
    <p:sldId id="286" r:id="rId7"/>
    <p:sldId id="355" r:id="rId8"/>
    <p:sldId id="291" r:id="rId9"/>
    <p:sldId id="292" r:id="rId10"/>
    <p:sldId id="356" r:id="rId11"/>
    <p:sldId id="294" r:id="rId12"/>
    <p:sldId id="295" r:id="rId13"/>
    <p:sldId id="297" r:id="rId14"/>
    <p:sldId id="357" r:id="rId15"/>
    <p:sldId id="299" r:id="rId16"/>
    <p:sldId id="358" r:id="rId17"/>
  </p:sldIdLst>
  <p:sldSz cx="10693400" cy="7562850"/>
  <p:notesSz cx="10693400" cy="75628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35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28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4106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1807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489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3272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9714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0922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26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33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5285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9664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5819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023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9687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2633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824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3F3F3F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3F3F3F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3F3F3F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3F3F3F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451" y="6385559"/>
            <a:ext cx="10688955" cy="401320"/>
          </a:xfrm>
          <a:custGeom>
            <a:avLst/>
            <a:gdLst/>
            <a:ahLst/>
            <a:cxnLst/>
            <a:rect l="l" t="t" r="r" b="b"/>
            <a:pathLst>
              <a:path w="10688955" h="401320">
                <a:moveTo>
                  <a:pt x="0" y="0"/>
                </a:moveTo>
                <a:lnTo>
                  <a:pt x="0" y="400812"/>
                </a:lnTo>
                <a:lnTo>
                  <a:pt x="10688700" y="400812"/>
                </a:lnTo>
                <a:lnTo>
                  <a:pt x="10688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03" y="6326251"/>
            <a:ext cx="10689590" cy="57785"/>
          </a:xfrm>
          <a:custGeom>
            <a:avLst/>
            <a:gdLst/>
            <a:ahLst/>
            <a:cxnLst/>
            <a:rect l="l" t="t" r="r" b="b"/>
            <a:pathLst>
              <a:path w="10689590" h="57785">
                <a:moveTo>
                  <a:pt x="0" y="57658"/>
                </a:moveTo>
                <a:lnTo>
                  <a:pt x="10689336" y="57658"/>
                </a:lnTo>
                <a:lnTo>
                  <a:pt x="10689336" y="0"/>
                </a:lnTo>
                <a:lnTo>
                  <a:pt x="0" y="0"/>
                </a:lnTo>
                <a:lnTo>
                  <a:pt x="0" y="57658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03" y="6385559"/>
            <a:ext cx="10692130" cy="401320"/>
          </a:xfrm>
          <a:custGeom>
            <a:avLst/>
            <a:gdLst/>
            <a:ahLst/>
            <a:cxnLst/>
            <a:rect l="l" t="t" r="r" b="b"/>
            <a:pathLst>
              <a:path w="10692130" h="401320">
                <a:moveTo>
                  <a:pt x="0" y="0"/>
                </a:moveTo>
                <a:lnTo>
                  <a:pt x="0" y="400812"/>
                </a:lnTo>
                <a:lnTo>
                  <a:pt x="10691749" y="400812"/>
                </a:lnTo>
                <a:lnTo>
                  <a:pt x="106917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03" y="6326885"/>
            <a:ext cx="10692130" cy="58419"/>
          </a:xfrm>
          <a:custGeom>
            <a:avLst/>
            <a:gdLst/>
            <a:ahLst/>
            <a:cxnLst/>
            <a:rect l="l" t="t" r="r" b="b"/>
            <a:pathLst>
              <a:path w="10692130" h="58420">
                <a:moveTo>
                  <a:pt x="0" y="0"/>
                </a:moveTo>
                <a:lnTo>
                  <a:pt x="0" y="57912"/>
                </a:lnTo>
                <a:lnTo>
                  <a:pt x="10691749" y="57912"/>
                </a:lnTo>
                <a:lnTo>
                  <a:pt x="106917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48397" y="2296286"/>
            <a:ext cx="8741410" cy="0"/>
          </a:xfrm>
          <a:custGeom>
            <a:avLst/>
            <a:gdLst/>
            <a:ahLst/>
            <a:cxnLst/>
            <a:rect l="l" t="t" r="r" b="b"/>
            <a:pathLst>
              <a:path w="8741410">
                <a:moveTo>
                  <a:pt x="0" y="0"/>
                </a:moveTo>
                <a:lnTo>
                  <a:pt x="8740902" y="0"/>
                </a:lnTo>
              </a:path>
            </a:pathLst>
          </a:custGeom>
          <a:ln w="660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1120" y="1147774"/>
            <a:ext cx="8631158" cy="1105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3F3F3F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1120" y="2429203"/>
            <a:ext cx="8631158" cy="280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3F3F3F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guide.cc/wp-content/uploads/2019/08/windows-python-selenium-automation-scripts-tutorial-examples-20190827-01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ozilla/geckodriver/release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eveloper.microsoft.com/en-us/microsoft-edge/tools/webdriv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tes.google.com/a/chromium.org/chromedriver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webkit.org/blog/6900/webdriver-support-in-safari-1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omedriver.chromium.org/download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omedriver.chromium.org/download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1" y="6385559"/>
            <a:ext cx="10688955" cy="401320"/>
          </a:xfrm>
          <a:custGeom>
            <a:avLst/>
            <a:gdLst/>
            <a:ahLst/>
            <a:cxnLst/>
            <a:rect l="l" t="t" r="r" b="b"/>
            <a:pathLst>
              <a:path w="10688955" h="401320">
                <a:moveTo>
                  <a:pt x="0" y="0"/>
                </a:moveTo>
                <a:lnTo>
                  <a:pt x="0" y="400812"/>
                </a:lnTo>
                <a:lnTo>
                  <a:pt x="10688700" y="400812"/>
                </a:lnTo>
                <a:lnTo>
                  <a:pt x="10688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03" y="6326251"/>
            <a:ext cx="10689590" cy="57785"/>
          </a:xfrm>
          <a:custGeom>
            <a:avLst/>
            <a:gdLst/>
            <a:ahLst/>
            <a:cxnLst/>
            <a:rect l="l" t="t" r="r" b="b"/>
            <a:pathLst>
              <a:path w="10689590" h="57785">
                <a:moveTo>
                  <a:pt x="0" y="57658"/>
                </a:moveTo>
                <a:lnTo>
                  <a:pt x="10689336" y="57658"/>
                </a:lnTo>
                <a:lnTo>
                  <a:pt x="10689336" y="0"/>
                </a:lnTo>
                <a:lnTo>
                  <a:pt x="0" y="0"/>
                </a:lnTo>
                <a:lnTo>
                  <a:pt x="0" y="57658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0589" y="4581144"/>
            <a:ext cx="8661400" cy="0"/>
          </a:xfrm>
          <a:custGeom>
            <a:avLst/>
            <a:gdLst/>
            <a:ahLst/>
            <a:cxnLst/>
            <a:rect l="l" t="t" r="r" b="b"/>
            <a:pathLst>
              <a:path w="8661400">
                <a:moveTo>
                  <a:pt x="0" y="0"/>
                </a:moveTo>
                <a:lnTo>
                  <a:pt x="8660892" y="0"/>
                </a:lnTo>
              </a:path>
            </a:pathLst>
          </a:custGeom>
          <a:ln w="736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6292" y="1596020"/>
            <a:ext cx="4544180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5250" b="1" spc="-300" dirty="0">
                <a:solidFill>
                  <a:srgbClr val="252525"/>
                </a:solidFill>
                <a:latin typeface="Microsoft JhengHei UI"/>
                <a:cs typeface="Microsoft JhengHei UI"/>
              </a:rPr>
              <a:t>資料倉儲</a:t>
            </a:r>
            <a:endParaRPr sz="5250" dirty="0">
              <a:latin typeface="Microsoft JhengHei UI"/>
              <a:cs typeface="Microsoft JhengHei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120" y="2538653"/>
            <a:ext cx="5077580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b="1" spc="-45" dirty="0" err="1">
                <a:solidFill>
                  <a:srgbClr val="252525"/>
                </a:solidFill>
                <a:latin typeface="Microsoft JhengHei UI"/>
                <a:cs typeface="Microsoft JhengHei UI"/>
              </a:rPr>
              <a:t>網路爬蟲教學</a:t>
            </a:r>
            <a:r>
              <a:rPr lang="en-US" sz="5250" b="1" spc="-45" dirty="0">
                <a:solidFill>
                  <a:srgbClr val="252525"/>
                </a:solidFill>
                <a:latin typeface="Microsoft JhengHei UI"/>
                <a:cs typeface="Microsoft JhengHei UI"/>
              </a:rPr>
              <a:t> </a:t>
            </a:r>
            <a:r>
              <a:rPr lang="en-US" sz="5250" b="1" spc="-45" dirty="0" smtClean="0">
                <a:solidFill>
                  <a:srgbClr val="252525"/>
                </a:solidFill>
                <a:latin typeface="Microsoft JhengHei UI"/>
                <a:cs typeface="Microsoft JhengHei UI"/>
              </a:rPr>
              <a:t>2</a:t>
            </a:r>
            <a:endParaRPr sz="5250" dirty="0">
              <a:latin typeface="Microsoft JhengHei UI"/>
              <a:cs typeface="Microsoft JhengHei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3405" y="4715865"/>
            <a:ext cx="8954135" cy="93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2100" b="1" dirty="0">
                <a:solidFill>
                  <a:srgbClr val="04607A"/>
                </a:solidFill>
                <a:latin typeface="Microsoft JhengHei UI"/>
                <a:cs typeface="Microsoft JhengHei UI"/>
              </a:rPr>
              <a:t>國立臺北護理健康大學 </a:t>
            </a:r>
            <a:r>
              <a:rPr sz="2100" b="1" spc="-235" dirty="0">
                <a:solidFill>
                  <a:srgbClr val="04607A"/>
                </a:solidFill>
                <a:latin typeface="Microsoft JhengHei UI"/>
                <a:cs typeface="Microsoft JhengHei UI"/>
              </a:rPr>
              <a:t> </a:t>
            </a:r>
            <a:r>
              <a:rPr lang="zh-TW" altLang="en-US" sz="2100" b="1" spc="170" dirty="0">
                <a:solidFill>
                  <a:srgbClr val="04607A"/>
                </a:solidFill>
                <a:latin typeface="Microsoft JhengHei UI"/>
                <a:cs typeface="Microsoft JhengHei UI"/>
              </a:rPr>
              <a:t>資訊管理系</a:t>
            </a:r>
            <a:endParaRPr sz="2100" dirty="0">
              <a:latin typeface="Microsoft JhengHei UI"/>
              <a:cs typeface="Microsoft JhengHei UI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lang="en-US" sz="1550" dirty="0">
                <a:latin typeface="Calibri"/>
                <a:cs typeface="Calibri"/>
              </a:rPr>
              <a:t>2021/04</a:t>
            </a:r>
            <a:r>
              <a:rPr sz="1550" dirty="0" smtClean="0">
                <a:latin typeface="Calibri"/>
                <a:cs typeface="Calibri"/>
              </a:rPr>
              <a:t>/</a:t>
            </a:r>
            <a:r>
              <a:rPr lang="en-US" sz="1550" dirty="0" smtClean="0">
                <a:latin typeface="Calibri"/>
                <a:cs typeface="Calibri"/>
              </a:rPr>
              <a:t>14</a:t>
            </a:r>
            <a:endParaRPr sz="15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120" y="1283800"/>
            <a:ext cx="940435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500" b="1" spc="-85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列印屬性</a:t>
            </a:r>
            <a:endParaRPr lang="zh-TW" altLang="en-US" sz="3500" dirty="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8899" y="2837688"/>
            <a:ext cx="265275" cy="90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2313" y="3501390"/>
            <a:ext cx="1687070" cy="56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4449" y="3010307"/>
            <a:ext cx="99822" cy="546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7AF702-CFD0-4A8A-81AE-4284218840B8}"/>
              </a:ext>
            </a:extLst>
          </p:cNvPr>
          <p:cNvSpPr txBox="1"/>
          <p:nvPr/>
        </p:nvSpPr>
        <p:spPr>
          <a:xfrm>
            <a:off x="882578" y="2218327"/>
            <a:ext cx="94043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('</a:t>
            </a:r>
            <a:r>
              <a:rPr lang="zh-TW" altLang="en-US" sz="2400" dirty="0"/>
              <a:t>瀏覽器名稱 </a:t>
            </a:r>
            <a:r>
              <a:rPr lang="en-US" altLang="zh-TW" sz="2400" dirty="0"/>
              <a:t>= ', browser.name)          </a:t>
            </a:r>
            <a:r>
              <a:rPr lang="en-US" altLang="zh-TW" sz="2400" dirty="0" smtClean="0"/>
              <a:t>       </a:t>
            </a:r>
            <a:r>
              <a:rPr lang="en-US" altLang="zh-TW" sz="2400" dirty="0"/>
              <a:t># </a:t>
            </a:r>
            <a:r>
              <a:rPr lang="zh-TW" altLang="en-US" sz="2400" dirty="0"/>
              <a:t>列印瀏覽器名稱</a:t>
            </a:r>
          </a:p>
          <a:p>
            <a:r>
              <a:rPr lang="en-US" altLang="zh-TW" sz="2400" dirty="0"/>
              <a:t>print('</a:t>
            </a:r>
            <a:r>
              <a:rPr lang="zh-TW" altLang="en-US" sz="2400" dirty="0"/>
              <a:t>網頁</a:t>
            </a:r>
            <a:r>
              <a:rPr lang="en-US" altLang="zh-TW" sz="2400" dirty="0" err="1"/>
              <a:t>url</a:t>
            </a:r>
            <a:r>
              <a:rPr lang="en-US" altLang="zh-TW" sz="2400" dirty="0"/>
              <a:t>    = ', </a:t>
            </a:r>
            <a:r>
              <a:rPr lang="en-US" altLang="zh-TW" sz="2400" dirty="0" err="1"/>
              <a:t>browser.current_url</a:t>
            </a:r>
            <a:r>
              <a:rPr lang="en-US" altLang="zh-TW" sz="2400" dirty="0"/>
              <a:t>)    </a:t>
            </a:r>
            <a:r>
              <a:rPr lang="en-US" altLang="zh-TW" sz="2400" dirty="0" smtClean="0"/>
              <a:t>        </a:t>
            </a:r>
            <a:r>
              <a:rPr lang="en-US" altLang="zh-TW" sz="2400" dirty="0"/>
              <a:t># </a:t>
            </a:r>
            <a:r>
              <a:rPr lang="zh-TW" altLang="en-US" sz="2400" dirty="0"/>
              <a:t>列印網頁</a:t>
            </a:r>
            <a:r>
              <a:rPr lang="en-US" altLang="zh-TW" sz="2400" dirty="0" err="1"/>
              <a:t>url</a:t>
            </a:r>
            <a:endParaRPr lang="en-US" altLang="zh-TW" sz="2400" dirty="0"/>
          </a:p>
          <a:p>
            <a:r>
              <a:rPr lang="en-US" altLang="zh-TW" sz="2400" dirty="0"/>
              <a:t>print('</a:t>
            </a:r>
            <a:r>
              <a:rPr lang="zh-TW" altLang="en-US" sz="2400" dirty="0"/>
              <a:t>網頁連線</a:t>
            </a:r>
            <a:r>
              <a:rPr lang="en-US" altLang="zh-TW" sz="2400" dirty="0"/>
              <a:t>id = ', </a:t>
            </a:r>
            <a:r>
              <a:rPr lang="en-US" altLang="zh-TW" sz="2400" dirty="0" err="1"/>
              <a:t>browser.session_id</a:t>
            </a:r>
            <a:r>
              <a:rPr lang="en-US" altLang="zh-TW" sz="2400" dirty="0"/>
              <a:t>)  </a:t>
            </a:r>
            <a:r>
              <a:rPr lang="en-US" altLang="zh-TW" sz="2400" dirty="0" smtClean="0"/>
              <a:t>       </a:t>
            </a:r>
            <a:r>
              <a:rPr lang="en-US" altLang="zh-TW" sz="2400" dirty="0"/>
              <a:t># </a:t>
            </a:r>
            <a:r>
              <a:rPr lang="zh-TW" altLang="en-US" sz="2400" dirty="0"/>
              <a:t>網頁連線</a:t>
            </a:r>
            <a:r>
              <a:rPr lang="en-US" altLang="zh-TW" sz="2400" dirty="0"/>
              <a:t>id</a:t>
            </a:r>
          </a:p>
          <a:p>
            <a:r>
              <a:rPr lang="en-US" altLang="zh-TW" sz="2400" dirty="0"/>
              <a:t>print('</a:t>
            </a:r>
            <a:r>
              <a:rPr lang="zh-TW" altLang="en-US" sz="2400" dirty="0"/>
              <a:t>瀏覽器功能 </a:t>
            </a:r>
            <a:r>
              <a:rPr lang="en-US" altLang="zh-TW" sz="2400" dirty="0"/>
              <a:t>= \n',</a:t>
            </a:r>
            <a:r>
              <a:rPr lang="en-US" altLang="zh-TW" sz="2400" dirty="0" err="1"/>
              <a:t>browser.capabilities</a:t>
            </a:r>
            <a:r>
              <a:rPr lang="en-US" altLang="zh-TW" sz="2400" dirty="0"/>
              <a:t>)    # </a:t>
            </a:r>
            <a:r>
              <a:rPr lang="zh-TW" altLang="en-US" sz="2400" dirty="0"/>
              <a:t>瀏覽器功能設定訊息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32" y="3857625"/>
            <a:ext cx="9413877" cy="28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7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120" y="1283800"/>
            <a:ext cx="940435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500" b="1" spc="-85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每隔</a:t>
            </a:r>
            <a:r>
              <a:rPr lang="en-US" altLang="zh-TW" sz="3500" b="1" spc="-85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5</a:t>
            </a:r>
            <a:r>
              <a:rPr lang="zh-TW" altLang="en-US" sz="3500" b="1" spc="-85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秒瀏覽一個網站</a:t>
            </a:r>
            <a:endParaRPr lang="zh-TW" altLang="en-US" sz="3500" dirty="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8899" y="2837688"/>
            <a:ext cx="265275" cy="90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2313" y="3501390"/>
            <a:ext cx="1687070" cy="56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4449" y="3010307"/>
            <a:ext cx="99822" cy="546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7AF702-CFD0-4A8A-81AE-4284218840B8}"/>
              </a:ext>
            </a:extLst>
          </p:cNvPr>
          <p:cNvSpPr txBox="1"/>
          <p:nvPr/>
        </p:nvSpPr>
        <p:spPr>
          <a:xfrm>
            <a:off x="927100" y="2486025"/>
            <a:ext cx="94043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from selenium import </a:t>
            </a:r>
            <a:r>
              <a:rPr lang="en-US" altLang="zh-TW" sz="2400" dirty="0" err="1"/>
              <a:t>webdriver</a:t>
            </a:r>
            <a:endParaRPr lang="en-US" altLang="zh-TW" sz="2400" dirty="0"/>
          </a:p>
          <a:p>
            <a:r>
              <a:rPr lang="en-US" altLang="zh-TW" sz="2400" dirty="0"/>
              <a:t>import time</a:t>
            </a:r>
          </a:p>
          <a:p>
            <a:r>
              <a:rPr lang="en-US" altLang="zh-TW" sz="2400" dirty="0" err="1" smtClean="0"/>
              <a:t>urls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['http://aaa.24ht.com.tw',</a:t>
            </a:r>
          </a:p>
          <a:p>
            <a:r>
              <a:rPr lang="en-US" altLang="zh-TW" sz="2400" dirty="0"/>
              <a:t>        'http://www.mcut.edu.tw',</a:t>
            </a:r>
          </a:p>
          <a:p>
            <a:r>
              <a:rPr lang="en-US" altLang="zh-TW" sz="2400" dirty="0"/>
              <a:t>        'http://www.siliconstone.com']</a:t>
            </a:r>
          </a:p>
          <a:p>
            <a:r>
              <a:rPr lang="en-US" altLang="zh-TW" sz="2400" dirty="0" err="1" smtClean="0"/>
              <a:t>driverPath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'D:\</a:t>
            </a:r>
            <a:r>
              <a:rPr lang="en-US" altLang="zh-TW" sz="2400" dirty="0" err="1"/>
              <a:t>geckodriver</a:t>
            </a:r>
            <a:r>
              <a:rPr lang="en-US" altLang="zh-TW" sz="2400" dirty="0"/>
              <a:t>\geckodriver.exe'</a:t>
            </a:r>
          </a:p>
          <a:p>
            <a:r>
              <a:rPr lang="en-US" altLang="zh-TW" sz="2400" dirty="0"/>
              <a:t>browser = </a:t>
            </a:r>
            <a:r>
              <a:rPr lang="en-US" altLang="zh-TW" sz="2400" dirty="0" err="1" smtClean="0"/>
              <a:t>webdriver.Chrome</a:t>
            </a:r>
            <a:r>
              <a:rPr lang="en-US" altLang="zh-TW" sz="2400" dirty="0" smtClean="0"/>
              <a:t>()</a:t>
            </a:r>
            <a:endParaRPr lang="en-US" altLang="zh-TW" sz="2400" dirty="0"/>
          </a:p>
          <a:p>
            <a:r>
              <a:rPr lang="en-US" altLang="zh-TW" sz="2400" dirty="0" smtClean="0"/>
              <a:t>for </a:t>
            </a:r>
            <a:r>
              <a:rPr lang="en-US" altLang="zh-TW" sz="2400" dirty="0" err="1"/>
              <a:t>url</a:t>
            </a:r>
            <a:r>
              <a:rPr lang="en-US" altLang="zh-TW" sz="2400" dirty="0"/>
              <a:t> in </a:t>
            </a:r>
            <a:r>
              <a:rPr lang="en-US" altLang="zh-TW" sz="2400" dirty="0" err="1"/>
              <a:t>urls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  </a:t>
            </a:r>
            <a:r>
              <a:rPr lang="en-US" altLang="zh-TW" sz="2400" dirty="0" smtClean="0"/>
              <a:t>   </a:t>
            </a:r>
            <a:r>
              <a:rPr lang="en-US" altLang="zh-TW" sz="2400" dirty="0" err="1"/>
              <a:t>browser.get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url</a:t>
            </a:r>
            <a:r>
              <a:rPr lang="en-US" altLang="zh-TW" sz="2400" dirty="0"/>
              <a:t>)                # </a:t>
            </a:r>
            <a:r>
              <a:rPr lang="zh-TW" altLang="en-US" sz="2400" dirty="0"/>
              <a:t>網頁下載至瀏覽器</a:t>
            </a:r>
          </a:p>
          <a:p>
            <a:r>
              <a:rPr lang="zh-TW" altLang="en-US" sz="2400" dirty="0"/>
              <a:t>   </a:t>
            </a:r>
            <a:r>
              <a:rPr lang="zh-TW" altLang="en-US" sz="2400" dirty="0" smtClean="0"/>
              <a:t>  </a:t>
            </a:r>
            <a:r>
              <a:rPr lang="en-US" altLang="zh-TW" sz="2400" dirty="0" err="1"/>
              <a:t>time.sleep</a:t>
            </a:r>
            <a:r>
              <a:rPr lang="en-US" altLang="zh-TW" sz="2400" dirty="0"/>
              <a:t>(5)</a:t>
            </a:r>
          </a:p>
          <a:p>
            <a:r>
              <a:rPr lang="en-US" altLang="zh-TW" sz="2400" dirty="0" err="1" smtClean="0"/>
              <a:t>browser.quit</a:t>
            </a:r>
            <a:r>
              <a:rPr lang="en-US" altLang="zh-TW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328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120" y="1283800"/>
            <a:ext cx="940435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500" b="1" spc="-85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用</a:t>
            </a:r>
            <a:r>
              <a:rPr lang="en-US" altLang="zh-TW" sz="3500" b="1" spc="-85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python</a:t>
            </a:r>
            <a:r>
              <a:rPr lang="zh-TW" altLang="en-US" sz="3500" b="1" spc="-85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填寫表單和送出</a:t>
            </a:r>
            <a:endParaRPr lang="zh-TW" altLang="en-US" sz="3500" dirty="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8899" y="2837688"/>
            <a:ext cx="265275" cy="90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2313" y="3501390"/>
            <a:ext cx="1687070" cy="56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4449" y="3010307"/>
            <a:ext cx="99822" cy="546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1069853" y="2257425"/>
            <a:ext cx="90399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from selenium import webdriver</a:t>
            </a:r>
          </a:p>
          <a:p>
            <a:r>
              <a:rPr lang="zh-TW" altLang="en-US" sz="2400" dirty="0"/>
              <a:t>import time</a:t>
            </a:r>
          </a:p>
          <a:p>
            <a:r>
              <a:rPr lang="en-US" altLang="zh-TW" sz="2400" dirty="0" err="1"/>
              <a:t>driverPath</a:t>
            </a:r>
            <a:r>
              <a:rPr lang="en-US" altLang="zh-TW" sz="2400" dirty="0"/>
              <a:t> = 'D:\</a:t>
            </a:r>
            <a:r>
              <a:rPr lang="en-US" altLang="zh-TW" sz="2400" dirty="0" err="1"/>
              <a:t>geckodriver</a:t>
            </a:r>
            <a:r>
              <a:rPr lang="en-US" altLang="zh-TW" sz="2400" dirty="0"/>
              <a:t>\chromedriver.exe'</a:t>
            </a:r>
          </a:p>
          <a:p>
            <a:r>
              <a:rPr lang="en-US" altLang="zh-TW" sz="2400" dirty="0"/>
              <a:t>browser = </a:t>
            </a:r>
            <a:r>
              <a:rPr lang="en-US" altLang="zh-TW" sz="2400" dirty="0" err="1"/>
              <a:t>webdriver.Chrome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executable_path</a:t>
            </a:r>
            <a:r>
              <a:rPr lang="en-US" altLang="zh-TW" sz="2400" dirty="0"/>
              <a:t>=</a:t>
            </a:r>
            <a:r>
              <a:rPr lang="en-US" altLang="zh-TW" sz="2400" dirty="0" err="1"/>
              <a:t>driverPath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 err="1"/>
              <a:t>url</a:t>
            </a:r>
            <a:r>
              <a:rPr lang="en-US" altLang="zh-TW" sz="2400" dirty="0"/>
              <a:t> = 'http://www.mcut.edu.tw/?Lang=en'</a:t>
            </a:r>
          </a:p>
          <a:p>
            <a:r>
              <a:rPr lang="en-US" altLang="zh-TW" sz="2400" dirty="0" err="1"/>
              <a:t>browser.get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url</a:t>
            </a:r>
            <a:r>
              <a:rPr lang="en-US" altLang="zh-TW" sz="2400" dirty="0"/>
              <a:t>)                    # </a:t>
            </a:r>
            <a:r>
              <a:rPr lang="zh-TW" altLang="en-US" sz="2400" dirty="0"/>
              <a:t>網頁下載至瀏覽器</a:t>
            </a:r>
          </a:p>
          <a:p>
            <a:endParaRPr lang="zh-TW" altLang="en-US" sz="2400" dirty="0"/>
          </a:p>
          <a:p>
            <a:r>
              <a:rPr lang="en-US" altLang="zh-TW" sz="2400" dirty="0" err="1"/>
              <a:t>txtBox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browser.find_element_by_id</a:t>
            </a:r>
            <a:r>
              <a:rPr lang="en-US" altLang="zh-TW" sz="2400" dirty="0"/>
              <a:t>('</a:t>
            </a:r>
            <a:r>
              <a:rPr lang="en-US" altLang="zh-TW" sz="2400" dirty="0" err="1"/>
              <a:t>hdSchKey</a:t>
            </a:r>
            <a:r>
              <a:rPr lang="en-US" altLang="zh-TW" sz="2400" dirty="0"/>
              <a:t>')</a:t>
            </a:r>
          </a:p>
          <a:p>
            <a:r>
              <a:rPr lang="en-US" altLang="zh-TW" sz="2400" dirty="0" err="1"/>
              <a:t>txtBox.send_keys</a:t>
            </a:r>
            <a:r>
              <a:rPr lang="en-US" altLang="zh-TW" sz="2400" dirty="0"/>
              <a:t>('</a:t>
            </a:r>
            <a:r>
              <a:rPr lang="zh-TW" altLang="en-US" sz="2400" dirty="0"/>
              <a:t>王永慶</a:t>
            </a:r>
            <a:r>
              <a:rPr lang="en-US" altLang="zh-TW" sz="2400" dirty="0"/>
              <a:t>')         </a:t>
            </a:r>
            <a:r>
              <a:rPr lang="en-US" altLang="zh-TW" sz="2400" dirty="0" smtClean="0"/>
              <a:t>  </a:t>
            </a:r>
            <a:r>
              <a:rPr lang="en-US" altLang="zh-TW" sz="2400" dirty="0"/>
              <a:t># </a:t>
            </a:r>
            <a:r>
              <a:rPr lang="zh-TW" altLang="en-US" sz="2400" dirty="0"/>
              <a:t>輸入表單資料</a:t>
            </a:r>
          </a:p>
          <a:p>
            <a:r>
              <a:rPr lang="en-US" altLang="zh-TW" sz="2400" dirty="0" err="1"/>
              <a:t>time.sleep</a:t>
            </a:r>
            <a:r>
              <a:rPr lang="en-US" altLang="zh-TW" sz="2400" dirty="0"/>
              <a:t>(5</a:t>
            </a:r>
            <a:r>
              <a:rPr lang="en-US" altLang="zh-TW" sz="2400" dirty="0" smtClean="0"/>
              <a:t>)                                    # </a:t>
            </a:r>
            <a:r>
              <a:rPr lang="zh-TW" altLang="en-US" sz="2400" dirty="0"/>
              <a:t>暫停</a:t>
            </a:r>
            <a:r>
              <a:rPr lang="en-US" altLang="zh-TW" sz="2400" dirty="0"/>
              <a:t>5</a:t>
            </a:r>
            <a:r>
              <a:rPr lang="zh-TW" altLang="en-US" sz="2400" dirty="0"/>
              <a:t>秒</a:t>
            </a:r>
          </a:p>
          <a:p>
            <a:r>
              <a:rPr lang="en-US" altLang="zh-TW" sz="2400" dirty="0" err="1"/>
              <a:t>txtBox.submit</a:t>
            </a:r>
            <a:r>
              <a:rPr lang="en-US" altLang="zh-TW" sz="2400" dirty="0"/>
              <a:t>()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# </a:t>
            </a:r>
            <a:r>
              <a:rPr lang="zh-TW" altLang="en-US" sz="2400" dirty="0"/>
              <a:t>送出表單</a:t>
            </a:r>
          </a:p>
        </p:txBody>
      </p:sp>
    </p:spTree>
    <p:extLst>
      <p:ext uri="{BB962C8B-B14F-4D97-AF65-F5344CB8AC3E}">
        <p14:creationId xmlns:p14="http://schemas.microsoft.com/office/powerpoint/2010/main" val="96304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120" y="1283800"/>
            <a:ext cx="940435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500" b="1" spc="-85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更新網頁</a:t>
            </a:r>
            <a:endParaRPr lang="zh-TW" altLang="en-US" sz="3500" dirty="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8899" y="2837688"/>
            <a:ext cx="265275" cy="90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2313" y="3501390"/>
            <a:ext cx="1687070" cy="56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4449" y="3010307"/>
            <a:ext cx="99822" cy="546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8197ACB5-3C71-422D-B4C2-75F163197563}"/>
              </a:ext>
            </a:extLst>
          </p:cNvPr>
          <p:cNvSpPr txBox="1"/>
          <p:nvPr/>
        </p:nvSpPr>
        <p:spPr>
          <a:xfrm>
            <a:off x="7099299" y="1840795"/>
            <a:ext cx="28187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2800" b="1" spc="-114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refresh()</a:t>
            </a:r>
            <a:endParaRPr lang="zh-TW" altLang="en-US" sz="2450" dirty="0">
              <a:latin typeface="Microsoft JhengHei UI"/>
              <a:cs typeface="Microsoft JhengHei UI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E7CBF3E-C05D-49DD-A844-E00AC7EA85F7}"/>
              </a:ext>
            </a:extLst>
          </p:cNvPr>
          <p:cNvSpPr txBox="1"/>
          <p:nvPr/>
        </p:nvSpPr>
        <p:spPr>
          <a:xfrm>
            <a:off x="850900" y="2303403"/>
            <a:ext cx="940435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from </a:t>
            </a:r>
            <a:r>
              <a:rPr lang="en-US" altLang="zh-TW" sz="2400" dirty="0"/>
              <a:t>selenium import </a:t>
            </a:r>
            <a:r>
              <a:rPr lang="en-US" altLang="zh-TW" sz="2400" dirty="0" err="1"/>
              <a:t>webdriver</a:t>
            </a:r>
            <a:endParaRPr lang="en-US" altLang="zh-TW" sz="2400" dirty="0"/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selenium.webdriver.common.keys</a:t>
            </a:r>
            <a:r>
              <a:rPr lang="en-US" altLang="zh-TW" sz="2400" dirty="0"/>
              <a:t> import Keys</a:t>
            </a:r>
          </a:p>
          <a:p>
            <a:r>
              <a:rPr lang="en-US" altLang="zh-TW" sz="2400" dirty="0"/>
              <a:t>import time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driverPath</a:t>
            </a:r>
            <a:r>
              <a:rPr lang="en-US" altLang="zh-TW" sz="2400" dirty="0"/>
              <a:t> = 'D:\</a:t>
            </a:r>
            <a:r>
              <a:rPr lang="en-US" altLang="zh-TW" sz="2400" dirty="0" err="1"/>
              <a:t>geckodriver</a:t>
            </a:r>
            <a:r>
              <a:rPr lang="en-US" altLang="zh-TW" sz="2400" dirty="0"/>
              <a:t>\chromedriver.exe'</a:t>
            </a:r>
          </a:p>
          <a:p>
            <a:r>
              <a:rPr lang="en-US" altLang="zh-TW" sz="2400" dirty="0"/>
              <a:t>browser = </a:t>
            </a:r>
            <a:r>
              <a:rPr lang="en-US" altLang="zh-TW" sz="2400" dirty="0" err="1"/>
              <a:t>webdriver.Chrome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executable_path</a:t>
            </a:r>
            <a:r>
              <a:rPr lang="en-US" altLang="zh-TW" sz="2400" dirty="0"/>
              <a:t>=</a:t>
            </a:r>
            <a:r>
              <a:rPr lang="en-US" altLang="zh-TW" sz="2400" dirty="0" err="1"/>
              <a:t>driverPath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 err="1"/>
              <a:t>url</a:t>
            </a:r>
            <a:r>
              <a:rPr lang="en-US" altLang="zh-TW" sz="2400" dirty="0"/>
              <a:t> = 'https://deepmind.com.tw/'</a:t>
            </a:r>
          </a:p>
          <a:p>
            <a:r>
              <a:rPr lang="en-US" altLang="zh-TW" sz="2400" dirty="0" err="1"/>
              <a:t>browser.get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url</a:t>
            </a:r>
            <a:r>
              <a:rPr lang="en-US" altLang="zh-TW" sz="2400" dirty="0"/>
              <a:t>)                    # </a:t>
            </a:r>
            <a:r>
              <a:rPr lang="zh-TW" altLang="en-US" sz="2400" dirty="0"/>
              <a:t>網頁下載至瀏覽器</a:t>
            </a:r>
          </a:p>
          <a:p>
            <a:endParaRPr lang="zh-TW" altLang="en-US" sz="2400" dirty="0"/>
          </a:p>
          <a:p>
            <a:r>
              <a:rPr lang="en-US" altLang="zh-TW" sz="2400" dirty="0" err="1"/>
              <a:t>time.sleep</a:t>
            </a:r>
            <a:r>
              <a:rPr lang="en-US" altLang="zh-TW" sz="2400" dirty="0"/>
              <a:t>(3)</a:t>
            </a:r>
          </a:p>
          <a:p>
            <a:r>
              <a:rPr lang="en-US" altLang="zh-TW" sz="2400" dirty="0" err="1"/>
              <a:t>browser.refresh</a:t>
            </a:r>
            <a:r>
              <a:rPr lang="en-US" altLang="zh-TW" sz="2400" dirty="0"/>
              <a:t>()                   # </a:t>
            </a:r>
            <a:r>
              <a:rPr lang="zh-TW" altLang="en-US" sz="2400" dirty="0"/>
              <a:t>更新網頁</a:t>
            </a:r>
          </a:p>
          <a:p>
            <a:r>
              <a:rPr lang="en-US" altLang="zh-TW" sz="2400" dirty="0" err="1"/>
              <a:t>time.sleep</a:t>
            </a:r>
            <a:r>
              <a:rPr lang="en-US" altLang="zh-TW" sz="2400" dirty="0"/>
              <a:t>(3)</a:t>
            </a:r>
          </a:p>
          <a:p>
            <a:r>
              <a:rPr lang="en-US" altLang="zh-TW" sz="2400" dirty="0" err="1"/>
              <a:t>browser.quit</a:t>
            </a:r>
            <a:r>
              <a:rPr lang="en-US" altLang="zh-TW" sz="2400" dirty="0"/>
              <a:t>()                      # </a:t>
            </a:r>
            <a:r>
              <a:rPr lang="zh-TW" altLang="en-US" sz="2400" dirty="0"/>
              <a:t>關閉網頁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7978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120" y="1283800"/>
            <a:ext cx="940435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500" b="1" spc="-85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更新網頁</a:t>
            </a:r>
            <a:endParaRPr lang="zh-TW" altLang="en-US" sz="3500" dirty="0">
              <a:latin typeface="Microsoft JhengHei UI"/>
              <a:cs typeface="Microsoft JhengHei UI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8197ACB5-3C71-422D-B4C2-75F163197563}"/>
              </a:ext>
            </a:extLst>
          </p:cNvPr>
          <p:cNvSpPr txBox="1"/>
          <p:nvPr/>
        </p:nvSpPr>
        <p:spPr>
          <a:xfrm>
            <a:off x="7099299" y="1840795"/>
            <a:ext cx="281876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2800" b="1" spc="-114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refresh()</a:t>
            </a:r>
            <a:endParaRPr lang="zh-TW" altLang="en-US" sz="2450" dirty="0">
              <a:latin typeface="Microsoft JhengHei UI"/>
              <a:cs typeface="Microsoft JhengHei U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2314833"/>
            <a:ext cx="9906000" cy="507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8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120" y="1283800"/>
            <a:ext cx="940435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500" b="1" spc="-85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自動進入</a:t>
            </a:r>
            <a:r>
              <a:rPr lang="en-US" altLang="zh-TW" sz="3500" b="1" spc="-85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Google</a:t>
            </a:r>
            <a:r>
              <a:rPr lang="zh-TW" altLang="en-US" sz="3500" b="1" spc="-85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系統</a:t>
            </a:r>
            <a:endParaRPr lang="zh-TW" altLang="en-US" sz="3500" dirty="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8899" y="2837688"/>
            <a:ext cx="265275" cy="90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2313" y="3501390"/>
            <a:ext cx="1687070" cy="56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4449" y="3010307"/>
            <a:ext cx="99822" cy="546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E7CBF3E-C05D-49DD-A844-E00AC7EA85F7}"/>
              </a:ext>
            </a:extLst>
          </p:cNvPr>
          <p:cNvSpPr txBox="1"/>
          <p:nvPr/>
        </p:nvSpPr>
        <p:spPr>
          <a:xfrm>
            <a:off x="882578" y="2587659"/>
            <a:ext cx="94043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from selenium import </a:t>
            </a:r>
            <a:r>
              <a:rPr lang="en-US" altLang="zh-TW" sz="2400" dirty="0" err="1"/>
              <a:t>webdriver</a:t>
            </a:r>
            <a:endParaRPr lang="en-US" altLang="zh-TW" sz="2400" dirty="0"/>
          </a:p>
          <a:p>
            <a:r>
              <a:rPr lang="en-US" altLang="zh-TW" sz="2400" dirty="0"/>
              <a:t>import time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url</a:t>
            </a:r>
            <a:r>
              <a:rPr lang="en-US" altLang="zh-TW" sz="2400" dirty="0"/>
              <a:t> = 'https://www.google.com'</a:t>
            </a:r>
          </a:p>
          <a:p>
            <a:r>
              <a:rPr lang="en-US" altLang="zh-TW" sz="2400" dirty="0"/>
              <a:t>email = input('</a:t>
            </a:r>
            <a:r>
              <a:rPr lang="zh-TW" altLang="en-US" sz="2400" dirty="0"/>
              <a:t>請輸入你的</a:t>
            </a:r>
            <a:r>
              <a:rPr lang="en-US" altLang="zh-TW" sz="2400" dirty="0"/>
              <a:t>Google Email</a:t>
            </a:r>
            <a:r>
              <a:rPr lang="zh-TW" altLang="en-US" sz="2400" dirty="0"/>
              <a:t>的帳號 </a:t>
            </a:r>
            <a:r>
              <a:rPr lang="en-US" altLang="zh-TW" sz="2400" dirty="0"/>
              <a:t>: ')</a:t>
            </a:r>
          </a:p>
          <a:p>
            <a:r>
              <a:rPr lang="en-US" altLang="zh-TW" sz="2400" dirty="0" err="1"/>
              <a:t>pwd</a:t>
            </a:r>
            <a:r>
              <a:rPr lang="en-US" altLang="zh-TW" sz="2400" dirty="0"/>
              <a:t> = input('</a:t>
            </a:r>
            <a:r>
              <a:rPr lang="zh-TW" altLang="en-US" sz="2400" dirty="0"/>
              <a:t>請輸入你的</a:t>
            </a:r>
            <a:r>
              <a:rPr lang="en-US" altLang="zh-TW" sz="2400" dirty="0"/>
              <a:t>Google Email</a:t>
            </a:r>
            <a:r>
              <a:rPr lang="zh-TW" altLang="en-US" sz="2400" dirty="0"/>
              <a:t>的密碼 </a:t>
            </a:r>
            <a:r>
              <a:rPr lang="en-US" altLang="zh-TW" sz="2400" dirty="0"/>
              <a:t>: ')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driverPath</a:t>
            </a:r>
            <a:r>
              <a:rPr lang="en-US" altLang="zh-TW" sz="2400" dirty="0"/>
              <a:t> = 'D:\</a:t>
            </a:r>
            <a:r>
              <a:rPr lang="en-US" altLang="zh-TW" sz="2400" dirty="0" err="1"/>
              <a:t>geckodriver</a:t>
            </a:r>
            <a:r>
              <a:rPr lang="en-US" altLang="zh-TW" sz="2400" dirty="0"/>
              <a:t>\geckodriver.exe'</a:t>
            </a:r>
          </a:p>
          <a:p>
            <a:r>
              <a:rPr lang="en-US" altLang="zh-TW" sz="2400" dirty="0"/>
              <a:t>browser = </a:t>
            </a:r>
            <a:r>
              <a:rPr lang="en-US" altLang="zh-TW" sz="2400" dirty="0" err="1"/>
              <a:t>webdriver.Firefox</a:t>
            </a:r>
            <a:r>
              <a:rPr lang="en-US" altLang="zh-TW" sz="2400" dirty="0"/>
              <a:t>(</a:t>
            </a:r>
            <a:r>
              <a:rPr lang="en-US" altLang="zh-TW" sz="2400" dirty="0" err="1"/>
              <a:t>executable_path</a:t>
            </a:r>
            <a:r>
              <a:rPr lang="en-US" altLang="zh-TW" sz="2400" dirty="0"/>
              <a:t>=</a:t>
            </a:r>
            <a:r>
              <a:rPr lang="en-US" altLang="zh-TW" sz="2400" dirty="0" err="1"/>
              <a:t>driverPath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 err="1"/>
              <a:t>browser.get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url</a:t>
            </a:r>
            <a:r>
              <a:rPr lang="en-US" altLang="zh-TW" sz="2400" dirty="0"/>
              <a:t>)                    # </a:t>
            </a:r>
            <a:r>
              <a:rPr lang="zh-TW" altLang="en-US" sz="2400" dirty="0"/>
              <a:t>網頁下載至瀏覽器</a:t>
            </a:r>
          </a:p>
          <a:p>
            <a:endParaRPr lang="zh-TW" altLang="en-US" sz="2400" dirty="0"/>
          </a:p>
          <a:p>
            <a:r>
              <a:rPr lang="en-US" altLang="zh-TW" sz="2400" dirty="0" err="1"/>
              <a:t>browser.find_element_by_id</a:t>
            </a:r>
            <a:r>
              <a:rPr lang="en-US" altLang="zh-TW" sz="2400" dirty="0"/>
              <a:t>('gb_70').click()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787950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120" y="1283800"/>
            <a:ext cx="940435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500" b="1" spc="-85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自動進入</a:t>
            </a:r>
            <a:r>
              <a:rPr lang="en-US" altLang="zh-TW" sz="3500" b="1" spc="-85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Google</a:t>
            </a:r>
            <a:r>
              <a:rPr lang="zh-TW" altLang="en-US" sz="3500" b="1" spc="-85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系統</a:t>
            </a:r>
            <a:endParaRPr lang="zh-TW" altLang="en-US" sz="3500" dirty="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8899" y="2837688"/>
            <a:ext cx="265275" cy="90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2313" y="3501390"/>
            <a:ext cx="1687070" cy="56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4449" y="3010307"/>
            <a:ext cx="99822" cy="546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5775" y="2971800"/>
            <a:ext cx="71818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7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120" y="1283800"/>
            <a:ext cx="940435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500" b="1" spc="-85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安裝 </a:t>
            </a:r>
            <a:r>
              <a:rPr lang="en-US" altLang="zh-TW" sz="3500" b="1" spc="-85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Selenium</a:t>
            </a:r>
            <a:endParaRPr sz="3500" dirty="0">
              <a:latin typeface="Microsoft JhengHei UI"/>
              <a:cs typeface="Microsoft JhengHei UI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036762" y="2858587"/>
            <a:ext cx="5138739" cy="461665"/>
          </a:xfrm>
          <a:prstGeom prst="rect">
            <a:avLst/>
          </a:prstGeom>
          <a:solidFill>
            <a:srgbClr val="2F333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ucida Grande"/>
              </a:rPr>
              <a:t>開啟</a:t>
            </a:r>
            <a:r>
              <a:rPr kumimoji="0" lang="zh-TW" altLang="zh-TW" sz="2400" b="0" i="0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ucida Grande"/>
                <a:hlinkClick r:id="rId3"/>
              </a:rPr>
              <a:t> </a:t>
            </a:r>
            <a:r>
              <a:rPr kumimoji="0" lang="zh-TW" altLang="zh-TW" sz="2400" b="0" i="0" strike="noStrike" cap="none" normalizeH="0" baseline="0" dirty="0" smtClean="0">
                <a:ln>
                  <a:noFill/>
                </a:ln>
                <a:solidFill>
                  <a:srgbClr val="D2D2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pip install selenium</a:t>
            </a:r>
            <a:endParaRPr kumimoji="0" lang="zh-TW" altLang="zh-TW" sz="2400" b="0" i="0" strike="noStrike" cap="none" normalizeH="0" baseline="0" dirty="0" smtClean="0">
              <a:ln>
                <a:noFill/>
              </a:ln>
              <a:solidFill>
                <a:srgbClr val="C3251D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安裝 Python 的 Selenium 套件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293" y="4010025"/>
            <a:ext cx="5019675" cy="151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933174" y="2372176"/>
            <a:ext cx="8680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Windows </a:t>
            </a:r>
            <a:r>
              <a:rPr lang="zh-TW" altLang="en-US" dirty="0"/>
              <a:t>的「命令提示字元」，使用 </a:t>
            </a:r>
            <a:r>
              <a:rPr lang="en-US" altLang="zh-TW" dirty="0"/>
              <a:t>pip </a:t>
            </a:r>
            <a:r>
              <a:rPr lang="zh-TW" altLang="en-US" dirty="0"/>
              <a:t>安裝 </a:t>
            </a:r>
            <a:r>
              <a:rPr lang="en-US" altLang="zh-TW" dirty="0"/>
              <a:t>Python </a:t>
            </a:r>
            <a:r>
              <a:rPr lang="zh-TW" altLang="en-US" dirty="0"/>
              <a:t>的 </a:t>
            </a:r>
            <a:r>
              <a:rPr lang="en-US" altLang="zh-TW" dirty="0"/>
              <a:t>Selenium </a:t>
            </a:r>
            <a:r>
              <a:rPr lang="zh-TW" altLang="en-US" dirty="0"/>
              <a:t>套件：</a:t>
            </a:r>
          </a:p>
        </p:txBody>
      </p:sp>
    </p:spTree>
    <p:extLst>
      <p:ext uri="{BB962C8B-B14F-4D97-AF65-F5344CB8AC3E}">
        <p14:creationId xmlns:p14="http://schemas.microsoft.com/office/powerpoint/2010/main" val="366173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120" y="1283800"/>
            <a:ext cx="940435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500" b="1" spc="-85" dirty="0">
                <a:solidFill>
                  <a:srgbClr val="3F3F3F"/>
                </a:solidFill>
                <a:latin typeface="Microsoft JhengHei UI"/>
                <a:cs typeface="Microsoft JhengHei UI"/>
              </a:rPr>
              <a:t>下載 </a:t>
            </a:r>
            <a:r>
              <a:rPr lang="en-US" altLang="zh-TW" sz="3500" b="1" spc="-85" dirty="0">
                <a:solidFill>
                  <a:srgbClr val="3F3F3F"/>
                </a:solidFill>
                <a:latin typeface="Microsoft JhengHei UI"/>
                <a:cs typeface="Microsoft JhengHei UI"/>
              </a:rPr>
              <a:t>WebDriver</a:t>
            </a:r>
            <a:endParaRPr sz="3500" dirty="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8899" y="2837688"/>
            <a:ext cx="265275" cy="90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2313" y="3501390"/>
            <a:ext cx="1687070" cy="56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4449" y="3010307"/>
            <a:ext cx="99822" cy="546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66278"/>
              </p:ext>
            </p:extLst>
          </p:nvPr>
        </p:nvGraphicFramePr>
        <p:xfrm>
          <a:off x="2222500" y="2838170"/>
          <a:ext cx="5705476" cy="1920240"/>
        </p:xfrm>
        <a:graphic>
          <a:graphicData uri="http://schemas.openxmlformats.org/drawingml/2006/table">
            <a:tbl>
              <a:tblPr/>
              <a:tblGrid>
                <a:gridCol w="1905001">
                  <a:extLst>
                    <a:ext uri="{9D8B030D-6E8A-4147-A177-3AD203B41FA5}">
                      <a16:colId xmlns:a16="http://schemas.microsoft.com/office/drawing/2014/main" val="1593148600"/>
                    </a:ext>
                  </a:extLst>
                </a:gridCol>
                <a:gridCol w="3800475">
                  <a:extLst>
                    <a:ext uri="{9D8B030D-6E8A-4147-A177-3AD203B41FA5}">
                      <a16:colId xmlns:a16="http://schemas.microsoft.com/office/drawing/2014/main" val="2394915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瀏覽器</a:t>
                      </a:r>
                    </a:p>
                  </a:txBody>
                  <a:tcPr marR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WebDriver</a:t>
                      </a:r>
                    </a:p>
                  </a:txBody>
                  <a:tcPr marL="57150" marR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05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Chrome</a:t>
                      </a:r>
                    </a:p>
                  </a:txBody>
                  <a:tcPr marR="571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C3251D"/>
                          </a:solidFill>
                          <a:effectLst/>
                          <a:hlinkClick r:id="rId6"/>
                        </a:rPr>
                        <a:t>ChromeDriver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90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Edge</a:t>
                      </a:r>
                    </a:p>
                  </a:txBody>
                  <a:tcPr marR="571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C3251D"/>
                          </a:solidFill>
                          <a:effectLst/>
                          <a:hlinkClick r:id="rId7"/>
                        </a:rPr>
                        <a:t>Microsoft WebDriver</a:t>
                      </a:r>
                      <a:endParaRPr lang="en-US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937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Firefox</a:t>
                      </a:r>
                    </a:p>
                  </a:txBody>
                  <a:tcPr marR="571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 err="1">
                          <a:solidFill>
                            <a:srgbClr val="C3251D"/>
                          </a:solidFill>
                          <a:effectLst/>
                          <a:hlinkClick r:id="rId8"/>
                        </a:rPr>
                        <a:t>geckodriver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41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Safari</a:t>
                      </a:r>
                    </a:p>
                  </a:txBody>
                  <a:tcPr marR="571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C3251D"/>
                          </a:solidFill>
                          <a:effectLst/>
                          <a:hlinkClick r:id="rId9"/>
                        </a:rPr>
                        <a:t>WebDriver Support in Safari 10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696609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170824" y="5153025"/>
            <a:ext cx="8290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下載對應的 </a:t>
            </a:r>
            <a:r>
              <a:rPr lang="en-US" altLang="zh-TW" dirty="0"/>
              <a:t>WebDriver </a:t>
            </a:r>
            <a:r>
              <a:rPr lang="zh-TW" altLang="en-US" dirty="0"/>
              <a:t>程式，同時請注意瀏覽器與 </a:t>
            </a:r>
            <a:r>
              <a:rPr lang="en-US" altLang="zh-TW" dirty="0"/>
              <a:t>WebDriver </a:t>
            </a:r>
            <a:r>
              <a:rPr lang="zh-TW" altLang="en-US" dirty="0"/>
              <a:t>的版本，如果兩者的版本不同，是不能用的。</a:t>
            </a:r>
          </a:p>
        </p:txBody>
      </p:sp>
    </p:spTree>
    <p:extLst>
      <p:ext uri="{BB962C8B-B14F-4D97-AF65-F5344CB8AC3E}">
        <p14:creationId xmlns:p14="http://schemas.microsoft.com/office/powerpoint/2010/main" val="249771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120" y="1283800"/>
            <a:ext cx="940435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500" b="1" spc="-85" dirty="0">
                <a:solidFill>
                  <a:srgbClr val="3F3F3F"/>
                </a:solidFill>
                <a:latin typeface="Microsoft JhengHei UI"/>
                <a:cs typeface="Microsoft JhengHei UI"/>
              </a:rPr>
              <a:t>下載 </a:t>
            </a:r>
            <a:r>
              <a:rPr lang="en-US" altLang="zh-TW" sz="3500" b="1" spc="-85" dirty="0" err="1">
                <a:solidFill>
                  <a:srgbClr val="3F3F3F"/>
                </a:solidFill>
                <a:latin typeface="Microsoft JhengHei UI"/>
                <a:cs typeface="Microsoft JhengHei UI"/>
              </a:rPr>
              <a:t>ChromeDriver</a:t>
            </a:r>
            <a:endParaRPr lang="en-US" altLang="zh-TW" sz="3500" b="1" spc="-85" dirty="0">
              <a:solidFill>
                <a:srgbClr val="3F3F3F"/>
              </a:solidFill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8899" y="2837688"/>
            <a:ext cx="265275" cy="90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2313" y="3501390"/>
            <a:ext cx="1687070" cy="56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4449" y="3010307"/>
            <a:ext cx="99822" cy="546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矩形 7"/>
          <p:cNvSpPr/>
          <p:nvPr/>
        </p:nvSpPr>
        <p:spPr>
          <a:xfrm>
            <a:off x="1031120" y="2395826"/>
            <a:ext cx="465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6"/>
              </a:rPr>
              <a:t>https://chromedriver.chromium.org/downloads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6700" y="2837688"/>
            <a:ext cx="6652169" cy="440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1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120" y="1283800"/>
            <a:ext cx="940435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500" b="1" spc="-85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解壓縮至</a:t>
            </a:r>
            <a:r>
              <a:rPr lang="en-US" altLang="zh-TW" sz="3500" b="1" spc="-85" dirty="0">
                <a:solidFill>
                  <a:srgbClr val="3F3F3F"/>
                </a:solidFill>
                <a:latin typeface="Microsoft JhengHei UI"/>
                <a:cs typeface="Microsoft JhengHei UI"/>
              </a:rPr>
              <a:t>D:\geckodriver</a:t>
            </a:r>
            <a:endParaRPr lang="en-US" altLang="zh-TW" sz="3500" b="1" spc="-85" dirty="0">
              <a:solidFill>
                <a:srgbClr val="3F3F3F"/>
              </a:solidFill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8899" y="2837688"/>
            <a:ext cx="265275" cy="90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2313" y="3501390"/>
            <a:ext cx="1687070" cy="56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4449" y="3010307"/>
            <a:ext cx="99822" cy="546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矩形 7"/>
          <p:cNvSpPr/>
          <p:nvPr/>
        </p:nvSpPr>
        <p:spPr>
          <a:xfrm>
            <a:off x="1031120" y="2395826"/>
            <a:ext cx="465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6"/>
              </a:rPr>
              <a:t>https://chromedriver.chromium.org/downloads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977" y="2866263"/>
            <a:ext cx="10473213" cy="254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7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120" y="1283800"/>
            <a:ext cx="940435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500" b="1" spc="-85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列出</a:t>
            </a:r>
            <a:r>
              <a:rPr lang="en-US" altLang="zh-TW" sz="3500" b="1" spc="-85" dirty="0" err="1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webdriver</a:t>
            </a:r>
            <a:r>
              <a:rPr lang="zh-TW" altLang="en-US" sz="3500" b="1" spc="-85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物件</a:t>
            </a:r>
            <a:endParaRPr lang="zh-TW" altLang="en-US" sz="3500" b="1" spc="-85" dirty="0">
              <a:solidFill>
                <a:srgbClr val="3F3F3F"/>
              </a:solidFill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8899" y="2837688"/>
            <a:ext cx="265275" cy="90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2313" y="3501390"/>
            <a:ext cx="1687070" cy="56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4449" y="3010307"/>
            <a:ext cx="99822" cy="546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26484" y="2701468"/>
            <a:ext cx="10058400" cy="1384995"/>
          </a:xfrm>
          <a:prstGeom prst="rect">
            <a:avLst/>
          </a:prstGeom>
          <a:solidFill>
            <a:srgbClr val="2F33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E578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D2D2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selenium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E578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D2D2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webdriver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D2D2D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D2D2D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 err="1" smtClean="0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dirverPath</a:t>
            </a:r>
            <a:r>
              <a:rPr lang="en-US" altLang="zh-TW" sz="1400" dirty="0" smtClean="0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'D:\</a:t>
            </a:r>
            <a:r>
              <a:rPr lang="en-US" altLang="zh-TW" sz="1400" dirty="0" err="1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geckodriver</a:t>
            </a:r>
            <a:r>
              <a:rPr lang="en-US" altLang="zh-TW" sz="1400" dirty="0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\chromedriver.exe'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 = </a:t>
            </a:r>
            <a:r>
              <a:rPr lang="en-US" altLang="zh-TW" sz="1400" dirty="0" err="1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webdriver.Chrome</a:t>
            </a:r>
            <a:r>
              <a:rPr lang="en-US" altLang="zh-TW" sz="1400" dirty="0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dirverPath</a:t>
            </a:r>
            <a:r>
              <a:rPr lang="en-US" altLang="zh-TW" sz="1400" dirty="0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print(type(browser</a:t>
            </a:r>
            <a:r>
              <a:rPr lang="en-US" altLang="zh-TW" sz="1400" dirty="0" smtClean="0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400" dirty="0">
              <a:solidFill>
                <a:srgbClr val="D2D2D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2547" y="5534025"/>
            <a:ext cx="8002337" cy="6953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673350" y="2627263"/>
            <a:ext cx="53467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E578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zh-TW" altLang="zh-TW" dirty="0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selenium </a:t>
            </a:r>
            <a:r>
              <a:rPr lang="zh-TW" altLang="zh-TW" dirty="0">
                <a:solidFill>
                  <a:srgbClr val="E578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zh-TW" altLang="zh-TW" dirty="0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webdriver </a:t>
            </a:r>
            <a:r>
              <a:rPr lang="en-US" altLang="zh-TW" dirty="0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i="1" dirty="0">
                <a:solidFill>
                  <a:srgbClr val="9996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使用 Chrome 的 WebDriver</a:t>
            </a:r>
            <a:r>
              <a:rPr lang="zh-TW" altLang="zh-TW" dirty="0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browser = webdriver.Chrome() </a:t>
            </a:r>
            <a:r>
              <a:rPr lang="en-US" altLang="zh-TW" dirty="0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i="1" dirty="0">
                <a:solidFill>
                  <a:srgbClr val="9996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開啟 Google 首頁</a:t>
            </a:r>
            <a:r>
              <a:rPr lang="zh-TW" altLang="zh-TW" dirty="0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browser.get(</a:t>
            </a:r>
            <a:r>
              <a:rPr lang="zh-TW" altLang="zh-TW" dirty="0">
                <a:solidFill>
                  <a:srgbClr val="E578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'https://www.google.com/'</a:t>
            </a:r>
            <a:r>
              <a:rPr lang="zh-TW" altLang="zh-TW" dirty="0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dirty="0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i="1" dirty="0">
                <a:solidFill>
                  <a:srgbClr val="9996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關閉瀏覽器</a:t>
            </a:r>
            <a:r>
              <a:rPr lang="zh-TW" altLang="zh-TW" dirty="0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D2D2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i="1" dirty="0">
                <a:solidFill>
                  <a:srgbClr val="9996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browser.close()</a:t>
            </a:r>
            <a:r>
              <a:rPr lang="zh-TW" altLang="zh-TW" dirty="0"/>
              <a:t> </a:t>
            </a:r>
            <a:endParaRPr lang="zh-TW" altLang="zh-TW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120" y="1283800"/>
            <a:ext cx="940435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500" b="1" spc="-85" dirty="0">
                <a:solidFill>
                  <a:srgbClr val="3F3F3F"/>
                </a:solidFill>
                <a:latin typeface="Microsoft JhengHei UI"/>
                <a:cs typeface="Microsoft JhengHei UI"/>
              </a:rPr>
              <a:t>撰寫 </a:t>
            </a:r>
            <a:r>
              <a:rPr lang="en-US" altLang="zh-TW" sz="3500" b="1" spc="-85" dirty="0">
                <a:solidFill>
                  <a:srgbClr val="3F3F3F"/>
                </a:solidFill>
                <a:latin typeface="Microsoft JhengHei UI"/>
                <a:cs typeface="Microsoft JhengHei UI"/>
              </a:rPr>
              <a:t>Python </a:t>
            </a:r>
            <a:r>
              <a:rPr lang="zh-TW" altLang="en-US" sz="3500" b="1" spc="-85" dirty="0">
                <a:solidFill>
                  <a:srgbClr val="3F3F3F"/>
                </a:solidFill>
                <a:latin typeface="Microsoft JhengHei UI"/>
                <a:cs typeface="Microsoft JhengHei UI"/>
              </a:rPr>
              <a:t>指令稿</a:t>
            </a:r>
            <a:endParaRPr sz="3500" dirty="0">
              <a:latin typeface="Microsoft JhengHei UI"/>
              <a:cs typeface="Microsoft JhengHei UI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50446" y="2333625"/>
            <a:ext cx="8222210" cy="2246769"/>
          </a:xfrm>
          <a:prstGeom prst="rect">
            <a:avLst/>
          </a:prstGeom>
          <a:solidFill>
            <a:srgbClr val="2F33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E578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D2D2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selenium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E578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D2D2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webdriver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D2D2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D2D2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9996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使用 Chrome 的 WebDriver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D2D2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D2D2D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D2D2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 = webdriver.Chrome()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D2D2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D2D2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9996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開啟 Google 首頁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D2D2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browser.get(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E578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'https://www.google.com/'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D2D2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D2D2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D2D2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9996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關閉瀏覽器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D2D2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D2D2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D2D2D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2000" b="0" i="1" u="none" strike="noStrike" cap="none" normalizeH="0" baseline="0" dirty="0" smtClean="0">
                <a:ln>
                  <a:noFill/>
                </a:ln>
                <a:solidFill>
                  <a:srgbClr val="9996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browser.close()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Python 指令稿與 WebDri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771" y="4848225"/>
            <a:ext cx="5153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8900" y="4924425"/>
            <a:ext cx="50687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將這段 </a:t>
            </a:r>
            <a:r>
              <a:rPr lang="en-US" altLang="zh-TW" sz="2400" dirty="0"/>
              <a:t>Python </a:t>
            </a:r>
            <a:r>
              <a:rPr lang="zh-TW" altLang="en-US" sz="2400" dirty="0"/>
              <a:t>指令稿儲存至 </a:t>
            </a:r>
            <a:r>
              <a:rPr lang="en-US" altLang="zh-TW" sz="2400" dirty="0"/>
              <a:t>hello.py</a:t>
            </a:r>
            <a:r>
              <a:rPr lang="zh-TW" altLang="en-US" sz="2400" dirty="0"/>
              <a:t>，然後跟 </a:t>
            </a:r>
            <a:r>
              <a:rPr lang="en-US" altLang="zh-TW" sz="2400" dirty="0"/>
              <a:t>Chrome </a:t>
            </a:r>
            <a:r>
              <a:rPr lang="zh-TW" altLang="en-US" sz="2400" dirty="0"/>
              <a:t>的 </a:t>
            </a:r>
            <a:r>
              <a:rPr lang="en-US" altLang="zh-TW" sz="2400" dirty="0"/>
              <a:t>WebDriver </a:t>
            </a:r>
            <a:r>
              <a:rPr lang="zh-TW" altLang="en-US" sz="2400" dirty="0"/>
              <a:t>程式放在同一個目錄</a:t>
            </a:r>
            <a:r>
              <a:rPr lang="zh-TW" altLang="en-US" sz="2400" dirty="0" smtClean="0"/>
              <a:t>之下。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729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120" y="1283800"/>
            <a:ext cx="940435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500" b="1" spc="-85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test1</a:t>
            </a:r>
            <a:endParaRPr lang="zh-TW" altLang="en-US" sz="3500" dirty="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8899" y="2837688"/>
            <a:ext cx="265275" cy="90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2313" y="3501390"/>
            <a:ext cx="1687070" cy="56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4449" y="3010307"/>
            <a:ext cx="99822" cy="546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矩形 3"/>
          <p:cNvSpPr/>
          <p:nvPr/>
        </p:nvSpPr>
        <p:spPr>
          <a:xfrm>
            <a:off x="2095902" y="377761"/>
            <a:ext cx="86958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selenium import </a:t>
            </a:r>
            <a:r>
              <a:rPr lang="en-US" altLang="zh-TW" dirty="0" err="1" smtClean="0"/>
              <a:t>webdriver</a:t>
            </a:r>
            <a:endParaRPr lang="en-US" altLang="zh-TW" dirty="0" smtClean="0"/>
          </a:p>
          <a:p>
            <a:r>
              <a:rPr lang="en-US" altLang="zh-TW" dirty="0" err="1" smtClean="0"/>
              <a:t>driverPath</a:t>
            </a:r>
            <a:r>
              <a:rPr lang="en-US" altLang="zh-TW" dirty="0" smtClean="0"/>
              <a:t> = 'D:\</a:t>
            </a:r>
            <a:r>
              <a:rPr lang="en-US" altLang="zh-TW" dirty="0" err="1" smtClean="0"/>
              <a:t>geckodriver</a:t>
            </a:r>
            <a:r>
              <a:rPr lang="en-US" altLang="zh-TW" dirty="0" smtClean="0"/>
              <a:t>\geckodriver.exe'</a:t>
            </a:r>
          </a:p>
          <a:p>
            <a:r>
              <a:rPr lang="en-US" altLang="zh-TW" dirty="0" smtClean="0"/>
              <a:t>browser = </a:t>
            </a:r>
            <a:r>
              <a:rPr lang="en-US" altLang="zh-TW" dirty="0" err="1" smtClean="0"/>
              <a:t>webdriver.Chrome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url</a:t>
            </a:r>
            <a:r>
              <a:rPr lang="en-US" altLang="zh-TW" dirty="0" smtClean="0"/>
              <a:t> = 'http://aaa.24ht.com.tw'</a:t>
            </a:r>
          </a:p>
          <a:p>
            <a:r>
              <a:rPr lang="en-US" altLang="zh-TW" dirty="0" err="1" smtClean="0"/>
              <a:t>browser.get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) # </a:t>
            </a:r>
            <a:r>
              <a:rPr lang="zh-TW" altLang="en-US" dirty="0" smtClean="0"/>
              <a:t>網頁下載至瀏覽器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500" y="2453345"/>
            <a:ext cx="4593363" cy="37490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41300" y="2545067"/>
            <a:ext cx="6395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from selenium import webdriver</a:t>
            </a:r>
          </a:p>
          <a:p>
            <a:r>
              <a:rPr lang="zh-TW" altLang="en-US" dirty="0"/>
              <a:t>driverPath = 'D:\geckodriver\chromedriver.exe'</a:t>
            </a:r>
          </a:p>
          <a:p>
            <a:r>
              <a:rPr lang="zh-TW" altLang="en-US" dirty="0"/>
              <a:t>browser = webdriver.Chrome(executable_path=driverPath)</a:t>
            </a:r>
          </a:p>
          <a:p>
            <a:r>
              <a:rPr lang="zh-TW" altLang="en-US" dirty="0"/>
              <a:t>url = 'http://aaa.24ht.com.tw'</a:t>
            </a:r>
          </a:p>
          <a:p>
            <a:r>
              <a:rPr lang="zh-TW" altLang="en-US" dirty="0"/>
              <a:t>browser.get(url) # 網頁下載至瀏覽器</a:t>
            </a:r>
          </a:p>
        </p:txBody>
      </p:sp>
    </p:spTree>
    <p:extLst>
      <p:ext uri="{BB962C8B-B14F-4D97-AF65-F5344CB8AC3E}">
        <p14:creationId xmlns:p14="http://schemas.microsoft.com/office/powerpoint/2010/main" val="289461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120" y="1283800"/>
            <a:ext cx="940435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500" b="1" spc="-85" dirty="0" smtClean="0">
                <a:solidFill>
                  <a:srgbClr val="3F3F3F"/>
                </a:solidFill>
                <a:latin typeface="Microsoft JhengHei UI"/>
                <a:cs typeface="Microsoft JhengHei UI"/>
              </a:rPr>
              <a:t>列印屬性</a:t>
            </a:r>
            <a:endParaRPr lang="zh-TW" altLang="en-US" sz="3500" dirty="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8899" y="2837688"/>
            <a:ext cx="265275" cy="90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2313" y="3501390"/>
            <a:ext cx="1687070" cy="56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4449" y="3010307"/>
            <a:ext cx="99822" cy="546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7AF702-CFD0-4A8A-81AE-4284218840B8}"/>
              </a:ext>
            </a:extLst>
          </p:cNvPr>
          <p:cNvSpPr txBox="1"/>
          <p:nvPr/>
        </p:nvSpPr>
        <p:spPr>
          <a:xfrm>
            <a:off x="882578" y="2587659"/>
            <a:ext cx="94043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from selenium import </a:t>
            </a:r>
            <a:r>
              <a:rPr lang="en-US" altLang="zh-TW" sz="2400" dirty="0" err="1"/>
              <a:t>webdriver</a:t>
            </a:r>
            <a:endParaRPr lang="en-US" altLang="zh-TW" sz="2400" dirty="0"/>
          </a:p>
          <a:p>
            <a:r>
              <a:rPr lang="en-US" altLang="zh-TW" sz="2400" dirty="0" smtClean="0"/>
              <a:t>browser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webdriver.Chrome</a:t>
            </a:r>
            <a:r>
              <a:rPr lang="en-US" altLang="zh-TW" sz="2400" dirty="0"/>
              <a:t>()</a:t>
            </a:r>
          </a:p>
          <a:p>
            <a:r>
              <a:rPr lang="en-US" altLang="zh-TW" sz="2400" dirty="0" err="1"/>
              <a:t>browser.get</a:t>
            </a:r>
            <a:r>
              <a:rPr lang="en-US" altLang="zh-TW" sz="2400" dirty="0"/>
              <a:t>('https://aaa.24ht.com.tw')        </a:t>
            </a:r>
            <a:r>
              <a:rPr lang="en-US" altLang="zh-TW" sz="2400" dirty="0" smtClean="0"/>
              <a:t>       </a:t>
            </a:r>
            <a:r>
              <a:rPr lang="en-US" altLang="zh-TW" sz="2400" dirty="0"/>
              <a:t># </a:t>
            </a:r>
            <a:r>
              <a:rPr lang="zh-TW" altLang="en-US" sz="2400" dirty="0"/>
              <a:t>網頁下載至瀏覽器</a:t>
            </a:r>
          </a:p>
          <a:p>
            <a:r>
              <a:rPr lang="en-US" altLang="zh-TW" sz="2400" dirty="0"/>
              <a:t>print('</a:t>
            </a:r>
            <a:r>
              <a:rPr lang="zh-TW" altLang="en-US" sz="2400" dirty="0"/>
              <a:t>瀏覽器名稱 </a:t>
            </a:r>
            <a:r>
              <a:rPr lang="en-US" altLang="zh-TW" sz="2400" dirty="0"/>
              <a:t>= ', browser.name)          </a:t>
            </a:r>
            <a:r>
              <a:rPr lang="en-US" altLang="zh-TW" sz="2400" dirty="0" smtClean="0"/>
              <a:t>       </a:t>
            </a:r>
            <a:r>
              <a:rPr lang="en-US" altLang="zh-TW" sz="2400" dirty="0"/>
              <a:t># </a:t>
            </a:r>
            <a:r>
              <a:rPr lang="zh-TW" altLang="en-US" sz="2400" dirty="0"/>
              <a:t>列印瀏覽器名稱</a:t>
            </a:r>
          </a:p>
          <a:p>
            <a:r>
              <a:rPr lang="en-US" altLang="zh-TW" sz="2400" dirty="0"/>
              <a:t>print('</a:t>
            </a:r>
            <a:r>
              <a:rPr lang="zh-TW" altLang="en-US" sz="2400" dirty="0"/>
              <a:t>網頁</a:t>
            </a:r>
            <a:r>
              <a:rPr lang="en-US" altLang="zh-TW" sz="2400" dirty="0" err="1"/>
              <a:t>url</a:t>
            </a:r>
            <a:r>
              <a:rPr lang="en-US" altLang="zh-TW" sz="2400" dirty="0"/>
              <a:t>    = ', </a:t>
            </a:r>
            <a:r>
              <a:rPr lang="en-US" altLang="zh-TW" sz="2400" dirty="0" err="1"/>
              <a:t>browser.current_url</a:t>
            </a:r>
            <a:r>
              <a:rPr lang="en-US" altLang="zh-TW" sz="2400" dirty="0"/>
              <a:t>)    </a:t>
            </a:r>
            <a:r>
              <a:rPr lang="en-US" altLang="zh-TW" sz="2400" dirty="0" smtClean="0"/>
              <a:t>        </a:t>
            </a:r>
            <a:r>
              <a:rPr lang="en-US" altLang="zh-TW" sz="2400" dirty="0"/>
              <a:t># </a:t>
            </a:r>
            <a:r>
              <a:rPr lang="zh-TW" altLang="en-US" sz="2400" dirty="0"/>
              <a:t>列印網頁</a:t>
            </a:r>
            <a:r>
              <a:rPr lang="en-US" altLang="zh-TW" sz="2400" dirty="0" err="1"/>
              <a:t>url</a:t>
            </a:r>
            <a:endParaRPr lang="en-US" altLang="zh-TW" sz="2400" dirty="0"/>
          </a:p>
          <a:p>
            <a:r>
              <a:rPr lang="en-US" altLang="zh-TW" sz="2400" dirty="0"/>
              <a:t>print('</a:t>
            </a:r>
            <a:r>
              <a:rPr lang="zh-TW" altLang="en-US" sz="2400" dirty="0"/>
              <a:t>網頁連線</a:t>
            </a:r>
            <a:r>
              <a:rPr lang="en-US" altLang="zh-TW" sz="2400" dirty="0"/>
              <a:t>id = ', </a:t>
            </a:r>
            <a:r>
              <a:rPr lang="en-US" altLang="zh-TW" sz="2400" dirty="0" err="1"/>
              <a:t>browser.session_id</a:t>
            </a:r>
            <a:r>
              <a:rPr lang="en-US" altLang="zh-TW" sz="2400" dirty="0"/>
              <a:t>)  </a:t>
            </a:r>
            <a:r>
              <a:rPr lang="en-US" altLang="zh-TW" sz="2400" dirty="0" smtClean="0"/>
              <a:t>       </a:t>
            </a:r>
            <a:r>
              <a:rPr lang="en-US" altLang="zh-TW" sz="2400" dirty="0"/>
              <a:t># </a:t>
            </a:r>
            <a:r>
              <a:rPr lang="zh-TW" altLang="en-US" sz="2400" dirty="0"/>
              <a:t>網頁連線</a:t>
            </a:r>
            <a:r>
              <a:rPr lang="en-US" altLang="zh-TW" sz="2400" dirty="0"/>
              <a:t>id</a:t>
            </a:r>
          </a:p>
          <a:p>
            <a:r>
              <a:rPr lang="en-US" altLang="zh-TW" sz="2400" dirty="0"/>
              <a:t>print('</a:t>
            </a:r>
            <a:r>
              <a:rPr lang="zh-TW" altLang="en-US" sz="2400" dirty="0"/>
              <a:t>瀏覽器功能 </a:t>
            </a:r>
            <a:r>
              <a:rPr lang="en-US" altLang="zh-TW" sz="2400" dirty="0"/>
              <a:t>= \n',</a:t>
            </a:r>
            <a:r>
              <a:rPr lang="en-US" altLang="zh-TW" sz="2400" dirty="0" err="1"/>
              <a:t>browser.capabilities</a:t>
            </a:r>
            <a:r>
              <a:rPr lang="en-US" altLang="zh-TW" sz="2400" dirty="0"/>
              <a:t>)    # </a:t>
            </a:r>
            <a:r>
              <a:rPr lang="zh-TW" altLang="en-US" sz="2400" dirty="0"/>
              <a:t>瀏覽器功能設定訊息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954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491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680</Words>
  <Application>Microsoft Office PowerPoint</Application>
  <PresentationFormat>自訂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Lucida Grande</vt:lpstr>
      <vt:lpstr>Microsoft JhengHei UI</vt:lpstr>
      <vt:lpstr>新細明體</vt:lpstr>
      <vt:lpstr>Arial</vt:lpstr>
      <vt:lpstr>Calibri</vt:lpstr>
      <vt:lpstr>Courier New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PTT爬蟲</dc:title>
  <cp:lastModifiedBy>Dennis</cp:lastModifiedBy>
  <cp:revision>57</cp:revision>
  <dcterms:created xsi:type="dcterms:W3CDTF">2021-04-06T22:53:52Z</dcterms:created>
  <dcterms:modified xsi:type="dcterms:W3CDTF">2021-04-14T08:39:00Z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2019-12-23T00:00:00Z</vt:filetime>
  </property>
  <property fmtid="{D5CDD505-2E9C-101B-9397-08002B2CF9AE}" pid="3" name="LastSaved">
    <vt:filetime>2021-04-06T00:00:00Z</vt:filetime>
  </property>
</Properties>
</file>