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274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45" r:id="rId19"/>
    <p:sldId id="446" r:id="rId20"/>
    <p:sldId id="461" r:id="rId21"/>
    <p:sldId id="447" r:id="rId22"/>
    <p:sldId id="448" r:id="rId23"/>
    <p:sldId id="464" r:id="rId24"/>
    <p:sldId id="440" r:id="rId25"/>
    <p:sldId id="462" r:id="rId26"/>
    <p:sldId id="463" r:id="rId27"/>
    <p:sldId id="441" r:id="rId28"/>
    <p:sldId id="456" r:id="rId29"/>
    <p:sldId id="457" r:id="rId30"/>
    <p:sldId id="442" r:id="rId31"/>
    <p:sldId id="443" r:id="rId32"/>
    <p:sldId id="444" r:id="rId33"/>
    <p:sldId id="451" r:id="rId34"/>
    <p:sldId id="454" r:id="rId35"/>
    <p:sldId id="452" r:id="rId36"/>
    <p:sldId id="45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2" autoAdjust="0"/>
    <p:restoredTop sz="94676" autoAdjust="0"/>
  </p:normalViewPr>
  <p:slideViewPr>
    <p:cSldViewPr>
      <p:cViewPr>
        <p:scale>
          <a:sx n="85" d="100"/>
          <a:sy n="85" d="100"/>
        </p:scale>
        <p:origin x="-136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dirty="0" smtClean="0">
                <a:solidFill>
                  <a:srgbClr val="002060"/>
                </a:solidFill>
              </a:rPr>
              <a:t>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Extra Class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Data </a:t>
            </a:r>
            <a:r>
              <a:rPr lang="en-US" sz="2000" b="1" dirty="0" smtClean="0">
                <a:solidFill>
                  <a:srgbClr val="7030A0"/>
                </a:solidFill>
              </a:rPr>
              <a:t>Structures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                      *    Height </a:t>
            </a:r>
            <a:r>
              <a:rPr lang="en-US" sz="1600" b="1" dirty="0" smtClean="0">
                <a:solidFill>
                  <a:srgbClr val="7030A0"/>
                </a:solidFill>
              </a:rPr>
              <a:t>Balanced BST: </a:t>
            </a:r>
            <a:r>
              <a:rPr lang="en-US" sz="1600" b="1" dirty="0">
                <a:solidFill>
                  <a:srgbClr val="FF0000"/>
                </a:solidFill>
              </a:rPr>
              <a:t>10 operations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                      *    Range </a:t>
            </a:r>
            <a:r>
              <a:rPr lang="en-US" sz="1600" b="1" dirty="0">
                <a:solidFill>
                  <a:srgbClr val="7030A0"/>
                </a:solidFill>
              </a:rPr>
              <a:t>Minima Problem: </a:t>
            </a:r>
            <a:r>
              <a:rPr lang="en-US" sz="1600" b="1" dirty="0">
                <a:solidFill>
                  <a:srgbClr val="C00000"/>
                </a:solidFill>
              </a:rPr>
              <a:t>an inspirational </a:t>
            </a:r>
            <a:r>
              <a:rPr lang="en-US" sz="1600" b="1" dirty="0" smtClean="0">
                <a:solidFill>
                  <a:srgbClr val="C00000"/>
                </a:solidFill>
              </a:rPr>
              <a:t>example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81400" y="2895600"/>
            <a:ext cx="1201544" cy="924818"/>
            <a:chOff x="3657600" y="2776954"/>
            <a:chExt cx="1201544" cy="924818"/>
          </a:xfrm>
        </p:grpSpPr>
        <p:sp>
          <p:nvSpPr>
            <p:cNvPr id="16" name="TextBox 15"/>
            <p:cNvSpPr txBox="1"/>
            <p:nvPr/>
          </p:nvSpPr>
          <p:spPr>
            <a:xfrm>
              <a:off x="3657600" y="299388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2983468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9136" y="27769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482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6096000" y="13716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931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1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T’’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4"/>
            <a:endCxn id="24" idx="0"/>
          </p:cNvCxnSpPr>
          <p:nvPr/>
        </p:nvCxnSpPr>
        <p:spPr>
          <a:xfrm flipH="1">
            <a:off x="5676900" y="2971800"/>
            <a:ext cx="114300" cy="2740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709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91000" y="2702310"/>
            <a:ext cx="1574181" cy="348933"/>
            <a:chOff x="4191000" y="2702310"/>
            <a:chExt cx="1574181" cy="348933"/>
          </a:xfrm>
        </p:grpSpPr>
        <p:sp>
          <p:nvSpPr>
            <p:cNvPr id="7" name="Freeform 6"/>
            <p:cNvSpPr/>
            <p:nvPr/>
          </p:nvSpPr>
          <p:spPr>
            <a:xfrm>
              <a:off x="4226313" y="2707224"/>
              <a:ext cx="1538868" cy="344019"/>
            </a:xfrm>
            <a:custGeom>
              <a:avLst/>
              <a:gdLst>
                <a:gd name="connsiteX0" fmla="*/ 1542840 w 1542840"/>
                <a:gd name="connsiteY0" fmla="*/ 251871 h 364622"/>
                <a:gd name="connsiteX1" fmla="*/ 1498236 w 1542840"/>
                <a:gd name="connsiteY1" fmla="*/ 329930 h 364622"/>
                <a:gd name="connsiteX2" fmla="*/ 1353270 w 1542840"/>
                <a:gd name="connsiteY2" fmla="*/ 341081 h 364622"/>
                <a:gd name="connsiteX3" fmla="*/ 182392 w 1542840"/>
                <a:gd name="connsiteY3" fmla="*/ 17696 h 364622"/>
                <a:gd name="connsiteX4" fmla="*/ 3972 w 1542840"/>
                <a:gd name="connsiteY4" fmla="*/ 39998 h 364622"/>
                <a:gd name="connsiteX5" fmla="*/ 3972 w 1542840"/>
                <a:gd name="connsiteY5" fmla="*/ 39998 h 364622"/>
                <a:gd name="connsiteX0" fmla="*/ 1539765 w 1539765"/>
                <a:gd name="connsiteY0" fmla="*/ 248726 h 333210"/>
                <a:gd name="connsiteX1" fmla="*/ 1495161 w 1539765"/>
                <a:gd name="connsiteY1" fmla="*/ 326785 h 333210"/>
                <a:gd name="connsiteX2" fmla="*/ 1216380 w 1539765"/>
                <a:gd name="connsiteY2" fmla="*/ 293331 h 333210"/>
                <a:gd name="connsiteX3" fmla="*/ 179317 w 1539765"/>
                <a:gd name="connsiteY3" fmla="*/ 14551 h 333210"/>
                <a:gd name="connsiteX4" fmla="*/ 897 w 1539765"/>
                <a:gd name="connsiteY4" fmla="*/ 36853 h 333210"/>
                <a:gd name="connsiteX5" fmla="*/ 897 w 1539765"/>
                <a:gd name="connsiteY5" fmla="*/ 36853 h 333210"/>
                <a:gd name="connsiteX0" fmla="*/ 1538868 w 1538868"/>
                <a:gd name="connsiteY0" fmla="*/ 289470 h 376219"/>
                <a:gd name="connsiteX1" fmla="*/ 1494264 w 1538868"/>
                <a:gd name="connsiteY1" fmla="*/ 367529 h 376219"/>
                <a:gd name="connsiteX2" fmla="*/ 1215483 w 1538868"/>
                <a:gd name="connsiteY2" fmla="*/ 334075 h 376219"/>
                <a:gd name="connsiteX3" fmla="*/ 200723 w 1538868"/>
                <a:gd name="connsiteY3" fmla="*/ 10690 h 376219"/>
                <a:gd name="connsiteX4" fmla="*/ 0 w 1538868"/>
                <a:gd name="connsiteY4" fmla="*/ 77597 h 376219"/>
                <a:gd name="connsiteX5" fmla="*/ 0 w 1538868"/>
                <a:gd name="connsiteY5" fmla="*/ 77597 h 376219"/>
                <a:gd name="connsiteX0" fmla="*/ 1538868 w 1538868"/>
                <a:gd name="connsiteY0" fmla="*/ 259000 h 344019"/>
                <a:gd name="connsiteX1" fmla="*/ 1494264 w 1538868"/>
                <a:gd name="connsiteY1" fmla="*/ 337059 h 344019"/>
                <a:gd name="connsiteX2" fmla="*/ 1215483 w 1538868"/>
                <a:gd name="connsiteY2" fmla="*/ 303605 h 344019"/>
                <a:gd name="connsiteX3" fmla="*/ 223025 w 1538868"/>
                <a:gd name="connsiteY3" fmla="*/ 13674 h 344019"/>
                <a:gd name="connsiteX4" fmla="*/ 0 w 1538868"/>
                <a:gd name="connsiteY4" fmla="*/ 47127 h 344019"/>
                <a:gd name="connsiteX5" fmla="*/ 0 w 1538868"/>
                <a:gd name="connsiteY5" fmla="*/ 47127 h 3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868" h="344019">
                  <a:moveTo>
                    <a:pt x="1538868" y="259000"/>
                  </a:moveTo>
                  <a:cubicBezTo>
                    <a:pt x="1532363" y="290595"/>
                    <a:pt x="1548161" y="329625"/>
                    <a:pt x="1494264" y="337059"/>
                  </a:cubicBezTo>
                  <a:cubicBezTo>
                    <a:pt x="1440367" y="344493"/>
                    <a:pt x="1427356" y="357502"/>
                    <a:pt x="1215483" y="303605"/>
                  </a:cubicBezTo>
                  <a:cubicBezTo>
                    <a:pt x="1003610" y="249708"/>
                    <a:pt x="425605" y="56420"/>
                    <a:pt x="223025" y="13674"/>
                  </a:cubicBezTo>
                  <a:cubicBezTo>
                    <a:pt x="20445" y="-29072"/>
                    <a:pt x="37171" y="41552"/>
                    <a:pt x="0" y="47127"/>
                  </a:cubicBezTo>
                  <a:lnTo>
                    <a:pt x="0" y="47127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191000" y="2702310"/>
              <a:ext cx="152400" cy="408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T’’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588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Algorithm</a:t>
            </a:r>
            <a:r>
              <a:rPr lang="en-US" sz="2000" dirty="0" smtClean="0"/>
              <a:t> for </a:t>
            </a:r>
            <a:r>
              <a:rPr lang="en-US" sz="20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dirty="0" smtClean="0"/>
              <a:t>black height </a:t>
            </a:r>
            <a:r>
              <a:rPr lang="en-US" sz="2000" dirty="0" smtClean="0"/>
              <a:t>of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 smtClean="0"/>
              <a:t>≤ </a:t>
            </a:r>
            <a:r>
              <a:rPr lang="en-US" sz="2000" b="1" dirty="0" smtClean="0"/>
              <a:t>black height </a:t>
            </a:r>
            <a:r>
              <a:rPr lang="en-US" sz="2000" dirty="0" smtClean="0"/>
              <a:t>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en-US" sz="2000" b="1" dirty="0" smtClean="0"/>
              <a:t>x</a:t>
            </a:r>
            <a:r>
              <a:rPr lang="en-US" sz="2000" dirty="0" smtClean="0"/>
              <a:t> be the node storing smallest element 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  <a:r>
              <a:rPr lang="en-US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Delete</a:t>
            </a:r>
            <a:r>
              <a:rPr lang="en-US" sz="2000" dirty="0" smtClean="0"/>
              <a:t> the node </a:t>
            </a:r>
            <a:r>
              <a:rPr lang="en-US" sz="2000" b="1" dirty="0" smtClean="0"/>
              <a:t>x</a:t>
            </a:r>
            <a:r>
              <a:rPr lang="en-US" sz="2000" dirty="0" smtClean="0"/>
              <a:t> from </a:t>
            </a:r>
            <a:r>
              <a:rPr lang="en-US" sz="2000" b="1" dirty="0" smtClean="0">
                <a:solidFill>
                  <a:srgbClr val="0070C0"/>
                </a:solidFill>
              </a:rPr>
              <a:t>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Keep following left pointer of</a:t>
            </a:r>
            <a:r>
              <a:rPr lang="en-US" sz="2000" b="1" dirty="0" smtClean="0">
                <a:solidFill>
                  <a:srgbClr val="0070C0"/>
                </a:solidFill>
              </a:rPr>
              <a:t> T’ </a:t>
            </a:r>
            <a:r>
              <a:rPr lang="en-US" sz="2000" dirty="0" smtClean="0"/>
              <a:t>until we reach a node </a:t>
            </a:r>
            <a:r>
              <a:rPr lang="en-US" sz="2000" b="1" dirty="0" smtClean="0"/>
              <a:t>v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such that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 smtClean="0"/>
              <a:t>left</a:t>
            </a:r>
            <a:r>
              <a:rPr lang="en-US" sz="1800" dirty="0" smtClean="0"/>
              <a:t>(</a:t>
            </a:r>
            <a:r>
              <a:rPr lang="en-US" sz="1800" b="1" dirty="0" smtClean="0"/>
              <a:t>v</a:t>
            </a:r>
            <a:r>
              <a:rPr lang="en-US" sz="1800" dirty="0" smtClean="0"/>
              <a:t>) is black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dirty="0" err="1" smtClean="0"/>
              <a:t>subtree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T”</a:t>
            </a:r>
            <a:r>
              <a:rPr lang="en-US" sz="1800" b="1" dirty="0" smtClean="0"/>
              <a:t> </a:t>
            </a:r>
            <a:r>
              <a:rPr lang="en-US" sz="1800" dirty="0" smtClean="0"/>
              <a:t>rooted at </a:t>
            </a:r>
            <a:r>
              <a:rPr lang="en-US" sz="1800" b="1" dirty="0" smtClean="0"/>
              <a:t>Left</a:t>
            </a:r>
            <a:r>
              <a:rPr lang="en-US" sz="1800" dirty="0" smtClean="0"/>
              <a:t>(</a:t>
            </a:r>
            <a:r>
              <a:rPr lang="en-US" sz="1800" b="1" dirty="0" smtClean="0"/>
              <a:t>v</a:t>
            </a:r>
            <a:r>
              <a:rPr lang="en-US" sz="1800" dirty="0" smtClean="0"/>
              <a:t>) has black height same as that of 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</a:t>
            </a:r>
            <a:r>
              <a:rPr lang="en-US" sz="1800" b="1" dirty="0" smtClean="0"/>
              <a:t>eft(x)</a:t>
            </a:r>
            <a:r>
              <a:rPr lang="en-US" sz="1800" b="1" dirty="0" smtClean="0">
                <a:sym typeface="Wingdings" pitchFamily="2" charset="2"/>
              </a:rPr>
              <a:t>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T</a:t>
            </a:r>
            <a:r>
              <a:rPr lang="en-US" sz="1800" b="1" dirty="0" smtClean="0">
                <a:sym typeface="Wingdings" pitchFamily="2" charset="2"/>
              </a:rPr>
              <a:t>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right(x) 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T”</a:t>
            </a:r>
            <a:r>
              <a:rPr lang="en-US" sz="1800" b="1" dirty="0" smtClean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Color(x)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Left(v) x;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 smtClean="0">
                <a:sym typeface="Wingdings" pitchFamily="2" charset="2"/>
              </a:rPr>
              <a:t>parent(x)</a:t>
            </a:r>
            <a:r>
              <a:rPr lang="en-US" sz="1800" b="1" dirty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v;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color(v) </a:t>
            </a:r>
            <a:r>
              <a:rPr lang="en-US" sz="1800" dirty="0" smtClean="0">
                <a:sym typeface="Wingdings" pitchFamily="2" charset="2"/>
              </a:rPr>
              <a:t>is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 smtClean="0">
                <a:sym typeface="Wingdings" pitchFamily="2" charset="2"/>
              </a:rPr>
              <a:t>, </a:t>
            </a:r>
            <a:r>
              <a:rPr lang="en-US" sz="1800" dirty="0" smtClean="0">
                <a:sym typeface="Wingdings" pitchFamily="2" charset="2"/>
              </a:rPr>
              <a:t>remove the color imbalance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                               (like in the usual procedure of insertion in a </a:t>
            </a:r>
            <a:r>
              <a:rPr lang="en-US" sz="1800" b="1" dirty="0" smtClean="0">
                <a:sym typeface="Wingdings" pitchFamily="2" charset="2"/>
              </a:rPr>
              <a:t>red-black</a:t>
            </a:r>
            <a:r>
              <a:rPr lang="en-US" sz="1800" dirty="0" smtClean="0">
                <a:sym typeface="Wingdings" pitchFamily="2" charset="2"/>
              </a:rPr>
              <a:t> tree)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4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Split(</a:t>
            </a:r>
            <a:r>
              <a:rPr lang="en-US" sz="3600" b="1" dirty="0" err="1" smtClean="0">
                <a:solidFill>
                  <a:srgbClr val="0070C0"/>
                </a:solidFill>
              </a:rPr>
              <a:t>T,x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Achieving </a:t>
            </a:r>
            <a:r>
              <a:rPr lang="en-US" sz="3200" b="1" dirty="0" smtClean="0">
                <a:solidFill>
                  <a:srgbClr val="C00000"/>
                </a:solidFill>
              </a:rPr>
              <a:t>O</a:t>
            </a:r>
            <a:r>
              <a:rPr lang="en-US" sz="3200" b="1" dirty="0" smtClean="0"/>
              <a:t>(log </a:t>
            </a:r>
            <a:r>
              <a:rPr lang="en-US" sz="3200" b="1" dirty="0" smtClean="0">
                <a:solidFill>
                  <a:srgbClr val="0070C0"/>
                </a:solidFill>
              </a:rPr>
              <a:t>n</a:t>
            </a:r>
            <a:r>
              <a:rPr lang="en-US" sz="3200" b="1" dirty="0" smtClean="0"/>
              <a:t>) time for </a:t>
            </a:r>
            <a:r>
              <a:rPr lang="en-US" sz="3200" b="1" dirty="0" smtClean="0">
                <a:solidFill>
                  <a:srgbClr val="002060"/>
                </a:solidFill>
              </a:rPr>
              <a:t>Split</a:t>
            </a:r>
            <a:r>
              <a:rPr lang="en-US" sz="3200" b="1" dirty="0" smtClean="0"/>
              <a:t>(</a:t>
            </a:r>
            <a:r>
              <a:rPr lang="en-US" sz="3200" b="1" dirty="0" err="1">
                <a:solidFill>
                  <a:srgbClr val="0070C0"/>
                </a:solidFill>
              </a:rPr>
              <a:t>T</a:t>
            </a:r>
            <a:r>
              <a:rPr lang="en-US" sz="3200" b="1" dirty="0" err="1" smtClean="0"/>
              <a:t>,x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000" dirty="0" smtClean="0"/>
          </a:p>
          <a:p>
            <a:r>
              <a:rPr lang="en-US" sz="2000" dirty="0" smtClean="0"/>
              <a:t>Take a scissor and cut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dirty="0" smtClean="0"/>
              <a:t> into trees starting from </a:t>
            </a:r>
            <a:r>
              <a:rPr lang="en-US" sz="2000" b="1" dirty="0" smtClean="0"/>
              <a:t>x</a:t>
            </a:r>
          </a:p>
          <a:p>
            <a:r>
              <a:rPr lang="en-US" sz="2000" dirty="0" smtClean="0"/>
              <a:t>Make use of </a:t>
            </a:r>
            <a:r>
              <a:rPr lang="en-US" sz="2000" b="1" dirty="0" err="1" smtClean="0"/>
              <a:t>SpecialUnion</a:t>
            </a:r>
            <a:r>
              <a:rPr lang="en-US" sz="2000" b="1" dirty="0" smtClean="0"/>
              <a:t> </a:t>
            </a:r>
            <a:r>
              <a:rPr lang="en-US" sz="2000" dirty="0" smtClean="0"/>
              <a:t>algorithm.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6600" y="20574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472440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06382" y="2036955"/>
            <a:ext cx="780585" cy="3220845"/>
            <a:chOff x="4606382" y="2036955"/>
            <a:chExt cx="780585" cy="3220845"/>
          </a:xfrm>
        </p:grpSpPr>
        <p:sp>
          <p:nvSpPr>
            <p:cNvPr id="12" name="Freeform 11"/>
            <p:cNvSpPr/>
            <p:nvPr/>
          </p:nvSpPr>
          <p:spPr>
            <a:xfrm>
              <a:off x="4606382" y="2036955"/>
              <a:ext cx="780585" cy="3211552"/>
            </a:xfrm>
            <a:custGeom>
              <a:avLst/>
              <a:gdLst>
                <a:gd name="connsiteX0" fmla="*/ 234175 w 780585"/>
                <a:gd name="connsiteY0" fmla="*/ 0 h 3211552"/>
                <a:gd name="connsiteX1" fmla="*/ 111512 w 780585"/>
                <a:gd name="connsiteY1" fmla="*/ 267630 h 3211552"/>
                <a:gd name="connsiteX2" fmla="*/ 245326 w 780585"/>
                <a:gd name="connsiteY2" fmla="*/ 490654 h 3211552"/>
                <a:gd name="connsiteX3" fmla="*/ 133814 w 780585"/>
                <a:gd name="connsiteY3" fmla="*/ 702527 h 3211552"/>
                <a:gd name="connsiteX4" fmla="*/ 0 w 780585"/>
                <a:gd name="connsiteY4" fmla="*/ 959005 h 3211552"/>
                <a:gd name="connsiteX5" fmla="*/ 356839 w 780585"/>
                <a:gd name="connsiteY5" fmla="*/ 1494264 h 3211552"/>
                <a:gd name="connsiteX6" fmla="*/ 234175 w 780585"/>
                <a:gd name="connsiteY6" fmla="*/ 1683835 h 3211552"/>
                <a:gd name="connsiteX7" fmla="*/ 379141 w 780585"/>
                <a:gd name="connsiteY7" fmla="*/ 1873405 h 3211552"/>
                <a:gd name="connsiteX8" fmla="*/ 223024 w 780585"/>
                <a:gd name="connsiteY8" fmla="*/ 2085278 h 3211552"/>
                <a:gd name="connsiteX9" fmla="*/ 367990 w 780585"/>
                <a:gd name="connsiteY9" fmla="*/ 2252547 h 3211552"/>
                <a:gd name="connsiteX10" fmla="*/ 234175 w 780585"/>
                <a:gd name="connsiteY10" fmla="*/ 2430966 h 3211552"/>
                <a:gd name="connsiteX11" fmla="*/ 780585 w 780585"/>
                <a:gd name="connsiteY11" fmla="*/ 3100039 h 3211552"/>
                <a:gd name="connsiteX12" fmla="*/ 680224 w 780585"/>
                <a:gd name="connsiteY12" fmla="*/ 3211552 h 321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585" h="3211552">
                  <a:moveTo>
                    <a:pt x="234175" y="0"/>
                  </a:moveTo>
                  <a:lnTo>
                    <a:pt x="111512" y="267630"/>
                  </a:lnTo>
                  <a:lnTo>
                    <a:pt x="245326" y="490654"/>
                  </a:lnTo>
                  <a:lnTo>
                    <a:pt x="133814" y="702527"/>
                  </a:lnTo>
                  <a:lnTo>
                    <a:pt x="0" y="959005"/>
                  </a:lnTo>
                  <a:lnTo>
                    <a:pt x="356839" y="1494264"/>
                  </a:lnTo>
                  <a:lnTo>
                    <a:pt x="234175" y="1683835"/>
                  </a:lnTo>
                  <a:lnTo>
                    <a:pt x="379141" y="1873405"/>
                  </a:lnTo>
                  <a:lnTo>
                    <a:pt x="223024" y="2085278"/>
                  </a:lnTo>
                  <a:lnTo>
                    <a:pt x="367990" y="2252547"/>
                  </a:lnTo>
                  <a:lnTo>
                    <a:pt x="234175" y="2430966"/>
                  </a:lnTo>
                  <a:lnTo>
                    <a:pt x="780585" y="3100039"/>
                  </a:lnTo>
                  <a:lnTo>
                    <a:pt x="680224" y="3211552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257800" y="5105400"/>
              <a:ext cx="128239" cy="152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1600" y="5117068"/>
            <a:ext cx="366664" cy="369332"/>
            <a:chOff x="5181600" y="5117068"/>
            <a:chExt cx="366664" cy="369332"/>
          </a:xfrm>
        </p:grpSpPr>
        <p:sp>
          <p:nvSpPr>
            <p:cNvPr id="10" name="Oval 9"/>
            <p:cNvSpPr/>
            <p:nvPr/>
          </p:nvSpPr>
          <p:spPr>
            <a:xfrm>
              <a:off x="51816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5117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62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 </a:t>
            </a:r>
            <a:r>
              <a:rPr lang="en-US" dirty="0" smtClean="0">
                <a:solidFill>
                  <a:srgbClr val="7030A0"/>
                </a:solidFill>
              </a:rPr>
              <a:t>Problem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An interesting example to realize the importance of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470000" cy="978932"/>
            <a:chOff x="3276600" y="4495800"/>
            <a:chExt cx="47000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51054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0" y="5181600"/>
            <a:ext cx="588623" cy="990600"/>
            <a:chOff x="5334000" y="4495800"/>
            <a:chExt cx="588623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5117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j=11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68233" y="3897868"/>
            <a:ext cx="2422967" cy="826532"/>
            <a:chOff x="3368233" y="3212068"/>
            <a:chExt cx="2422967" cy="826532"/>
          </a:xfrm>
        </p:grpSpPr>
        <p:sp>
          <p:nvSpPr>
            <p:cNvPr id="32" name="Left Brace 31"/>
            <p:cNvSpPr/>
            <p:nvPr/>
          </p:nvSpPr>
          <p:spPr>
            <a:xfrm rot="5400000">
              <a:off x="4343398" y="2590798"/>
              <a:ext cx="472637" cy="242296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3212068"/>
              <a:ext cx="2298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Range-Minima</a:t>
              </a:r>
              <a:r>
                <a:rPr lang="en-US" dirty="0" smtClean="0"/>
                <a:t>(</a:t>
              </a:r>
              <a:r>
                <a:rPr lang="en-US" dirty="0" err="1" smtClean="0"/>
                <a:t>i,j</a:t>
              </a:r>
              <a:r>
                <a:rPr lang="en-US" dirty="0" smtClean="0"/>
                <a:t>) = </a:t>
              </a:r>
              <a:r>
                <a:rPr lang="en-US" b="1" dirty="0" smtClean="0"/>
                <a:t>-6</a:t>
              </a:r>
              <a:endParaRPr lang="en-US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Given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storing numbers, design a data structure to answer a sequence of queries of the following type</a:t>
            </a:r>
          </a:p>
          <a:p>
            <a:pPr marL="0" indent="0">
              <a:buNone/>
            </a:pPr>
            <a:r>
              <a:rPr lang="en-US" sz="2000" dirty="0" smtClean="0"/>
              <a:t>           </a:t>
            </a:r>
            <a:r>
              <a:rPr lang="en-US" sz="2000" b="1" dirty="0" smtClean="0">
                <a:solidFill>
                  <a:srgbClr val="7030A0"/>
                </a:solidFill>
              </a:rPr>
              <a:t>Range-minima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i,j</a:t>
            </a:r>
            <a:r>
              <a:rPr lang="en-US" sz="2000" dirty="0" smtClean="0"/>
              <a:t>) : report the smallest element from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],…,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dirty="0" smtClean="0"/>
              <a:t>A</a:t>
            </a:r>
            <a:r>
              <a:rPr lang="en-US" sz="2000" dirty="0" smtClean="0"/>
              <a:t> store one </a:t>
            </a:r>
            <a:r>
              <a:rPr lang="en-US" sz="2000" b="1" dirty="0" smtClean="0">
                <a:solidFill>
                  <a:srgbClr val="0070C0"/>
                </a:solidFill>
              </a:rPr>
              <a:t>million</a:t>
            </a:r>
            <a:r>
              <a:rPr lang="en-US" sz="2000" dirty="0" smtClean="0"/>
              <a:t> numbers</a:t>
            </a:r>
          </a:p>
          <a:p>
            <a:pPr marL="0" indent="0">
              <a:buNone/>
            </a:pPr>
            <a:r>
              <a:rPr lang="en-US" sz="2000" dirty="0" smtClean="0"/>
              <a:t>Let the number of queries be </a:t>
            </a:r>
            <a:r>
              <a:rPr lang="en-US" sz="2000" b="1" dirty="0" smtClean="0">
                <a:solidFill>
                  <a:srgbClr val="0070C0"/>
                </a:solidFill>
              </a:rPr>
              <a:t>10 millions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914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Height Balanced BST</a:t>
            </a:r>
            <a:br>
              <a:rPr lang="en-US" sz="5400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(Red-black tree, AVL tree)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10 operations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Range-Minima</a:t>
            </a:r>
            <a:r>
              <a:rPr lang="en-US" sz="4000" b="1" dirty="0"/>
              <a:t>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Applications:</a:t>
            </a:r>
          </a:p>
          <a:p>
            <a:r>
              <a:rPr lang="en-US" sz="2800" b="1" dirty="0" smtClean="0"/>
              <a:t>Computational geometry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String matching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As an efficient subroutine in a </a:t>
            </a:r>
            <a:r>
              <a:rPr lang="en-US" sz="2800" b="1" dirty="0"/>
              <a:t>v</a:t>
            </a:r>
            <a:r>
              <a:rPr lang="en-US" sz="2800" b="1" dirty="0" smtClean="0"/>
              <a:t>ariety of algorithms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000" b="1" dirty="0" smtClean="0">
                <a:solidFill>
                  <a:srgbClr val="006C31"/>
                </a:solidFill>
              </a:rPr>
              <a:t>( I myself used it in a research problem of shortest paths in graphs)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1:</a:t>
            </a:r>
            <a:r>
              <a:rPr lang="en-US" sz="2000" dirty="0" smtClean="0"/>
              <a:t> Answer each query in a brute force manner using </a:t>
            </a:r>
            <a:r>
              <a:rPr lang="en-US" sz="2000" b="1" dirty="0" smtClean="0"/>
              <a:t>A</a:t>
            </a:r>
            <a:r>
              <a:rPr lang="en-US" sz="2000" dirty="0" smtClean="0"/>
              <a:t> itself.</a:t>
            </a: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800" b="1" dirty="0" smtClean="0"/>
              <a:t>Range-minima-trivial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r>
              <a:rPr lang="en-US" sz="1800" dirty="0" err="1" smtClean="0"/>
              <a:t>,</a:t>
            </a:r>
            <a:r>
              <a:rPr lang="en-US" sz="1800" dirty="0" err="1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  temp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+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];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(temp &lt;=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{    </a:t>
            </a:r>
            <a:r>
              <a:rPr lang="en-US" sz="1800" b="1" dirty="0" smtClean="0"/>
              <a:t>if</a:t>
            </a:r>
            <a:r>
              <a:rPr lang="en-US" sz="1800" dirty="0" smtClean="0"/>
              <a:t> (min &gt; </a:t>
            </a:r>
            <a:r>
              <a:rPr lang="en-US" sz="1800" b="1" dirty="0" smtClean="0"/>
              <a:t>A</a:t>
            </a:r>
            <a:r>
              <a:rPr lang="en-US" sz="1800" dirty="0" smtClean="0"/>
              <a:t>[temp])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[temp];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temp temp+1;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return min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Time complexity for answering a query: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O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dirty="0" smtClean="0">
                <a:sym typeface="Wingdings" pitchFamily="2" charset="2"/>
              </a:rPr>
              <a:t>) (</a:t>
            </a:r>
            <a:r>
              <a:rPr lang="en-US" sz="1800" dirty="0" smtClean="0">
                <a:sym typeface="Wingdings" pitchFamily="2" charset="2"/>
              </a:rPr>
              <a:t>equivalent to few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milliseconds)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05400" y="2133600"/>
            <a:ext cx="3505200" cy="1600200"/>
            <a:chOff x="5105400" y="1828800"/>
            <a:chExt cx="3505200" cy="1600200"/>
          </a:xfrm>
        </p:grpSpPr>
        <p:sp>
          <p:nvSpPr>
            <p:cNvPr id="5" name="Up Ribbon 4"/>
            <p:cNvSpPr/>
            <p:nvPr/>
          </p:nvSpPr>
          <p:spPr>
            <a:xfrm>
              <a:off x="5105400" y="2438400"/>
              <a:ext cx="3505200" cy="990600"/>
            </a:xfrm>
            <a:prstGeom prst="ribbon2">
              <a:avLst>
                <a:gd name="adj1" fmla="val 16667"/>
                <a:gd name="adj2" fmla="val 6925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Real Time for answering all queries:  </a:t>
              </a:r>
              <a:r>
                <a:rPr lang="en-US" b="1" dirty="0" smtClean="0">
                  <a:solidFill>
                    <a:srgbClr val="0070C0"/>
                  </a:solidFill>
                </a:rPr>
                <a:t>a few hours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Smiley Face 5"/>
            <p:cNvSpPr/>
            <p:nvPr/>
          </p:nvSpPr>
          <p:spPr>
            <a:xfrm>
              <a:off x="6553200" y="1828800"/>
              <a:ext cx="685800" cy="6477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12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2:</a:t>
            </a:r>
            <a:r>
              <a:rPr lang="en-US" sz="2000" dirty="0" smtClean="0"/>
              <a:t> </a:t>
            </a:r>
            <a:r>
              <a:rPr lang="en-US" sz="1800" dirty="0" smtClean="0"/>
              <a:t>Compute and store answer for each possible query in a </a:t>
            </a:r>
            <a:r>
              <a:rPr lang="en-US" sz="1800" dirty="0" err="1" smtClean="0">
                <a:solidFill>
                  <a:srgbClr val="0070C0"/>
                </a:solidFill>
              </a:rPr>
              <a:t>n</a:t>
            </a:r>
            <a:r>
              <a:rPr lang="en-US" sz="1800" dirty="0" err="1" smtClean="0"/>
              <a:t>×</a:t>
            </a:r>
            <a:r>
              <a:rPr lang="en-US" sz="1800" dirty="0" err="1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 matrix </a:t>
            </a:r>
            <a:r>
              <a:rPr lang="en-US" sz="1800" b="1" dirty="0" smtClean="0">
                <a:solidFill>
                  <a:srgbClr val="002060"/>
                </a:solidFill>
              </a:rPr>
              <a:t>B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B</a:t>
            </a:r>
            <a:r>
              <a:rPr lang="en-US" sz="2000" dirty="0" smtClean="0">
                <a:solidFill>
                  <a:srgbClr val="0070C0"/>
                </a:solidFill>
              </a:rPr>
              <a:t>[i][j] </a:t>
            </a:r>
            <a:r>
              <a:rPr lang="en-US" sz="2000" dirty="0" smtClean="0"/>
              <a:t>stores the smallest element from </a:t>
            </a:r>
            <a:r>
              <a:rPr lang="en-US" sz="2000" b="1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[i],…,</a:t>
            </a:r>
            <a:r>
              <a:rPr lang="en-US" sz="2000" b="1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[j]</a:t>
            </a:r>
          </a:p>
          <a:p>
            <a:pPr marL="0" indent="0">
              <a:buNone/>
            </a:pPr>
            <a:r>
              <a:rPr lang="en-US" sz="2000" b="1" dirty="0" smtClean="0"/>
              <a:t>Space :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b="1" i="1" dirty="0" smtClean="0">
                <a:solidFill>
                  <a:srgbClr val="7030A0"/>
                </a:solidFill>
              </a:rPr>
              <a:t>n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dirty="0" smtClean="0"/>
              <a:t>) </a:t>
            </a:r>
          </a:p>
        </p:txBody>
      </p:sp>
      <p:sp>
        <p:nvSpPr>
          <p:cNvPr id="43" name="Cloud Callout 42"/>
          <p:cNvSpPr/>
          <p:nvPr/>
        </p:nvSpPr>
        <p:spPr>
          <a:xfrm>
            <a:off x="5105400" y="3657600"/>
            <a:ext cx="4038600" cy="2057400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Size of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rgbClr val="C00000"/>
                </a:solidFill>
              </a:rPr>
              <a:t> is </a:t>
            </a:r>
            <a:r>
              <a:rPr lang="en-US" sz="1600" b="1" dirty="0" smtClean="0">
                <a:solidFill>
                  <a:srgbClr val="C00000"/>
                </a:solidFill>
              </a:rPr>
              <a:t>too large </a:t>
            </a:r>
            <a:r>
              <a:rPr lang="en-US" sz="1600" dirty="0" smtClean="0">
                <a:solidFill>
                  <a:srgbClr val="C00000"/>
                </a:solidFill>
              </a:rPr>
              <a:t>to be kept in RAM. So we shall have to keep most of it in the </a:t>
            </a:r>
            <a:r>
              <a:rPr lang="en-US" sz="1600" b="1" dirty="0" smtClean="0">
                <a:solidFill>
                  <a:srgbClr val="C00000"/>
                </a:solidFill>
              </a:rPr>
              <a:t>Hard disk drive. </a:t>
            </a:r>
            <a:r>
              <a:rPr lang="en-US" sz="1600" dirty="0" smtClean="0">
                <a:solidFill>
                  <a:srgbClr val="C00000"/>
                </a:solidFill>
              </a:rPr>
              <a:t>Hence it will take a few </a:t>
            </a:r>
            <a:r>
              <a:rPr lang="en-US" sz="1600" b="1" dirty="0" smtClean="0">
                <a:solidFill>
                  <a:srgbClr val="C00000"/>
                </a:solidFill>
              </a:rPr>
              <a:t>milliseconds per query</a:t>
            </a:r>
            <a:r>
              <a:rPr lang="en-US" sz="1600" dirty="0" smtClean="0">
                <a:solidFill>
                  <a:srgbClr val="C00000"/>
                </a:solidFill>
              </a:rPr>
              <a:t>. 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9232" y="1981200"/>
            <a:ext cx="3797968" cy="3352799"/>
            <a:chOff x="469232" y="1981200"/>
            <a:chExt cx="3797968" cy="3352799"/>
          </a:xfrm>
        </p:grpSpPr>
        <p:grpSp>
          <p:nvGrpSpPr>
            <p:cNvPr id="38" name="Group 37"/>
            <p:cNvGrpSpPr/>
            <p:nvPr/>
          </p:nvGrpSpPr>
          <p:grpSpPr>
            <a:xfrm>
              <a:off x="469232" y="1981200"/>
              <a:ext cx="3797968" cy="3352799"/>
              <a:chOff x="1600200" y="1963479"/>
              <a:chExt cx="4800600" cy="413252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590800" y="2590800"/>
                <a:ext cx="3810000" cy="3505200"/>
                <a:chOff x="3733800" y="1728216"/>
                <a:chExt cx="4343400" cy="391058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733800" y="1752600"/>
                  <a:ext cx="4343400" cy="3886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4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562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791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19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248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477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705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934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162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391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620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848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733800" y="2895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33800" y="3124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733800" y="3352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733800" y="3581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733800" y="3810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733800" y="4038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3733800" y="4267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105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733800" y="1981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733800" y="2209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733800" y="2438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733800" y="2667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876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648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419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191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962400" y="1728216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733800" y="4495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733800" y="4724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733800" y="4953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733800" y="5181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733800" y="5410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00200" y="1963479"/>
                <a:ext cx="3400791" cy="1684227"/>
                <a:chOff x="1600200" y="1963479"/>
                <a:chExt cx="3400791" cy="168422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796590" y="3432268"/>
                  <a:ext cx="200525" cy="204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cxnSp>
              <p:nvCxnSpPr>
                <p:cNvPr id="49" name="Straight Connector 48"/>
                <p:cNvCxnSpPr>
                  <a:endCxn id="48" idx="1"/>
                </p:cNvCxnSpPr>
                <p:nvPr/>
              </p:nvCxnSpPr>
              <p:spPr>
                <a:xfrm>
                  <a:off x="1837766" y="3534720"/>
                  <a:ext cx="29588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endCxn id="48" idx="0"/>
                </p:cNvCxnSpPr>
                <p:nvPr/>
              </p:nvCxnSpPr>
              <p:spPr>
                <a:xfrm>
                  <a:off x="4896853" y="2426733"/>
                  <a:ext cx="0" cy="1005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600200" y="3278373"/>
                  <a:ext cx="23756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763425" y="1963479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</a:rPr>
                <a:t>B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105400" y="2133600"/>
            <a:ext cx="3505200" cy="1555044"/>
            <a:chOff x="5105400" y="1828800"/>
            <a:chExt cx="3505200" cy="1555044"/>
          </a:xfrm>
        </p:grpSpPr>
        <p:sp>
          <p:nvSpPr>
            <p:cNvPr id="90" name="Up Ribbon 89"/>
            <p:cNvSpPr/>
            <p:nvPr/>
          </p:nvSpPr>
          <p:spPr>
            <a:xfrm>
              <a:off x="5105400" y="2393244"/>
              <a:ext cx="3505200" cy="990600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Solution 2 is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Theoretically </a:t>
              </a:r>
              <a:r>
                <a:rPr lang="en-US" b="1" dirty="0" smtClean="0">
                  <a:solidFill>
                    <a:srgbClr val="FF0000"/>
                  </a:solidFill>
                </a:rPr>
                <a:t>inefficient</a:t>
              </a:r>
              <a:r>
                <a:rPr lang="en-US" b="1" dirty="0" smtClean="0">
                  <a:solidFill>
                    <a:schemeClr val="tx1"/>
                  </a:solidFill>
                </a:rPr>
                <a:t> and practically </a:t>
              </a:r>
              <a:r>
                <a:rPr lang="en-US" b="1" dirty="0" smtClean="0">
                  <a:solidFill>
                    <a:srgbClr val="FF0000"/>
                  </a:solidFill>
                </a:rPr>
                <a:t>impossible</a:t>
              </a:r>
              <a:r>
                <a:rPr lang="en-US" b="1" dirty="0" smtClean="0">
                  <a:solidFill>
                    <a:schemeClr val="tx1"/>
                  </a:solidFill>
                </a:rPr>
                <a:t>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Smiley Face 90"/>
            <p:cNvSpPr/>
            <p:nvPr/>
          </p:nvSpPr>
          <p:spPr>
            <a:xfrm>
              <a:off x="6553200" y="1828800"/>
              <a:ext cx="685800" cy="6477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                You know an efficient solution!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“One </a:t>
            </a:r>
            <a:r>
              <a:rPr lang="en-US" sz="2400" dirty="0"/>
              <a:t>of the problems of dynamic </a:t>
            </a:r>
            <a:r>
              <a:rPr lang="en-US" sz="2400" dirty="0" smtClean="0"/>
              <a:t>sequences”</a:t>
            </a:r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</a:t>
            </a: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Augmented BST.</a:t>
            </a: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sym typeface="Wingdings" pitchFamily="2" charset="2"/>
              </a:rPr>
              <a:t>Time complexity for answering a query: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O</a:t>
            </a:r>
            <a:r>
              <a:rPr lang="en-US" sz="2000" dirty="0" smtClean="0">
                <a:sym typeface="Wingdings" pitchFamily="2" charset="2"/>
              </a:rPr>
              <a:t>(log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problem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Query: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000" dirty="0" err="1" smtClean="0"/>
              <a:t>Report_min</a:t>
            </a:r>
            <a:r>
              <a:rPr lang="en-US" sz="2000" dirty="0" smtClean="0"/>
              <a:t>(</a:t>
            </a:r>
            <a:r>
              <a:rPr lang="en-US" sz="2000" b="1" dirty="0" err="1" smtClean="0"/>
              <a:t>A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) : report  smallest element from </a:t>
            </a:r>
            <a:r>
              <a:rPr lang="en-US" sz="2000" dirty="0" smtClean="0">
                <a:solidFill>
                  <a:srgbClr val="7030A0"/>
                </a:solidFill>
              </a:rPr>
              <a:t>{</a:t>
            </a:r>
            <a:r>
              <a:rPr lang="en-US" sz="2000" b="1" dirty="0" smtClean="0"/>
              <a:t>A</a:t>
            </a:r>
            <a:r>
              <a:rPr lang="en-US" sz="2000" dirty="0" smtClean="0">
                <a:solidFill>
                  <a:srgbClr val="7030A0"/>
                </a:solidFill>
              </a:rPr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],…,</a:t>
            </a:r>
            <a:r>
              <a:rPr lang="en-US" sz="2000" b="1" dirty="0" smtClean="0"/>
              <a:t>A</a:t>
            </a:r>
            <a:r>
              <a:rPr lang="en-US" sz="2000" dirty="0" smtClean="0">
                <a:solidFill>
                  <a:srgbClr val="7030A0"/>
                </a:solidFill>
              </a:rPr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>
                <a:solidFill>
                  <a:srgbClr val="7030A0"/>
                </a:solidFill>
              </a:rPr>
              <a:t>]}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Aim :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</a:t>
            </a:r>
            <a:r>
              <a:rPr lang="en-US" sz="2000" dirty="0" smtClean="0"/>
              <a:t>To build a </a:t>
            </a:r>
            <a:r>
              <a:rPr lang="en-US" sz="2400" b="1" dirty="0" smtClean="0">
                <a:solidFill>
                  <a:srgbClr val="7030A0"/>
                </a:solidFill>
              </a:rPr>
              <a:t>compact </a:t>
            </a:r>
            <a:r>
              <a:rPr lang="en-US" sz="2000" dirty="0" smtClean="0"/>
              <a:t>data structure which can answer </a:t>
            </a:r>
            <a:r>
              <a:rPr lang="en-US" sz="2000" dirty="0" err="1" smtClean="0"/>
              <a:t>Report_min</a:t>
            </a:r>
            <a:r>
              <a:rPr lang="en-US" sz="2000" dirty="0" smtClean="0"/>
              <a:t>(</a:t>
            </a:r>
            <a:r>
              <a:rPr lang="en-US" sz="2000" b="1" dirty="0" err="1" smtClean="0"/>
              <a:t>A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err="1" smtClean="0">
                <a:solidFill>
                  <a:srgbClr val="7030A0"/>
                </a:solidFill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   in </a:t>
            </a:r>
            <a:r>
              <a:rPr lang="en-US" sz="2000" b="1" u="sng" dirty="0" smtClean="0"/>
              <a:t>O(1) time</a:t>
            </a:r>
            <a:r>
              <a:rPr lang="en-US" sz="2000" dirty="0" smtClean="0"/>
              <a:t> for any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≤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/>
              <a:t>&lt;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≤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90600" y="3276600"/>
            <a:ext cx="72390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52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8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4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3276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598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9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10000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884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170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02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87881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05000" y="35052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4400" y="33528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276188" y="3276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400" dirty="0" smtClean="0"/>
              <a:t>29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95388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99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33498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41.5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05896" y="33528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81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810896" y="33528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67.4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14600" y="2743200"/>
            <a:ext cx="3810000" cy="445532"/>
            <a:chOff x="2514600" y="2743200"/>
            <a:chExt cx="3810000" cy="445532"/>
          </a:xfrm>
        </p:grpSpPr>
        <p:sp>
          <p:nvSpPr>
            <p:cNvPr id="32" name="TextBox 31"/>
            <p:cNvSpPr txBox="1"/>
            <p:nvPr/>
          </p:nvSpPr>
          <p:spPr>
            <a:xfrm>
              <a:off x="2581834" y="28194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i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0834" y="2743200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j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514600" y="3112532"/>
              <a:ext cx="381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909422" y="2743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0600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32004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97681" y="3429000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Why </a:t>
            </a:r>
            <a:r>
              <a:rPr lang="en-US" sz="2800" dirty="0">
                <a:solidFill>
                  <a:srgbClr val="C00000"/>
                </a:solidFill>
              </a:rPr>
              <a:t>does </a:t>
            </a:r>
            <a:r>
              <a:rPr lang="en-US" sz="2800" b="1" i="1" dirty="0">
                <a:solidFill>
                  <a:srgbClr val="7030A0"/>
                </a:solidFill>
              </a:rPr>
              <a:t>O(n</a:t>
            </a:r>
            <a:r>
              <a:rPr lang="en-US" sz="2800" b="1" i="1" baseline="30000" dirty="0">
                <a:solidFill>
                  <a:srgbClr val="7030A0"/>
                </a:solidFill>
              </a:rPr>
              <a:t>2</a:t>
            </a:r>
            <a:r>
              <a:rPr lang="en-US" sz="2800" b="1" i="1" dirty="0">
                <a:solidFill>
                  <a:srgbClr val="7030A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> bound on space appear </a:t>
            </a:r>
            <a:r>
              <a:rPr lang="en-US" sz="2800" b="1" u="sng" dirty="0">
                <a:solidFill>
                  <a:srgbClr val="C00000"/>
                </a:solidFill>
              </a:rPr>
              <a:t>so hard </a:t>
            </a:r>
            <a:r>
              <a:rPr lang="en-US" sz="2800" dirty="0">
                <a:solidFill>
                  <a:srgbClr val="C00000"/>
                </a:solidFill>
              </a:rPr>
              <a:t>to break </a:t>
            </a:r>
            <a:r>
              <a:rPr lang="en-US" sz="2800" dirty="0" smtClean="0">
                <a:solidFill>
                  <a:srgbClr val="C00000"/>
                </a:solidFill>
              </a:rPr>
              <a:t>if we want </a:t>
            </a:r>
            <a:r>
              <a:rPr lang="en-US" sz="2800" b="1" i="1" dirty="0" smtClean="0">
                <a:solidFill>
                  <a:srgbClr val="7030A0"/>
                </a:solidFill>
              </a:rPr>
              <a:t>O(1)</a:t>
            </a:r>
            <a:r>
              <a:rPr lang="en-US" sz="2800" dirty="0" smtClean="0">
                <a:solidFill>
                  <a:srgbClr val="C00000"/>
                </a:solidFill>
              </a:rPr>
              <a:t> query time?</a:t>
            </a:r>
          </a:p>
          <a:p>
            <a:pPr marL="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… </a:t>
            </a:r>
            <a:r>
              <a:rPr lang="en-US" sz="2800" dirty="0" smtClean="0"/>
              <a:t>Because of artificial hurdles we have created in our mind about this problem.</a:t>
            </a:r>
            <a:endParaRPr lang="en-US" sz="2800" dirty="0"/>
          </a:p>
          <a:p>
            <a:pPr marL="0" indent="0"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Artificial hurdle 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If we want to answer each query in O(1) time, we must store its answer </a:t>
            </a:r>
            <a:r>
              <a:rPr lang="en-US" sz="2400" b="1" u="sng" dirty="0" smtClean="0"/>
              <a:t>explicitly</a:t>
            </a:r>
            <a:r>
              <a:rPr lang="en-US" sz="2400" b="1" dirty="0" smtClean="0"/>
              <a:t>. Since there are around </a:t>
            </a:r>
            <a:r>
              <a:rPr lang="en-US" sz="2400" b="1" i="1" dirty="0">
                <a:solidFill>
                  <a:srgbClr val="7030A0"/>
                </a:solidFill>
              </a:rPr>
              <a:t>O(n</a:t>
            </a:r>
            <a:r>
              <a:rPr lang="en-US" sz="2400" b="1" i="1" baseline="30000" dirty="0">
                <a:solidFill>
                  <a:srgbClr val="7030A0"/>
                </a:solidFill>
              </a:rPr>
              <a:t>2</a:t>
            </a:r>
            <a:r>
              <a:rPr lang="en-US" sz="2400" b="1" i="1" dirty="0">
                <a:solidFill>
                  <a:srgbClr val="7030A0"/>
                </a:solidFill>
              </a:rPr>
              <a:t>) </a:t>
            </a:r>
            <a:r>
              <a:rPr lang="en-US" sz="2400" b="1" dirty="0" smtClean="0"/>
              <a:t>queries, so </a:t>
            </a:r>
            <a:r>
              <a:rPr lang="en-US" sz="2400" b="1" i="1" dirty="0" smtClean="0">
                <a:solidFill>
                  <a:srgbClr val="7030A0"/>
                </a:solidFill>
              </a:rPr>
              <a:t>O(n</a:t>
            </a:r>
            <a:r>
              <a:rPr lang="en-US" sz="24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400" b="1" i="1" dirty="0" smtClean="0">
                <a:solidFill>
                  <a:srgbClr val="7030A0"/>
                </a:solidFill>
              </a:rPr>
              <a:t>)</a:t>
            </a:r>
            <a:r>
              <a:rPr lang="en-US" sz="2400" b="1" dirty="0" smtClean="0"/>
              <a:t> space is needed.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Spend some time to convince yourself that it is not true at all.…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Artificial hurdle </a:t>
            </a:r>
            <a:r>
              <a:rPr lang="en-US" sz="4000" b="1" dirty="0" smtClean="0">
                <a:solidFill>
                  <a:srgbClr val="7030A0"/>
                </a:solidFill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45719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… If we fix the first parameter </a:t>
            </a:r>
            <a:r>
              <a:rPr lang="en-US" sz="2000" i="1" dirty="0">
                <a:solidFill>
                  <a:srgbClr val="7030A0"/>
                </a:solidFill>
              </a:rPr>
              <a:t>i</a:t>
            </a:r>
            <a:r>
              <a:rPr lang="en-US" sz="2000" i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for all queries, we need </a:t>
            </a:r>
            <a:r>
              <a:rPr lang="en-US" sz="2000" b="1" i="1" dirty="0">
                <a:solidFill>
                  <a:srgbClr val="7030A0"/>
                </a:solidFill>
              </a:rPr>
              <a:t>O</a:t>
            </a:r>
            <a:r>
              <a:rPr lang="en-US" sz="2000" b="1" i="1" dirty="0" smtClean="0">
                <a:solidFill>
                  <a:srgbClr val="7030A0"/>
                </a:solidFill>
              </a:rPr>
              <a:t>(n) </a:t>
            </a:r>
            <a:r>
              <a:rPr lang="en-US" sz="2000" dirty="0" smtClean="0"/>
              <a:t>space.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So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for all </a:t>
            </a:r>
            <a:r>
              <a:rPr lang="en-US" sz="2000" i="1" dirty="0" smtClean="0">
                <a:solidFill>
                  <a:srgbClr val="7030A0"/>
                </a:solidFill>
              </a:rPr>
              <a:t>i</a:t>
            </a:r>
            <a:r>
              <a:rPr lang="en-US" sz="2000" dirty="0" smtClean="0"/>
              <a:t>, we need </a:t>
            </a:r>
            <a:r>
              <a:rPr lang="en-US" sz="2000" b="1" dirty="0">
                <a:solidFill>
                  <a:srgbClr val="7030A0"/>
                </a:solidFill>
              </a:rPr>
              <a:t>O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</a:rPr>
              <a:t>n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</a:rPr>
              <a:t>)  </a:t>
            </a:r>
            <a:r>
              <a:rPr lang="en-US" sz="2000" dirty="0" smtClean="0"/>
              <a:t>space.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33400" y="2209800"/>
            <a:ext cx="7781160" cy="978932"/>
            <a:chOff x="533400" y="2209800"/>
            <a:chExt cx="7781160" cy="978932"/>
          </a:xfrm>
        </p:grpSpPr>
        <p:sp>
          <p:nvSpPr>
            <p:cNvPr id="39" name="TextBox 38"/>
            <p:cNvSpPr txBox="1"/>
            <p:nvPr/>
          </p:nvSpPr>
          <p:spPr>
            <a:xfrm>
              <a:off x="990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0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3400" y="2209800"/>
              <a:ext cx="7781160" cy="533400"/>
              <a:chOff x="533400" y="2209800"/>
              <a:chExt cx="7781160" cy="53340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33400" y="220980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914400" y="2286000"/>
                <a:ext cx="7400160" cy="457200"/>
                <a:chOff x="914400" y="3276600"/>
                <a:chExt cx="740016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90600" y="3276600"/>
                  <a:ext cx="72390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1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895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276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2402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87881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905000" y="35052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14400" y="3352800"/>
                  <a:ext cx="412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3.1</a:t>
                  </a:r>
                  <a:endParaRPr lang="en-US" sz="14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276188" y="3276600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 smtClean="0"/>
                    <a:t> </a:t>
                  </a:r>
                  <a:r>
                    <a:rPr lang="en-US" sz="1400" dirty="0" smtClean="0"/>
                    <a:t>29</a:t>
                  </a:r>
                  <a:endParaRPr lang="en-US" sz="14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495388" y="335280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99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391400" y="3349823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41.5</a:t>
                  </a:r>
                  <a:endParaRPr lang="en-US" sz="14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05896" y="3352800"/>
                  <a:ext cx="4587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</a:t>
                  </a:r>
                  <a:r>
                    <a:rPr lang="en-US" sz="1400" dirty="0" smtClean="0"/>
                    <a:t>81</a:t>
                  </a:r>
                  <a:endParaRPr lang="en-US" sz="1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810896" y="3352800"/>
                  <a:ext cx="5036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67.4</a:t>
                  </a:r>
                  <a:endParaRPr lang="en-US" sz="1400" dirty="0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297681" y="342900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7772400" y="274320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n</a:t>
              </a:r>
              <a:r>
                <a:rPr lang="en-US" b="1" dirty="0" smtClean="0">
                  <a:solidFill>
                    <a:srgbClr val="7030A0"/>
                  </a:solidFill>
                </a:rPr>
                <a:t>-1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14600" y="1905000"/>
            <a:ext cx="5715000" cy="1556004"/>
            <a:chOff x="2514600" y="1905000"/>
            <a:chExt cx="5715000" cy="1556004"/>
          </a:xfrm>
        </p:grpSpPr>
        <p:grpSp>
          <p:nvGrpSpPr>
            <p:cNvPr id="41" name="Group 40"/>
            <p:cNvGrpSpPr/>
            <p:nvPr/>
          </p:nvGrpSpPr>
          <p:grpSpPr>
            <a:xfrm>
              <a:off x="2514600" y="1905000"/>
              <a:ext cx="5715000" cy="914400"/>
              <a:chOff x="2514600" y="1905000"/>
              <a:chExt cx="3810000" cy="9144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565400" y="1905000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i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2514600" y="2819400"/>
                <a:ext cx="3810000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Up Arrow 4"/>
            <p:cNvSpPr/>
            <p:nvPr/>
          </p:nvSpPr>
          <p:spPr>
            <a:xfrm>
              <a:off x="2590800" y="2971800"/>
              <a:ext cx="183704" cy="489204"/>
            </a:xfrm>
            <a:prstGeom prst="up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Left Arrow 7"/>
          <p:cNvSpPr/>
          <p:nvPr/>
        </p:nvSpPr>
        <p:spPr>
          <a:xfrm>
            <a:off x="7010400" y="3733800"/>
            <a:ext cx="1304160" cy="6096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True Fact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76600" y="4724400"/>
            <a:ext cx="5037959" cy="16002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 wrong inference because it assumes that data structure for an index i will work in total isolation of others (NO collaboration) 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9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Collaboration (team effort)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works in real life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2056015"/>
            <a:ext cx="3075709" cy="26683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590800" y="5105400"/>
            <a:ext cx="3505200" cy="914400"/>
          </a:xfrm>
          <a:prstGeom prst="ribbon">
            <a:avLst>
              <a:gd name="adj1" fmla="val 16667"/>
              <a:gd name="adj2" fmla="val 685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Why not try collaboration for the given problem ?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0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Breaking the O(</a:t>
            </a:r>
            <a:r>
              <a:rPr lang="en-US" sz="3200" b="1" i="1" dirty="0" smtClean="0">
                <a:solidFill>
                  <a:srgbClr val="7030A0"/>
                </a:solidFill>
              </a:rPr>
              <a:t>n</a:t>
            </a:r>
            <a:r>
              <a:rPr lang="en-US" sz="32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barrier using </a:t>
            </a:r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An Overview: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Keep 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 tiny data structures: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Each index 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 smtClean="0"/>
              <a:t>stores minimum </a:t>
            </a:r>
            <a:r>
              <a:rPr lang="en-US" sz="2400" b="1" u="sng" dirty="0" smtClean="0"/>
              <a:t>only for a few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j</a:t>
            </a:r>
            <a:r>
              <a:rPr lang="en-US" sz="2400" dirty="0" smtClean="0"/>
              <a:t>&gt;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.</a:t>
            </a:r>
            <a:endParaRPr lang="en-US" sz="28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For a query </a:t>
            </a:r>
            <a:r>
              <a:rPr lang="en-US" sz="2400" b="1" dirty="0" smtClean="0">
                <a:solidFill>
                  <a:srgbClr val="7030A0"/>
                </a:solidFill>
              </a:rPr>
              <a:t>Range-minima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chemeClr val="tx2"/>
                </a:solidFill>
              </a:rPr>
              <a:t>j</a:t>
            </a:r>
            <a:r>
              <a:rPr lang="en-US" sz="2400" dirty="0" smtClean="0"/>
              <a:t>), if the answer is not stored in the tiny data structure of </a:t>
            </a:r>
            <a:r>
              <a:rPr lang="en-US" sz="2400" dirty="0" smtClean="0">
                <a:solidFill>
                  <a:schemeClr val="tx2"/>
                </a:solidFill>
              </a:rPr>
              <a:t>i</a:t>
            </a:r>
            <a:r>
              <a:rPr lang="en-US" sz="2400" dirty="0" smtClean="0"/>
              <a:t>,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000" dirty="0" smtClean="0"/>
              <a:t>look up  tiny data structure of some index </a:t>
            </a:r>
            <a:r>
              <a:rPr lang="en-US" sz="2000" dirty="0" smtClean="0">
                <a:solidFill>
                  <a:schemeClr val="tx2"/>
                </a:solidFill>
              </a:rPr>
              <a:t>q</a:t>
            </a:r>
            <a:r>
              <a:rPr lang="en-US" sz="2000" dirty="0" smtClean="0"/>
              <a:t> (</a:t>
            </a:r>
            <a:r>
              <a:rPr lang="en-US" sz="2000" u="sng" dirty="0" smtClean="0"/>
              <a:t>chosen carefully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Height Balanced BST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(Red-black tree, AVL tree)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you already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Search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Insert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Delete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Min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Max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Predecessor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2060"/>
                </a:solidFill>
              </a:rPr>
              <a:t>Successor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70C0"/>
                </a:solidFill>
              </a:rPr>
              <a:t>T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dirty="0" smtClean="0"/>
              <a:t>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A  NOTATION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 </a:t>
            </a:r>
            <a:r>
              <a:rPr lang="en-US" sz="1800" b="1" dirty="0" smtClean="0"/>
              <a:t>&lt;</a:t>
            </a:r>
            <a:r>
              <a:rPr lang="en-US" sz="1800" b="1" dirty="0" smtClean="0">
                <a:solidFill>
                  <a:srgbClr val="0070C0"/>
                </a:solidFill>
              </a:rPr>
              <a:t> T’ 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every </a:t>
            </a:r>
            <a:r>
              <a:rPr lang="en-US" sz="1600" dirty="0"/>
              <a:t>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is </a:t>
            </a:r>
            <a:r>
              <a:rPr lang="en-US" sz="1600" u="sng" dirty="0"/>
              <a:t>smaller</a:t>
            </a:r>
            <a:r>
              <a:rPr lang="en-US" sz="1600" dirty="0"/>
              <a:t> than every 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b="1" dirty="0" smtClean="0">
                <a:solidFill>
                  <a:srgbClr val="0070C0"/>
                </a:solidFill>
              </a:rPr>
              <a:t>’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New operations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465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8.    </a:t>
            </a:r>
            <a:r>
              <a:rPr lang="en-US" sz="18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b="1" dirty="0" smtClean="0"/>
              <a:t>,</a:t>
            </a:r>
            <a:r>
              <a:rPr lang="en-US" sz="1800" b="1" dirty="0" smtClean="0">
                <a:solidFill>
                  <a:srgbClr val="0070C0"/>
                </a:solidFill>
              </a:rPr>
              <a:t> T’</a:t>
            </a:r>
            <a:r>
              <a:rPr lang="en-US" sz="1800" dirty="0" smtClean="0"/>
              <a:t>): </a:t>
            </a:r>
          </a:p>
          <a:p>
            <a:pPr marL="0" indent="0">
              <a:buNone/>
            </a:pPr>
            <a:r>
              <a:rPr lang="en-US" sz="1600" dirty="0" smtClean="0"/>
              <a:t>Given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/>
              <a:t> and </a:t>
            </a:r>
            <a:r>
              <a:rPr lang="en-US" sz="1600" b="1" dirty="0" smtClean="0">
                <a:solidFill>
                  <a:srgbClr val="0070C0"/>
                </a:solidFill>
              </a:rPr>
              <a:t>T’</a:t>
            </a:r>
            <a:r>
              <a:rPr lang="en-US" sz="1600" dirty="0" smtClean="0"/>
              <a:t> such that </a:t>
            </a:r>
            <a:r>
              <a:rPr lang="en-US" sz="1600" b="1" dirty="0">
                <a:solidFill>
                  <a:srgbClr val="0070C0"/>
                </a:solidFill>
              </a:rPr>
              <a:t>T </a:t>
            </a:r>
            <a:r>
              <a:rPr lang="en-US" sz="1600" b="1" dirty="0"/>
              <a:t>&lt;</a:t>
            </a:r>
            <a:r>
              <a:rPr lang="en-US" sz="1600" b="1" dirty="0">
                <a:solidFill>
                  <a:srgbClr val="0070C0"/>
                </a:solidFill>
              </a:rPr>
              <a:t> T</a:t>
            </a:r>
            <a:r>
              <a:rPr lang="en-US" sz="1600" b="1" dirty="0" smtClean="0">
                <a:solidFill>
                  <a:srgbClr val="0070C0"/>
                </a:solidFill>
              </a:rPr>
              <a:t>’</a:t>
            </a:r>
            <a:r>
              <a:rPr lang="en-US" sz="1600" dirty="0" smtClean="0"/>
              <a:t>, compute </a:t>
            </a:r>
            <a:r>
              <a:rPr lang="en-US" sz="1600" b="1" dirty="0" smtClean="0">
                <a:solidFill>
                  <a:srgbClr val="0070C0"/>
                </a:solidFill>
              </a:rPr>
              <a:t>T*</a:t>
            </a:r>
            <a:r>
              <a:rPr lang="en-US" sz="1600" dirty="0" smtClean="0"/>
              <a:t>=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800" b="1" dirty="0" smtClean="0"/>
              <a:t>U</a:t>
            </a:r>
            <a:r>
              <a:rPr lang="en-US" sz="1600" b="1" dirty="0" smtClean="0">
                <a:solidFill>
                  <a:srgbClr val="0070C0"/>
                </a:solidFill>
              </a:rPr>
              <a:t>T’</a:t>
            </a:r>
            <a:r>
              <a:rPr lang="en-US" sz="1600" dirty="0" smtClean="0"/>
              <a:t>.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/>
              <a:t>NOTE: 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T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70C0"/>
                </a:solidFill>
              </a:rPr>
              <a:t>T’ </a:t>
            </a:r>
            <a:r>
              <a:rPr lang="en-US" sz="1600" dirty="0" smtClean="0"/>
              <a:t>don’t exist after the union.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9.   Split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/>
              <a:t>x</a:t>
            </a:r>
            <a:r>
              <a:rPr lang="en-US" sz="1800" dirty="0" smtClean="0"/>
              <a:t>): </a:t>
            </a:r>
          </a:p>
          <a:p>
            <a:pPr marL="0" indent="0">
              <a:buNone/>
            </a:pPr>
            <a:r>
              <a:rPr lang="en-US" sz="1600" dirty="0" smtClean="0"/>
              <a:t>Split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/>
              <a:t> </a:t>
            </a:r>
            <a:r>
              <a:rPr lang="en-US" sz="1600" dirty="0" smtClean="0"/>
              <a:t>into  </a:t>
            </a:r>
            <a:r>
              <a:rPr lang="en-US" sz="1600" b="1" dirty="0" smtClean="0">
                <a:solidFill>
                  <a:srgbClr val="0070C0"/>
                </a:solidFill>
              </a:rPr>
              <a:t>T’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b="1" dirty="0" smtClean="0">
                <a:solidFill>
                  <a:srgbClr val="0070C0"/>
                </a:solidFill>
              </a:rPr>
              <a:t>’’</a:t>
            </a:r>
            <a:r>
              <a:rPr lang="en-US" sz="1600" dirty="0" smtClean="0"/>
              <a:t> </a:t>
            </a:r>
            <a:r>
              <a:rPr lang="en-US" sz="1600" dirty="0"/>
              <a:t>such that </a:t>
            </a:r>
            <a:r>
              <a:rPr lang="en-US" sz="1600" b="1" dirty="0" smtClean="0">
                <a:solidFill>
                  <a:srgbClr val="0070C0"/>
                </a:solidFill>
              </a:rPr>
              <a:t>T’ </a:t>
            </a:r>
            <a:r>
              <a:rPr lang="en-US" sz="1600" dirty="0" smtClean="0"/>
              <a:t>&lt; </a:t>
            </a:r>
            <a:r>
              <a:rPr lang="en-US" sz="1600" b="1" dirty="0"/>
              <a:t>x</a:t>
            </a:r>
            <a:r>
              <a:rPr lang="en-US" sz="1600" dirty="0" smtClean="0"/>
              <a:t> &lt; </a:t>
            </a:r>
            <a:r>
              <a:rPr lang="en-US" sz="1600" b="1" dirty="0" smtClean="0">
                <a:solidFill>
                  <a:srgbClr val="0070C0"/>
                </a:solidFill>
              </a:rPr>
              <a:t>T’’</a:t>
            </a:r>
            <a:r>
              <a:rPr lang="en-US" sz="1600" dirty="0" smtClean="0"/>
              <a:t>.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10.  </a:t>
            </a:r>
            <a:r>
              <a:rPr lang="en-US" sz="1800" b="1" dirty="0" err="1" smtClean="0">
                <a:solidFill>
                  <a:srgbClr val="002060"/>
                </a:solidFill>
              </a:rPr>
              <a:t>FindRank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/>
              <a:t>x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600" dirty="0" smtClean="0"/>
              <a:t>return the total number of elements in </a:t>
            </a:r>
            <a:r>
              <a:rPr lang="en-US" sz="1600" b="1" dirty="0" smtClean="0">
                <a:solidFill>
                  <a:srgbClr val="0070C0"/>
                </a:solidFill>
              </a:rPr>
              <a:t>T</a:t>
            </a:r>
            <a:r>
              <a:rPr lang="en-US" sz="1600" dirty="0" smtClean="0"/>
              <a:t> that are smaller than </a:t>
            </a:r>
            <a:r>
              <a:rPr lang="en-US" sz="1600" b="1" dirty="0" smtClean="0"/>
              <a:t>x</a:t>
            </a:r>
            <a:r>
              <a:rPr lang="en-US" sz="1600" dirty="0" smtClean="0"/>
              <a:t>.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Every operation in </a:t>
            </a:r>
            <a:r>
              <a:rPr lang="en-US" sz="1600" b="1" dirty="0" smtClean="0">
                <a:solidFill>
                  <a:srgbClr val="C00000"/>
                </a:solidFill>
              </a:rPr>
              <a:t>O</a:t>
            </a:r>
            <a:r>
              <a:rPr lang="en-US" sz="1600" dirty="0" smtClean="0">
                <a:solidFill>
                  <a:schemeClr val="tx1"/>
                </a:solidFill>
              </a:rPr>
              <a:t>(log </a:t>
            </a:r>
            <a:r>
              <a:rPr lang="en-US" sz="1600" b="1" dirty="0" smtClean="0">
                <a:solidFill>
                  <a:srgbClr val="0070C0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) time.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build="p"/>
      <p:bldP spid="8" grpId="0" build="p"/>
      <p:bldP spid="9" grpId="0" build="p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problem: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Breaking the O(</a:t>
            </a:r>
            <a:r>
              <a:rPr lang="en-US" sz="3200" b="1" i="1" dirty="0">
                <a:solidFill>
                  <a:srgbClr val="7030A0"/>
                </a:solidFill>
              </a:rPr>
              <a:t>n</a:t>
            </a:r>
            <a:r>
              <a:rPr lang="en-US" sz="3200" b="1" i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barrier using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3059668"/>
            <a:ext cx="4953000" cy="445532"/>
            <a:chOff x="1371600" y="2743200"/>
            <a:chExt cx="4953000" cy="445532"/>
          </a:xfrm>
        </p:grpSpPr>
        <p:sp>
          <p:nvSpPr>
            <p:cNvPr id="32" name="TextBox 31"/>
            <p:cNvSpPr txBox="1"/>
            <p:nvPr/>
          </p:nvSpPr>
          <p:spPr>
            <a:xfrm>
              <a:off x="1447800" y="28194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i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0834" y="2743200"/>
              <a:ext cx="243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j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371600" y="3112532"/>
              <a:ext cx="4953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1447800" y="1828800"/>
            <a:ext cx="3505200" cy="914400"/>
          </a:xfrm>
          <a:prstGeom prst="ribbon">
            <a:avLst>
              <a:gd name="adj1" fmla="val 16667"/>
              <a:gd name="adj2" fmla="val 685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Details of Collaboration 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447800" y="4038600"/>
                  <a:ext cx="240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i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607302" y="39740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n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23259" y="3647420"/>
            <a:ext cx="381000" cy="760512"/>
            <a:chOff x="3223259" y="3647420"/>
            <a:chExt cx="381000" cy="760512"/>
          </a:xfrm>
        </p:grpSpPr>
        <p:sp>
          <p:nvSpPr>
            <p:cNvPr id="39" name="Rectangle 38"/>
            <p:cNvSpPr/>
            <p:nvPr/>
          </p:nvSpPr>
          <p:spPr>
            <a:xfrm>
              <a:off x="3223259" y="3647420"/>
              <a:ext cx="381000" cy="4557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64428" y="4038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q</a:t>
              </a:r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3169919" y="4572000"/>
            <a:ext cx="3230881" cy="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71600" y="3657600"/>
            <a:ext cx="3048000" cy="685800"/>
            <a:chOff x="1371600" y="3657600"/>
            <a:chExt cx="3048000" cy="6858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371600" y="4343400"/>
              <a:ext cx="304800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9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143000" y="4419600"/>
            <a:ext cx="2972993" cy="1207532"/>
            <a:chOff x="1143000" y="4419600"/>
            <a:chExt cx="2972993" cy="1207532"/>
          </a:xfrm>
        </p:grpSpPr>
        <p:sp>
          <p:nvSpPr>
            <p:cNvPr id="9" name="Up Arrow 8"/>
            <p:cNvSpPr/>
            <p:nvPr/>
          </p:nvSpPr>
          <p:spPr>
            <a:xfrm>
              <a:off x="2514600" y="44196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0" y="5257800"/>
              <a:ext cx="2972993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 stores answers for this range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66007" y="4572000"/>
            <a:ext cx="3041923" cy="1055132"/>
            <a:chOff x="1143000" y="4419600"/>
            <a:chExt cx="3041923" cy="1055132"/>
          </a:xfrm>
        </p:grpSpPr>
        <p:sp>
          <p:nvSpPr>
            <p:cNvPr id="72" name="Up Arrow 71"/>
            <p:cNvSpPr/>
            <p:nvPr/>
          </p:nvSpPr>
          <p:spPr>
            <a:xfrm>
              <a:off x="2514600" y="4419600"/>
              <a:ext cx="228600" cy="6858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43000" y="5105400"/>
              <a:ext cx="3041923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q</a:t>
              </a:r>
              <a:r>
                <a:rPr lang="en-US" dirty="0" smtClean="0"/>
                <a:t> stores answers for this range</a:t>
              </a:r>
              <a:endParaRPr lang="en-US" dirty="0"/>
            </a:p>
          </p:txBody>
        </p:sp>
      </p:grpSp>
      <p:sp>
        <p:nvSpPr>
          <p:cNvPr id="68" name="Cloud Callout 67"/>
          <p:cNvSpPr/>
          <p:nvPr/>
        </p:nvSpPr>
        <p:spPr>
          <a:xfrm>
            <a:off x="5257800" y="1828800"/>
            <a:ext cx="3886200" cy="1403604"/>
          </a:xfrm>
          <a:prstGeom prst="cloudCallout">
            <a:avLst>
              <a:gd name="adj1" fmla="val 54825"/>
              <a:gd name="adj2" fmla="val -1153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We may use the tiny data structure of  </a:t>
            </a:r>
            <a:r>
              <a:rPr lang="en-US" sz="1600" u="sng" dirty="0" smtClean="0">
                <a:solidFill>
                  <a:srgbClr val="C00000"/>
                </a:solidFill>
              </a:rPr>
              <a:t>index q</a:t>
            </a:r>
            <a:r>
              <a:rPr lang="en-US" sz="1600" dirty="0" smtClean="0">
                <a:solidFill>
                  <a:srgbClr val="C00000"/>
                </a:solidFill>
              </a:rPr>
              <a:t> to answer Range-Minima(</a:t>
            </a:r>
            <a:r>
              <a:rPr lang="en-US" sz="1600" dirty="0" err="1" smtClean="0">
                <a:solidFill>
                  <a:srgbClr val="C00000"/>
                </a:solidFill>
              </a:rPr>
              <a:t>i,j</a:t>
            </a:r>
            <a:r>
              <a:rPr lang="en-US" sz="1600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323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problem :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of tiny data structure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 at each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722119" y="2968823"/>
            <a:ext cx="762000" cy="307777"/>
            <a:chOff x="1371600" y="2892623"/>
            <a:chExt cx="762000" cy="3077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71600" y="3200400"/>
              <a:ext cx="7620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28962" y="2892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21229" y="2587823"/>
            <a:ext cx="1447800" cy="307777"/>
            <a:chOff x="1371600" y="2590800"/>
            <a:chExt cx="1447800" cy="30777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371600" y="2895600"/>
              <a:ext cx="144780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09962" y="2590800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17767" y="2272137"/>
            <a:ext cx="2697481" cy="307777"/>
            <a:chOff x="1371600" y="2283023"/>
            <a:chExt cx="2697481" cy="30777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371600" y="2590800"/>
              <a:ext cx="2697481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7000" y="22830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8572" y="1641785"/>
            <a:ext cx="6160028" cy="307777"/>
            <a:chOff x="1371600" y="2283023"/>
            <a:chExt cx="6160028" cy="307777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71600" y="2590800"/>
              <a:ext cx="616002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400" y="2283023"/>
                  <a:ext cx="39280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961" r="-12500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1935481" y="2057400"/>
            <a:ext cx="45719" cy="381000"/>
            <a:chOff x="1676400" y="2057400"/>
            <a:chExt cx="45719" cy="381000"/>
          </a:xfrm>
        </p:grpSpPr>
        <p:sp>
          <p:nvSpPr>
            <p:cNvPr id="53" name="Oval 52"/>
            <p:cNvSpPr/>
            <p:nvPr/>
          </p:nvSpPr>
          <p:spPr>
            <a:xfrm>
              <a:off x="1676400" y="23622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76400" y="22098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676400" y="2057400"/>
              <a:ext cx="45719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22119" y="3273623"/>
            <a:ext cx="425862" cy="307777"/>
            <a:chOff x="1722119" y="3273623"/>
            <a:chExt cx="425862" cy="30777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722119" y="3581400"/>
              <a:ext cx="42586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8800" y="3273623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447800" y="4038600"/>
                  <a:ext cx="240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i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607302" y="39740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n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5029200"/>
                <a:ext cx="5029200" cy="110781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Tiny data structure of Index i stores minimum element for {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],…,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[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]} for each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k </a:t>
                </a:r>
                <a:r>
                  <a:rPr lang="en-US" dirty="0" smtClean="0"/>
                  <a:t>≤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29200"/>
                <a:ext cx="5029200" cy="110781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760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5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Answering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Range-minima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for index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Collaboration works</a:t>
            </a:r>
            <a:endParaRPr lang="en-US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200" y="3581400"/>
            <a:ext cx="8920794" cy="826532"/>
            <a:chOff x="76200" y="3581400"/>
            <a:chExt cx="8920794" cy="82653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14600" y="36576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76200" y="3581400"/>
              <a:ext cx="8920794" cy="826532"/>
              <a:chOff x="76200" y="3581400"/>
              <a:chExt cx="8920794" cy="8265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76200" y="3581400"/>
                <a:ext cx="8920794" cy="826532"/>
                <a:chOff x="76200" y="3581400"/>
                <a:chExt cx="8920794" cy="8265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78874" y="3648908"/>
                  <a:ext cx="8518120" cy="4557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71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52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3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10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7848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324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467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436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66598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69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5814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810000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8884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117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447800" y="4038600"/>
                  <a:ext cx="2407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i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607302" y="39740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n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33400" y="4038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1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6200" y="358140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7030A0"/>
                      </a:solidFill>
                    </a:rPr>
                    <a:t>A</a:t>
                  </a:r>
                  <a:endParaRPr lang="en-US" sz="28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8200" y="364742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066800" y="38760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9552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1076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8260081" y="3799820"/>
                  <a:ext cx="45719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377686" y="3648164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6007628" y="403860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j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371600" y="2819400"/>
            <a:ext cx="49530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52600" y="35052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752600" y="2518383"/>
            <a:ext cx="2703567" cy="1139217"/>
            <a:chOff x="1752600" y="2518383"/>
            <a:chExt cx="2703567" cy="1139217"/>
          </a:xfrm>
        </p:grpSpPr>
        <p:grpSp>
          <p:nvGrpSpPr>
            <p:cNvPr id="79" name="Group 78"/>
            <p:cNvGrpSpPr/>
            <p:nvPr/>
          </p:nvGrpSpPr>
          <p:grpSpPr>
            <a:xfrm>
              <a:off x="1752600" y="2518383"/>
              <a:ext cx="2703567" cy="1139217"/>
              <a:chOff x="1752600" y="2518383"/>
              <a:chExt cx="2703567" cy="113921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758686" y="2888840"/>
                <a:ext cx="2697481" cy="311560"/>
                <a:chOff x="1758686" y="2888840"/>
                <a:chExt cx="2697481" cy="31156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58686" y="3200400"/>
                  <a:ext cx="2697481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2971800" y="2888840"/>
                      <a:ext cx="413959" cy="3115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800" y="2888840"/>
                      <a:ext cx="413959" cy="311560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r="-11940" b="-1960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1752600" y="2518383"/>
                <a:ext cx="0" cy="11392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4450081" y="30446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58686" y="2206823"/>
            <a:ext cx="5175514" cy="1450777"/>
            <a:chOff x="1758686" y="2206823"/>
            <a:chExt cx="5175514" cy="1450777"/>
          </a:xfrm>
        </p:grpSpPr>
        <p:grpSp>
          <p:nvGrpSpPr>
            <p:cNvPr id="78" name="Group 77"/>
            <p:cNvGrpSpPr/>
            <p:nvPr/>
          </p:nvGrpSpPr>
          <p:grpSpPr>
            <a:xfrm>
              <a:off x="1758686" y="2206823"/>
              <a:ext cx="5175514" cy="311560"/>
              <a:chOff x="1758686" y="2206823"/>
              <a:chExt cx="5175514" cy="31156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758686" y="2514600"/>
                <a:ext cx="5175514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114800" y="2206823"/>
                    <a:ext cx="583878" cy="3115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2206823"/>
                    <a:ext cx="583878" cy="31156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6250" b="-1960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/>
            <p:cNvCxnSpPr/>
            <p:nvPr/>
          </p:nvCxnSpPr>
          <p:spPr>
            <a:xfrm>
              <a:off x="6934200" y="2362603"/>
              <a:ext cx="0" cy="12949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>
            <a:off x="3627119" y="4419600"/>
            <a:ext cx="2697481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124200" y="3647420"/>
            <a:ext cx="3206486" cy="1375050"/>
            <a:chOff x="3124200" y="3647420"/>
            <a:chExt cx="3206486" cy="137505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618409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24600" y="4111420"/>
              <a:ext cx="6086" cy="612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124200" y="3647420"/>
              <a:ext cx="710516" cy="1375050"/>
              <a:chOff x="3124200" y="3647420"/>
              <a:chExt cx="710516" cy="137505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223259" y="3647420"/>
                <a:ext cx="381000" cy="4557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3124200" y="4179332"/>
                <a:ext cx="710516" cy="843138"/>
                <a:chOff x="3124200" y="4179332"/>
                <a:chExt cx="710516" cy="843138"/>
              </a:xfrm>
            </p:grpSpPr>
            <p:sp>
              <p:nvSpPr>
                <p:cNvPr id="41" name="Up Arrow 40"/>
                <p:cNvSpPr/>
                <p:nvPr/>
              </p:nvSpPr>
              <p:spPr>
                <a:xfrm>
                  <a:off x="3385758" y="4179332"/>
                  <a:ext cx="133157" cy="545068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3124200" y="4648200"/>
                      <a:ext cx="710516" cy="37427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j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00" y="4648200"/>
                      <a:ext cx="710516" cy="37427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7759" t="-6557" r="-1379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59" name="TextBox 58"/>
          <p:cNvSpPr txBox="1"/>
          <p:nvPr/>
        </p:nvSpPr>
        <p:spPr>
          <a:xfrm>
            <a:off x="1981200" y="5248454"/>
            <a:ext cx="5562600" cy="77134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Look at this picture carefully to design the query algorithm. At least make an attempt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We shall use two additional arrays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Exercise 1: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Compute an array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400" dirty="0" smtClean="0"/>
                  <a:t>[] of size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s.t.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400" dirty="0" smtClean="0"/>
                  <a:t>[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] for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 is the greatest number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≤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.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Examples: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 smtClean="0"/>
                  <a:t>]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4,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2000" b="1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2000" b="1" dirty="0" smtClean="0"/>
                  <a:t>]=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16</a:t>
                </a:r>
                <a:r>
                  <a:rPr lang="en-US" sz="2000" b="1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Power-of-2</a:t>
                </a:r>
                <a:r>
                  <a:rPr lang="en-US" sz="2000" b="1" dirty="0" smtClean="0"/>
                  <a:t>[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2000" b="1" dirty="0" smtClean="0"/>
                  <a:t>]=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b="1" dirty="0"/>
                  <a:t>Exercise </a:t>
                </a:r>
                <a:r>
                  <a:rPr lang="en-US" b="1" dirty="0" smtClean="0"/>
                  <a:t>2: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sz="2400" dirty="0" smtClean="0"/>
                  <a:t>Compute an array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400" b="1" dirty="0" smtClean="0"/>
                  <a:t>[] </a:t>
                </a:r>
                <a:r>
                  <a:rPr lang="en-US" sz="2400" dirty="0" smtClean="0"/>
                  <a:t>of size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s.t.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400" dirty="0" smtClean="0"/>
                  <a:t>[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] for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/>
                  <a:t>&gt;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 is the greatest integer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≤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m.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Examples: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]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2000" b="1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19</a:t>
                </a:r>
                <a:r>
                  <a:rPr lang="en-US" sz="2000" b="1" dirty="0"/>
                  <a:t>]=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Log</a:t>
                </a:r>
                <a:r>
                  <a:rPr lang="en-US" sz="2000" b="1" dirty="0" smtClean="0"/>
                  <a:t>[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32</a:t>
                </a:r>
                <a:r>
                  <a:rPr lang="en-US" sz="2000" b="1" dirty="0" smtClean="0"/>
                  <a:t>]=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5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Range-Minima </a:t>
            </a:r>
            <a:r>
              <a:rPr lang="en-US" sz="3200" b="1" dirty="0" smtClean="0"/>
              <a:t>Problem: </a:t>
            </a:r>
            <a:br>
              <a:rPr lang="en-US" sz="3200" b="1" dirty="0" smtClean="0"/>
            </a:br>
            <a:r>
              <a:rPr lang="en-US" sz="2800" dirty="0" smtClean="0"/>
              <a:t>Data structure with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>
                <a:solidFill>
                  <a:srgbClr val="0070C0"/>
                </a:solidFill>
              </a:rPr>
              <a:t>(n log n) </a:t>
            </a:r>
            <a:r>
              <a:rPr lang="en-US" sz="2800" b="1" dirty="0" smtClean="0"/>
              <a:t>space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/>
              <a:t>) </a:t>
            </a:r>
            <a:r>
              <a:rPr lang="en-US" sz="2800" b="1" dirty="0" smtClean="0"/>
              <a:t>query time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Data Structure:  </a:t>
                </a:r>
              </a:p>
              <a:p>
                <a:pPr lvl="1"/>
                <a:r>
                  <a:rPr lang="en-US" sz="18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 ×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log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matrix</a:t>
                </a:r>
                <a:r>
                  <a:rPr lang="en-US" sz="1800" b="1" dirty="0" smtClean="0"/>
                  <a:t> B </a:t>
                </a:r>
                <a:r>
                  <a:rPr lang="en-US" sz="1800" dirty="0" smtClean="0"/>
                  <a:t>where</a:t>
                </a:r>
                <a:r>
                  <a:rPr lang="en-US" sz="1800" b="1" dirty="0" smtClean="0"/>
                  <a:t> B[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b="1" dirty="0" smtClean="0"/>
                  <a:t>][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sz="1800" b="1" dirty="0" smtClean="0"/>
                  <a:t>] </a:t>
                </a:r>
                <a:r>
                  <a:rPr lang="en-US" sz="1800" dirty="0" smtClean="0"/>
                  <a:t>stores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minimum of </a:t>
                </a:r>
                <a:r>
                  <a:rPr lang="en-US" sz="1800" b="1" dirty="0" smtClean="0"/>
                  <a:t>{A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],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i+1</a:t>
                </a:r>
                <a:r>
                  <a:rPr lang="en-US" sz="1800" dirty="0" smtClean="0"/>
                  <a:t>],…,</a:t>
                </a:r>
                <a:r>
                  <a:rPr lang="en-US" sz="1800" b="1" dirty="0" smtClean="0"/>
                  <a:t> A</a:t>
                </a:r>
                <a:r>
                  <a:rPr lang="en-US" sz="1800" dirty="0" smtClean="0"/>
                  <a:t>[</a:t>
                </a:r>
                <a:r>
                  <a:rPr lang="en-US" sz="1800" b="1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i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dirty="0" smtClean="0"/>
                  <a:t>]</a:t>
                </a:r>
                <a:r>
                  <a:rPr lang="en-US" sz="1800" b="1" dirty="0" smtClean="0"/>
                  <a:t>} </a:t>
                </a:r>
              </a:p>
              <a:p>
                <a:pPr lvl="1"/>
                <a:r>
                  <a:rPr lang="en-US" sz="1800" dirty="0" smtClean="0"/>
                  <a:t>Array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Power-of-2</a:t>
                </a:r>
                <a:r>
                  <a:rPr lang="en-US" sz="1800" b="1" dirty="0" smtClean="0"/>
                  <a:t>[]</a:t>
                </a:r>
              </a:p>
              <a:p>
                <a:pPr lvl="1"/>
                <a:r>
                  <a:rPr lang="en-US" sz="1800" dirty="0" smtClean="0"/>
                  <a:t>Array</a:t>
                </a:r>
                <a:r>
                  <a:rPr lang="en-US" sz="1800" b="1" dirty="0" smtClean="0"/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Log</a:t>
                </a:r>
                <a:r>
                  <a:rPr lang="en-US" sz="1800" b="1" dirty="0" smtClean="0"/>
                  <a:t>[]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Range-minima-</a:t>
                </a:r>
                <a:r>
                  <a:rPr lang="en-US" sz="1800" dirty="0" smtClean="0"/>
                  <a:t>(</a:t>
                </a:r>
                <a:r>
                  <a:rPr lang="en-US" sz="1800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err="1" smtClean="0"/>
                  <a:t>,</a:t>
                </a:r>
                <a:r>
                  <a:rPr lang="en-US" sz="1800" dirty="0" err="1" smtClean="0">
                    <a:solidFill>
                      <a:srgbClr val="0070C0"/>
                    </a:solidFill>
                  </a:rPr>
                  <a:t>j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j-i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t</a:t>
                </a:r>
                <a:r>
                  <a:rPr lang="en-US" sz="1800" dirty="0" smtClean="0">
                    <a:sym typeface="Wingdings" pitchFamily="2" charset="2"/>
                  </a:rPr>
                  <a:t>  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Power-of-2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ym typeface="Wingdings" pitchFamily="2" charset="2"/>
                  </a:rPr>
                  <a:t>];      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k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Log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ym typeface="Wingdings" pitchFamily="2" charset="2"/>
                  </a:rPr>
                  <a:t>];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sz="1800" dirty="0" smtClean="0"/>
                  <a:t> 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/>
                  <a:t>)  return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/>
                  <a:t>else</a:t>
                </a:r>
                <a:r>
                  <a:rPr lang="en-US" sz="1800" dirty="0" smtClean="0"/>
                  <a:t>         return min(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      , ,       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         );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2200" y="4572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][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62400" y="4953000"/>
            <a:ext cx="1066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j-t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][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19400" y="4953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][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]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b="1" dirty="0"/>
              <a:t>Range-Minima Problem: </a:t>
            </a:r>
            <a:br>
              <a:rPr lang="en-US" sz="2800" b="1" dirty="0"/>
            </a:br>
            <a:r>
              <a:rPr lang="en-US" sz="2400" dirty="0"/>
              <a:t>Data structure with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>
                <a:solidFill>
                  <a:srgbClr val="0070C0"/>
                </a:solidFill>
              </a:rPr>
              <a:t>(n log n) </a:t>
            </a:r>
            <a:r>
              <a:rPr lang="en-US" sz="2400" b="1" dirty="0"/>
              <a:t>space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) </a:t>
            </a:r>
            <a:r>
              <a:rPr lang="en-US" sz="2400" b="1" dirty="0"/>
              <a:t>query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Homework: </a:t>
            </a:r>
            <a:r>
              <a:rPr lang="en-US" sz="2000" dirty="0" smtClean="0"/>
              <a:t>Design an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 log n</a:t>
            </a:r>
            <a:r>
              <a:rPr lang="en-US" sz="2000" dirty="0" smtClean="0"/>
              <a:t>) time algorithm to build the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b="1" dirty="0" smtClean="0"/>
              <a:t> </a:t>
            </a:r>
            <a:r>
              <a:rPr lang="en-US" sz="2000" b="1" dirty="0"/>
              <a:t>× </a:t>
            </a:r>
            <a:r>
              <a:rPr lang="en-US" sz="2000" b="1" dirty="0">
                <a:solidFill>
                  <a:srgbClr val="0070C0"/>
                </a:solidFill>
              </a:rPr>
              <a:t>log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b="1" dirty="0"/>
              <a:t> </a:t>
            </a:r>
            <a:r>
              <a:rPr lang="en-US" sz="2000" dirty="0" smtClean="0"/>
              <a:t>matrix </a:t>
            </a:r>
            <a:r>
              <a:rPr lang="en-US" sz="2000" b="1" dirty="0" smtClean="0"/>
              <a:t>B</a:t>
            </a:r>
            <a:r>
              <a:rPr lang="en-US" sz="2000" dirty="0" smtClean="0"/>
              <a:t> used in data structure of Range-Minima problem.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Hint: </a:t>
            </a:r>
            <a:r>
              <a:rPr lang="en-US" sz="2000" dirty="0" smtClean="0"/>
              <a:t>(Inspiration from iterative algorithm for Fibonacci numbers).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9439" y="3810000"/>
            <a:ext cx="5029200" cy="110192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Spend some time before looking at the more explicit hint below. (it is just a click away)…You can do it…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5410200"/>
            <a:ext cx="7620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compute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][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], you </a:t>
            </a:r>
            <a:r>
              <a:rPr lang="en-US" dirty="0">
                <a:solidFill>
                  <a:schemeClr val="tx1"/>
                </a:solidFill>
              </a:rPr>
              <a:t>need to know only two entries from column </a:t>
            </a:r>
            <a:r>
              <a:rPr lang="en-US" dirty="0" smtClean="0">
                <a:solidFill>
                  <a:srgbClr val="0070C0"/>
                </a:solidFill>
              </a:rPr>
              <a:t>**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3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Range Minima Problem: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further extensions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How to achieve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) space and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/>
              <a:t>) query time ?</a:t>
            </a: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000" dirty="0" smtClean="0"/>
              <a:t>Yes it is possible. </a:t>
            </a:r>
            <a:r>
              <a:rPr lang="en-US" sz="2000" dirty="0" smtClean="0">
                <a:solidFill>
                  <a:srgbClr val="002060"/>
                </a:solidFill>
              </a:rPr>
              <a:t>wait for a few weeks  </a:t>
            </a:r>
            <a:r>
              <a:rPr lang="en-US" sz="2000" dirty="0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r>
              <a:rPr lang="en-US" sz="2000" dirty="0" smtClean="0">
                <a:solidFill>
                  <a:srgbClr val="002060"/>
                </a:solidFill>
              </a:rPr>
              <a:t>….                  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                         (A part of the course </a:t>
            </a:r>
            <a:r>
              <a:rPr lang="en-US" sz="2000" b="1" dirty="0" smtClean="0">
                <a:solidFill>
                  <a:srgbClr val="002060"/>
                </a:solidFill>
              </a:rPr>
              <a:t>CS345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Extension to </a:t>
            </a:r>
            <a:r>
              <a:rPr lang="en-US" sz="2400" b="1" dirty="0" smtClean="0">
                <a:solidFill>
                  <a:srgbClr val="7030A0"/>
                </a:solidFill>
              </a:rPr>
              <a:t>2-dimensions</a:t>
            </a:r>
            <a:r>
              <a:rPr lang="en-US" sz="2400" dirty="0" smtClean="0"/>
              <a:t> ?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Dynamic</a:t>
            </a:r>
            <a:r>
              <a:rPr lang="en-US" sz="2400" dirty="0" smtClean="0"/>
              <a:t> RMQ: Augmented BST guarantees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(log </a:t>
            </a:r>
            <a:r>
              <a:rPr lang="en-US" sz="2400" smtClean="0">
                <a:solidFill>
                  <a:srgbClr val="0070C0"/>
                </a:solidFill>
              </a:rPr>
              <a:t>n</a:t>
            </a:r>
            <a:r>
              <a:rPr lang="en-US" sz="2400" smtClean="0"/>
              <a:t>). 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9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T,T’</a:t>
            </a:r>
            <a:r>
              <a:rPr lang="en-US" sz="3600" b="1" dirty="0" smtClean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Recall: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</a:p>
          <a:p>
            <a:pPr algn="l"/>
            <a:r>
              <a:rPr lang="en-US" sz="2000" b="1" dirty="0" smtClean="0">
                <a:solidFill>
                  <a:srgbClr val="7030A0"/>
                </a:solidFill>
              </a:rPr>
              <a:t>every element of </a:t>
            </a:r>
            <a:r>
              <a:rPr lang="en-US" sz="2000" b="1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7030A0"/>
                </a:solidFill>
              </a:rPr>
              <a:t> is </a:t>
            </a:r>
            <a:r>
              <a:rPr lang="en-US" sz="2000" b="1" u="sng" dirty="0" smtClean="0">
                <a:solidFill>
                  <a:srgbClr val="7030A0"/>
                </a:solidFill>
              </a:rPr>
              <a:t>smaller</a:t>
            </a:r>
            <a:r>
              <a:rPr lang="en-US" sz="2000" b="1" dirty="0" smtClean="0">
                <a:solidFill>
                  <a:srgbClr val="7030A0"/>
                </a:solidFill>
              </a:rPr>
              <a:t> than every element of </a:t>
            </a:r>
            <a:r>
              <a:rPr lang="en-US" sz="2000" b="1" dirty="0" smtClean="0">
                <a:solidFill>
                  <a:srgbClr val="0070C0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27569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200400" cy="3752910"/>
            <a:chOff x="4953000" y="1371600"/>
            <a:chExt cx="32004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2004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trivial</a:t>
            </a:r>
            <a:r>
              <a:rPr lang="en-US" sz="3200" b="1" dirty="0" smtClean="0"/>
              <a:t> algorithm that does not 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b="1" dirty="0" smtClean="0"/>
              <a:t>Time complexity: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O</a:t>
            </a:r>
            <a:r>
              <a:rPr lang="en-US" sz="2000" dirty="0" smtClean="0"/>
              <a:t>(log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09900" y="2854199"/>
            <a:ext cx="1930089" cy="2103477"/>
            <a:chOff x="3009900" y="2854199"/>
            <a:chExt cx="1930089" cy="2103477"/>
          </a:xfrm>
        </p:grpSpPr>
        <p:sp>
          <p:nvSpPr>
            <p:cNvPr id="12" name="Freeform 11"/>
            <p:cNvSpPr/>
            <p:nvPr/>
          </p:nvSpPr>
          <p:spPr>
            <a:xfrm>
              <a:off x="3021804" y="2854199"/>
              <a:ext cx="1918185" cy="2103477"/>
            </a:xfrm>
            <a:custGeom>
              <a:avLst/>
              <a:gdLst>
                <a:gd name="connsiteX0" fmla="*/ 1919762 w 1919762"/>
                <a:gd name="connsiteY0" fmla="*/ 1809062 h 1999875"/>
                <a:gd name="connsiteX1" fmla="*/ 1719040 w 1919762"/>
                <a:gd name="connsiteY1" fmla="*/ 1954027 h 1999875"/>
                <a:gd name="connsiteX2" fmla="*/ 1429109 w 1919762"/>
                <a:gd name="connsiteY2" fmla="*/ 1987481 h 1999875"/>
                <a:gd name="connsiteX3" fmla="*/ 1150328 w 1919762"/>
                <a:gd name="connsiteY3" fmla="*/ 1764457 h 1999875"/>
                <a:gd name="connsiteX4" fmla="*/ 380894 w 1919762"/>
                <a:gd name="connsiteY4" fmla="*/ 125227 h 1999875"/>
                <a:gd name="connsiteX5" fmla="*/ 57509 w 1919762"/>
                <a:gd name="connsiteY5" fmla="*/ 125227 h 1999875"/>
                <a:gd name="connsiteX6" fmla="*/ 1752 w 1919762"/>
                <a:gd name="connsiteY6" fmla="*/ 225588 h 1999875"/>
                <a:gd name="connsiteX0" fmla="*/ 1918088 w 1918088"/>
                <a:gd name="connsiteY0" fmla="*/ 1874128 h 2064941"/>
                <a:gd name="connsiteX1" fmla="*/ 1717366 w 1918088"/>
                <a:gd name="connsiteY1" fmla="*/ 2019093 h 2064941"/>
                <a:gd name="connsiteX2" fmla="*/ 1427435 w 1918088"/>
                <a:gd name="connsiteY2" fmla="*/ 2052547 h 2064941"/>
                <a:gd name="connsiteX3" fmla="*/ 1148654 w 1918088"/>
                <a:gd name="connsiteY3" fmla="*/ 1829523 h 2064941"/>
                <a:gd name="connsiteX4" fmla="*/ 379220 w 1918088"/>
                <a:gd name="connsiteY4" fmla="*/ 190293 h 2064941"/>
                <a:gd name="connsiteX5" fmla="*/ 189650 w 1918088"/>
                <a:gd name="connsiteY5" fmla="*/ 45327 h 2064941"/>
                <a:gd name="connsiteX6" fmla="*/ 78 w 1918088"/>
                <a:gd name="connsiteY6" fmla="*/ 290654 h 2064941"/>
                <a:gd name="connsiteX0" fmla="*/ 1918143 w 1918143"/>
                <a:gd name="connsiteY0" fmla="*/ 1887425 h 2078238"/>
                <a:gd name="connsiteX1" fmla="*/ 1717421 w 1918143"/>
                <a:gd name="connsiteY1" fmla="*/ 2032390 h 2078238"/>
                <a:gd name="connsiteX2" fmla="*/ 1427490 w 1918143"/>
                <a:gd name="connsiteY2" fmla="*/ 2065844 h 2078238"/>
                <a:gd name="connsiteX3" fmla="*/ 1148709 w 1918143"/>
                <a:gd name="connsiteY3" fmla="*/ 1842820 h 2078238"/>
                <a:gd name="connsiteX4" fmla="*/ 379275 w 1918143"/>
                <a:gd name="connsiteY4" fmla="*/ 203590 h 2078238"/>
                <a:gd name="connsiteX5" fmla="*/ 133949 w 1918143"/>
                <a:gd name="connsiteY5" fmla="*/ 36322 h 2078238"/>
                <a:gd name="connsiteX6" fmla="*/ 133 w 1918143"/>
                <a:gd name="connsiteY6" fmla="*/ 303951 h 2078238"/>
                <a:gd name="connsiteX0" fmla="*/ 1918185 w 1918185"/>
                <a:gd name="connsiteY0" fmla="*/ 1851616 h 2042429"/>
                <a:gd name="connsiteX1" fmla="*/ 1717463 w 1918185"/>
                <a:gd name="connsiteY1" fmla="*/ 1996581 h 2042429"/>
                <a:gd name="connsiteX2" fmla="*/ 1427532 w 1918185"/>
                <a:gd name="connsiteY2" fmla="*/ 2030035 h 2042429"/>
                <a:gd name="connsiteX3" fmla="*/ 1148751 w 1918185"/>
                <a:gd name="connsiteY3" fmla="*/ 1807011 h 2042429"/>
                <a:gd name="connsiteX4" fmla="*/ 490829 w 1918185"/>
                <a:gd name="connsiteY4" fmla="*/ 346201 h 2042429"/>
                <a:gd name="connsiteX5" fmla="*/ 133991 w 1918185"/>
                <a:gd name="connsiteY5" fmla="*/ 513 h 2042429"/>
                <a:gd name="connsiteX6" fmla="*/ 175 w 1918185"/>
                <a:gd name="connsiteY6" fmla="*/ 268142 h 2042429"/>
                <a:gd name="connsiteX0" fmla="*/ 1918185 w 1918185"/>
                <a:gd name="connsiteY0" fmla="*/ 1851616 h 2033346"/>
                <a:gd name="connsiteX1" fmla="*/ 1717463 w 1918185"/>
                <a:gd name="connsiteY1" fmla="*/ 1996581 h 2033346"/>
                <a:gd name="connsiteX2" fmla="*/ 1349474 w 1918185"/>
                <a:gd name="connsiteY2" fmla="*/ 2018884 h 2033346"/>
                <a:gd name="connsiteX3" fmla="*/ 1148751 w 1918185"/>
                <a:gd name="connsiteY3" fmla="*/ 1807011 h 2033346"/>
                <a:gd name="connsiteX4" fmla="*/ 490829 w 1918185"/>
                <a:gd name="connsiteY4" fmla="*/ 346201 h 2033346"/>
                <a:gd name="connsiteX5" fmla="*/ 133991 w 1918185"/>
                <a:gd name="connsiteY5" fmla="*/ 513 h 2033346"/>
                <a:gd name="connsiteX6" fmla="*/ 175 w 1918185"/>
                <a:gd name="connsiteY6" fmla="*/ 268142 h 2033346"/>
                <a:gd name="connsiteX0" fmla="*/ 1918185 w 1918185"/>
                <a:gd name="connsiteY0" fmla="*/ 1851616 h 2103477"/>
                <a:gd name="connsiteX1" fmla="*/ 1717463 w 1918185"/>
                <a:gd name="connsiteY1" fmla="*/ 1996581 h 2103477"/>
                <a:gd name="connsiteX2" fmla="*/ 1427532 w 1918185"/>
                <a:gd name="connsiteY2" fmla="*/ 2096943 h 2103477"/>
                <a:gd name="connsiteX3" fmla="*/ 1148751 w 1918185"/>
                <a:gd name="connsiteY3" fmla="*/ 1807011 h 2103477"/>
                <a:gd name="connsiteX4" fmla="*/ 490829 w 1918185"/>
                <a:gd name="connsiteY4" fmla="*/ 346201 h 2103477"/>
                <a:gd name="connsiteX5" fmla="*/ 133991 w 1918185"/>
                <a:gd name="connsiteY5" fmla="*/ 513 h 2103477"/>
                <a:gd name="connsiteX6" fmla="*/ 175 w 1918185"/>
                <a:gd name="connsiteY6" fmla="*/ 268142 h 21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8185" h="2103477">
                  <a:moveTo>
                    <a:pt x="1918185" y="1851616"/>
                  </a:moveTo>
                  <a:cubicBezTo>
                    <a:pt x="1858712" y="1909230"/>
                    <a:pt x="1799239" y="1955693"/>
                    <a:pt x="1717463" y="1996581"/>
                  </a:cubicBezTo>
                  <a:cubicBezTo>
                    <a:pt x="1635688" y="2037469"/>
                    <a:pt x="1522317" y="2128538"/>
                    <a:pt x="1427532" y="2096943"/>
                  </a:cubicBezTo>
                  <a:cubicBezTo>
                    <a:pt x="1332747" y="2065348"/>
                    <a:pt x="1304868" y="2098801"/>
                    <a:pt x="1148751" y="1807011"/>
                  </a:cubicBezTo>
                  <a:cubicBezTo>
                    <a:pt x="992634" y="1515221"/>
                    <a:pt x="659956" y="647284"/>
                    <a:pt x="490829" y="346201"/>
                  </a:cubicBezTo>
                  <a:cubicBezTo>
                    <a:pt x="321702" y="45118"/>
                    <a:pt x="215767" y="13523"/>
                    <a:pt x="133991" y="513"/>
                  </a:cubicBezTo>
                  <a:cubicBezTo>
                    <a:pt x="52215" y="-12497"/>
                    <a:pt x="-3542" y="226325"/>
                    <a:pt x="175" y="268142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6"/>
              <a:endCxn id="5" idx="0"/>
            </p:cNvCxnSpPr>
            <p:nvPr/>
          </p:nvCxnSpPr>
          <p:spPr>
            <a:xfrm flipH="1">
              <a:off x="3009900" y="3122341"/>
              <a:ext cx="12079" cy="780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67200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</a:t>
            </a:r>
            <a:endParaRPr lang="en-US" sz="4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57800" y="2362200"/>
            <a:ext cx="533400" cy="10649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1000" y="1981200"/>
            <a:ext cx="1978555" cy="1371600"/>
            <a:chOff x="1143000" y="2362200"/>
            <a:chExt cx="1978555" cy="1371600"/>
          </a:xfrm>
        </p:grpSpPr>
        <p:sp>
          <p:nvSpPr>
            <p:cNvPr id="30" name="Smiley Face 29"/>
            <p:cNvSpPr/>
            <p:nvPr/>
          </p:nvSpPr>
          <p:spPr>
            <a:xfrm>
              <a:off x="1676400" y="23622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3000" y="3364468"/>
              <a:ext cx="197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Height balance lost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89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Towards an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b="1" dirty="0" smtClean="0"/>
              <a:t>(log </a:t>
            </a:r>
            <a:r>
              <a:rPr lang="en-US" sz="2400" b="1" dirty="0" smtClean="0">
                <a:solidFill>
                  <a:srgbClr val="0070C0"/>
                </a:solidFill>
              </a:rPr>
              <a:t>n</a:t>
            </a:r>
            <a:r>
              <a:rPr lang="en-US" sz="2400" b="1" dirty="0" smtClean="0"/>
              <a:t>) time for </a:t>
            </a:r>
            <a:r>
              <a:rPr lang="en-US" sz="2400" b="1" dirty="0" err="1" smtClean="0">
                <a:solidFill>
                  <a:srgbClr val="002060"/>
                </a:solidFill>
              </a:rPr>
              <a:t>SpecialUnion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T’</a:t>
            </a:r>
            <a:r>
              <a:rPr lang="en-US" sz="2400" b="1" dirty="0" smtClean="0"/>
              <a:t>) …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Simplifying </a:t>
            </a:r>
            <a:r>
              <a:rPr lang="en-US" sz="2400" b="1" dirty="0" smtClean="0">
                <a:solidFill>
                  <a:srgbClr val="002060"/>
                </a:solidFill>
              </a:rPr>
              <a:t>the problem</a:t>
            </a:r>
          </a:p>
          <a:p>
            <a:pPr marL="0" indent="0">
              <a:buNone/>
            </a:pPr>
            <a:r>
              <a:rPr lang="en-US" sz="2000" dirty="0" smtClean="0"/>
              <a:t>	Can we solve some special cases easily ?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Solving the simpler version </a:t>
            </a:r>
            <a:r>
              <a:rPr lang="en-US" sz="2400" b="1" dirty="0" smtClean="0">
                <a:solidFill>
                  <a:srgbClr val="002060"/>
                </a:solidFill>
              </a:rPr>
              <a:t>efficiently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Extending </a:t>
            </a:r>
            <a:r>
              <a:rPr lang="en-US" sz="2400" b="1" dirty="0" smtClean="0">
                <a:solidFill>
                  <a:srgbClr val="002060"/>
                </a:solidFill>
              </a:rPr>
              <a:t>the solution to generic version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Simplifying</a:t>
            </a:r>
            <a:r>
              <a:rPr lang="en-US" sz="3200" b="1" dirty="0" smtClean="0"/>
              <a:t> the problem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 smtClean="0"/>
              <a:t>Given two trees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 of </a:t>
            </a:r>
            <a:r>
              <a:rPr lang="en-US" sz="2000" u="sng" dirty="0" smtClean="0"/>
              <a:t>same</a:t>
            </a:r>
            <a:r>
              <a:rPr lang="en-US" sz="2000" dirty="0" smtClean="0"/>
              <a:t> </a:t>
            </a:r>
            <a:r>
              <a:rPr lang="en-US" sz="2000" b="1" dirty="0" smtClean="0"/>
              <a:t>black height </a:t>
            </a:r>
            <a:r>
              <a:rPr lang="en-US" sz="2000" dirty="0" smtClean="0"/>
              <a:t>and a key </a:t>
            </a:r>
            <a:r>
              <a:rPr lang="en-US" sz="2000" b="1" dirty="0" smtClean="0"/>
              <a:t>x</a:t>
            </a:r>
            <a:r>
              <a:rPr lang="en-US" sz="2000" dirty="0" smtClean="0"/>
              <a:t>, such that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&lt;</a:t>
            </a:r>
            <a:r>
              <a:rPr lang="en-US" sz="2000" b="1" dirty="0" smtClean="0"/>
              <a:t>x</a:t>
            </a: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, transform them into a tree </a:t>
            </a:r>
            <a:r>
              <a:rPr lang="en-US" sz="2000" b="1" dirty="0" smtClean="0">
                <a:solidFill>
                  <a:srgbClr val="00B0F0"/>
                </a:solidFill>
              </a:rPr>
              <a:t>T*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U{</a:t>
            </a:r>
            <a:r>
              <a:rPr lang="en-US" sz="2000" b="1" dirty="0" smtClean="0"/>
              <a:t>x</a:t>
            </a:r>
            <a:r>
              <a:rPr lang="en-US" sz="2000" dirty="0" smtClean="0"/>
              <a:t>}U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43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Solving the simplified</a:t>
            </a:r>
            <a:r>
              <a:rPr lang="en-US" sz="3200" b="1" dirty="0" smtClean="0"/>
              <a:t> problem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 smtClean="0"/>
              <a:t>Given two trees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 of </a:t>
            </a:r>
            <a:r>
              <a:rPr lang="en-US" sz="2000" u="sng" dirty="0" smtClean="0"/>
              <a:t>same</a:t>
            </a:r>
            <a:r>
              <a:rPr lang="en-US" sz="2000" dirty="0" smtClean="0"/>
              <a:t> </a:t>
            </a:r>
            <a:r>
              <a:rPr lang="en-US" sz="2000" b="1" dirty="0" smtClean="0"/>
              <a:t>black height </a:t>
            </a:r>
            <a:r>
              <a:rPr lang="en-US" sz="2000" dirty="0" smtClean="0"/>
              <a:t>and a key </a:t>
            </a:r>
            <a:r>
              <a:rPr lang="en-US" sz="2000" b="1" dirty="0" smtClean="0"/>
              <a:t>x</a:t>
            </a:r>
            <a:r>
              <a:rPr lang="en-US" sz="2000" dirty="0" smtClean="0"/>
              <a:t>, such that 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&lt;</a:t>
            </a:r>
            <a:r>
              <a:rPr lang="en-US" sz="2000" b="1" dirty="0" smtClean="0"/>
              <a:t>x</a:t>
            </a:r>
            <a:r>
              <a:rPr lang="en-US" sz="2000" dirty="0" smtClean="0"/>
              <a:t>&lt;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r>
              <a:rPr lang="en-US" sz="2000" dirty="0" smtClean="0"/>
              <a:t>, transform them into a tree </a:t>
            </a:r>
            <a:r>
              <a:rPr lang="en-US" sz="2000" b="1" dirty="0" smtClean="0">
                <a:solidFill>
                  <a:srgbClr val="00B0F0"/>
                </a:solidFill>
              </a:rPr>
              <a:t>T*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B0F0"/>
                </a:solidFill>
              </a:rPr>
              <a:t>T</a:t>
            </a:r>
            <a:r>
              <a:rPr lang="en-US" sz="2000" dirty="0" smtClean="0"/>
              <a:t>U{</a:t>
            </a:r>
            <a:r>
              <a:rPr lang="en-US" sz="2000" b="1" dirty="0" smtClean="0"/>
              <a:t>x</a:t>
            </a:r>
            <a:r>
              <a:rPr lang="en-US" sz="2000" dirty="0" smtClean="0"/>
              <a:t>}U</a:t>
            </a:r>
            <a:r>
              <a:rPr lang="en-US" sz="2000" b="1" dirty="0" smtClean="0">
                <a:solidFill>
                  <a:srgbClr val="00B0F0"/>
                </a:solidFill>
              </a:rPr>
              <a:t>T’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1356" y="1981200"/>
            <a:ext cx="1133644" cy="1371600"/>
            <a:chOff x="1533356" y="2362200"/>
            <a:chExt cx="1133644" cy="1371600"/>
          </a:xfrm>
        </p:grpSpPr>
        <p:sp>
          <p:nvSpPr>
            <p:cNvPr id="30" name="Smiley Face 29"/>
            <p:cNvSpPr/>
            <p:nvPr/>
          </p:nvSpPr>
          <p:spPr>
            <a:xfrm>
              <a:off x="1676400" y="2362200"/>
              <a:ext cx="914400" cy="914400"/>
            </a:xfrm>
            <a:prstGeom prst="smileyFace">
              <a:avLst>
                <a:gd name="adj" fmla="val 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33356" y="336446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 </a:t>
              </a:r>
              <a:r>
                <a:rPr lang="en-US" dirty="0" smtClean="0">
                  <a:solidFill>
                    <a:srgbClr val="002060"/>
                  </a:solidFill>
                </a:rPr>
                <a:t>(1) time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900" y="2470666"/>
            <a:ext cx="3886200" cy="729734"/>
            <a:chOff x="3009900" y="2470666"/>
            <a:chExt cx="3886200" cy="729734"/>
          </a:xfrm>
        </p:grpSpPr>
        <p:cxnSp>
          <p:nvCxnSpPr>
            <p:cNvPr id="11" name="Straight Arrow Connector 10"/>
            <p:cNvCxnSpPr>
              <a:stCxn id="9" idx="3"/>
              <a:endCxn id="5" idx="0"/>
            </p:cNvCxnSpPr>
            <p:nvPr/>
          </p:nvCxnSpPr>
          <p:spPr>
            <a:xfrm flipH="1">
              <a:off x="3009900" y="2492282"/>
              <a:ext cx="1813018" cy="7081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53000" y="2470666"/>
              <a:ext cx="1943100" cy="729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88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T’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Extending the </a:t>
            </a:r>
            <a:r>
              <a:rPr lang="en-US" sz="3200" b="1" dirty="0" smtClean="0"/>
              <a:t>algorithm to the generic problem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T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486400" y="1905000"/>
            <a:ext cx="533400" cy="1064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67200" y="2969941"/>
            <a:ext cx="609600" cy="1525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2602</TotalTime>
  <Words>1623</Words>
  <Application>Microsoft Office PowerPoint</Application>
  <PresentationFormat>On-screen Show (4:3)</PresentationFormat>
  <Paragraphs>479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Design and Analysis of Algorithms (CS345/CS345A) </vt:lpstr>
      <vt:lpstr>Height Balanced BST (Red-black tree, AVL tree)</vt:lpstr>
      <vt:lpstr>Height Balanced BST (Red-black tree, AVL tree)</vt:lpstr>
      <vt:lpstr>SpecialUnion(T,T’)</vt:lpstr>
      <vt:lpstr>A trivial algorithm that does not work</vt:lpstr>
      <vt:lpstr>Towards an O(log n) time for SpecialUnion(T,T’) …</vt:lpstr>
      <vt:lpstr>Simplifying the problem </vt:lpstr>
      <vt:lpstr>Solving the simplified problem 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Split(T,x)</vt:lpstr>
      <vt:lpstr>Achieving O(log n) time for Split(T,x)</vt:lpstr>
      <vt:lpstr>RANGE-MINIMA Problem</vt:lpstr>
      <vt:lpstr>Range-Minima Problem</vt:lpstr>
      <vt:lpstr>Range-Minima Problem</vt:lpstr>
      <vt:lpstr>Range-Minima Problem</vt:lpstr>
      <vt:lpstr>Range-Minima Problem</vt:lpstr>
      <vt:lpstr>Range-Minima Problem</vt:lpstr>
      <vt:lpstr>Range-minima problem</vt:lpstr>
      <vt:lpstr>PowerPoint Presentation</vt:lpstr>
      <vt:lpstr>Artificial hurdle 1</vt:lpstr>
      <vt:lpstr>Artificial hurdle 2</vt:lpstr>
      <vt:lpstr>Collaboration (team effort)  works in real life</vt:lpstr>
      <vt:lpstr>Range-minima problem:  Breaking the O(n2) barrier using collaboration</vt:lpstr>
      <vt:lpstr>Range-minima problem:  Breaking the O(n2) barrier using collaboration</vt:lpstr>
      <vt:lpstr>Range-minima problem :  Details of tiny data structure stored at each i</vt:lpstr>
      <vt:lpstr>Answering Range-minima query for index i : Collaboration works</vt:lpstr>
      <vt:lpstr>We shall use two additional arrays</vt:lpstr>
      <vt:lpstr>Range-Minima Problem:  Data structure with O(n log n) space and O(1) query time</vt:lpstr>
      <vt:lpstr>Range-Minima Problem:  Data structure with O(n log n) space and O(1) query time</vt:lpstr>
      <vt:lpstr>Range Minima Problem:  further extensions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507</cp:revision>
  <dcterms:created xsi:type="dcterms:W3CDTF">2011-12-03T04:13:03Z</dcterms:created>
  <dcterms:modified xsi:type="dcterms:W3CDTF">2014-01-12T04:15:26Z</dcterms:modified>
</cp:coreProperties>
</file>