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24"/>
  </p:notesMasterIdLst>
  <p:sldIdLst>
    <p:sldId id="256" r:id="rId2"/>
    <p:sldId id="290" r:id="rId3"/>
    <p:sldId id="277" r:id="rId4"/>
    <p:sldId id="279" r:id="rId5"/>
    <p:sldId id="280" r:id="rId6"/>
    <p:sldId id="278" r:id="rId7"/>
    <p:sldId id="281" r:id="rId8"/>
    <p:sldId id="282" r:id="rId9"/>
    <p:sldId id="291" r:id="rId10"/>
    <p:sldId id="293" r:id="rId11"/>
    <p:sldId id="292" r:id="rId12"/>
    <p:sldId id="283" r:id="rId13"/>
    <p:sldId id="286" r:id="rId14"/>
    <p:sldId id="285" r:id="rId15"/>
    <p:sldId id="297" r:id="rId16"/>
    <p:sldId id="296" r:id="rId17"/>
    <p:sldId id="287" r:id="rId18"/>
    <p:sldId id="284" r:id="rId19"/>
    <p:sldId id="294" r:id="rId20"/>
    <p:sldId id="295" r:id="rId21"/>
    <p:sldId id="288" r:id="rId22"/>
    <p:sldId id="289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40" autoAdjust="0"/>
    <p:restoredTop sz="94660"/>
  </p:normalViewPr>
  <p:slideViewPr>
    <p:cSldViewPr snapToGrid="0">
      <p:cViewPr varScale="1">
        <p:scale>
          <a:sx n="69" d="100"/>
          <a:sy n="69" d="100"/>
        </p:scale>
        <p:origin x="-546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EF4B6B-4DD5-4616-9C05-AE78E07A7E40}" type="datetimeFigureOut">
              <a:rPr lang="en-US"/>
              <a:pPr/>
              <a:t>3/1/2017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26B22D-0552-4B94-A980-F4B7EF3356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22023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26B22D-0552-4B94-A980-F4B7EF3356BF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223634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26B22D-0552-4B94-A980-F4B7EF3356BF}" type="slidenum">
              <a:rPr lang="en-US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365609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26B22D-0552-4B94-A980-F4B7EF3356BF}" type="slidenum">
              <a:rPr lang="en-US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365609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26B22D-0552-4B94-A980-F4B7EF3356BF}" type="slidenum">
              <a:rPr lang="en-US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365609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26B22D-0552-4B94-A980-F4B7EF3356BF}" type="slidenum">
              <a:rPr lang="en-US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365609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26B22D-0552-4B94-A980-F4B7EF3356BF}" type="slidenum">
              <a:rPr lang="en-US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365609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26B22D-0552-4B94-A980-F4B7EF3356BF}" type="slidenum">
              <a:rPr lang="en-US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36560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26B22D-0552-4B94-A980-F4B7EF3356BF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365609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26B22D-0552-4B94-A980-F4B7EF3356BF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365609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26B22D-0552-4B94-A980-F4B7EF3356BF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365609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26B22D-0552-4B94-A980-F4B7EF3356BF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365609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26B22D-0552-4B94-A980-F4B7EF3356BF}" type="slidenum">
              <a:rPr lang="en-US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365609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26B22D-0552-4B94-A980-F4B7EF3356BF}" type="slidenum">
              <a:rPr lang="en-US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365609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26B22D-0552-4B94-A980-F4B7EF3356BF}" type="slidenum">
              <a:rPr lang="en-US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365609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26B22D-0552-4B94-A980-F4B7EF3356BF}" type="slidenum">
              <a:rPr lang="en-US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36560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10387963" y="5038579"/>
            <a:ext cx="1892949" cy="1725637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720726" y="776289"/>
            <a:ext cx="10750549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720726" y="2250280"/>
            <a:ext cx="10750549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828800" y="6012657"/>
            <a:ext cx="77216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48A87A34-81AB-432B-8DAE-1953F412C126}" type="datetimeFigureOut">
              <a:rPr lang="en-US" smtClean="0"/>
              <a:pPr/>
              <a:t>3/1/2017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828800" y="5650705"/>
            <a:ext cx="77216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189663" y="5752308"/>
            <a:ext cx="67056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381000"/>
            <a:ext cx="2540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81000"/>
            <a:ext cx="83312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7494"/>
            <a:ext cx="109728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82808"/>
            <a:ext cx="109728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88608" y="6480048"/>
            <a:ext cx="2844800" cy="301752"/>
          </a:xfr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3/1/2017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480970"/>
            <a:ext cx="5680075" cy="3008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9379" y="7035"/>
            <a:ext cx="12173243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10387963" y="93786"/>
            <a:ext cx="1892949" cy="1725637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4176" y="6477000"/>
            <a:ext cx="2844800" cy="304800"/>
          </a:xfr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3/1/2017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92501" y="6480970"/>
            <a:ext cx="5680075" cy="3008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68075" y="809625"/>
            <a:ext cx="670560" cy="300831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8625059" y="9381"/>
            <a:ext cx="3563815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5"/>
            <a:ext cx="12182621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271465"/>
            <a:ext cx="9652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633536"/>
            <a:ext cx="51816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22438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22438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88608" y="6480969"/>
            <a:ext cx="2844800" cy="301752"/>
          </a:xfr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3/1/2017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9600" y="6480969"/>
            <a:ext cx="5680075" cy="30175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119360" y="6480969"/>
            <a:ext cx="670560" cy="301752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931" y="290732"/>
            <a:ext cx="14224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0008" y="290732"/>
            <a:ext cx="774699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820008" y="3427124"/>
            <a:ext cx="774699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696307" y="290732"/>
            <a:ext cx="9144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96307" y="3427124"/>
            <a:ext cx="9144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388608" y="6480969"/>
            <a:ext cx="2840736" cy="301752"/>
          </a:xfr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3/1/2017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09600" y="6480969"/>
            <a:ext cx="5681472" cy="30175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119360" y="6483096"/>
            <a:ext cx="670560" cy="301752"/>
          </a:xfrm>
        </p:spPr>
        <p:txBody>
          <a:bodyPr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388608" y="6480969"/>
            <a:ext cx="2844800" cy="301752"/>
          </a:xfr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3/1/2017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481891"/>
            <a:ext cx="5680075" cy="3008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19360" y="6480969"/>
            <a:ext cx="670560" cy="301752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367664"/>
            <a:ext cx="12192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514475" y="367664"/>
            <a:ext cx="32512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868333" y="320040"/>
            <a:ext cx="7034784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71968" y="6556248"/>
            <a:ext cx="2844800" cy="301752"/>
          </a:xfrm>
        </p:spPr>
        <p:txBody>
          <a:bodyPr/>
          <a:lstStyle>
            <a:lvl1pPr>
              <a:defRPr sz="900"/>
            </a:lvl1pPr>
          </a:lstStyle>
          <a:p>
            <a:fld id="{48A87A34-81AB-432B-8DAE-1953F412C126}" type="datetimeFigureOut">
              <a:rPr lang="en-US" smtClean="0"/>
              <a:pPr/>
              <a:t>3/1/2017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14475" y="6556248"/>
            <a:ext cx="6857493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214101" y="6556248"/>
            <a:ext cx="670560" cy="301752"/>
          </a:xfrm>
        </p:spPr>
        <p:txBody>
          <a:bodyPr/>
          <a:lstStyle>
            <a:lvl1pPr>
              <a:defRPr sz="900"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150896"/>
            <a:ext cx="12192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17649" y="373966"/>
            <a:ext cx="9777984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0" y="5867400"/>
            <a:ext cx="9777984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144256" y="6556248"/>
            <a:ext cx="2804160" cy="301752"/>
          </a:xfrm>
        </p:spPr>
        <p:txBody>
          <a:bodyPr/>
          <a:lstStyle>
            <a:lvl1pPr>
              <a:defRPr sz="900"/>
            </a:lvl1pPr>
          </a:lstStyle>
          <a:p>
            <a:fld id="{48A87A34-81AB-432B-8DAE-1953F412C126}" type="datetimeFigureOut">
              <a:rPr lang="en-US" smtClean="0"/>
              <a:pPr/>
              <a:t>3/1/2017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60576" y="6557169"/>
            <a:ext cx="6597429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56256" y="6556248"/>
            <a:ext cx="487680" cy="301752"/>
          </a:xfrm>
        </p:spPr>
        <p:txBody>
          <a:bodyPr/>
          <a:lstStyle>
            <a:lvl1pPr algn="ctr">
              <a:defRPr sz="900"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9379" y="14069"/>
            <a:ext cx="12173243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5"/>
            <a:ext cx="12182621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8625059" y="4948410"/>
            <a:ext cx="3563815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67494"/>
            <a:ext cx="109728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882808"/>
            <a:ext cx="109728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388608" y="6480969"/>
            <a:ext cx="28448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481891"/>
            <a:ext cx="5680075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119360" y="6480969"/>
            <a:ext cx="67056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lionov@gmail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aif402@unpar.ac.id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2029" y="1803405"/>
            <a:ext cx="10609243" cy="197538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dirty="0" smtClean="0"/>
              <a:t>AIF402 - </a:t>
            </a:r>
            <a:r>
              <a:rPr lang="en-US" sz="5400" dirty="0" err="1" smtClean="0"/>
              <a:t>Skripsi</a:t>
            </a:r>
            <a:r>
              <a:rPr lang="en-US" sz="5400" dirty="0" smtClean="0"/>
              <a:t> 2</a:t>
            </a:r>
            <a:br>
              <a:rPr lang="en-US" sz="5400" dirty="0" smtClean="0"/>
            </a:b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  <a:latin typeface="Comic Sans MS" panose="030F0702030302020204" pitchFamily="66" charset="0"/>
              </a:rPr>
              <a:t>Pertemuan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Comic Sans MS" panose="030F0702030302020204" pitchFamily="66" charset="0"/>
              </a:rPr>
              <a:t> ke-1</a:t>
            </a:r>
            <a:r>
              <a:rPr lang="en-US" sz="2400" dirty="0" smtClean="0">
                <a:solidFill>
                  <a:srgbClr val="FFFF00"/>
                </a:solidFill>
                <a:latin typeface="Comic Sans MS" panose="030F0702030302020204" pitchFamily="66" charset="0"/>
              </a:rPr>
              <a:t/>
            </a:r>
            <a:br>
              <a:rPr lang="en-US" sz="2400" dirty="0" smtClean="0">
                <a:solidFill>
                  <a:srgbClr val="FFFF00"/>
                </a:solidFill>
                <a:latin typeface="Comic Sans MS" panose="030F0702030302020204" pitchFamily="66" charset="0"/>
              </a:rPr>
            </a:br>
            <a:r>
              <a:rPr lang="en-US" sz="1600" dirty="0" smtClean="0">
                <a:solidFill>
                  <a:srgbClr val="FFFF00"/>
                </a:solidFill>
                <a:latin typeface="Comic Sans MS" panose="030F0702030302020204" pitchFamily="66" charset="0"/>
              </a:rPr>
              <a:t/>
            </a:r>
            <a:br>
              <a:rPr lang="en-US" sz="1600" dirty="0" smtClean="0">
                <a:solidFill>
                  <a:srgbClr val="FFFF00"/>
                </a:solidFill>
                <a:latin typeface="Comic Sans MS" panose="030F0702030302020204" pitchFamily="66" charset="0"/>
              </a:rPr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  <a:latin typeface="Maiandra GD" panose="020E0502030308020204" pitchFamily="34" charset="0"/>
              </a:rPr>
              <a:t>Semester </a:t>
            </a:r>
            <a:r>
              <a:rPr lang="en-US" sz="3600" dirty="0" err="1" smtClean="0">
                <a:solidFill>
                  <a:schemeClr val="accent1">
                    <a:lumMod val="75000"/>
                  </a:schemeClr>
                </a:solidFill>
                <a:latin typeface="Maiandra GD" panose="020E0502030308020204" pitchFamily="34" charset="0"/>
              </a:rPr>
              <a:t>Genap</a:t>
            </a: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  <a:latin typeface="Maiandra GD" panose="020E0502030308020204" pitchFamily="34" charset="0"/>
              </a:rPr>
              <a:t> </a:t>
            </a: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  <a:latin typeface="Maiandra GD" panose="020E0502030308020204" pitchFamily="34" charset="0"/>
              </a:rPr>
              <a:t>2016/2017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Maiandra GD" panose="020E0502030308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34309" y="3929656"/>
            <a:ext cx="9448800" cy="685800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 smtClean="0"/>
              <a:t>Lionov</a:t>
            </a:r>
            <a:r>
              <a:rPr lang="en-US" dirty="0" smtClean="0"/>
              <a:t>/</a:t>
            </a:r>
            <a:r>
              <a:rPr lang="en-US" dirty="0" err="1" smtClean="0"/>
              <a:t>Mariskha</a:t>
            </a:r>
            <a:r>
              <a:rPr lang="en-US" dirty="0" smtClean="0"/>
              <a:t> Tri </a:t>
            </a:r>
            <a:r>
              <a:rPr lang="en-US" dirty="0" err="1" smtClean="0"/>
              <a:t>Adithia</a:t>
            </a:r>
            <a:r>
              <a:rPr lang="en-US" dirty="0" smtClean="0"/>
              <a:t> </a:t>
            </a:r>
          </a:p>
          <a:p>
            <a:r>
              <a:rPr lang="en-US" dirty="0" smtClean="0"/>
              <a:t>Program </a:t>
            </a:r>
            <a:r>
              <a:rPr lang="en-US" dirty="0" err="1" smtClean="0"/>
              <a:t>Studi</a:t>
            </a:r>
            <a:r>
              <a:rPr lang="en-US" dirty="0" smtClean="0"/>
              <a:t> </a:t>
            </a:r>
            <a:r>
              <a:rPr lang="en-US" noProof="1" smtClean="0"/>
              <a:t>Informatika</a:t>
            </a:r>
            <a:r>
              <a:rPr lang="en-US" dirty="0" smtClean="0"/>
              <a:t> – </a:t>
            </a:r>
            <a:r>
              <a:rPr lang="en-US" dirty="0" err="1" smtClean="0"/>
              <a:t>Universitas</a:t>
            </a:r>
            <a:r>
              <a:rPr lang="en-US" dirty="0" smtClean="0"/>
              <a:t> </a:t>
            </a:r>
            <a:r>
              <a:rPr lang="en-US" dirty="0" err="1" smtClean="0"/>
              <a:t>Katolik</a:t>
            </a:r>
            <a:r>
              <a:rPr lang="en-US" dirty="0" smtClean="0"/>
              <a:t> </a:t>
            </a:r>
            <a:r>
              <a:rPr lang="en-US" dirty="0" err="1" smtClean="0"/>
              <a:t>Parahyangan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0237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1"/>
                </a:solidFill>
                <a:latin typeface="Calibri" panose="020F0502020204030204" pitchFamily="34" charset="0"/>
              </a:rPr>
              <a:t>Proses</a:t>
            </a:r>
            <a:r>
              <a:rPr lang="en-US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 : 3. PENGAJUAN SIDANG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 err="1" smtClean="0">
                <a:solidFill>
                  <a:srgbClr val="00B0F0"/>
                </a:solidFill>
                <a:latin typeface="Maiandra GD" panose="020E0502030308020204" pitchFamily="34" charset="0"/>
              </a:rPr>
              <a:t>Masa</a:t>
            </a:r>
            <a:r>
              <a:rPr lang="en-US" sz="2400" b="1" dirty="0" smtClean="0">
                <a:solidFill>
                  <a:srgbClr val="00B0F0"/>
                </a:solidFill>
                <a:latin typeface="Maiandra GD" panose="020E0502030308020204" pitchFamily="34" charset="0"/>
              </a:rPr>
              <a:t> </a:t>
            </a:r>
            <a:r>
              <a:rPr lang="en-US" sz="2400" b="1" dirty="0" err="1" smtClean="0">
                <a:solidFill>
                  <a:srgbClr val="00B0F0"/>
                </a:solidFill>
                <a:latin typeface="Maiandra GD" panose="020E0502030308020204" pitchFamily="34" charset="0"/>
              </a:rPr>
              <a:t>Pengajuan</a:t>
            </a:r>
            <a:r>
              <a:rPr lang="en-US" sz="2400" b="1" dirty="0" smtClean="0">
                <a:solidFill>
                  <a:srgbClr val="00B0F0"/>
                </a:solidFill>
                <a:latin typeface="Maiandra GD" panose="020E0502030308020204" pitchFamily="34" charset="0"/>
              </a:rPr>
              <a:t> </a:t>
            </a:r>
            <a:r>
              <a:rPr lang="en-US" sz="2400" b="1" dirty="0" err="1" smtClean="0">
                <a:solidFill>
                  <a:srgbClr val="00B0F0"/>
                </a:solidFill>
                <a:latin typeface="Maiandra GD" panose="020E0502030308020204" pitchFamily="34" charset="0"/>
              </a:rPr>
              <a:t>Sidang</a:t>
            </a:r>
            <a:r>
              <a:rPr lang="en-US" sz="2400" b="1" dirty="0" smtClean="0">
                <a:solidFill>
                  <a:srgbClr val="00B0F0"/>
                </a:solidFill>
                <a:latin typeface="Maiandra GD" panose="020E0502030308020204" pitchFamily="34" charset="0"/>
              </a:rPr>
              <a:t> </a:t>
            </a:r>
            <a:r>
              <a:rPr lang="en-US" sz="2400" b="1" dirty="0" err="1" smtClean="0">
                <a:solidFill>
                  <a:srgbClr val="00B0F0"/>
                </a:solidFill>
                <a:latin typeface="Maiandra GD" panose="020E0502030308020204" pitchFamily="34" charset="0"/>
              </a:rPr>
              <a:t>untuk</a:t>
            </a:r>
            <a:r>
              <a:rPr lang="en-US" sz="2400" b="1" dirty="0" smtClean="0">
                <a:solidFill>
                  <a:srgbClr val="00B0F0"/>
                </a:solidFill>
                <a:latin typeface="Maiandra GD" panose="020E0502030308020204" pitchFamily="34" charset="0"/>
              </a:rPr>
              <a:t> </a:t>
            </a:r>
            <a:r>
              <a:rPr lang="en-US" sz="2400" b="1" dirty="0" err="1" smtClean="0">
                <a:solidFill>
                  <a:srgbClr val="00B0F0"/>
                </a:solidFill>
                <a:latin typeface="Maiandra GD" panose="020E0502030308020204" pitchFamily="34" charset="0"/>
              </a:rPr>
              <a:t>pengambilan</a:t>
            </a:r>
            <a:r>
              <a:rPr lang="en-US" sz="2400" b="1" dirty="0" smtClean="0">
                <a:solidFill>
                  <a:srgbClr val="00B0F0"/>
                </a:solidFill>
                <a:latin typeface="Maiandra GD" panose="020E0502030308020204" pitchFamily="34" charset="0"/>
              </a:rPr>
              <a:t> </a:t>
            </a:r>
            <a:r>
              <a:rPr lang="en-US" sz="2400" b="1" dirty="0" err="1" smtClean="0">
                <a:solidFill>
                  <a:srgbClr val="00B0F0"/>
                </a:solidFill>
                <a:latin typeface="Maiandra GD" panose="020E0502030308020204" pitchFamily="34" charset="0"/>
              </a:rPr>
              <a:t>kedua</a:t>
            </a:r>
            <a:r>
              <a:rPr lang="en-US" sz="2400" b="1" dirty="0" smtClean="0">
                <a:solidFill>
                  <a:srgbClr val="00B0F0"/>
                </a:solidFill>
                <a:latin typeface="Maiandra GD" panose="020E0502030308020204" pitchFamily="34" charset="0"/>
              </a:rPr>
              <a:t> (</a:t>
            </a:r>
            <a:r>
              <a:rPr lang="en-US" sz="2400" b="1" dirty="0" err="1" smtClean="0">
                <a:solidFill>
                  <a:srgbClr val="00B0F0"/>
                </a:solidFill>
                <a:latin typeface="Maiandra GD" panose="020E0502030308020204" pitchFamily="34" charset="0"/>
              </a:rPr>
              <a:t>pernah</a:t>
            </a:r>
            <a:r>
              <a:rPr lang="en-US" sz="2400" b="1" dirty="0" smtClean="0">
                <a:solidFill>
                  <a:srgbClr val="00B0F0"/>
                </a:solidFill>
                <a:latin typeface="Maiandra GD" panose="020E0502030308020204" pitchFamily="34" charset="0"/>
              </a:rPr>
              <a:t> </a:t>
            </a:r>
            <a:r>
              <a:rPr lang="en-US" sz="2400" b="1" dirty="0" err="1" smtClean="0">
                <a:solidFill>
                  <a:srgbClr val="00B0F0"/>
                </a:solidFill>
                <a:latin typeface="Maiandra GD" panose="020E0502030308020204" pitchFamily="34" charset="0"/>
              </a:rPr>
              <a:t>sidang</a:t>
            </a:r>
            <a:r>
              <a:rPr lang="en-US" sz="2400" b="1" dirty="0" smtClean="0">
                <a:solidFill>
                  <a:srgbClr val="00B0F0"/>
                </a:solidFill>
                <a:latin typeface="Maiandra GD" panose="020E0502030308020204" pitchFamily="34" charset="0"/>
              </a:rPr>
              <a:t>)</a:t>
            </a:r>
          </a:p>
          <a:p>
            <a:pPr lvl="1"/>
            <a:r>
              <a:rPr lang="en-US" dirty="0" err="1" smtClean="0">
                <a:latin typeface="Maiandra GD" panose="020E0502030308020204" pitchFamily="34" charset="0"/>
              </a:rPr>
              <a:t>Untuk</a:t>
            </a:r>
            <a:r>
              <a:rPr lang="en-US" dirty="0" smtClean="0">
                <a:latin typeface="Maiandra GD" panose="020E0502030308020204" pitchFamily="34" charset="0"/>
              </a:rPr>
              <a:t> 1 </a:t>
            </a:r>
            <a:r>
              <a:rPr lang="en-US" dirty="0" err="1" smtClean="0">
                <a:latin typeface="Maiandra GD" panose="020E0502030308020204" pitchFamily="34" charset="0"/>
              </a:rPr>
              <a:t>topik</a:t>
            </a:r>
            <a:r>
              <a:rPr lang="en-US" dirty="0" smtClean="0">
                <a:latin typeface="Maiandra GD" panose="020E0502030308020204" pitchFamily="34" charset="0"/>
              </a:rPr>
              <a:t>, </a:t>
            </a:r>
            <a:r>
              <a:rPr lang="en-US" dirty="0" err="1" smtClean="0">
                <a:latin typeface="Maiandra GD" panose="020E0502030308020204" pitchFamily="34" charset="0"/>
              </a:rPr>
              <a:t>maksimal</a:t>
            </a:r>
            <a:r>
              <a:rPr lang="en-US" dirty="0" smtClean="0">
                <a:latin typeface="Maiandra GD" panose="020E0502030308020204" pitchFamily="34" charset="0"/>
              </a:rPr>
              <a:t> 1x </a:t>
            </a:r>
            <a:r>
              <a:rPr lang="en-US" dirty="0" err="1" smtClean="0">
                <a:latin typeface="Maiandra GD" panose="020E0502030308020204" pitchFamily="34" charset="0"/>
              </a:rPr>
              <a:t>sidang</a:t>
            </a:r>
            <a:endParaRPr lang="en-US" dirty="0" smtClean="0">
              <a:latin typeface="Maiandra GD" panose="020E0502030308020204" pitchFamily="34" charset="0"/>
            </a:endParaRPr>
          </a:p>
          <a:p>
            <a:pPr lvl="1"/>
            <a:r>
              <a:rPr lang="en-US" dirty="0" err="1" smtClean="0">
                <a:latin typeface="Maiandra GD" panose="020E0502030308020204" pitchFamily="34" charset="0"/>
              </a:rPr>
              <a:t>Masa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sidang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ada</a:t>
            </a:r>
            <a:r>
              <a:rPr lang="en-US" dirty="0" smtClean="0">
                <a:latin typeface="Maiandra GD" panose="020E0502030308020204" pitchFamily="34" charset="0"/>
              </a:rPr>
              <a:t> 2:</a:t>
            </a:r>
          </a:p>
          <a:p>
            <a:pPr lvl="2"/>
            <a:r>
              <a:rPr lang="en-US" dirty="0" err="1" smtClean="0">
                <a:latin typeface="Maiandra GD" panose="020E0502030308020204" pitchFamily="34" charset="0"/>
              </a:rPr>
              <a:t>Masa</a:t>
            </a:r>
            <a:r>
              <a:rPr lang="en-US" dirty="0" smtClean="0">
                <a:latin typeface="Maiandra GD" panose="020E0502030308020204" pitchFamily="34" charset="0"/>
              </a:rPr>
              <a:t> UTS, deadline </a:t>
            </a:r>
            <a:r>
              <a:rPr lang="en-US" dirty="0" err="1" smtClean="0">
                <a:latin typeface="Maiandra GD" panose="020E0502030308020204" pitchFamily="34" charset="0"/>
              </a:rPr>
              <a:t>pendaftaran</a:t>
            </a:r>
            <a:r>
              <a:rPr lang="en-US" dirty="0" smtClean="0">
                <a:latin typeface="Maiandra GD" panose="020E0502030308020204" pitchFamily="34" charset="0"/>
              </a:rPr>
              <a:t>, </a:t>
            </a:r>
            <a:r>
              <a:rPr lang="en-US" dirty="0" err="1" smtClean="0">
                <a:latin typeface="Maiandra GD" panose="020E0502030308020204" pitchFamily="34" charset="0"/>
              </a:rPr>
              <a:t>Selasa</a:t>
            </a:r>
            <a:r>
              <a:rPr lang="en-US" dirty="0" smtClean="0">
                <a:latin typeface="Maiandra GD" panose="020E0502030308020204" pitchFamily="34" charset="0"/>
              </a:rPr>
              <a:t>, </a:t>
            </a:r>
            <a:r>
              <a:rPr lang="en-US" dirty="0" smtClean="0">
                <a:latin typeface="Maiandra GD" panose="020E0502030308020204" pitchFamily="34" charset="0"/>
              </a:rPr>
              <a:t>7 </a:t>
            </a:r>
            <a:r>
              <a:rPr lang="en-US" dirty="0" err="1" smtClean="0">
                <a:latin typeface="Maiandra GD" panose="020E0502030308020204" pitchFamily="34" charset="0"/>
              </a:rPr>
              <a:t>Maret</a:t>
            </a:r>
            <a:r>
              <a:rPr lang="en-US" dirty="0" smtClean="0">
                <a:latin typeface="Maiandra GD" panose="020E0502030308020204" pitchFamily="34" charset="0"/>
              </a:rPr>
              <a:t> 2017, </a:t>
            </a:r>
            <a:r>
              <a:rPr lang="en-US" dirty="0" smtClean="0">
                <a:latin typeface="Maiandra GD" panose="020E0502030308020204" pitchFamily="34" charset="0"/>
              </a:rPr>
              <a:t>jam 9.00</a:t>
            </a:r>
          </a:p>
          <a:p>
            <a:pPr lvl="2"/>
            <a:r>
              <a:rPr lang="en-US" dirty="0" err="1" smtClean="0">
                <a:latin typeface="Maiandra GD" panose="020E0502030308020204" pitchFamily="34" charset="0"/>
              </a:rPr>
              <a:t>Masa</a:t>
            </a:r>
            <a:r>
              <a:rPr lang="en-US" dirty="0" smtClean="0">
                <a:latin typeface="Maiandra GD" panose="020E0502030308020204" pitchFamily="34" charset="0"/>
              </a:rPr>
              <a:t> UAS, deadline </a:t>
            </a:r>
            <a:r>
              <a:rPr lang="en-US" dirty="0" err="1" smtClean="0">
                <a:latin typeface="Maiandra GD" panose="020E0502030308020204" pitchFamily="34" charset="0"/>
              </a:rPr>
              <a:t>pendaftaran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sesuai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dengan</a:t>
            </a:r>
            <a:r>
              <a:rPr lang="en-US" dirty="0" smtClean="0">
                <a:latin typeface="Maiandra GD" panose="020E0502030308020204" pitchFamily="34" charset="0"/>
              </a:rPr>
              <a:t> yang </a:t>
            </a:r>
            <a:r>
              <a:rPr lang="en-US" dirty="0" err="1" smtClean="0">
                <a:latin typeface="Maiandra GD" panose="020E0502030308020204" pitchFamily="34" charset="0"/>
              </a:rPr>
              <a:t>sudah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dijelaskan</a:t>
            </a:r>
            <a:endParaRPr lang="en-US" dirty="0" smtClean="0">
              <a:latin typeface="Maiandra GD" panose="020E0502030308020204" pitchFamily="34" charset="0"/>
            </a:endParaRPr>
          </a:p>
          <a:p>
            <a:pPr lvl="1"/>
            <a:r>
              <a:rPr lang="en-US" dirty="0" err="1" smtClean="0">
                <a:latin typeface="Maiandra GD" panose="020E0502030308020204" pitchFamily="34" charset="0"/>
              </a:rPr>
              <a:t>Tidak</a:t>
            </a:r>
            <a:r>
              <a:rPr lang="en-US" dirty="0" smtClean="0">
                <a:latin typeface="Maiandra GD" panose="020E0502030308020204" pitchFamily="34" charset="0"/>
              </a:rPr>
              <a:t> lulus </a:t>
            </a:r>
            <a:r>
              <a:rPr lang="en-US" dirty="0" err="1" smtClean="0">
                <a:latin typeface="Maiandra GD" panose="020E0502030308020204" pitchFamily="34" charset="0"/>
              </a:rPr>
              <a:t>di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tahap</a:t>
            </a:r>
            <a:r>
              <a:rPr lang="en-US" dirty="0" smtClean="0">
                <a:latin typeface="Maiandra GD" panose="020E0502030308020204" pitchFamily="34" charset="0"/>
              </a:rPr>
              <a:t> yang </a:t>
            </a:r>
            <a:r>
              <a:rPr lang="en-US" dirty="0" err="1" smtClean="0">
                <a:latin typeface="Maiandra GD" panose="020E0502030308020204" pitchFamily="34" charset="0"/>
              </a:rPr>
              <a:t>dipilih</a:t>
            </a:r>
            <a:r>
              <a:rPr lang="en-US" dirty="0" smtClean="0">
                <a:latin typeface="Maiandra GD" panose="020E0502030308020204" pitchFamily="34" charset="0"/>
              </a:rPr>
              <a:t>: </a:t>
            </a:r>
            <a:r>
              <a:rPr lang="en-US" dirty="0" err="1" smtClean="0">
                <a:latin typeface="Maiandra GD" panose="020E0502030308020204" pitchFamily="34" charset="0"/>
              </a:rPr>
              <a:t>ganti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topik</a:t>
            </a:r>
            <a:endParaRPr lang="en-US" dirty="0" smtClean="0">
              <a:latin typeface="Maiandra GD" panose="020E0502030308020204" pitchFamily="34" charset="0"/>
            </a:endParaRPr>
          </a:p>
          <a:p>
            <a:pPr lvl="1"/>
            <a:r>
              <a:rPr lang="en-US" dirty="0" err="1" smtClean="0">
                <a:solidFill>
                  <a:srgbClr val="FFFF00"/>
                </a:solidFill>
                <a:latin typeface="Maiandra GD" panose="020E0502030308020204" pitchFamily="34" charset="0"/>
              </a:rPr>
              <a:t>Tidak</a:t>
            </a:r>
            <a:r>
              <a:rPr lang="en-US" dirty="0" smtClean="0">
                <a:solidFill>
                  <a:srgbClr val="FFFF00"/>
                </a:solidFill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solidFill>
                  <a:srgbClr val="FFFF00"/>
                </a:solidFill>
                <a:latin typeface="Maiandra GD" panose="020E0502030308020204" pitchFamily="34" charset="0"/>
              </a:rPr>
              <a:t>akan</a:t>
            </a:r>
            <a:r>
              <a:rPr lang="en-US" dirty="0" smtClean="0">
                <a:solidFill>
                  <a:srgbClr val="FFFF00"/>
                </a:solidFill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solidFill>
                  <a:srgbClr val="FFFF00"/>
                </a:solidFill>
                <a:latin typeface="Maiandra GD" panose="020E0502030308020204" pitchFamily="34" charset="0"/>
              </a:rPr>
              <a:t>ada</a:t>
            </a:r>
            <a:r>
              <a:rPr lang="en-US" dirty="0" smtClean="0">
                <a:solidFill>
                  <a:srgbClr val="FFFF00"/>
                </a:solidFill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solidFill>
                  <a:srgbClr val="FFFF00"/>
                </a:solidFill>
                <a:latin typeface="Maiandra GD" panose="020E0502030308020204" pitchFamily="34" charset="0"/>
              </a:rPr>
              <a:t>ujian</a:t>
            </a:r>
            <a:r>
              <a:rPr lang="en-US" dirty="0" smtClean="0">
                <a:solidFill>
                  <a:srgbClr val="FFFF00"/>
                </a:solidFill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solidFill>
                  <a:srgbClr val="FFFF00"/>
                </a:solidFill>
                <a:latin typeface="Maiandra GD" panose="020E0502030308020204" pitchFamily="34" charset="0"/>
              </a:rPr>
              <a:t>di</a:t>
            </a:r>
            <a:r>
              <a:rPr lang="en-US" dirty="0" smtClean="0">
                <a:solidFill>
                  <a:srgbClr val="FFFF00"/>
                </a:solidFill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solidFill>
                  <a:srgbClr val="FFFF00"/>
                </a:solidFill>
                <a:latin typeface="Maiandra GD" panose="020E0502030308020204" pitchFamily="34" charset="0"/>
              </a:rPr>
              <a:t>masa</a:t>
            </a:r>
            <a:r>
              <a:rPr lang="en-US" dirty="0" smtClean="0">
                <a:solidFill>
                  <a:srgbClr val="FFFF00"/>
                </a:solidFill>
                <a:latin typeface="Maiandra GD" panose="020E0502030308020204" pitchFamily="34" charset="0"/>
              </a:rPr>
              <a:t> Semester </a:t>
            </a:r>
            <a:r>
              <a:rPr lang="en-US" dirty="0" err="1" smtClean="0">
                <a:solidFill>
                  <a:srgbClr val="FFFF00"/>
                </a:solidFill>
                <a:latin typeface="Maiandra GD" panose="020E0502030308020204" pitchFamily="34" charset="0"/>
              </a:rPr>
              <a:t>Pendek</a:t>
            </a:r>
            <a:r>
              <a:rPr lang="en-US" dirty="0" smtClean="0">
                <a:solidFill>
                  <a:srgbClr val="FFFF00"/>
                </a:solidFill>
                <a:latin typeface="Maiandra GD" panose="020E0502030308020204" pitchFamily="34" charset="0"/>
              </a:rPr>
              <a:t> (</a:t>
            </a:r>
            <a:r>
              <a:rPr lang="en-US" dirty="0" err="1" smtClean="0">
                <a:solidFill>
                  <a:srgbClr val="FFFF00"/>
                </a:solidFill>
                <a:latin typeface="Maiandra GD" panose="020E0502030308020204" pitchFamily="34" charset="0"/>
              </a:rPr>
              <a:t>untuk</a:t>
            </a:r>
            <a:r>
              <a:rPr lang="en-US" dirty="0" smtClean="0">
                <a:solidFill>
                  <a:srgbClr val="FFFF00"/>
                </a:solidFill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solidFill>
                  <a:srgbClr val="FFFF00"/>
                </a:solidFill>
                <a:latin typeface="Maiandra GD" panose="020E0502030308020204" pitchFamily="34" charset="0"/>
              </a:rPr>
              <a:t>seterusnya</a:t>
            </a:r>
            <a:r>
              <a:rPr lang="en-US" dirty="0" smtClean="0">
                <a:solidFill>
                  <a:srgbClr val="FFFF00"/>
                </a:solidFill>
                <a:latin typeface="Maiandra GD" panose="020E0502030308020204" pitchFamily="34" charset="0"/>
              </a:rPr>
              <a:t>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1"/>
                </a:solidFill>
                <a:latin typeface="Calibri" panose="020F0502020204030204" pitchFamily="34" charset="0"/>
              </a:rPr>
              <a:t>Proses</a:t>
            </a:r>
            <a:r>
              <a:rPr lang="en-US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 : 3. PENGAJUAN SIDANG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>
                <a:latin typeface="Maiandra GD" pitchFamily="34" charset="0"/>
              </a:rPr>
              <a:t>Jika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tidak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maju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sidang</a:t>
            </a:r>
            <a:r>
              <a:rPr lang="en-US" sz="2400" dirty="0" smtClean="0">
                <a:latin typeface="Maiandra GD" pitchFamily="34" charset="0"/>
              </a:rPr>
              <a:t>, </a:t>
            </a:r>
            <a:r>
              <a:rPr lang="en-US" sz="2400" dirty="0" err="1" smtClean="0">
                <a:latin typeface="Maiandra GD" pitchFamily="34" charset="0"/>
              </a:rPr>
              <a:t>tetap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harus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mengumpulkan</a:t>
            </a:r>
            <a:r>
              <a:rPr lang="en-US" sz="2400" dirty="0" smtClean="0">
                <a:latin typeface="Maiandra GD" pitchFamily="34" charset="0"/>
              </a:rPr>
              <a:t> progress report</a:t>
            </a:r>
          </a:p>
          <a:p>
            <a:r>
              <a:rPr lang="en-US" sz="2400" dirty="0" err="1" smtClean="0">
                <a:latin typeface="Maiandra GD" pitchFamily="34" charset="0"/>
              </a:rPr>
              <a:t>Daftar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untuk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pengambilan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Skripsi</a:t>
            </a:r>
            <a:r>
              <a:rPr lang="en-US" sz="2400" dirty="0" smtClean="0">
                <a:latin typeface="Maiandra GD" pitchFamily="34" charset="0"/>
              </a:rPr>
              <a:t> 2 ke-2 kali</a:t>
            </a:r>
          </a:p>
          <a:p>
            <a:r>
              <a:rPr lang="en-US" sz="2400" dirty="0" err="1" smtClean="0">
                <a:solidFill>
                  <a:srgbClr val="FFFF00"/>
                </a:solidFill>
                <a:latin typeface="Maiandra GD" pitchFamily="34" charset="0"/>
              </a:rPr>
              <a:t>Tidak</a:t>
            </a:r>
            <a:r>
              <a:rPr lang="en-US" sz="2400" dirty="0" smtClean="0">
                <a:solidFill>
                  <a:srgbClr val="FFFF00"/>
                </a:solidFill>
                <a:latin typeface="Maiandra GD" pitchFamily="34" charset="0"/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  <a:latin typeface="Maiandra GD" pitchFamily="34" charset="0"/>
              </a:rPr>
              <a:t>mengumpulkan</a:t>
            </a:r>
            <a:r>
              <a:rPr lang="en-US" sz="2400" dirty="0" smtClean="0">
                <a:solidFill>
                  <a:srgbClr val="FFFF00"/>
                </a:solidFill>
                <a:latin typeface="Maiandra GD" pitchFamily="34" charset="0"/>
              </a:rPr>
              <a:t> progress report = </a:t>
            </a:r>
            <a:r>
              <a:rPr lang="en-US" sz="2400" dirty="0" err="1" smtClean="0">
                <a:solidFill>
                  <a:srgbClr val="FFFF00"/>
                </a:solidFill>
                <a:latin typeface="Maiandra GD" pitchFamily="34" charset="0"/>
              </a:rPr>
              <a:t>tidak</a:t>
            </a:r>
            <a:r>
              <a:rPr lang="en-US" sz="2400" dirty="0" smtClean="0">
                <a:solidFill>
                  <a:srgbClr val="FFFF00"/>
                </a:solidFill>
                <a:latin typeface="Maiandra GD" pitchFamily="34" charset="0"/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  <a:latin typeface="Maiandra GD" pitchFamily="34" charset="0"/>
              </a:rPr>
              <a:t>dapat</a:t>
            </a:r>
            <a:r>
              <a:rPr lang="en-US" sz="2400" dirty="0" smtClean="0">
                <a:solidFill>
                  <a:srgbClr val="FFFF00"/>
                </a:solidFill>
                <a:latin typeface="Maiandra GD" pitchFamily="34" charset="0"/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  <a:latin typeface="Maiandra GD" pitchFamily="34" charset="0"/>
              </a:rPr>
              <a:t>mengajukan</a:t>
            </a:r>
            <a:r>
              <a:rPr lang="en-US" sz="2400" dirty="0" smtClean="0">
                <a:solidFill>
                  <a:srgbClr val="FFFF00"/>
                </a:solidFill>
                <a:latin typeface="Maiandra GD" pitchFamily="34" charset="0"/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  <a:latin typeface="Maiandra GD" pitchFamily="34" charset="0"/>
              </a:rPr>
              <a:t>pengambilan</a:t>
            </a:r>
            <a:r>
              <a:rPr lang="en-US" sz="2400" dirty="0" smtClean="0">
                <a:solidFill>
                  <a:srgbClr val="FFFF00"/>
                </a:solidFill>
                <a:latin typeface="Maiandra GD" pitchFamily="34" charset="0"/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  <a:latin typeface="Maiandra GD" pitchFamily="34" charset="0"/>
              </a:rPr>
              <a:t>kedua</a:t>
            </a:r>
            <a:r>
              <a:rPr lang="en-US" sz="2400" dirty="0" smtClean="0">
                <a:solidFill>
                  <a:srgbClr val="FFFF00"/>
                </a:solidFill>
                <a:latin typeface="Maiandra GD" pitchFamily="34" charset="0"/>
              </a:rPr>
              <a:t> </a:t>
            </a:r>
          </a:p>
          <a:p>
            <a:r>
              <a:rPr lang="en-US" sz="2400" dirty="0" err="1" smtClean="0">
                <a:latin typeface="Maiandra GD" pitchFamily="34" charset="0"/>
              </a:rPr>
              <a:t>Izin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untuk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untuk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pengambilan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kedua</a:t>
            </a:r>
            <a:r>
              <a:rPr lang="en-US" sz="2400" dirty="0" smtClean="0">
                <a:latin typeface="Maiandra GD" pitchFamily="34" charset="0"/>
              </a:rPr>
              <a:t> kali </a:t>
            </a:r>
            <a:r>
              <a:rPr lang="en-US" sz="2400" dirty="0" err="1" smtClean="0">
                <a:latin typeface="Maiandra GD" pitchFamily="34" charset="0"/>
              </a:rPr>
              <a:t>akan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ditentukan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di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rapat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jurusan</a:t>
            </a:r>
            <a:endParaRPr lang="en-US" sz="2400" dirty="0">
              <a:latin typeface="Maiandra GD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Proses : 4. SIDANG (1)</a:t>
            </a:r>
            <a:endParaRPr lang="en-US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57230"/>
            <a:ext cx="10820400" cy="4500154"/>
          </a:xfrm>
        </p:spPr>
        <p:txBody>
          <a:bodyPr>
            <a:normAutofit lnSpcReduction="10000"/>
          </a:bodyPr>
          <a:lstStyle/>
          <a:p>
            <a:r>
              <a:rPr lang="en-US" sz="2400" b="1" dirty="0" err="1" smtClean="0">
                <a:solidFill>
                  <a:srgbClr val="00B0F0"/>
                </a:solidFill>
                <a:latin typeface="Maiandra GD" panose="020E0502030308020204" pitchFamily="34" charset="0"/>
              </a:rPr>
              <a:t>Jadwal</a:t>
            </a:r>
            <a:endParaRPr lang="en-US" sz="2400" b="1" dirty="0">
              <a:solidFill>
                <a:srgbClr val="00B0F0"/>
              </a:solidFill>
              <a:latin typeface="Maiandra GD" panose="020E0502030308020204" pitchFamily="34" charset="0"/>
            </a:endParaRPr>
          </a:p>
          <a:p>
            <a:pPr lvl="1"/>
            <a:r>
              <a:rPr lang="en-US" dirty="0" err="1" smtClean="0">
                <a:latin typeface="Maiandra GD" panose="020E0502030308020204" pitchFamily="34" charset="0"/>
              </a:rPr>
              <a:t>Anda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tidak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diperkenankan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memilih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jadwal</a:t>
            </a:r>
            <a:endParaRPr lang="en-US" dirty="0" smtClean="0">
              <a:latin typeface="Maiandra GD" panose="020E0502030308020204" pitchFamily="34" charset="0"/>
            </a:endParaRPr>
          </a:p>
          <a:p>
            <a:pPr lvl="1"/>
            <a:r>
              <a:rPr lang="en-US" dirty="0" smtClean="0">
                <a:latin typeface="Maiandra GD" panose="020E0502030308020204" pitchFamily="34" charset="0"/>
              </a:rPr>
              <a:t>21 </a:t>
            </a:r>
            <a:r>
              <a:rPr lang="en-US" dirty="0" err="1" smtClean="0">
                <a:latin typeface="Maiandra GD" panose="020E0502030308020204" pitchFamily="34" charset="0"/>
              </a:rPr>
              <a:t>hari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kerja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setelah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pengajuan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sidang</a:t>
            </a:r>
            <a:r>
              <a:rPr lang="en-US" dirty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harus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ada</a:t>
            </a:r>
            <a:r>
              <a:rPr lang="en-US" dirty="0" smtClean="0">
                <a:latin typeface="Maiandra GD" panose="020E0502030308020204" pitchFamily="34" charset="0"/>
              </a:rPr>
              <a:t> di Bandung </a:t>
            </a:r>
            <a:r>
              <a:rPr lang="en-US" dirty="0" err="1" smtClean="0">
                <a:latin typeface="Maiandra GD" panose="020E0502030308020204" pitchFamily="34" charset="0"/>
              </a:rPr>
              <a:t>dan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siap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sidang</a:t>
            </a:r>
            <a:endParaRPr lang="en-US" dirty="0" smtClean="0">
              <a:latin typeface="Maiandra GD" panose="020E0502030308020204" pitchFamily="34" charset="0"/>
            </a:endParaRPr>
          </a:p>
          <a:p>
            <a:pPr lvl="1"/>
            <a:r>
              <a:rPr lang="en-US" dirty="0" err="1" smtClean="0">
                <a:latin typeface="Maiandra GD" panose="020E0502030308020204" pitchFamily="34" charset="0"/>
              </a:rPr>
              <a:t>Ijin</a:t>
            </a:r>
            <a:r>
              <a:rPr lang="en-US" dirty="0" smtClean="0">
                <a:latin typeface="Maiandra GD" panose="020E0502030308020204" pitchFamily="34" charset="0"/>
              </a:rPr>
              <a:t> : </a:t>
            </a:r>
            <a:r>
              <a:rPr lang="en-US" dirty="0" err="1" smtClean="0">
                <a:latin typeface="Maiandra GD" panose="020E0502030308020204" pitchFamily="34" charset="0"/>
              </a:rPr>
              <a:t>sakit</a:t>
            </a:r>
            <a:r>
              <a:rPr lang="en-US" dirty="0" smtClean="0">
                <a:latin typeface="Maiandra GD" panose="020E0502030308020204" pitchFamily="34" charset="0"/>
              </a:rPr>
              <a:t> (</a:t>
            </a:r>
            <a:r>
              <a:rPr lang="en-US" dirty="0" err="1" smtClean="0">
                <a:latin typeface="Maiandra GD" panose="020E0502030308020204" pitchFamily="34" charset="0"/>
              </a:rPr>
              <a:t>rawat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inap</a:t>
            </a:r>
            <a:r>
              <a:rPr lang="en-US" dirty="0" smtClean="0">
                <a:latin typeface="Maiandra GD" panose="020E0502030308020204" pitchFamily="34" charset="0"/>
              </a:rPr>
              <a:t> di </a:t>
            </a:r>
            <a:r>
              <a:rPr lang="en-US" dirty="0" err="1" smtClean="0">
                <a:latin typeface="Maiandra GD" panose="020E0502030308020204" pitchFamily="34" charset="0"/>
              </a:rPr>
              <a:t>rumah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sakit</a:t>
            </a:r>
            <a:r>
              <a:rPr lang="en-US" dirty="0" smtClean="0">
                <a:latin typeface="Maiandra GD" panose="020E0502030308020204" pitchFamily="34" charset="0"/>
              </a:rPr>
              <a:t>), </a:t>
            </a:r>
            <a:r>
              <a:rPr lang="en-US" dirty="0" err="1" smtClean="0">
                <a:latin typeface="Maiandra GD" panose="020E0502030308020204" pitchFamily="34" charset="0"/>
              </a:rPr>
              <a:t>mewakili</a:t>
            </a:r>
            <a:r>
              <a:rPr lang="en-US" dirty="0" smtClean="0">
                <a:latin typeface="Maiandra GD" panose="020E0502030308020204" pitchFamily="34" charset="0"/>
              </a:rPr>
              <a:t> UNPAR/FTIS</a:t>
            </a:r>
          </a:p>
          <a:p>
            <a:pPr lvl="1"/>
            <a:r>
              <a:rPr lang="en-US" dirty="0" err="1" smtClean="0">
                <a:latin typeface="Maiandra GD" panose="020E0502030308020204" pitchFamily="34" charset="0"/>
              </a:rPr>
              <a:t>Alasan</a:t>
            </a:r>
            <a:r>
              <a:rPr lang="en-US" dirty="0" smtClean="0">
                <a:latin typeface="Maiandra GD" panose="020E0502030308020204" pitchFamily="34" charset="0"/>
              </a:rPr>
              <a:t> lain: jalan2, acara </a:t>
            </a:r>
            <a:r>
              <a:rPr lang="en-US" dirty="0" err="1" smtClean="0">
                <a:latin typeface="Maiandra GD" panose="020E0502030308020204" pitchFamily="34" charset="0"/>
              </a:rPr>
              <a:t>keluarga</a:t>
            </a:r>
            <a:r>
              <a:rPr lang="en-US" dirty="0" smtClean="0">
                <a:latin typeface="Maiandra GD" panose="020E0502030308020204" pitchFamily="34" charset="0"/>
              </a:rPr>
              <a:t>, </a:t>
            </a:r>
            <a:r>
              <a:rPr lang="en-US" dirty="0" err="1" smtClean="0">
                <a:latin typeface="Maiandra GD" panose="020E0502030308020204" pitchFamily="34" charset="0"/>
              </a:rPr>
              <a:t>dll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tidak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akan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diterima</a:t>
            </a:r>
            <a:r>
              <a:rPr lang="en-US" dirty="0" smtClean="0">
                <a:latin typeface="Maiandra GD" panose="020E0502030308020204" pitchFamily="34" charset="0"/>
              </a:rPr>
              <a:t>   </a:t>
            </a:r>
          </a:p>
          <a:p>
            <a:r>
              <a:rPr lang="en-US" sz="2400" b="1" dirty="0" err="1" smtClean="0">
                <a:solidFill>
                  <a:srgbClr val="00B0F0"/>
                </a:solidFill>
                <a:latin typeface="Maiandra GD" panose="020E0502030308020204" pitchFamily="34" charset="0"/>
              </a:rPr>
              <a:t>Persiapan</a:t>
            </a:r>
            <a:r>
              <a:rPr lang="en-US" sz="2400" b="1" dirty="0" smtClean="0">
                <a:solidFill>
                  <a:srgbClr val="00B0F0"/>
                </a:solidFill>
                <a:latin typeface="Maiandra GD" panose="020E0502030308020204" pitchFamily="34" charset="0"/>
              </a:rPr>
              <a:t> </a:t>
            </a:r>
            <a:r>
              <a:rPr lang="en-US" sz="2400" b="1" dirty="0" err="1" smtClean="0">
                <a:solidFill>
                  <a:srgbClr val="00B0F0"/>
                </a:solidFill>
                <a:latin typeface="Maiandra GD" panose="020E0502030308020204" pitchFamily="34" charset="0"/>
              </a:rPr>
              <a:t>Sidang</a:t>
            </a:r>
            <a:endParaRPr lang="en-US" sz="2400" b="1" dirty="0">
              <a:solidFill>
                <a:srgbClr val="00B0F0"/>
              </a:solidFill>
              <a:latin typeface="Maiandra GD" panose="020E0502030308020204" pitchFamily="34" charset="0"/>
            </a:endParaRPr>
          </a:p>
          <a:p>
            <a:pPr lvl="1"/>
            <a:r>
              <a:rPr lang="en-US" dirty="0">
                <a:latin typeface="Maiandra GD" panose="020E0502030308020204" pitchFamily="34" charset="0"/>
              </a:rPr>
              <a:t>Akan </a:t>
            </a:r>
            <a:r>
              <a:rPr lang="en-US" dirty="0" err="1">
                <a:latin typeface="Maiandra GD" panose="020E0502030308020204" pitchFamily="34" charset="0"/>
              </a:rPr>
              <a:t>dibahas</a:t>
            </a:r>
            <a:r>
              <a:rPr lang="en-US" dirty="0">
                <a:latin typeface="Maiandra GD" panose="020E0502030308020204" pitchFamily="34" charset="0"/>
              </a:rPr>
              <a:t> </a:t>
            </a:r>
            <a:r>
              <a:rPr lang="en-US" dirty="0" err="1">
                <a:latin typeface="Maiandra GD" panose="020E0502030308020204" pitchFamily="34" charset="0"/>
              </a:rPr>
              <a:t>pada</a:t>
            </a:r>
            <a:r>
              <a:rPr lang="en-US" dirty="0">
                <a:latin typeface="Maiandra GD" panose="020E0502030308020204" pitchFamily="34" charset="0"/>
              </a:rPr>
              <a:t> </a:t>
            </a:r>
            <a:r>
              <a:rPr lang="en-US" dirty="0" err="1">
                <a:latin typeface="Maiandra GD" panose="020E0502030308020204" pitchFamily="34" charset="0"/>
              </a:rPr>
              <a:t>pertemuan</a:t>
            </a:r>
            <a:r>
              <a:rPr lang="en-US" dirty="0">
                <a:latin typeface="Maiandra GD" panose="020E0502030308020204" pitchFamily="34" charset="0"/>
              </a:rPr>
              <a:t> ke-2 </a:t>
            </a:r>
            <a:r>
              <a:rPr lang="en-US" dirty="0" err="1">
                <a:latin typeface="Maiandra GD" panose="020E0502030308020204" pitchFamily="34" charset="0"/>
              </a:rPr>
              <a:t>Skripsi</a:t>
            </a:r>
            <a:r>
              <a:rPr lang="en-US" dirty="0">
                <a:latin typeface="Maiandra GD" panose="020E0502030308020204" pitchFamily="34" charset="0"/>
              </a:rPr>
              <a:t> 2 : </a:t>
            </a:r>
            <a:r>
              <a:rPr lang="en-US" dirty="0" smtClean="0">
                <a:latin typeface="Maiandra GD" panose="020E0502030308020204" pitchFamily="34" charset="0"/>
              </a:rPr>
              <a:t>5 April 2017</a:t>
            </a:r>
            <a:endParaRPr lang="en-US" dirty="0">
              <a:latin typeface="Maiandra GD" panose="020E0502030308020204" pitchFamily="34" charset="0"/>
            </a:endParaRPr>
          </a:p>
          <a:p>
            <a:r>
              <a:rPr lang="en-US" sz="2400" b="1" dirty="0" err="1" smtClean="0">
                <a:solidFill>
                  <a:srgbClr val="00B0F0"/>
                </a:solidFill>
                <a:latin typeface="Maiandra GD" panose="020E0502030308020204" pitchFamily="34" charset="0"/>
              </a:rPr>
              <a:t>Pada</a:t>
            </a:r>
            <a:r>
              <a:rPr lang="en-US" sz="2400" b="1" dirty="0" smtClean="0">
                <a:solidFill>
                  <a:srgbClr val="00B0F0"/>
                </a:solidFill>
                <a:latin typeface="Maiandra GD" panose="020E0502030308020204" pitchFamily="34" charset="0"/>
              </a:rPr>
              <a:t> </a:t>
            </a:r>
            <a:r>
              <a:rPr lang="en-US" sz="2400" b="1" dirty="0" err="1" smtClean="0">
                <a:solidFill>
                  <a:srgbClr val="00B0F0"/>
                </a:solidFill>
                <a:latin typeface="Maiandra GD" panose="020E0502030308020204" pitchFamily="34" charset="0"/>
              </a:rPr>
              <a:t>saat</a:t>
            </a:r>
            <a:r>
              <a:rPr lang="en-US" sz="2400" b="1" dirty="0" smtClean="0">
                <a:solidFill>
                  <a:srgbClr val="00B0F0"/>
                </a:solidFill>
                <a:latin typeface="Maiandra GD" panose="020E0502030308020204" pitchFamily="34" charset="0"/>
              </a:rPr>
              <a:t> </a:t>
            </a:r>
            <a:r>
              <a:rPr lang="en-US" sz="2400" b="1" dirty="0" err="1" smtClean="0">
                <a:solidFill>
                  <a:srgbClr val="00B0F0"/>
                </a:solidFill>
                <a:latin typeface="Maiandra GD" panose="020E0502030308020204" pitchFamily="34" charset="0"/>
              </a:rPr>
              <a:t>sidang</a:t>
            </a:r>
            <a:endParaRPr lang="en-US" sz="2400" b="1" dirty="0">
              <a:solidFill>
                <a:srgbClr val="00B0F0"/>
              </a:solidFill>
              <a:latin typeface="Maiandra GD" panose="020E0502030308020204" pitchFamily="34" charset="0"/>
            </a:endParaRPr>
          </a:p>
          <a:p>
            <a:pPr lvl="1"/>
            <a:r>
              <a:rPr lang="en-US" dirty="0">
                <a:latin typeface="Maiandra GD" panose="020E0502030308020204" pitchFamily="34" charset="0"/>
              </a:rPr>
              <a:t>Akan </a:t>
            </a:r>
            <a:r>
              <a:rPr lang="en-US" dirty="0" err="1">
                <a:latin typeface="Maiandra GD" panose="020E0502030308020204" pitchFamily="34" charset="0"/>
              </a:rPr>
              <a:t>dibahas</a:t>
            </a:r>
            <a:r>
              <a:rPr lang="en-US" dirty="0">
                <a:latin typeface="Maiandra GD" panose="020E0502030308020204" pitchFamily="34" charset="0"/>
              </a:rPr>
              <a:t> </a:t>
            </a:r>
            <a:r>
              <a:rPr lang="en-US" dirty="0" err="1">
                <a:latin typeface="Maiandra GD" panose="020E0502030308020204" pitchFamily="34" charset="0"/>
              </a:rPr>
              <a:t>pada</a:t>
            </a:r>
            <a:r>
              <a:rPr lang="en-US" dirty="0">
                <a:latin typeface="Maiandra GD" panose="020E0502030308020204" pitchFamily="34" charset="0"/>
              </a:rPr>
              <a:t> </a:t>
            </a:r>
            <a:r>
              <a:rPr lang="en-US" dirty="0" err="1">
                <a:latin typeface="Maiandra GD" panose="020E0502030308020204" pitchFamily="34" charset="0"/>
              </a:rPr>
              <a:t>pertemuan</a:t>
            </a:r>
            <a:r>
              <a:rPr lang="en-US" dirty="0">
                <a:latin typeface="Maiandra GD" panose="020E0502030308020204" pitchFamily="34" charset="0"/>
              </a:rPr>
              <a:t> ke-2 </a:t>
            </a:r>
            <a:r>
              <a:rPr lang="en-US" dirty="0" err="1">
                <a:latin typeface="Maiandra GD" panose="020E0502030308020204" pitchFamily="34" charset="0"/>
              </a:rPr>
              <a:t>Skripsi</a:t>
            </a:r>
            <a:r>
              <a:rPr lang="en-US" dirty="0">
                <a:latin typeface="Maiandra GD" panose="020E0502030308020204" pitchFamily="34" charset="0"/>
              </a:rPr>
              <a:t> 2 : </a:t>
            </a:r>
            <a:r>
              <a:rPr lang="en-US" dirty="0" smtClean="0">
                <a:latin typeface="Maiandra GD" panose="020E0502030308020204" pitchFamily="34" charset="0"/>
              </a:rPr>
              <a:t>5 April 2017</a:t>
            </a:r>
            <a:endParaRPr lang="en-US" dirty="0">
              <a:latin typeface="Maiandra GD" panose="020E0502030308020204" pitchFamily="34" charset="0"/>
            </a:endParaRPr>
          </a:p>
          <a:p>
            <a:pPr lvl="1"/>
            <a:endParaRPr lang="en-US" dirty="0" smtClean="0">
              <a:latin typeface="Maiandra GD" panose="020E0502030308020204" pitchFamily="34" charset="0"/>
            </a:endParaRPr>
          </a:p>
          <a:p>
            <a:pPr lvl="1"/>
            <a:endParaRPr lang="en-US" dirty="0">
              <a:latin typeface="Maiandra GD" panose="020E0502030308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7344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Proses : 4. SIDANG (2)</a:t>
            </a:r>
            <a:endParaRPr lang="en-US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500154"/>
          </a:xfrm>
        </p:spPr>
        <p:txBody>
          <a:bodyPr>
            <a:normAutofit fontScale="92500" lnSpcReduction="20000"/>
          </a:bodyPr>
          <a:lstStyle/>
          <a:p>
            <a:r>
              <a:rPr lang="en-US" sz="2400" b="1" dirty="0" err="1" smtClean="0">
                <a:solidFill>
                  <a:srgbClr val="00B0F0"/>
                </a:solidFill>
                <a:latin typeface="Maiandra GD" panose="020E0502030308020204" pitchFamily="34" charset="0"/>
              </a:rPr>
              <a:t>Penilaian</a:t>
            </a:r>
            <a:r>
              <a:rPr lang="en-US" sz="2400" b="1" dirty="0" smtClean="0">
                <a:solidFill>
                  <a:srgbClr val="00B0F0"/>
                </a:solidFill>
                <a:latin typeface="Maiandra GD" panose="020E0502030308020204" pitchFamily="34" charset="0"/>
              </a:rPr>
              <a:t> </a:t>
            </a:r>
            <a:r>
              <a:rPr lang="en-US" sz="2400" b="1" dirty="0" err="1" smtClean="0">
                <a:solidFill>
                  <a:srgbClr val="00B0F0"/>
                </a:solidFill>
                <a:latin typeface="Maiandra GD" panose="020E0502030308020204" pitchFamily="34" charset="0"/>
              </a:rPr>
              <a:t>Sidang</a:t>
            </a:r>
            <a:endParaRPr lang="en-US" sz="2400" b="1" dirty="0">
              <a:solidFill>
                <a:srgbClr val="00B0F0"/>
              </a:solidFill>
              <a:latin typeface="Maiandra GD" panose="020E0502030308020204" pitchFamily="34" charset="0"/>
            </a:endParaRPr>
          </a:p>
          <a:p>
            <a:pPr lvl="1"/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Maiandra GD" panose="020E0502030308020204" pitchFamily="34" charset="0"/>
              </a:rPr>
              <a:t>Memahami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Maiandra GD" panose="020E0502030308020204" pitchFamily="34" charset="0"/>
              </a:rPr>
              <a:t> 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Maiandra GD" panose="020E0502030308020204" pitchFamily="34" charset="0"/>
              </a:rPr>
              <a:t>apa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Maiandra GD" panose="020E0502030308020204" pitchFamily="34" charset="0"/>
              </a:rPr>
              <a:t> yang 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Maiandra GD" panose="020E0502030308020204" pitchFamily="34" charset="0"/>
              </a:rPr>
              <a:t>dilakukan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Maiandra GD" panose="020E0502030308020204" pitchFamily="34" charset="0"/>
              </a:rPr>
              <a:t> 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Maiandra GD" panose="020E0502030308020204" pitchFamily="34" charset="0"/>
              </a:rPr>
              <a:t>selama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Maiandra GD" panose="020E0502030308020204" pitchFamily="34" charset="0"/>
              </a:rPr>
              <a:t> 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Maiandra GD" panose="020E0502030308020204" pitchFamily="34" charset="0"/>
              </a:rPr>
              <a:t>penelitian</a:t>
            </a:r>
            <a:endParaRPr lang="en-US" b="1" dirty="0" smtClean="0">
              <a:solidFill>
                <a:schemeClr val="accent1">
                  <a:lumMod val="60000"/>
                  <a:lumOff val="40000"/>
                </a:schemeClr>
              </a:solidFill>
              <a:latin typeface="Maiandra GD" panose="020E0502030308020204" pitchFamily="34" charset="0"/>
            </a:endParaRPr>
          </a:p>
          <a:p>
            <a:pPr lvl="2"/>
            <a:r>
              <a:rPr lang="en-US" dirty="0" err="1" smtClean="0">
                <a:latin typeface="Maiandra GD" panose="020E0502030308020204" pitchFamily="34" charset="0"/>
              </a:rPr>
              <a:t>Penguasaan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materi</a:t>
            </a:r>
            <a:endParaRPr lang="en-US" dirty="0" smtClean="0">
              <a:latin typeface="Maiandra GD" panose="020E0502030308020204" pitchFamily="34" charset="0"/>
            </a:endParaRPr>
          </a:p>
          <a:p>
            <a:pPr lvl="1"/>
            <a:r>
              <a:rPr lang="en-US" dirty="0" err="1" smtClean="0">
                <a:latin typeface="Maiandra GD" panose="020E0502030308020204" pitchFamily="34" charset="0"/>
              </a:rPr>
              <a:t>Melakukan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proses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penelitian</a:t>
            </a:r>
            <a:endParaRPr lang="en-US" dirty="0" smtClean="0">
              <a:latin typeface="Maiandra GD" panose="020E0502030308020204" pitchFamily="34" charset="0"/>
            </a:endParaRPr>
          </a:p>
          <a:p>
            <a:pPr lvl="2"/>
            <a:r>
              <a:rPr lang="en-US" dirty="0" smtClean="0">
                <a:latin typeface="Maiandra GD" panose="020E0502030308020204" pitchFamily="34" charset="0"/>
              </a:rPr>
              <a:t>Proses </a:t>
            </a:r>
            <a:r>
              <a:rPr lang="en-US" dirty="0" err="1" smtClean="0">
                <a:latin typeface="Maiandra GD" panose="020E0502030308020204" pitchFamily="34" charset="0"/>
              </a:rPr>
              <a:t>bimbingan</a:t>
            </a:r>
            <a:endParaRPr lang="en-US" dirty="0" smtClean="0">
              <a:latin typeface="Maiandra GD" panose="020E0502030308020204" pitchFamily="34" charset="0"/>
            </a:endParaRPr>
          </a:p>
          <a:p>
            <a:pPr lvl="2"/>
            <a:r>
              <a:rPr lang="en-US" dirty="0" err="1" smtClean="0">
                <a:latin typeface="Maiandra GD" panose="020E0502030308020204" pitchFamily="34" charset="0"/>
              </a:rPr>
              <a:t>Penguasaan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materi</a:t>
            </a:r>
            <a:endParaRPr lang="en-US" dirty="0" smtClean="0">
              <a:latin typeface="Maiandra GD" panose="020E0502030308020204" pitchFamily="34" charset="0"/>
            </a:endParaRPr>
          </a:p>
          <a:p>
            <a:pPr lvl="1"/>
            <a:r>
              <a:rPr lang="en-US" dirty="0" err="1" smtClean="0">
                <a:latin typeface="Maiandra GD" panose="020E0502030308020204" pitchFamily="34" charset="0"/>
              </a:rPr>
              <a:t>Menyampaikan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hasil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penelitian</a:t>
            </a:r>
            <a:endParaRPr lang="en-US" dirty="0" smtClean="0">
              <a:latin typeface="Maiandra GD" panose="020E0502030308020204" pitchFamily="34" charset="0"/>
            </a:endParaRPr>
          </a:p>
          <a:p>
            <a:pPr lvl="2"/>
            <a:r>
              <a:rPr lang="en-US" dirty="0" smtClean="0">
                <a:latin typeface="Maiandra GD" panose="020E0502030308020204" pitchFamily="34" charset="0"/>
              </a:rPr>
              <a:t>Tata </a:t>
            </a:r>
            <a:r>
              <a:rPr lang="en-US" dirty="0" err="1" smtClean="0">
                <a:latin typeface="Maiandra GD" panose="020E0502030308020204" pitchFamily="34" charset="0"/>
              </a:rPr>
              <a:t>tulis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laporan</a:t>
            </a:r>
            <a:r>
              <a:rPr lang="en-US" dirty="0" smtClean="0">
                <a:latin typeface="Maiandra GD" panose="020E0502030308020204" pitchFamily="34" charset="0"/>
              </a:rPr>
              <a:t> (</a:t>
            </a:r>
            <a:r>
              <a:rPr lang="en-US" dirty="0" err="1" smtClean="0">
                <a:latin typeface="Maiandra GD" panose="020E0502030308020204" pitchFamily="34" charset="0"/>
              </a:rPr>
              <a:t>tulisan</a:t>
            </a:r>
            <a:r>
              <a:rPr lang="en-US" dirty="0" smtClean="0">
                <a:latin typeface="Maiandra GD" panose="020E0502030308020204" pitchFamily="34" charset="0"/>
              </a:rPr>
              <a:t>)</a:t>
            </a:r>
          </a:p>
          <a:p>
            <a:pPr lvl="2"/>
            <a:r>
              <a:rPr lang="en-US" dirty="0" err="1" smtClean="0">
                <a:latin typeface="Maiandra GD" panose="020E0502030308020204" pitchFamily="34" charset="0"/>
              </a:rPr>
              <a:t>Kelengkapan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materi</a:t>
            </a:r>
            <a:r>
              <a:rPr lang="en-US" dirty="0" smtClean="0">
                <a:latin typeface="Maiandra GD" panose="020E0502030308020204" pitchFamily="34" charset="0"/>
              </a:rPr>
              <a:t> (</a:t>
            </a:r>
            <a:r>
              <a:rPr lang="en-US" dirty="0" err="1" smtClean="0">
                <a:latin typeface="Maiandra GD" panose="020E0502030308020204" pitchFamily="34" charset="0"/>
              </a:rPr>
              <a:t>tulisan</a:t>
            </a:r>
            <a:r>
              <a:rPr lang="en-US" dirty="0" smtClean="0">
                <a:latin typeface="Maiandra GD" panose="020E0502030308020204" pitchFamily="34" charset="0"/>
              </a:rPr>
              <a:t>)</a:t>
            </a:r>
          </a:p>
          <a:p>
            <a:pPr lvl="2"/>
            <a:r>
              <a:rPr lang="en-US" dirty="0" err="1" smtClean="0">
                <a:latin typeface="Maiandra GD" panose="020E0502030308020204" pitchFamily="34" charset="0"/>
              </a:rPr>
              <a:t>Presentasi</a:t>
            </a:r>
            <a:r>
              <a:rPr lang="en-US" dirty="0" smtClean="0">
                <a:latin typeface="Maiandra GD" panose="020E0502030308020204" pitchFamily="34" charset="0"/>
              </a:rPr>
              <a:t> (</a:t>
            </a:r>
            <a:r>
              <a:rPr lang="en-US" dirty="0" err="1" smtClean="0">
                <a:latin typeface="Maiandra GD" panose="020E0502030308020204" pitchFamily="34" charset="0"/>
              </a:rPr>
              <a:t>lisan</a:t>
            </a:r>
            <a:r>
              <a:rPr lang="en-US" dirty="0" smtClean="0">
                <a:latin typeface="Maiandra GD" panose="020E0502030308020204" pitchFamily="34" charset="0"/>
              </a:rPr>
              <a:t>)</a:t>
            </a:r>
          </a:p>
          <a:p>
            <a:pPr lvl="1"/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Maiandra GD" panose="020E0502030308020204" pitchFamily="34" charset="0"/>
              </a:rPr>
              <a:t>Pencapaian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Maiandra GD" panose="020E0502030308020204" pitchFamily="34" charset="0"/>
              </a:rPr>
              <a:t> 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Maiandra GD" panose="020E0502030308020204" pitchFamily="34" charset="0"/>
              </a:rPr>
              <a:t>tujuan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Maiandra GD" panose="020E0502030308020204" pitchFamily="34" charset="0"/>
              </a:rPr>
              <a:t> 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Maiandra GD" panose="020E0502030308020204" pitchFamily="34" charset="0"/>
              </a:rPr>
              <a:t>sesuai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Maiandra GD" panose="020E0502030308020204" pitchFamily="34" charset="0"/>
              </a:rPr>
              <a:t> 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Maiandra GD" panose="020E0502030308020204" pitchFamily="34" charset="0"/>
              </a:rPr>
              <a:t>dengan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Maiandra GD" panose="020E0502030308020204" pitchFamily="34" charset="0"/>
              </a:rPr>
              <a:t> yang 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Maiandra GD" panose="020E0502030308020204" pitchFamily="34" charset="0"/>
              </a:rPr>
              <a:t>sudah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Maiandra GD" panose="020E0502030308020204" pitchFamily="34" charset="0"/>
              </a:rPr>
              <a:t> 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Maiandra GD" panose="020E0502030308020204" pitchFamily="34" charset="0"/>
              </a:rPr>
              <a:t>ditentukan</a:t>
            </a:r>
            <a:endParaRPr lang="en-US" b="1" dirty="0" smtClean="0">
              <a:solidFill>
                <a:schemeClr val="accent1">
                  <a:lumMod val="60000"/>
                  <a:lumOff val="40000"/>
                </a:schemeClr>
              </a:solidFill>
              <a:latin typeface="Maiandra GD" panose="020E0502030308020204" pitchFamily="34" charset="0"/>
            </a:endParaRPr>
          </a:p>
          <a:p>
            <a:pPr lvl="1"/>
            <a:r>
              <a:rPr lang="en-US" dirty="0" err="1" smtClean="0">
                <a:latin typeface="Maiandra GD" panose="020E0502030308020204" pitchFamily="34" charset="0"/>
              </a:rPr>
              <a:t>Ketaatan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pada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aturan</a:t>
            </a:r>
            <a:endParaRPr lang="en-US" dirty="0" smtClean="0">
              <a:latin typeface="Maiandra GD" panose="020E0502030308020204" pitchFamily="34" charset="0"/>
            </a:endParaRPr>
          </a:p>
          <a:p>
            <a:pPr lvl="1"/>
            <a:endParaRPr lang="en-US" dirty="0">
              <a:latin typeface="Maiandra GD" panose="020E0502030308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4035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7223" y="411676"/>
            <a:ext cx="8610600" cy="1293028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Proses : 4. SIDANG (3)</a:t>
            </a:r>
            <a:endParaRPr lang="en-US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17602"/>
            <a:ext cx="10820400" cy="428897"/>
          </a:xfrm>
        </p:spPr>
        <p:txBody>
          <a:bodyPr>
            <a:normAutofit lnSpcReduction="10000"/>
          </a:bodyPr>
          <a:lstStyle/>
          <a:p>
            <a:r>
              <a:rPr lang="en-US" sz="2400" b="1" dirty="0" err="1" smtClean="0">
                <a:solidFill>
                  <a:srgbClr val="00B0F0"/>
                </a:solidFill>
                <a:latin typeface="Maiandra GD" panose="020E0502030308020204" pitchFamily="34" charset="0"/>
              </a:rPr>
              <a:t>Penilaian</a:t>
            </a:r>
            <a:r>
              <a:rPr lang="en-US" sz="2400" b="1" dirty="0" smtClean="0">
                <a:solidFill>
                  <a:srgbClr val="00B0F0"/>
                </a:solidFill>
                <a:latin typeface="Maiandra GD" panose="020E0502030308020204" pitchFamily="34" charset="0"/>
              </a:rPr>
              <a:t> </a:t>
            </a:r>
            <a:r>
              <a:rPr lang="en-US" sz="2400" b="1" dirty="0" err="1" smtClean="0">
                <a:solidFill>
                  <a:srgbClr val="00B0F0"/>
                </a:solidFill>
                <a:latin typeface="Maiandra GD" panose="020E0502030308020204" pitchFamily="34" charset="0"/>
              </a:rPr>
              <a:t>Sidang</a:t>
            </a:r>
            <a:endParaRPr lang="en-US" sz="2400" b="1" dirty="0">
              <a:solidFill>
                <a:srgbClr val="00B0F0"/>
              </a:solidFill>
              <a:latin typeface="Maiandra GD" panose="020E0502030308020204" pitchFamily="34" charset="0"/>
            </a:endParaRPr>
          </a:p>
          <a:p>
            <a:pPr lvl="1"/>
            <a:endParaRPr lang="en-US" dirty="0">
              <a:latin typeface="Maiandra GD" panose="020E050203030802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769213276"/>
              </p:ext>
            </p:extLst>
          </p:nvPr>
        </p:nvGraphicFramePr>
        <p:xfrm>
          <a:off x="3526951" y="1544138"/>
          <a:ext cx="6962523" cy="496606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11604"/>
                <a:gridCol w="1546462"/>
                <a:gridCol w="1287173"/>
                <a:gridCol w="1717284"/>
              </a:tblGrid>
              <a:tr h="4762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latin typeface="Maiandra GD" panose="020E0502030308020204" pitchFamily="34" charset="0"/>
                        </a:rPr>
                        <a:t>Komponen</a:t>
                      </a:r>
                      <a:endParaRPr lang="en-US" sz="2000" dirty="0">
                        <a:latin typeface="Maiandra GD" panose="020E0502030308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latin typeface="Maiandra GD" panose="020E0502030308020204" pitchFamily="34" charset="0"/>
                        </a:rPr>
                        <a:t>Pembimbing</a:t>
                      </a:r>
                      <a:endParaRPr lang="en-US" sz="2000" dirty="0">
                        <a:latin typeface="Maiandra GD" panose="020E0502030308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Maiandra GD" panose="020E0502030308020204" pitchFamily="34" charset="0"/>
                        </a:rPr>
                        <a:t>@</a:t>
                      </a:r>
                      <a:r>
                        <a:rPr lang="en-US" sz="2000" dirty="0" err="1" smtClean="0">
                          <a:latin typeface="Maiandra GD" panose="020E0502030308020204" pitchFamily="34" charset="0"/>
                        </a:rPr>
                        <a:t>Penguji</a:t>
                      </a:r>
                      <a:endParaRPr lang="en-US" sz="2000" dirty="0" smtClean="0">
                        <a:latin typeface="Maiandra GD" panose="020E0502030308020204" pitchFamily="34" charset="0"/>
                      </a:endParaRPr>
                    </a:p>
                    <a:p>
                      <a:pPr algn="ctr"/>
                      <a:r>
                        <a:rPr lang="en-US" sz="2000" dirty="0" smtClean="0">
                          <a:latin typeface="Maiandra GD" panose="020E0502030308020204" pitchFamily="34" charset="0"/>
                        </a:rPr>
                        <a:t>(2 </a:t>
                      </a:r>
                      <a:r>
                        <a:rPr lang="en-US" sz="2000" dirty="0" err="1" smtClean="0">
                          <a:latin typeface="Maiandra GD" panose="020E0502030308020204" pitchFamily="34" charset="0"/>
                        </a:rPr>
                        <a:t>dosen</a:t>
                      </a:r>
                      <a:r>
                        <a:rPr lang="en-US" sz="2000" dirty="0" smtClean="0">
                          <a:latin typeface="Maiandra GD" panose="020E0502030308020204" pitchFamily="34" charset="0"/>
                        </a:rPr>
                        <a:t>)</a:t>
                      </a:r>
                      <a:endParaRPr lang="en-US" sz="2000" dirty="0">
                        <a:latin typeface="Maiandra GD" panose="020E0502030308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latin typeface="Maiandra GD" panose="020E0502030308020204" pitchFamily="34" charset="0"/>
                        </a:rPr>
                        <a:t>Koordinator</a:t>
                      </a:r>
                      <a:endParaRPr lang="en-US" sz="2000" dirty="0">
                        <a:latin typeface="Maiandra GD" panose="020E0502030308020204" pitchFamily="34" charset="0"/>
                      </a:endParaRPr>
                    </a:p>
                  </a:txBody>
                  <a:tcPr/>
                </a:tc>
              </a:tr>
              <a:tr h="476250"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 smtClean="0">
                          <a:latin typeface="Maiandra GD" panose="020E0502030308020204" pitchFamily="34" charset="0"/>
                        </a:rPr>
                        <a:t>Tata </a:t>
                      </a:r>
                      <a:r>
                        <a:rPr lang="en-US" sz="2000" b="0" dirty="0" err="1" smtClean="0">
                          <a:latin typeface="Maiandra GD" panose="020E0502030308020204" pitchFamily="34" charset="0"/>
                        </a:rPr>
                        <a:t>Tulis</a:t>
                      </a:r>
                      <a:r>
                        <a:rPr lang="en-US" sz="2000" b="0" dirty="0" smtClean="0">
                          <a:latin typeface="Maiandra GD" panose="020E0502030308020204" pitchFamily="34" charset="0"/>
                        </a:rPr>
                        <a:t> </a:t>
                      </a:r>
                      <a:r>
                        <a:rPr lang="en-US" sz="2000" b="0" dirty="0" err="1" smtClean="0">
                          <a:latin typeface="Maiandra GD" panose="020E0502030308020204" pitchFamily="34" charset="0"/>
                        </a:rPr>
                        <a:t>Laporan</a:t>
                      </a:r>
                      <a:endParaRPr lang="en-US" sz="2000" b="0" dirty="0">
                        <a:latin typeface="Maiandra GD" panose="020E0502030308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Maiandra GD" panose="020E0502030308020204" pitchFamily="34" charset="0"/>
                        </a:rPr>
                        <a:t>20%</a:t>
                      </a:r>
                      <a:endParaRPr lang="en-US" sz="2000" b="1" dirty="0">
                        <a:latin typeface="Maiandra GD" panose="020E0502030308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Maiandra GD" panose="020E0502030308020204" pitchFamily="34" charset="0"/>
                        </a:rPr>
                        <a:t>15%</a:t>
                      </a:r>
                      <a:endParaRPr lang="en-US" sz="2000" b="1" dirty="0">
                        <a:latin typeface="Maiandra GD" panose="020E0502030308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Maiandra GD" panose="020E0502030308020204" pitchFamily="34" charset="0"/>
                      </a:endParaRPr>
                    </a:p>
                  </a:txBody>
                  <a:tcPr/>
                </a:tc>
              </a:tr>
              <a:tr h="476250"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 err="1" smtClean="0">
                          <a:latin typeface="Maiandra GD" panose="020E0502030308020204" pitchFamily="34" charset="0"/>
                        </a:rPr>
                        <a:t>Kelengkapan</a:t>
                      </a:r>
                      <a:r>
                        <a:rPr lang="en-US" sz="2000" b="0" dirty="0" smtClean="0">
                          <a:latin typeface="Maiandra GD" panose="020E0502030308020204" pitchFamily="34" charset="0"/>
                        </a:rPr>
                        <a:t> </a:t>
                      </a:r>
                      <a:r>
                        <a:rPr lang="en-US" sz="2000" b="0" dirty="0" err="1" smtClean="0">
                          <a:latin typeface="Maiandra GD" panose="020E0502030308020204" pitchFamily="34" charset="0"/>
                        </a:rPr>
                        <a:t>Materi</a:t>
                      </a:r>
                      <a:endParaRPr lang="en-US" sz="2000" b="0" dirty="0">
                        <a:latin typeface="Maiandra GD" panose="020E0502030308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Maiandra GD" panose="020E0502030308020204" pitchFamily="34" charset="0"/>
                        </a:rPr>
                        <a:t>20%</a:t>
                      </a:r>
                      <a:endParaRPr lang="en-US" sz="2000" b="1" dirty="0">
                        <a:latin typeface="Maiandra GD" panose="020E0502030308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Maiandra GD" panose="020E0502030308020204" pitchFamily="34" charset="0"/>
                        </a:rPr>
                        <a:t>10%</a:t>
                      </a:r>
                      <a:endParaRPr lang="en-US" sz="2000" b="1" dirty="0">
                        <a:latin typeface="Maiandra GD" panose="020E0502030308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Maiandra GD" panose="020E0502030308020204" pitchFamily="34" charset="0"/>
                      </a:endParaRPr>
                    </a:p>
                  </a:txBody>
                  <a:tcPr/>
                </a:tc>
              </a:tr>
              <a:tr h="476250"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 err="1" smtClean="0">
                          <a:latin typeface="Maiandra GD" panose="020E0502030308020204" pitchFamily="34" charset="0"/>
                        </a:rPr>
                        <a:t>Penguasaan</a:t>
                      </a:r>
                      <a:r>
                        <a:rPr lang="en-US" sz="2000" b="0" dirty="0" smtClean="0">
                          <a:latin typeface="Maiandra GD" panose="020E0502030308020204" pitchFamily="34" charset="0"/>
                        </a:rPr>
                        <a:t> </a:t>
                      </a:r>
                      <a:r>
                        <a:rPr lang="en-US" sz="2000" b="0" dirty="0" err="1" smtClean="0">
                          <a:latin typeface="Maiandra GD" panose="020E0502030308020204" pitchFamily="34" charset="0"/>
                        </a:rPr>
                        <a:t>Materi</a:t>
                      </a:r>
                      <a:endParaRPr lang="en-US" sz="2000" b="0" dirty="0">
                        <a:latin typeface="Maiandra GD" panose="020E0502030308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Maiandra GD" panose="020E0502030308020204" pitchFamily="34" charset="0"/>
                        </a:rPr>
                        <a:t>30%</a:t>
                      </a:r>
                      <a:endParaRPr lang="en-US" sz="2000" b="1" dirty="0">
                        <a:latin typeface="Maiandra GD" panose="020E0502030308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Maiandra GD" panose="020E0502030308020204" pitchFamily="34" charset="0"/>
                        </a:rPr>
                        <a:t>30%</a:t>
                      </a:r>
                      <a:endParaRPr lang="en-US" sz="2000" b="1" dirty="0">
                        <a:latin typeface="Maiandra GD" panose="020E0502030308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Maiandra GD" panose="020E0502030308020204" pitchFamily="34" charset="0"/>
                      </a:endParaRPr>
                    </a:p>
                  </a:txBody>
                  <a:tcPr/>
                </a:tc>
              </a:tr>
              <a:tr h="476250"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 smtClean="0">
                          <a:latin typeface="Maiandra GD" panose="020E0502030308020204" pitchFamily="34" charset="0"/>
                        </a:rPr>
                        <a:t>Proses </a:t>
                      </a:r>
                      <a:r>
                        <a:rPr lang="en-US" sz="2000" b="0" dirty="0" err="1" smtClean="0">
                          <a:latin typeface="Maiandra GD" panose="020E0502030308020204" pitchFamily="34" charset="0"/>
                        </a:rPr>
                        <a:t>Bimbingan</a:t>
                      </a:r>
                      <a:endParaRPr lang="en-US" sz="2000" b="0" dirty="0">
                        <a:latin typeface="Maiandra GD" panose="020E0502030308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Maiandra GD" panose="020E0502030308020204" pitchFamily="34" charset="0"/>
                        </a:rPr>
                        <a:t>30%</a:t>
                      </a:r>
                      <a:endParaRPr lang="en-US" sz="2000" b="1" dirty="0">
                        <a:latin typeface="Maiandra GD" panose="020E0502030308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Maiandra GD" panose="020E0502030308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Maiandra GD" panose="020E0502030308020204" pitchFamily="34" charset="0"/>
                      </a:endParaRPr>
                    </a:p>
                  </a:txBody>
                  <a:tcPr/>
                </a:tc>
              </a:tr>
              <a:tr h="476250"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 err="1" smtClean="0">
                          <a:latin typeface="Maiandra GD" panose="020E0502030308020204" pitchFamily="34" charset="0"/>
                        </a:rPr>
                        <a:t>Presentasi</a:t>
                      </a:r>
                      <a:endParaRPr lang="en-US" sz="2000" b="0" dirty="0">
                        <a:latin typeface="Maiandra GD" panose="020E0502030308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Maiandra GD" panose="020E0502030308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Maiandra GD" panose="020E0502030308020204" pitchFamily="34" charset="0"/>
                        </a:rPr>
                        <a:t>15%</a:t>
                      </a:r>
                      <a:endParaRPr lang="en-US" sz="2000" b="1" dirty="0">
                        <a:latin typeface="Maiandra GD" panose="020E0502030308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Maiandra GD" panose="020E0502030308020204" pitchFamily="34" charset="0"/>
                      </a:endParaRPr>
                    </a:p>
                  </a:txBody>
                  <a:tcPr/>
                </a:tc>
              </a:tr>
              <a:tr h="455023"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 err="1" smtClean="0">
                          <a:latin typeface="Maiandra GD" panose="020E0502030308020204" pitchFamily="34" charset="0"/>
                        </a:rPr>
                        <a:t>Pencapaian</a:t>
                      </a:r>
                      <a:r>
                        <a:rPr lang="en-US" sz="2000" b="0" dirty="0" smtClean="0">
                          <a:latin typeface="Maiandra GD" panose="020E0502030308020204" pitchFamily="34" charset="0"/>
                        </a:rPr>
                        <a:t> </a:t>
                      </a:r>
                      <a:r>
                        <a:rPr lang="en-US" sz="2000" b="0" dirty="0" err="1" smtClean="0">
                          <a:latin typeface="Maiandra GD" panose="020E0502030308020204" pitchFamily="34" charset="0"/>
                        </a:rPr>
                        <a:t>Tujuan</a:t>
                      </a:r>
                      <a:endParaRPr lang="en-US" sz="2000" b="0" dirty="0">
                        <a:latin typeface="Maiandra GD" panose="020E0502030308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Maiandra GD" panose="020E0502030308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Maiandra GD" panose="020E0502030308020204" pitchFamily="34" charset="0"/>
                        </a:rPr>
                        <a:t>30%</a:t>
                      </a:r>
                      <a:endParaRPr lang="en-US" sz="2000" b="1" dirty="0">
                        <a:latin typeface="Maiandra GD" panose="020E0502030308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Maiandra GD" panose="020E0502030308020204" pitchFamily="34" charset="0"/>
                      </a:endParaRPr>
                    </a:p>
                  </a:txBody>
                  <a:tcPr/>
                </a:tc>
              </a:tr>
              <a:tr h="476250"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 err="1" smtClean="0">
                          <a:solidFill>
                            <a:schemeClr val="bg1"/>
                          </a:solidFill>
                          <a:latin typeface="Maiandra GD" panose="020E0502030308020204" pitchFamily="34" charset="0"/>
                        </a:rPr>
                        <a:t>Kedisiplinan</a:t>
                      </a:r>
                      <a:endParaRPr lang="en-US" sz="2000" b="0" dirty="0">
                        <a:solidFill>
                          <a:schemeClr val="bg1"/>
                        </a:solidFill>
                        <a:latin typeface="Maiandra GD" panose="020E0502030308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rgbClr val="0070C0"/>
                        </a:solidFill>
                        <a:latin typeface="Maiandra GD" panose="020E0502030308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rgbClr val="0070C0"/>
                        </a:solidFill>
                        <a:latin typeface="Maiandra GD" panose="020E0502030308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dk1"/>
                          </a:solidFill>
                          <a:latin typeface="Maiandra GD" panose="020E0502030308020204" pitchFamily="34" charset="0"/>
                          <a:ea typeface="+mn-ea"/>
                          <a:cs typeface="+mn-cs"/>
                        </a:rPr>
                        <a:t>100%</a:t>
                      </a:r>
                      <a:endParaRPr lang="en-US" sz="2000" b="1" kern="1200" dirty="0">
                        <a:solidFill>
                          <a:schemeClr val="dk1"/>
                        </a:solidFill>
                        <a:latin typeface="Maiandra GD" panose="020E0502030308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76250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 smtClean="0">
                          <a:solidFill>
                            <a:srgbClr val="0070C0"/>
                          </a:solidFill>
                          <a:latin typeface="Maiandra GD" panose="020E0502030308020204" pitchFamily="34" charset="0"/>
                        </a:rPr>
                        <a:t>Total</a:t>
                      </a:r>
                      <a:endParaRPr lang="en-US" sz="2400" b="1" dirty="0">
                        <a:solidFill>
                          <a:srgbClr val="0070C0"/>
                        </a:solidFill>
                        <a:latin typeface="Maiandra GD" panose="020E0502030308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70C0"/>
                          </a:solidFill>
                          <a:latin typeface="Maiandra GD" panose="020E0502030308020204" pitchFamily="34" charset="0"/>
                        </a:rPr>
                        <a:t>100%</a:t>
                      </a:r>
                      <a:endParaRPr lang="en-US" sz="2400" b="1" dirty="0">
                        <a:solidFill>
                          <a:srgbClr val="0070C0"/>
                        </a:solidFill>
                        <a:latin typeface="Maiandra GD" panose="020E0502030308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70C0"/>
                          </a:solidFill>
                          <a:latin typeface="Maiandra GD" panose="020E0502030308020204" pitchFamily="34" charset="0"/>
                        </a:rPr>
                        <a:t>100%</a:t>
                      </a:r>
                      <a:endParaRPr lang="en-US" sz="2400" b="1" dirty="0">
                        <a:solidFill>
                          <a:srgbClr val="0070C0"/>
                        </a:solidFill>
                        <a:latin typeface="Maiandra GD" panose="020E0502030308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70C0"/>
                          </a:solidFill>
                          <a:latin typeface="Maiandra GD" panose="020E0502030308020204" pitchFamily="34" charset="0"/>
                        </a:rPr>
                        <a:t>100%</a:t>
                      </a:r>
                      <a:endParaRPr lang="en-US" sz="2400" b="1" dirty="0">
                        <a:solidFill>
                          <a:srgbClr val="0070C0"/>
                        </a:solidFill>
                        <a:latin typeface="Maiandra GD" panose="020E0502030308020204" pitchFamily="34" charset="0"/>
                      </a:endParaRPr>
                    </a:p>
                  </a:txBody>
                  <a:tcPr/>
                </a:tc>
              </a:tr>
              <a:tr h="476250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 smtClean="0">
                          <a:solidFill>
                            <a:srgbClr val="FF0000"/>
                          </a:solidFill>
                          <a:latin typeface="Maiandra GD" panose="020E0502030308020204" pitchFamily="34" charset="0"/>
                        </a:rPr>
                        <a:t>BOBOT</a:t>
                      </a:r>
                      <a:endParaRPr lang="en-US" sz="2400" b="1" dirty="0">
                        <a:solidFill>
                          <a:srgbClr val="FF0000"/>
                        </a:solidFill>
                        <a:latin typeface="Maiandra GD" panose="020E0502030308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0000"/>
                          </a:solidFill>
                          <a:latin typeface="Maiandra GD" panose="020E0502030308020204" pitchFamily="34" charset="0"/>
                        </a:rPr>
                        <a:t>20%</a:t>
                      </a:r>
                      <a:endParaRPr lang="en-US" sz="2400" b="1" dirty="0">
                        <a:solidFill>
                          <a:srgbClr val="FF0000"/>
                        </a:solidFill>
                        <a:latin typeface="Maiandra GD" panose="020E0502030308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0000"/>
                          </a:solidFill>
                          <a:latin typeface="Maiandra GD" panose="020E0502030308020204" pitchFamily="34" charset="0"/>
                        </a:rPr>
                        <a:t>@35%</a:t>
                      </a:r>
                      <a:endParaRPr lang="en-US" sz="2400" b="1" dirty="0">
                        <a:solidFill>
                          <a:srgbClr val="FF0000"/>
                        </a:solidFill>
                        <a:latin typeface="Maiandra GD" panose="020E0502030308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0000"/>
                          </a:solidFill>
                          <a:latin typeface="Maiandra GD" panose="020E0502030308020204" pitchFamily="34" charset="0"/>
                        </a:rPr>
                        <a:t>10%</a:t>
                      </a:r>
                      <a:endParaRPr lang="en-US" sz="2400" b="1" dirty="0">
                        <a:solidFill>
                          <a:srgbClr val="FF0000"/>
                        </a:solidFill>
                        <a:latin typeface="Maiandra GD" panose="020E0502030308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158096" y="3727738"/>
            <a:ext cx="5687198" cy="8309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chemeClr val="bg1"/>
                </a:solidFill>
                <a:latin typeface="Maiandra GD" pitchFamily="34" charset="0"/>
              </a:rPr>
              <a:t>Nilai</a:t>
            </a:r>
            <a:r>
              <a:rPr lang="en-US" sz="2400" dirty="0" smtClean="0">
                <a:solidFill>
                  <a:schemeClr val="bg1"/>
                </a:solidFill>
                <a:latin typeface="Maiandra GD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Maiandra GD" pitchFamily="34" charset="0"/>
              </a:rPr>
              <a:t>kedisiplinan</a:t>
            </a:r>
            <a:r>
              <a:rPr lang="en-US" sz="2400" dirty="0" smtClean="0">
                <a:solidFill>
                  <a:schemeClr val="bg1"/>
                </a:solidFill>
                <a:latin typeface="Maiandra GD" pitchFamily="34" charset="0"/>
              </a:rPr>
              <a:t> DIAKUMULASI </a:t>
            </a:r>
            <a:r>
              <a:rPr lang="en-US" sz="2400" dirty="0" err="1" smtClean="0">
                <a:solidFill>
                  <a:schemeClr val="bg1"/>
                </a:solidFill>
                <a:latin typeface="Maiandra GD" pitchFamily="34" charset="0"/>
              </a:rPr>
              <a:t>selama</a:t>
            </a:r>
            <a:r>
              <a:rPr lang="en-US" sz="2400" dirty="0" smtClean="0">
                <a:solidFill>
                  <a:schemeClr val="bg1"/>
                </a:solidFill>
                <a:latin typeface="Maiandra GD" pitchFamily="34" charset="0"/>
              </a:rPr>
              <a:t> </a:t>
            </a:r>
          </a:p>
          <a:p>
            <a:r>
              <a:rPr lang="en-US" sz="2400" dirty="0" err="1" smtClean="0">
                <a:solidFill>
                  <a:schemeClr val="bg1"/>
                </a:solidFill>
                <a:latin typeface="Maiandra GD" pitchFamily="34" charset="0"/>
              </a:rPr>
              <a:t>anda</a:t>
            </a:r>
            <a:r>
              <a:rPr lang="en-US" sz="2400" dirty="0" smtClean="0">
                <a:solidFill>
                  <a:schemeClr val="bg1"/>
                </a:solidFill>
                <a:latin typeface="Maiandra GD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Maiandra GD" pitchFamily="34" charset="0"/>
              </a:rPr>
              <a:t>mengambil</a:t>
            </a:r>
            <a:r>
              <a:rPr lang="en-US" sz="2400" dirty="0" smtClean="0">
                <a:solidFill>
                  <a:schemeClr val="bg1"/>
                </a:solidFill>
                <a:latin typeface="Maiandra GD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Maiandra GD" pitchFamily="34" charset="0"/>
              </a:rPr>
              <a:t>Skripsi</a:t>
            </a:r>
            <a:r>
              <a:rPr lang="en-US" sz="2400" dirty="0" smtClean="0">
                <a:solidFill>
                  <a:schemeClr val="bg1"/>
                </a:solidFill>
                <a:latin typeface="Maiandra GD" pitchFamily="34" charset="0"/>
              </a:rPr>
              <a:t> 1 </a:t>
            </a:r>
            <a:r>
              <a:rPr lang="en-US" sz="2400" dirty="0" err="1" smtClean="0">
                <a:solidFill>
                  <a:schemeClr val="bg1"/>
                </a:solidFill>
                <a:latin typeface="Maiandra GD" pitchFamily="34" charset="0"/>
              </a:rPr>
              <a:t>atau</a:t>
            </a:r>
            <a:r>
              <a:rPr lang="en-US" sz="2400" dirty="0" smtClean="0">
                <a:solidFill>
                  <a:schemeClr val="bg1"/>
                </a:solidFill>
                <a:latin typeface="Maiandra GD" pitchFamily="34" charset="0"/>
              </a:rPr>
              <a:t> 2</a:t>
            </a:r>
            <a:endParaRPr lang="en-US" sz="2400" dirty="0">
              <a:solidFill>
                <a:schemeClr val="bg1"/>
              </a:solidFill>
              <a:latin typeface="Maiandra G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35042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1"/>
                </a:solidFill>
                <a:latin typeface="Calibri" panose="020F0502020204030204" pitchFamily="34" charset="0"/>
              </a:rPr>
              <a:t>Proses</a:t>
            </a:r>
            <a:r>
              <a:rPr lang="en-US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 : 4. SIDANG </a:t>
            </a:r>
            <a:r>
              <a:rPr lang="en-US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Maiandra GD" pitchFamily="34" charset="0"/>
              </a:rPr>
              <a:t>Nilai</a:t>
            </a:r>
            <a:r>
              <a:rPr lang="en-US" dirty="0" smtClean="0">
                <a:latin typeface="Maiandra GD" pitchFamily="34" charset="0"/>
              </a:rPr>
              <a:t>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Maiandra GD" pitchFamily="34" charset="0"/>
              </a:rPr>
              <a:t>Penguasaan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Maiandra GD" pitchFamily="34" charset="0"/>
              </a:rPr>
              <a:t>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Maiandra GD" pitchFamily="34" charset="0"/>
              </a:rPr>
              <a:t>materi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Maiandra GD" pitchFamily="34" charset="0"/>
              </a:rPr>
              <a:t> DAN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Maiandra GD" pitchFamily="34" charset="0"/>
              </a:rPr>
              <a:t>Pencapaian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Maiandra GD" pitchFamily="34" charset="0"/>
              </a:rPr>
              <a:t>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Maiandra GD" pitchFamily="34" charset="0"/>
              </a:rPr>
              <a:t>tujuan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Maiandra GD" pitchFamily="34" charset="0"/>
              </a:rPr>
              <a:t> &gt;= 50, </a:t>
            </a:r>
            <a:r>
              <a:rPr lang="en-US" dirty="0" err="1" smtClean="0">
                <a:latin typeface="Maiandra GD" pitchFamily="34" charset="0"/>
              </a:rPr>
              <a:t>jumlahkan</a:t>
            </a:r>
            <a:r>
              <a:rPr lang="en-US" dirty="0" smtClean="0">
                <a:latin typeface="Maiandra GD" pitchFamily="34" charset="0"/>
              </a:rPr>
              <a:t> </a:t>
            </a:r>
            <a:r>
              <a:rPr lang="en-US" dirty="0" err="1" smtClean="0">
                <a:latin typeface="Maiandra GD" pitchFamily="34" charset="0"/>
              </a:rPr>
              <a:t>seperti</a:t>
            </a:r>
            <a:r>
              <a:rPr lang="en-US" dirty="0" smtClean="0">
                <a:latin typeface="Maiandra GD" pitchFamily="34" charset="0"/>
              </a:rPr>
              <a:t> </a:t>
            </a:r>
            <a:r>
              <a:rPr lang="en-US" dirty="0" err="1" smtClean="0">
                <a:latin typeface="Maiandra GD" pitchFamily="34" charset="0"/>
              </a:rPr>
              <a:t>biasa</a:t>
            </a:r>
            <a:endParaRPr lang="en-US" dirty="0" smtClean="0">
              <a:latin typeface="Maiandra GD" pitchFamily="34" charset="0"/>
            </a:endParaRPr>
          </a:p>
          <a:p>
            <a:pPr>
              <a:buNone/>
            </a:pPr>
            <a:endParaRPr lang="en-US" dirty="0" smtClean="0">
              <a:latin typeface="Maiandra GD" pitchFamily="34" charset="0"/>
            </a:endParaRPr>
          </a:p>
          <a:p>
            <a:r>
              <a:rPr lang="en-US" dirty="0" err="1" smtClean="0">
                <a:latin typeface="Maiandra GD" pitchFamily="34" charset="0"/>
              </a:rPr>
              <a:t>Nilai</a:t>
            </a:r>
            <a:r>
              <a:rPr lang="en-US" dirty="0" smtClean="0">
                <a:latin typeface="Maiandra GD" pitchFamily="34" charset="0"/>
              </a:rPr>
              <a:t>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Maiandra GD" pitchFamily="34" charset="0"/>
              </a:rPr>
              <a:t>Penguasaan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Maiandra GD" pitchFamily="34" charset="0"/>
              </a:rPr>
              <a:t>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Maiandra GD" pitchFamily="34" charset="0"/>
              </a:rPr>
              <a:t>materi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Maiandra GD" pitchFamily="34" charset="0"/>
              </a:rPr>
              <a:t> ATAU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Maiandra GD" pitchFamily="34" charset="0"/>
              </a:rPr>
              <a:t>Pencapaian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Maiandra GD" pitchFamily="34" charset="0"/>
              </a:rPr>
              <a:t>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Maiandra GD" pitchFamily="34" charset="0"/>
              </a:rPr>
              <a:t>tujuan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Maiandra GD" pitchFamily="34" charset="0"/>
              </a:rPr>
              <a:t> &lt; 50</a:t>
            </a:r>
            <a:r>
              <a:rPr lang="en-US" dirty="0" smtClean="0">
                <a:latin typeface="Maiandra GD" pitchFamily="34" charset="0"/>
              </a:rPr>
              <a:t>, </a:t>
            </a:r>
            <a:r>
              <a:rPr lang="en-US" dirty="0" err="1" smtClean="0">
                <a:latin typeface="Maiandra GD" pitchFamily="34" charset="0"/>
              </a:rPr>
              <a:t>nilai</a:t>
            </a:r>
            <a:r>
              <a:rPr lang="en-US" dirty="0" smtClean="0">
                <a:latin typeface="Maiandra GD" pitchFamily="34" charset="0"/>
              </a:rPr>
              <a:t> </a:t>
            </a:r>
            <a:r>
              <a:rPr lang="en-US" dirty="0" err="1" smtClean="0">
                <a:latin typeface="Maiandra GD" pitchFamily="34" charset="0"/>
              </a:rPr>
              <a:t>Skripsi</a:t>
            </a:r>
            <a:r>
              <a:rPr lang="en-US" dirty="0" smtClean="0">
                <a:latin typeface="Maiandra GD" pitchFamily="34" charset="0"/>
              </a:rPr>
              <a:t> 2 = min(49, </a:t>
            </a:r>
            <a:r>
              <a:rPr lang="en-US" dirty="0" err="1" smtClean="0">
                <a:latin typeface="Maiandra GD" pitchFamily="34" charset="0"/>
              </a:rPr>
              <a:t>hasil</a:t>
            </a:r>
            <a:r>
              <a:rPr lang="en-US" dirty="0" smtClean="0">
                <a:latin typeface="Maiandra GD" pitchFamily="34" charset="0"/>
              </a:rPr>
              <a:t> </a:t>
            </a:r>
            <a:r>
              <a:rPr lang="en-US" dirty="0" err="1" smtClean="0">
                <a:latin typeface="Maiandra GD" pitchFamily="34" charset="0"/>
              </a:rPr>
              <a:t>penjumlahan</a:t>
            </a:r>
            <a:r>
              <a:rPr lang="en-US" dirty="0" smtClean="0">
                <a:latin typeface="Maiandra GD" pitchFamily="34" charset="0"/>
              </a:rPr>
              <a:t>)</a:t>
            </a:r>
            <a:endParaRPr lang="en-US" dirty="0">
              <a:latin typeface="Maiandra GD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1"/>
                </a:solidFill>
                <a:latin typeface="Calibri" panose="020F0502020204030204" pitchFamily="34" charset="0"/>
              </a:rPr>
              <a:t>Proses</a:t>
            </a:r>
            <a:r>
              <a:rPr lang="en-US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 : 4. SIDANG </a:t>
            </a:r>
            <a:r>
              <a:rPr lang="en-US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(5)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latin typeface="Maiandra GD" pitchFamily="34" charset="0"/>
              </a:rPr>
              <a:t>Lama </a:t>
            </a:r>
            <a:r>
              <a:rPr lang="en-US" dirty="0" err="1" smtClean="0">
                <a:latin typeface="Maiandra GD" pitchFamily="34" charset="0"/>
              </a:rPr>
              <a:t>sidang</a:t>
            </a:r>
            <a:r>
              <a:rPr lang="en-US" dirty="0" smtClean="0">
                <a:latin typeface="Maiandra GD" pitchFamily="34" charset="0"/>
              </a:rPr>
              <a:t> 110 </a:t>
            </a:r>
            <a:r>
              <a:rPr lang="en-US" dirty="0" err="1" smtClean="0">
                <a:latin typeface="Maiandra GD" pitchFamily="34" charset="0"/>
              </a:rPr>
              <a:t>menit</a:t>
            </a:r>
            <a:endParaRPr lang="en-US" dirty="0" smtClean="0">
              <a:latin typeface="Maiandra GD" pitchFamily="34" charset="0"/>
            </a:endParaRPr>
          </a:p>
          <a:p>
            <a:pPr lvl="1"/>
            <a:r>
              <a:rPr lang="en-US" dirty="0" smtClean="0">
                <a:latin typeface="Maiandra GD" pitchFamily="34" charset="0"/>
              </a:rPr>
              <a:t>30 </a:t>
            </a:r>
            <a:r>
              <a:rPr lang="en-US" dirty="0" err="1" smtClean="0">
                <a:latin typeface="Maiandra GD" pitchFamily="34" charset="0"/>
              </a:rPr>
              <a:t>menit</a:t>
            </a:r>
            <a:r>
              <a:rPr lang="en-US" dirty="0" smtClean="0">
                <a:latin typeface="Maiandra GD" pitchFamily="34" charset="0"/>
              </a:rPr>
              <a:t>: </a:t>
            </a:r>
            <a:r>
              <a:rPr lang="en-US" dirty="0" err="1" smtClean="0">
                <a:latin typeface="Maiandra GD" pitchFamily="34" charset="0"/>
              </a:rPr>
              <a:t>presentasi</a:t>
            </a:r>
            <a:r>
              <a:rPr lang="en-US" dirty="0" smtClean="0">
                <a:latin typeface="Maiandra GD" pitchFamily="34" charset="0"/>
              </a:rPr>
              <a:t> </a:t>
            </a:r>
            <a:r>
              <a:rPr lang="en-US" dirty="0" err="1" smtClean="0">
                <a:latin typeface="Maiandra GD" pitchFamily="34" charset="0"/>
              </a:rPr>
              <a:t>dan</a:t>
            </a:r>
            <a:r>
              <a:rPr lang="en-US" dirty="0" smtClean="0">
                <a:latin typeface="Maiandra GD" pitchFamily="34" charset="0"/>
              </a:rPr>
              <a:t> demo</a:t>
            </a:r>
          </a:p>
          <a:p>
            <a:pPr lvl="1"/>
            <a:r>
              <a:rPr lang="en-US" dirty="0" smtClean="0">
                <a:latin typeface="Maiandra GD" pitchFamily="34" charset="0"/>
              </a:rPr>
              <a:t>70 </a:t>
            </a:r>
            <a:r>
              <a:rPr lang="en-US" dirty="0" err="1" smtClean="0">
                <a:latin typeface="Maiandra GD" pitchFamily="34" charset="0"/>
              </a:rPr>
              <a:t>menit</a:t>
            </a:r>
            <a:r>
              <a:rPr lang="en-US" dirty="0" smtClean="0">
                <a:latin typeface="Maiandra GD" pitchFamily="34" charset="0"/>
              </a:rPr>
              <a:t>: </a:t>
            </a:r>
            <a:r>
              <a:rPr lang="en-US" dirty="0" err="1" smtClean="0">
                <a:latin typeface="Maiandra GD" pitchFamily="34" charset="0"/>
              </a:rPr>
              <a:t>tanya</a:t>
            </a:r>
            <a:r>
              <a:rPr lang="en-US" dirty="0" smtClean="0">
                <a:latin typeface="Maiandra GD" pitchFamily="34" charset="0"/>
              </a:rPr>
              <a:t> </a:t>
            </a:r>
            <a:r>
              <a:rPr lang="en-US" dirty="0" err="1" smtClean="0">
                <a:latin typeface="Maiandra GD" pitchFamily="34" charset="0"/>
              </a:rPr>
              <a:t>jawab</a:t>
            </a:r>
            <a:endParaRPr lang="en-US" dirty="0" smtClean="0">
              <a:latin typeface="Maiandra GD" pitchFamily="34" charset="0"/>
            </a:endParaRPr>
          </a:p>
          <a:p>
            <a:pPr lvl="1"/>
            <a:r>
              <a:rPr lang="en-US" dirty="0" smtClean="0">
                <a:latin typeface="Maiandra GD" pitchFamily="34" charset="0"/>
              </a:rPr>
              <a:t>10 </a:t>
            </a:r>
            <a:r>
              <a:rPr lang="en-US" dirty="0" err="1" smtClean="0">
                <a:latin typeface="Maiandra GD" pitchFamily="34" charset="0"/>
              </a:rPr>
              <a:t>menit</a:t>
            </a:r>
            <a:r>
              <a:rPr lang="en-US" dirty="0" smtClean="0">
                <a:latin typeface="Maiandra GD" pitchFamily="34" charset="0"/>
              </a:rPr>
              <a:t>: </a:t>
            </a:r>
            <a:r>
              <a:rPr lang="en-US" dirty="0" err="1" smtClean="0">
                <a:latin typeface="Maiandra GD" pitchFamily="34" charset="0"/>
              </a:rPr>
              <a:t>penilaian</a:t>
            </a:r>
            <a:endParaRPr lang="en-US" dirty="0" smtClean="0">
              <a:latin typeface="Maiandra GD" pitchFamily="34" charset="0"/>
            </a:endParaRPr>
          </a:p>
          <a:p>
            <a:r>
              <a:rPr lang="en-US" dirty="0" err="1" smtClean="0">
                <a:latin typeface="Maiandra GD" pitchFamily="34" charset="0"/>
              </a:rPr>
              <a:t>Keterlambatan</a:t>
            </a:r>
            <a:endParaRPr lang="en-US" dirty="0" smtClean="0">
              <a:latin typeface="Maiandra GD" pitchFamily="34" charset="0"/>
            </a:endParaRPr>
          </a:p>
          <a:p>
            <a:pPr lvl="1"/>
            <a:r>
              <a:rPr lang="en-US" dirty="0" err="1" smtClean="0">
                <a:latin typeface="Maiandra GD" pitchFamily="34" charset="0"/>
              </a:rPr>
              <a:t>Penguji</a:t>
            </a:r>
            <a:r>
              <a:rPr lang="en-US" dirty="0" smtClean="0">
                <a:latin typeface="Maiandra GD" pitchFamily="34" charset="0"/>
              </a:rPr>
              <a:t> </a:t>
            </a:r>
            <a:r>
              <a:rPr lang="en-US" dirty="0" err="1" smtClean="0">
                <a:latin typeface="Maiandra GD" pitchFamily="34" charset="0"/>
              </a:rPr>
              <a:t>atau</a:t>
            </a:r>
            <a:r>
              <a:rPr lang="en-US" dirty="0" smtClean="0">
                <a:latin typeface="Maiandra GD" pitchFamily="34" charset="0"/>
              </a:rPr>
              <a:t> </a:t>
            </a:r>
            <a:r>
              <a:rPr lang="en-US" dirty="0" err="1" smtClean="0">
                <a:latin typeface="Maiandra GD" pitchFamily="34" charset="0"/>
              </a:rPr>
              <a:t>seluruh</a:t>
            </a:r>
            <a:r>
              <a:rPr lang="en-US" dirty="0" smtClean="0">
                <a:latin typeface="Maiandra GD" pitchFamily="34" charset="0"/>
              </a:rPr>
              <a:t> </a:t>
            </a:r>
            <a:r>
              <a:rPr lang="en-US" dirty="0" err="1" smtClean="0">
                <a:latin typeface="Maiandra GD" pitchFamily="34" charset="0"/>
              </a:rPr>
              <a:t>pembimbing</a:t>
            </a:r>
            <a:r>
              <a:rPr lang="en-US" dirty="0" smtClean="0">
                <a:latin typeface="Maiandra GD" pitchFamily="34" charset="0"/>
              </a:rPr>
              <a:t> </a:t>
            </a:r>
            <a:r>
              <a:rPr lang="en-US" dirty="0" err="1" smtClean="0">
                <a:latin typeface="Maiandra GD" pitchFamily="34" charset="0"/>
              </a:rPr>
              <a:t>tidak</a:t>
            </a:r>
            <a:r>
              <a:rPr lang="en-US" dirty="0" smtClean="0">
                <a:latin typeface="Maiandra GD" pitchFamily="34" charset="0"/>
              </a:rPr>
              <a:t> </a:t>
            </a:r>
            <a:r>
              <a:rPr lang="en-US" dirty="0" err="1" smtClean="0">
                <a:latin typeface="Maiandra GD" pitchFamily="34" charset="0"/>
              </a:rPr>
              <a:t>hadir</a:t>
            </a:r>
            <a:r>
              <a:rPr lang="en-US" dirty="0" smtClean="0">
                <a:latin typeface="Maiandra GD" pitchFamily="34" charset="0"/>
              </a:rPr>
              <a:t> </a:t>
            </a:r>
            <a:r>
              <a:rPr lang="en-US" dirty="0" err="1" smtClean="0">
                <a:latin typeface="Maiandra GD" pitchFamily="34" charset="0"/>
              </a:rPr>
              <a:t>dalam</a:t>
            </a:r>
            <a:r>
              <a:rPr lang="en-US" dirty="0" smtClean="0">
                <a:latin typeface="Maiandra GD" pitchFamily="34" charset="0"/>
              </a:rPr>
              <a:t> 15 </a:t>
            </a:r>
            <a:r>
              <a:rPr lang="en-US" dirty="0" err="1" smtClean="0">
                <a:latin typeface="Maiandra GD" pitchFamily="34" charset="0"/>
              </a:rPr>
              <a:t>menit</a:t>
            </a:r>
            <a:r>
              <a:rPr lang="en-US" dirty="0" smtClean="0">
                <a:latin typeface="Maiandra GD" pitchFamily="34" charset="0"/>
              </a:rPr>
              <a:t>, </a:t>
            </a:r>
            <a:r>
              <a:rPr lang="en-US" dirty="0" err="1" smtClean="0">
                <a:latin typeface="Maiandra GD" pitchFamily="34" charset="0"/>
              </a:rPr>
              <a:t>sidang</a:t>
            </a:r>
            <a:r>
              <a:rPr lang="en-US" dirty="0" smtClean="0">
                <a:latin typeface="Maiandra GD" pitchFamily="34" charset="0"/>
              </a:rPr>
              <a:t> </a:t>
            </a:r>
            <a:r>
              <a:rPr lang="en-US" dirty="0" err="1" smtClean="0">
                <a:latin typeface="Maiandra GD" pitchFamily="34" charset="0"/>
              </a:rPr>
              <a:t>dibatalkan</a:t>
            </a:r>
            <a:r>
              <a:rPr lang="en-US" dirty="0" smtClean="0">
                <a:latin typeface="Maiandra GD" pitchFamily="34" charset="0"/>
              </a:rPr>
              <a:t> </a:t>
            </a:r>
            <a:r>
              <a:rPr lang="en-US" dirty="0" err="1" smtClean="0">
                <a:latin typeface="Maiandra GD" pitchFamily="34" charset="0"/>
              </a:rPr>
              <a:t>dan</a:t>
            </a:r>
            <a:r>
              <a:rPr lang="en-US" dirty="0" smtClean="0">
                <a:latin typeface="Maiandra GD" pitchFamily="34" charset="0"/>
              </a:rPr>
              <a:t> </a:t>
            </a:r>
            <a:r>
              <a:rPr lang="en-US" dirty="0" err="1" smtClean="0">
                <a:latin typeface="Maiandra GD" pitchFamily="34" charset="0"/>
              </a:rPr>
              <a:t>dijadwalkan</a:t>
            </a:r>
            <a:r>
              <a:rPr lang="en-US" dirty="0" smtClean="0">
                <a:latin typeface="Maiandra GD" pitchFamily="34" charset="0"/>
              </a:rPr>
              <a:t> </a:t>
            </a:r>
            <a:r>
              <a:rPr lang="en-US" dirty="0" err="1" smtClean="0">
                <a:latin typeface="Maiandra GD" pitchFamily="34" charset="0"/>
              </a:rPr>
              <a:t>ulang</a:t>
            </a:r>
            <a:endParaRPr lang="en-US" dirty="0" smtClean="0">
              <a:latin typeface="Maiandra GD" pitchFamily="34" charset="0"/>
            </a:endParaRPr>
          </a:p>
          <a:p>
            <a:pPr lvl="1"/>
            <a:r>
              <a:rPr lang="en-US" dirty="0" err="1" smtClean="0">
                <a:latin typeface="Maiandra GD" pitchFamily="34" charset="0"/>
              </a:rPr>
              <a:t>Toleransi</a:t>
            </a:r>
            <a:r>
              <a:rPr lang="en-US" dirty="0" smtClean="0">
                <a:latin typeface="Maiandra GD" pitchFamily="34" charset="0"/>
              </a:rPr>
              <a:t> </a:t>
            </a:r>
            <a:r>
              <a:rPr lang="en-US" dirty="0" err="1" smtClean="0">
                <a:latin typeface="Maiandra GD" pitchFamily="34" charset="0"/>
              </a:rPr>
              <a:t>keterlambatan</a:t>
            </a:r>
            <a:r>
              <a:rPr lang="en-US" dirty="0" smtClean="0">
                <a:latin typeface="Maiandra GD" pitchFamily="34" charset="0"/>
              </a:rPr>
              <a:t> </a:t>
            </a:r>
            <a:r>
              <a:rPr lang="en-US" dirty="0" err="1" smtClean="0">
                <a:latin typeface="Maiandra GD" pitchFamily="34" charset="0"/>
              </a:rPr>
              <a:t>mahasiswa</a:t>
            </a:r>
            <a:r>
              <a:rPr lang="en-US" dirty="0" smtClean="0">
                <a:latin typeface="Maiandra GD" pitchFamily="34" charset="0"/>
              </a:rPr>
              <a:t> = 0 </a:t>
            </a:r>
            <a:r>
              <a:rPr lang="en-US" dirty="0" err="1" smtClean="0">
                <a:latin typeface="Maiandra GD" pitchFamily="34" charset="0"/>
              </a:rPr>
              <a:t>menit</a:t>
            </a:r>
            <a:r>
              <a:rPr lang="en-US" dirty="0" smtClean="0">
                <a:latin typeface="Maiandra GD" pitchFamily="34" charset="0"/>
              </a:rPr>
              <a:t>. </a:t>
            </a:r>
            <a:r>
              <a:rPr lang="en-US" dirty="0" err="1" smtClean="0">
                <a:latin typeface="Maiandra GD" pitchFamily="34" charset="0"/>
              </a:rPr>
              <a:t>Jika</a:t>
            </a:r>
            <a:r>
              <a:rPr lang="en-US" dirty="0" smtClean="0">
                <a:latin typeface="Maiandra GD" pitchFamily="34" charset="0"/>
              </a:rPr>
              <a:t> </a:t>
            </a:r>
            <a:r>
              <a:rPr lang="en-US" dirty="0" err="1" smtClean="0">
                <a:latin typeface="Maiandra GD" pitchFamily="34" charset="0"/>
              </a:rPr>
              <a:t>terlambat</a:t>
            </a:r>
            <a:r>
              <a:rPr lang="en-US" dirty="0" smtClean="0">
                <a:latin typeface="Maiandra GD" pitchFamily="34" charset="0"/>
              </a:rPr>
              <a:t>, </a:t>
            </a:r>
            <a:r>
              <a:rPr lang="en-US" dirty="0" err="1" smtClean="0">
                <a:latin typeface="Maiandra GD" pitchFamily="34" charset="0"/>
              </a:rPr>
              <a:t>mahasiswa</a:t>
            </a:r>
            <a:r>
              <a:rPr lang="en-US" dirty="0" smtClean="0">
                <a:latin typeface="Maiandra GD" pitchFamily="34" charset="0"/>
              </a:rPr>
              <a:t> </a:t>
            </a:r>
            <a:r>
              <a:rPr lang="en-US" dirty="0" err="1" smtClean="0">
                <a:latin typeface="Maiandra GD" pitchFamily="34" charset="0"/>
              </a:rPr>
              <a:t>dianggap</a:t>
            </a:r>
            <a:r>
              <a:rPr lang="en-US" dirty="0" smtClean="0">
                <a:latin typeface="Maiandra GD" pitchFamily="34" charset="0"/>
              </a:rPr>
              <a:t> </a:t>
            </a:r>
            <a:r>
              <a:rPr lang="en-US" dirty="0" err="1" smtClean="0">
                <a:latin typeface="Maiandra GD" pitchFamily="34" charset="0"/>
              </a:rPr>
              <a:t>sudah</a:t>
            </a:r>
            <a:r>
              <a:rPr lang="en-US" dirty="0" smtClean="0">
                <a:latin typeface="Maiandra GD" pitchFamily="34" charset="0"/>
              </a:rPr>
              <a:t> </a:t>
            </a:r>
            <a:r>
              <a:rPr lang="en-US" dirty="0" err="1" smtClean="0">
                <a:latin typeface="Maiandra GD" pitchFamily="34" charset="0"/>
              </a:rPr>
              <a:t>sidang</a:t>
            </a:r>
            <a:r>
              <a:rPr lang="en-US" dirty="0" smtClean="0">
                <a:latin typeface="Maiandra GD" pitchFamily="34" charset="0"/>
              </a:rPr>
              <a:t> 1 kali </a:t>
            </a:r>
            <a:r>
              <a:rPr lang="en-US" dirty="0" err="1" smtClean="0">
                <a:latin typeface="Maiandra GD" pitchFamily="34" charset="0"/>
              </a:rPr>
              <a:t>dengan</a:t>
            </a:r>
            <a:r>
              <a:rPr lang="en-US" dirty="0" smtClean="0">
                <a:latin typeface="Maiandra GD" pitchFamily="34" charset="0"/>
              </a:rPr>
              <a:t> </a:t>
            </a:r>
            <a:r>
              <a:rPr lang="en-US" dirty="0" err="1" smtClean="0">
                <a:latin typeface="Maiandra GD" pitchFamily="34" charset="0"/>
              </a:rPr>
              <a:t>nilai</a:t>
            </a:r>
            <a:r>
              <a:rPr lang="en-US" dirty="0" smtClean="0">
                <a:latin typeface="Maiandra GD" pitchFamily="34" charset="0"/>
              </a:rPr>
              <a:t> 50</a:t>
            </a:r>
          </a:p>
          <a:p>
            <a:pPr lvl="1"/>
            <a:r>
              <a:rPr lang="en-US" dirty="0" err="1" smtClean="0">
                <a:latin typeface="Maiandra GD" pitchFamily="34" charset="0"/>
              </a:rPr>
              <a:t>Boleh</a:t>
            </a:r>
            <a:r>
              <a:rPr lang="en-US" dirty="0" smtClean="0">
                <a:latin typeface="Maiandra GD" pitchFamily="34" charset="0"/>
              </a:rPr>
              <a:t> </a:t>
            </a:r>
            <a:r>
              <a:rPr lang="en-US" dirty="0" err="1" smtClean="0">
                <a:latin typeface="Maiandra GD" pitchFamily="34" charset="0"/>
              </a:rPr>
              <a:t>mengajukan</a:t>
            </a:r>
            <a:r>
              <a:rPr lang="en-US" dirty="0" smtClean="0">
                <a:latin typeface="Maiandra GD" pitchFamily="34" charset="0"/>
              </a:rPr>
              <a:t> </a:t>
            </a:r>
            <a:r>
              <a:rPr lang="en-US" dirty="0" err="1" smtClean="0">
                <a:latin typeface="Maiandra GD" pitchFamily="34" charset="0"/>
              </a:rPr>
              <a:t>sidang</a:t>
            </a:r>
            <a:r>
              <a:rPr lang="en-US" dirty="0" smtClean="0">
                <a:latin typeface="Maiandra GD" pitchFamily="34" charset="0"/>
              </a:rPr>
              <a:t> </a:t>
            </a:r>
            <a:r>
              <a:rPr lang="en-US" dirty="0" err="1" smtClean="0">
                <a:latin typeface="Maiandra GD" pitchFamily="34" charset="0"/>
              </a:rPr>
              <a:t>susulan</a:t>
            </a:r>
            <a:r>
              <a:rPr lang="en-US" dirty="0" smtClean="0">
                <a:latin typeface="Maiandra GD" pitchFamily="34" charset="0"/>
              </a:rPr>
              <a:t> </a:t>
            </a:r>
            <a:r>
              <a:rPr lang="en-US" dirty="0" err="1" smtClean="0">
                <a:latin typeface="Maiandra GD" pitchFamily="34" charset="0"/>
              </a:rPr>
              <a:t>dengan</a:t>
            </a:r>
            <a:r>
              <a:rPr lang="en-US" dirty="0" smtClean="0">
                <a:latin typeface="Maiandra GD" pitchFamily="34" charset="0"/>
              </a:rPr>
              <a:t> </a:t>
            </a:r>
            <a:r>
              <a:rPr lang="en-US" dirty="0" err="1" smtClean="0">
                <a:latin typeface="Maiandra GD" pitchFamily="34" charset="0"/>
              </a:rPr>
              <a:t>surat</a:t>
            </a:r>
            <a:r>
              <a:rPr lang="en-US" dirty="0" smtClean="0">
                <a:latin typeface="Maiandra GD" pitchFamily="34" charset="0"/>
              </a:rPr>
              <a:t> </a:t>
            </a:r>
            <a:r>
              <a:rPr lang="en-US" dirty="0" err="1" smtClean="0">
                <a:latin typeface="Maiandra GD" pitchFamily="34" charset="0"/>
              </a:rPr>
              <a:t>resmi</a:t>
            </a:r>
            <a:r>
              <a:rPr lang="en-US" dirty="0" smtClean="0">
                <a:latin typeface="Maiandra GD" pitchFamily="34" charset="0"/>
              </a:rPr>
              <a:t> </a:t>
            </a:r>
            <a:r>
              <a:rPr lang="en-US" dirty="0" err="1" smtClean="0">
                <a:latin typeface="Maiandra GD" pitchFamily="34" charset="0"/>
              </a:rPr>
              <a:t>kepada</a:t>
            </a:r>
            <a:r>
              <a:rPr lang="en-US" dirty="0" smtClean="0">
                <a:latin typeface="Maiandra GD" pitchFamily="34" charset="0"/>
              </a:rPr>
              <a:t> </a:t>
            </a:r>
            <a:r>
              <a:rPr lang="en-US" dirty="0" err="1" smtClean="0">
                <a:latin typeface="Maiandra GD" pitchFamily="34" charset="0"/>
              </a:rPr>
              <a:t>Kaprodi</a:t>
            </a:r>
            <a:r>
              <a:rPr lang="en-US" dirty="0" smtClean="0">
                <a:latin typeface="Maiandra GD" pitchFamily="34" charset="0"/>
              </a:rPr>
              <a:t>. </a:t>
            </a:r>
            <a:endParaRPr lang="en-US" dirty="0">
              <a:latin typeface="Maiandra GD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Proses : 4. SIDANG </a:t>
            </a:r>
            <a:r>
              <a:rPr lang="en-US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(6)</a:t>
            </a:r>
            <a:endParaRPr lang="en-US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500154"/>
          </a:xfrm>
        </p:spPr>
        <p:txBody>
          <a:bodyPr>
            <a:normAutofit fontScale="92500" lnSpcReduction="20000"/>
          </a:bodyPr>
          <a:lstStyle/>
          <a:p>
            <a:r>
              <a:rPr lang="en-US" sz="2400" b="1" dirty="0" err="1" smtClean="0">
                <a:solidFill>
                  <a:srgbClr val="00B0F0"/>
                </a:solidFill>
                <a:latin typeface="Maiandra GD" panose="020E0502030308020204" pitchFamily="34" charset="0"/>
              </a:rPr>
              <a:t>Penilaian</a:t>
            </a:r>
            <a:r>
              <a:rPr lang="en-US" sz="2400" b="1" dirty="0" smtClean="0">
                <a:solidFill>
                  <a:srgbClr val="00B0F0"/>
                </a:solidFill>
                <a:latin typeface="Maiandra GD" panose="020E0502030308020204" pitchFamily="34" charset="0"/>
              </a:rPr>
              <a:t> </a:t>
            </a:r>
            <a:r>
              <a:rPr lang="en-US" sz="2400" b="1" dirty="0" err="1" smtClean="0">
                <a:solidFill>
                  <a:srgbClr val="00B0F0"/>
                </a:solidFill>
                <a:latin typeface="Maiandra GD" panose="020E0502030308020204" pitchFamily="34" charset="0"/>
              </a:rPr>
              <a:t>Sidang</a:t>
            </a:r>
            <a:endParaRPr lang="en-US" sz="2400" b="1" dirty="0">
              <a:solidFill>
                <a:srgbClr val="00B0F0"/>
              </a:solidFill>
              <a:latin typeface="Maiandra GD" panose="020E0502030308020204" pitchFamily="34" charset="0"/>
            </a:endParaRPr>
          </a:p>
          <a:p>
            <a:pPr lvl="1"/>
            <a:r>
              <a:rPr lang="en-US" dirty="0" err="1" smtClean="0">
                <a:latin typeface="Maiandra GD" panose="020E0502030308020204" pitchFamily="34" charset="0"/>
              </a:rPr>
              <a:t>Penilaian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akhir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mengikuti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standar</a:t>
            </a:r>
            <a:r>
              <a:rPr lang="en-US" dirty="0" smtClean="0">
                <a:latin typeface="Maiandra GD" panose="020E0502030308020204" pitchFamily="34" charset="0"/>
              </a:rPr>
              <a:t> yang </a:t>
            </a:r>
            <a:r>
              <a:rPr lang="en-US" dirty="0" err="1" smtClean="0">
                <a:latin typeface="Maiandra GD" panose="020E0502030308020204" pitchFamily="34" charset="0"/>
              </a:rPr>
              <a:t>berlaku</a:t>
            </a:r>
            <a:r>
              <a:rPr lang="en-US" dirty="0" smtClean="0">
                <a:latin typeface="Maiandra GD" panose="020E0502030308020204" pitchFamily="34" charset="0"/>
              </a:rPr>
              <a:t> di </a:t>
            </a:r>
            <a:r>
              <a:rPr lang="en-US" dirty="0" err="1" smtClean="0">
                <a:latin typeface="Maiandra GD" panose="020E0502030308020204" pitchFamily="34" charset="0"/>
              </a:rPr>
              <a:t>kuliah</a:t>
            </a:r>
            <a:r>
              <a:rPr lang="en-US" dirty="0" smtClean="0">
                <a:latin typeface="Maiandra GD" panose="020E0502030308020204" pitchFamily="34" charset="0"/>
              </a:rPr>
              <a:t>, </a:t>
            </a:r>
            <a:r>
              <a:rPr lang="en-US" dirty="0" err="1" smtClean="0">
                <a:latin typeface="Maiandra GD" panose="020E0502030308020204" pitchFamily="34" charset="0"/>
              </a:rPr>
              <a:t>kecuali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nilai</a:t>
            </a:r>
            <a:r>
              <a:rPr lang="en-US" dirty="0" smtClean="0">
                <a:latin typeface="Maiandra GD" panose="020E0502030308020204" pitchFamily="34" charset="0"/>
              </a:rPr>
              <a:t> D </a:t>
            </a:r>
            <a:r>
              <a:rPr lang="en-US" dirty="0" err="1" smtClean="0">
                <a:latin typeface="Maiandra GD" panose="020E0502030308020204" pitchFamily="34" charset="0"/>
              </a:rPr>
              <a:t>menjadi</a:t>
            </a:r>
            <a:r>
              <a:rPr lang="en-US" dirty="0" smtClean="0">
                <a:latin typeface="Maiandra GD" panose="020E0502030308020204" pitchFamily="34" charset="0"/>
              </a:rPr>
              <a:t> E</a:t>
            </a:r>
          </a:p>
          <a:p>
            <a:pPr lvl="1"/>
            <a:r>
              <a:rPr lang="en-US" dirty="0" err="1" smtClean="0">
                <a:latin typeface="Maiandra GD" panose="020E0502030308020204" pitchFamily="34" charset="0"/>
              </a:rPr>
              <a:t>Semua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sidang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Maiandra GD" panose="020E0502030308020204" pitchFamily="34" charset="0"/>
              </a:rPr>
              <a:t>harus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mengeluarkan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nilai</a:t>
            </a:r>
            <a:r>
              <a:rPr lang="en-US" dirty="0">
                <a:latin typeface="Maiandra GD" panose="020E0502030308020204" pitchFamily="34" charset="0"/>
              </a:rPr>
              <a:t>:</a:t>
            </a:r>
            <a:endParaRPr lang="en-US" dirty="0" smtClean="0">
              <a:latin typeface="Maiandra GD" panose="020E0502030308020204" pitchFamily="34" charset="0"/>
            </a:endParaRPr>
          </a:p>
          <a:p>
            <a:pPr lvl="2"/>
            <a:r>
              <a:rPr lang="en-US" dirty="0" err="1">
                <a:latin typeface="Maiandra GD" pitchFamily="34" charset="0"/>
              </a:rPr>
              <a:t>Jika</a:t>
            </a:r>
            <a:r>
              <a:rPr lang="en-US" dirty="0">
                <a:latin typeface="Maiandra GD" pitchFamily="34" charset="0"/>
              </a:rPr>
              <a:t> </a:t>
            </a:r>
            <a:r>
              <a:rPr lang="en-US" dirty="0" err="1">
                <a:latin typeface="Maiandra GD" pitchFamily="34" charset="0"/>
              </a:rPr>
              <a:t>nilai</a:t>
            </a:r>
            <a:r>
              <a:rPr lang="en-US" dirty="0">
                <a:latin typeface="Maiandra GD" pitchFamily="34" charset="0"/>
              </a:rPr>
              <a:t> ≥ 60, </a:t>
            </a:r>
            <a:r>
              <a:rPr lang="en-US" dirty="0" err="1">
                <a:latin typeface="Maiandra GD" pitchFamily="34" charset="0"/>
              </a:rPr>
              <a:t>mahasiswa</a:t>
            </a:r>
            <a:r>
              <a:rPr lang="en-US" dirty="0">
                <a:latin typeface="Maiandra GD" pitchFamily="34" charset="0"/>
              </a:rPr>
              <a:t> lulus </a:t>
            </a:r>
            <a:r>
              <a:rPr lang="en-US" dirty="0" err="1">
                <a:latin typeface="Maiandra GD" pitchFamily="34" charset="0"/>
              </a:rPr>
              <a:t>dengan</a:t>
            </a:r>
            <a:r>
              <a:rPr lang="en-US" dirty="0">
                <a:latin typeface="Maiandra GD" pitchFamily="34" charset="0"/>
              </a:rPr>
              <a:t> </a:t>
            </a:r>
            <a:r>
              <a:rPr lang="en-US" dirty="0" err="1">
                <a:latin typeface="Maiandra GD" pitchFamily="34" charset="0"/>
              </a:rPr>
              <a:t>nilai</a:t>
            </a:r>
            <a:r>
              <a:rPr lang="en-US" dirty="0">
                <a:latin typeface="Maiandra GD" pitchFamily="34" charset="0"/>
              </a:rPr>
              <a:t> A/B/C</a:t>
            </a:r>
          </a:p>
          <a:p>
            <a:pPr lvl="2"/>
            <a:r>
              <a:rPr lang="en-US" dirty="0" err="1">
                <a:latin typeface="Maiandra GD" pitchFamily="34" charset="0"/>
              </a:rPr>
              <a:t>Jika</a:t>
            </a:r>
            <a:r>
              <a:rPr lang="en-US" dirty="0">
                <a:latin typeface="Maiandra GD" pitchFamily="34" charset="0"/>
              </a:rPr>
              <a:t> </a:t>
            </a:r>
            <a:r>
              <a:rPr lang="en-US" dirty="0" err="1">
                <a:latin typeface="Maiandra GD" pitchFamily="34" charset="0"/>
              </a:rPr>
              <a:t>nilai</a:t>
            </a:r>
            <a:r>
              <a:rPr lang="en-US" dirty="0">
                <a:latin typeface="Maiandra GD" pitchFamily="34" charset="0"/>
              </a:rPr>
              <a:t> &lt; 60, </a:t>
            </a:r>
            <a:r>
              <a:rPr lang="en-US" dirty="0" err="1">
                <a:latin typeface="Maiandra GD" pitchFamily="34" charset="0"/>
              </a:rPr>
              <a:t>mahasiswa</a:t>
            </a:r>
            <a:r>
              <a:rPr lang="en-US" dirty="0">
                <a:latin typeface="Maiandra GD" pitchFamily="34" charset="0"/>
              </a:rPr>
              <a:t> </a:t>
            </a:r>
            <a:r>
              <a:rPr lang="en-US" dirty="0" err="1">
                <a:latin typeface="Maiandra GD" pitchFamily="34" charset="0"/>
              </a:rPr>
              <a:t>belum</a:t>
            </a:r>
            <a:r>
              <a:rPr lang="en-US" dirty="0">
                <a:latin typeface="Maiandra GD" pitchFamily="34" charset="0"/>
              </a:rPr>
              <a:t> </a:t>
            </a:r>
            <a:r>
              <a:rPr lang="en-US" dirty="0" smtClean="0">
                <a:latin typeface="Maiandra GD" pitchFamily="34" charset="0"/>
              </a:rPr>
              <a:t>lulus</a:t>
            </a:r>
          </a:p>
          <a:p>
            <a:pPr lvl="2"/>
            <a:r>
              <a:rPr lang="en-US" dirty="0" err="1" smtClean="0">
                <a:latin typeface="Maiandra GD" pitchFamily="34" charset="0"/>
              </a:rPr>
              <a:t>Untuk</a:t>
            </a:r>
            <a:r>
              <a:rPr lang="en-US" dirty="0" smtClean="0">
                <a:latin typeface="Maiandra GD" pitchFamily="34" charset="0"/>
              </a:rPr>
              <a:t> </a:t>
            </a:r>
            <a:r>
              <a:rPr lang="en-US" dirty="0" err="1" smtClean="0">
                <a:latin typeface="Maiandra GD" pitchFamily="34" charset="0"/>
              </a:rPr>
              <a:t>mahasiswa</a:t>
            </a:r>
            <a:r>
              <a:rPr lang="en-US" dirty="0" smtClean="0">
                <a:latin typeface="Maiandra GD" pitchFamily="34" charset="0"/>
              </a:rPr>
              <a:t> yang </a:t>
            </a:r>
            <a:r>
              <a:rPr lang="en-US" dirty="0" err="1" smtClean="0">
                <a:latin typeface="Maiandra GD" pitchFamily="34" charset="0"/>
              </a:rPr>
              <a:t>mengambil</a:t>
            </a:r>
            <a:r>
              <a:rPr lang="en-US" dirty="0" smtClean="0">
                <a:latin typeface="Maiandra GD" pitchFamily="34" charset="0"/>
              </a:rPr>
              <a:t> </a:t>
            </a:r>
            <a:r>
              <a:rPr lang="en-US" dirty="0" err="1" smtClean="0">
                <a:latin typeface="Maiandra GD" pitchFamily="34" charset="0"/>
              </a:rPr>
              <a:t>skripsi</a:t>
            </a:r>
            <a:r>
              <a:rPr lang="en-US" dirty="0" smtClean="0">
                <a:latin typeface="Maiandra GD" pitchFamily="34" charset="0"/>
              </a:rPr>
              <a:t> </a:t>
            </a:r>
            <a:r>
              <a:rPr lang="en-US" dirty="0" err="1" smtClean="0">
                <a:latin typeface="Maiandra GD" pitchFamily="34" charset="0"/>
              </a:rPr>
              <a:t>kedua</a:t>
            </a:r>
            <a:r>
              <a:rPr lang="en-US" dirty="0" smtClean="0">
                <a:latin typeface="Maiandra GD" pitchFamily="34" charset="0"/>
              </a:rPr>
              <a:t> kali, </a:t>
            </a:r>
            <a:r>
              <a:rPr lang="en-US" dirty="0" err="1" smtClean="0">
                <a:latin typeface="Maiandra GD" pitchFamily="34" charset="0"/>
              </a:rPr>
              <a:t>jika</a:t>
            </a:r>
            <a:r>
              <a:rPr lang="en-US" dirty="0" smtClean="0">
                <a:latin typeface="Maiandra GD" pitchFamily="34" charset="0"/>
              </a:rPr>
              <a:t> </a:t>
            </a:r>
            <a:r>
              <a:rPr lang="en-US" dirty="0" err="1" smtClean="0">
                <a:latin typeface="Maiandra GD" pitchFamily="34" charset="0"/>
              </a:rPr>
              <a:t>belum</a:t>
            </a:r>
            <a:r>
              <a:rPr lang="en-US" dirty="0" smtClean="0">
                <a:latin typeface="Maiandra GD" pitchFamily="34" charset="0"/>
              </a:rPr>
              <a:t> lulus </a:t>
            </a:r>
            <a:r>
              <a:rPr lang="en-US" dirty="0" err="1">
                <a:latin typeface="Maiandra GD" pitchFamily="34" charset="0"/>
              </a:rPr>
              <a:t>diijinkan</a:t>
            </a:r>
            <a:r>
              <a:rPr lang="en-US" dirty="0">
                <a:latin typeface="Maiandra GD" pitchFamily="34" charset="0"/>
              </a:rPr>
              <a:t> </a:t>
            </a:r>
            <a:r>
              <a:rPr lang="en-US" dirty="0" err="1">
                <a:latin typeface="Maiandra GD" pitchFamily="34" charset="0"/>
              </a:rPr>
              <a:t>untuk</a:t>
            </a:r>
            <a:r>
              <a:rPr lang="en-US" dirty="0">
                <a:latin typeface="Maiandra GD" pitchFamily="34" charset="0"/>
              </a:rPr>
              <a:t> </a:t>
            </a:r>
            <a:r>
              <a:rPr lang="en-US" dirty="0" err="1">
                <a:latin typeface="Maiandra GD" pitchFamily="34" charset="0"/>
              </a:rPr>
              <a:t>mengajukan</a:t>
            </a:r>
            <a:r>
              <a:rPr lang="en-US" dirty="0">
                <a:latin typeface="Maiandra GD" pitchFamily="34" charset="0"/>
              </a:rPr>
              <a:t> </a:t>
            </a:r>
            <a:r>
              <a:rPr lang="en-US" dirty="0" err="1">
                <a:latin typeface="Maiandra GD" pitchFamily="34" charset="0"/>
              </a:rPr>
              <a:t>sidang</a:t>
            </a:r>
            <a:r>
              <a:rPr lang="en-US" dirty="0">
                <a:latin typeface="Maiandra GD" pitchFamily="34" charset="0"/>
              </a:rPr>
              <a:t> </a:t>
            </a:r>
            <a:r>
              <a:rPr lang="en-US" dirty="0" smtClean="0">
                <a:latin typeface="Maiandra GD" pitchFamily="34" charset="0"/>
              </a:rPr>
              <a:t>1x </a:t>
            </a:r>
            <a:r>
              <a:rPr lang="en-US" dirty="0" err="1" smtClean="0">
                <a:latin typeface="Maiandra GD" pitchFamily="34" charset="0"/>
              </a:rPr>
              <a:t>lagi</a:t>
            </a:r>
            <a:r>
              <a:rPr lang="en-US" dirty="0">
                <a:latin typeface="Maiandra GD" pitchFamily="34" charset="0"/>
              </a:rPr>
              <a:t> </a:t>
            </a:r>
            <a:r>
              <a:rPr lang="en-US" dirty="0" err="1" smtClean="0">
                <a:latin typeface="Maiandra GD" pitchFamily="34" charset="0"/>
              </a:rPr>
              <a:t>hanya</a:t>
            </a:r>
            <a:r>
              <a:rPr lang="en-US" dirty="0" smtClean="0">
                <a:latin typeface="Maiandra GD" pitchFamily="34" charset="0"/>
              </a:rPr>
              <a:t> </a:t>
            </a:r>
            <a:r>
              <a:rPr lang="en-US" dirty="0" err="1" smtClean="0">
                <a:latin typeface="Maiandra GD" pitchFamily="34" charset="0"/>
              </a:rPr>
              <a:t>pada</a:t>
            </a:r>
            <a:r>
              <a:rPr lang="en-US" dirty="0" smtClean="0">
                <a:latin typeface="Maiandra GD" pitchFamily="34" charset="0"/>
              </a:rPr>
              <a:t> </a:t>
            </a:r>
            <a:r>
              <a:rPr lang="en-US" dirty="0" err="1" smtClean="0">
                <a:latin typeface="Maiandra GD" pitchFamily="34" charset="0"/>
              </a:rPr>
              <a:t>masa</a:t>
            </a:r>
            <a:r>
              <a:rPr lang="en-US" dirty="0" smtClean="0">
                <a:latin typeface="Maiandra GD" pitchFamily="34" charset="0"/>
              </a:rPr>
              <a:t> </a:t>
            </a:r>
            <a:r>
              <a:rPr lang="en-US" dirty="0" err="1" smtClean="0">
                <a:latin typeface="Maiandra GD" pitchFamily="34" charset="0"/>
              </a:rPr>
              <a:t>sidang</a:t>
            </a:r>
            <a:r>
              <a:rPr lang="en-US" dirty="0" smtClean="0">
                <a:latin typeface="Maiandra GD" pitchFamily="34" charset="0"/>
              </a:rPr>
              <a:t> </a:t>
            </a:r>
            <a:r>
              <a:rPr lang="en-US" dirty="0" err="1" smtClean="0">
                <a:latin typeface="Maiandra GD" pitchFamily="34" charset="0"/>
              </a:rPr>
              <a:t>tahap</a:t>
            </a:r>
            <a:r>
              <a:rPr lang="en-US" dirty="0" smtClean="0">
                <a:latin typeface="Maiandra GD" pitchFamily="34" charset="0"/>
              </a:rPr>
              <a:t> 2</a:t>
            </a:r>
            <a:endParaRPr lang="en-US" dirty="0">
              <a:latin typeface="Maiandra GD" pitchFamily="34" charset="0"/>
            </a:endParaRPr>
          </a:p>
          <a:p>
            <a:pPr lvl="2"/>
            <a:r>
              <a:rPr lang="en-US" dirty="0" err="1" smtClean="0">
                <a:latin typeface="Maiandra GD" pitchFamily="34" charset="0"/>
              </a:rPr>
              <a:t>Nilai</a:t>
            </a:r>
            <a:r>
              <a:rPr lang="en-US" dirty="0" smtClean="0">
                <a:latin typeface="Maiandra GD" pitchFamily="34" charset="0"/>
              </a:rPr>
              <a:t> </a:t>
            </a:r>
            <a:r>
              <a:rPr lang="en-US" dirty="0" err="1">
                <a:latin typeface="Maiandra GD" pitchFamily="34" charset="0"/>
              </a:rPr>
              <a:t>akhir</a:t>
            </a:r>
            <a:r>
              <a:rPr lang="en-US" dirty="0">
                <a:latin typeface="Maiandra GD" pitchFamily="34" charset="0"/>
              </a:rPr>
              <a:t> </a:t>
            </a:r>
            <a:r>
              <a:rPr lang="en-US" dirty="0" err="1">
                <a:latin typeface="Maiandra GD" pitchFamily="34" charset="0"/>
              </a:rPr>
              <a:t>mahasiswa</a:t>
            </a:r>
            <a:r>
              <a:rPr lang="en-US" dirty="0">
                <a:latin typeface="Maiandra GD" pitchFamily="34" charset="0"/>
              </a:rPr>
              <a:t> </a:t>
            </a:r>
            <a:r>
              <a:rPr lang="en-US" dirty="0" err="1">
                <a:latin typeface="Maiandra GD" pitchFamily="34" charset="0"/>
              </a:rPr>
              <a:t>adalah</a:t>
            </a:r>
            <a:r>
              <a:rPr lang="en-US" dirty="0">
                <a:latin typeface="Maiandra GD" pitchFamily="34" charset="0"/>
              </a:rPr>
              <a:t> : 40% </a:t>
            </a:r>
            <a:r>
              <a:rPr lang="en-US" dirty="0" err="1">
                <a:latin typeface="Maiandra GD" pitchFamily="34" charset="0"/>
              </a:rPr>
              <a:t>nilai</a:t>
            </a:r>
            <a:r>
              <a:rPr lang="en-US" dirty="0">
                <a:latin typeface="Maiandra GD" pitchFamily="34" charset="0"/>
              </a:rPr>
              <a:t> </a:t>
            </a:r>
            <a:r>
              <a:rPr lang="en-US" dirty="0" err="1">
                <a:latin typeface="Maiandra GD" pitchFamily="34" charset="0"/>
              </a:rPr>
              <a:t>Sidang</a:t>
            </a:r>
            <a:r>
              <a:rPr lang="en-US" dirty="0">
                <a:latin typeface="Maiandra GD" pitchFamily="34" charset="0"/>
              </a:rPr>
              <a:t> ke-1 + 60% </a:t>
            </a:r>
            <a:r>
              <a:rPr lang="en-US" dirty="0" err="1">
                <a:latin typeface="Maiandra GD" pitchFamily="34" charset="0"/>
              </a:rPr>
              <a:t>Sidang</a:t>
            </a:r>
            <a:r>
              <a:rPr lang="en-US" dirty="0">
                <a:latin typeface="Maiandra GD" pitchFamily="34" charset="0"/>
              </a:rPr>
              <a:t> ke-2. </a:t>
            </a:r>
            <a:r>
              <a:rPr lang="en-US" dirty="0" err="1">
                <a:latin typeface="Maiandra GD" pitchFamily="34" charset="0"/>
              </a:rPr>
              <a:t>Artinya</a:t>
            </a:r>
            <a:r>
              <a:rPr lang="en-US" dirty="0">
                <a:latin typeface="Maiandra GD" pitchFamily="34" charset="0"/>
              </a:rPr>
              <a:t> </a:t>
            </a:r>
            <a:r>
              <a:rPr lang="en-US" dirty="0" err="1">
                <a:latin typeface="Maiandra GD" pitchFamily="34" charset="0"/>
              </a:rPr>
              <a:t>secara</a:t>
            </a:r>
            <a:r>
              <a:rPr lang="en-US" dirty="0">
                <a:latin typeface="Maiandra GD" pitchFamily="34" charset="0"/>
              </a:rPr>
              <a:t> total </a:t>
            </a:r>
            <a:r>
              <a:rPr lang="en-US" dirty="0" err="1">
                <a:latin typeface="Maiandra GD" pitchFamily="34" charset="0"/>
              </a:rPr>
              <a:t>memungkinkan</a:t>
            </a:r>
            <a:r>
              <a:rPr lang="en-US" dirty="0">
                <a:latin typeface="Maiandra GD" pitchFamily="34" charset="0"/>
              </a:rPr>
              <a:t> </a:t>
            </a:r>
            <a:r>
              <a:rPr lang="en-US" dirty="0" err="1">
                <a:latin typeface="Maiandra GD" pitchFamily="34" charset="0"/>
              </a:rPr>
              <a:t>untuk</a:t>
            </a:r>
            <a:r>
              <a:rPr lang="en-US" dirty="0">
                <a:latin typeface="Maiandra GD" pitchFamily="34" charset="0"/>
              </a:rPr>
              <a:t> </a:t>
            </a:r>
            <a:r>
              <a:rPr lang="en-US" dirty="0" err="1">
                <a:latin typeface="Maiandra GD" pitchFamily="34" charset="0"/>
              </a:rPr>
              <a:t>tidak</a:t>
            </a:r>
            <a:r>
              <a:rPr lang="en-US" dirty="0">
                <a:latin typeface="Maiandra GD" pitchFamily="34" charset="0"/>
              </a:rPr>
              <a:t> lulus.</a:t>
            </a:r>
          </a:p>
          <a:p>
            <a:pPr lvl="2"/>
            <a:r>
              <a:rPr lang="en-US" dirty="0" err="1">
                <a:latin typeface="Maiandra GD" pitchFamily="34" charset="0"/>
              </a:rPr>
              <a:t>Contoh</a:t>
            </a:r>
            <a:r>
              <a:rPr lang="en-US" dirty="0">
                <a:latin typeface="Maiandra GD" pitchFamily="34" charset="0"/>
              </a:rPr>
              <a:t> : (40% * 42.83) + (60% * 70.24) =  59.276 </a:t>
            </a:r>
            <a:r>
              <a:rPr lang="en-US" dirty="0" err="1" smtClean="0">
                <a:latin typeface="Maiandra GD" panose="020E0502030308020204" pitchFamily="34" charset="0"/>
              </a:rPr>
              <a:t>Penguasaan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materi</a:t>
            </a:r>
            <a:endParaRPr lang="en-US" dirty="0" smtClean="0">
              <a:latin typeface="Maiandra GD" panose="020E0502030308020204" pitchFamily="34" charset="0"/>
            </a:endParaRPr>
          </a:p>
          <a:p>
            <a:r>
              <a:rPr lang="en-US" sz="2400" b="1" dirty="0" smtClean="0">
                <a:solidFill>
                  <a:srgbClr val="00B0F0"/>
                </a:solidFill>
                <a:latin typeface="Maiandra GD" panose="020E0502030308020204" pitchFamily="34" charset="0"/>
              </a:rPr>
              <a:t>Prepare yourself</a:t>
            </a:r>
            <a:endParaRPr lang="en-US" sz="2400" b="1" dirty="0">
              <a:solidFill>
                <a:srgbClr val="00B0F0"/>
              </a:solidFill>
              <a:latin typeface="Maiandra GD" panose="020E0502030308020204" pitchFamily="34" charset="0"/>
            </a:endParaRPr>
          </a:p>
          <a:p>
            <a:pPr lvl="1"/>
            <a:r>
              <a:rPr lang="en-US" dirty="0" err="1" smtClean="0">
                <a:latin typeface="Maiandra GD" panose="020E0502030308020204" pitchFamily="34" charset="0"/>
              </a:rPr>
              <a:t>Pernah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ada</a:t>
            </a:r>
            <a:r>
              <a:rPr lang="en-US" dirty="0" smtClean="0">
                <a:latin typeface="Maiandra GD" panose="020E0502030308020204" pitchFamily="34" charset="0"/>
              </a:rPr>
              <a:t> &gt; 10 </a:t>
            </a:r>
            <a:r>
              <a:rPr lang="en-US" dirty="0" err="1" smtClean="0">
                <a:latin typeface="Maiandra GD" panose="020E0502030308020204" pitchFamily="34" charset="0"/>
              </a:rPr>
              <a:t>sidang</a:t>
            </a:r>
            <a:r>
              <a:rPr lang="en-US" dirty="0" smtClean="0">
                <a:latin typeface="Maiandra GD" panose="020E0502030308020204" pitchFamily="34" charset="0"/>
              </a:rPr>
              <a:t> yang </a:t>
            </a:r>
            <a:r>
              <a:rPr lang="en-US" dirty="0" err="1" smtClean="0">
                <a:latin typeface="Maiandra GD" panose="020E0502030308020204" pitchFamily="34" charset="0"/>
              </a:rPr>
              <a:t>tidak</a:t>
            </a:r>
            <a:r>
              <a:rPr lang="en-US" dirty="0" smtClean="0">
                <a:latin typeface="Maiandra GD" panose="020E0502030308020204" pitchFamily="34" charset="0"/>
              </a:rPr>
              <a:t> lulus </a:t>
            </a:r>
            <a:r>
              <a:rPr lang="en-US" dirty="0" err="1" smtClean="0">
                <a:latin typeface="Maiandra GD" panose="020E0502030308020204" pitchFamily="34" charset="0"/>
              </a:rPr>
              <a:t>pada</a:t>
            </a:r>
            <a:r>
              <a:rPr lang="en-US" dirty="0" smtClean="0">
                <a:latin typeface="Maiandra GD" panose="020E0502030308020204" pitchFamily="34" charset="0"/>
              </a:rPr>
              <a:t> semester-semester </a:t>
            </a:r>
            <a:r>
              <a:rPr lang="en-US" dirty="0" err="1" smtClean="0">
                <a:latin typeface="Maiandra GD" panose="020E0502030308020204" pitchFamily="34" charset="0"/>
              </a:rPr>
              <a:t>yl</a:t>
            </a:r>
            <a:endParaRPr lang="en-US" dirty="0">
              <a:latin typeface="Maiandra GD" panose="020E0502030308020204" pitchFamily="34" charset="0"/>
            </a:endParaRPr>
          </a:p>
          <a:p>
            <a:pPr lvl="2"/>
            <a:endParaRPr lang="en-US" dirty="0" smtClean="0">
              <a:latin typeface="Maiandra GD" panose="020E0502030308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8112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Proses : 5. REVISI</a:t>
            </a:r>
            <a:endParaRPr lang="en-US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500154"/>
          </a:xfrm>
        </p:spPr>
        <p:txBody>
          <a:bodyPr>
            <a:normAutofit/>
          </a:bodyPr>
          <a:lstStyle/>
          <a:p>
            <a:r>
              <a:rPr lang="en-US" sz="2400" b="1" dirty="0" err="1" smtClean="0">
                <a:solidFill>
                  <a:srgbClr val="00B0F0"/>
                </a:solidFill>
                <a:latin typeface="Maiandra GD" panose="020E0502030308020204" pitchFamily="34" charset="0"/>
              </a:rPr>
              <a:t>Revisi</a:t>
            </a:r>
            <a:endParaRPr lang="en-US" sz="2400" b="1" dirty="0">
              <a:solidFill>
                <a:srgbClr val="00B0F0"/>
              </a:solidFill>
              <a:latin typeface="Maiandra GD" panose="020E0502030308020204" pitchFamily="34" charset="0"/>
            </a:endParaRPr>
          </a:p>
          <a:p>
            <a:pPr lvl="1"/>
            <a:r>
              <a:rPr lang="en-US" dirty="0">
                <a:latin typeface="Maiandra GD" panose="020E0502030308020204" pitchFamily="34" charset="0"/>
              </a:rPr>
              <a:t>Akan </a:t>
            </a:r>
            <a:r>
              <a:rPr lang="en-US" dirty="0" err="1">
                <a:latin typeface="Maiandra GD" panose="020E0502030308020204" pitchFamily="34" charset="0"/>
              </a:rPr>
              <a:t>dibahas</a:t>
            </a:r>
            <a:r>
              <a:rPr lang="en-US" dirty="0">
                <a:latin typeface="Maiandra GD" panose="020E0502030308020204" pitchFamily="34" charset="0"/>
              </a:rPr>
              <a:t> </a:t>
            </a:r>
            <a:r>
              <a:rPr lang="en-US" dirty="0" err="1">
                <a:latin typeface="Maiandra GD" panose="020E0502030308020204" pitchFamily="34" charset="0"/>
              </a:rPr>
              <a:t>pada</a:t>
            </a:r>
            <a:r>
              <a:rPr lang="en-US" dirty="0">
                <a:latin typeface="Maiandra GD" panose="020E0502030308020204" pitchFamily="34" charset="0"/>
              </a:rPr>
              <a:t> </a:t>
            </a:r>
            <a:r>
              <a:rPr lang="en-US" dirty="0" err="1">
                <a:latin typeface="Maiandra GD" panose="020E0502030308020204" pitchFamily="34" charset="0"/>
              </a:rPr>
              <a:t>pertemuan</a:t>
            </a:r>
            <a:r>
              <a:rPr lang="en-US" dirty="0">
                <a:latin typeface="Maiandra GD" panose="020E0502030308020204" pitchFamily="34" charset="0"/>
              </a:rPr>
              <a:t> </a:t>
            </a:r>
            <a:r>
              <a:rPr lang="en-US" dirty="0" smtClean="0">
                <a:latin typeface="Maiandra GD" panose="020E0502030308020204" pitchFamily="34" charset="0"/>
              </a:rPr>
              <a:t>ke-3 </a:t>
            </a:r>
            <a:r>
              <a:rPr lang="en-US" dirty="0" err="1">
                <a:latin typeface="Maiandra GD" panose="020E0502030308020204" pitchFamily="34" charset="0"/>
              </a:rPr>
              <a:t>Skripsi</a:t>
            </a:r>
            <a:r>
              <a:rPr lang="en-US" dirty="0">
                <a:latin typeface="Maiandra GD" panose="020E0502030308020204" pitchFamily="34" charset="0"/>
              </a:rPr>
              <a:t> 2 : </a:t>
            </a:r>
            <a:r>
              <a:rPr lang="en-US" dirty="0" smtClean="0">
                <a:latin typeface="Maiandra GD" panose="020E0502030308020204" pitchFamily="34" charset="0"/>
              </a:rPr>
              <a:t>3 Mei 2017</a:t>
            </a:r>
            <a:endParaRPr lang="en-US" dirty="0" smtClean="0">
              <a:latin typeface="Maiandra GD" panose="020E0502030308020204" pitchFamily="34" charset="0"/>
            </a:endParaRPr>
          </a:p>
          <a:p>
            <a:endParaRPr lang="en-US" dirty="0">
              <a:solidFill>
                <a:srgbClr val="FFFF00"/>
              </a:solidFill>
              <a:latin typeface="Maiandra GD" panose="020E0502030308020204" pitchFamily="34" charset="0"/>
            </a:endParaRPr>
          </a:p>
          <a:p>
            <a:pPr lvl="1"/>
            <a:endParaRPr lang="en-US" dirty="0" smtClean="0">
              <a:latin typeface="Maiandra GD" panose="020E0502030308020204" pitchFamily="34" charset="0"/>
            </a:endParaRPr>
          </a:p>
          <a:p>
            <a:pPr lvl="1"/>
            <a:endParaRPr lang="en-US" dirty="0">
              <a:latin typeface="Maiandra GD" panose="020E0502030308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9454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1"/>
                </a:solidFill>
                <a:latin typeface="Calibri" panose="020F0502020204030204" pitchFamily="34" charset="0"/>
              </a:rPr>
              <a:t>Syarat</a:t>
            </a:r>
            <a:r>
              <a:rPr lang="en-US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chemeClr val="accent1"/>
                </a:solidFill>
                <a:latin typeface="Calibri" panose="020F0502020204030204" pitchFamily="34" charset="0"/>
              </a:rPr>
              <a:t>Pengajuan</a:t>
            </a:r>
            <a:r>
              <a:rPr lang="en-US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chemeClr val="accent1"/>
                </a:solidFill>
                <a:latin typeface="Calibri" panose="020F0502020204030204" pitchFamily="34" charset="0"/>
              </a:rPr>
              <a:t>Sidang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>
                <a:latin typeface="Maiandra GD" pitchFamily="34" charset="0"/>
              </a:rPr>
              <a:t>Sudah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menyelesaikan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masalah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admisnistrasi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atau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sudah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mendapatkan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dispensasi</a:t>
            </a:r>
            <a:endParaRPr lang="en-US" sz="2400" dirty="0" smtClean="0">
              <a:latin typeface="Maiandra GD" pitchFamily="34" charset="0"/>
            </a:endParaRPr>
          </a:p>
          <a:p>
            <a:r>
              <a:rPr lang="en-US" sz="2400" dirty="0" err="1" smtClean="0">
                <a:latin typeface="Maiandra GD" pitchFamily="34" charset="0"/>
              </a:rPr>
              <a:t>Sudah</a:t>
            </a:r>
            <a:r>
              <a:rPr lang="en-US" sz="2400" dirty="0" smtClean="0">
                <a:latin typeface="Maiandra GD" pitchFamily="34" charset="0"/>
              </a:rPr>
              <a:t> lulus TOEFL </a:t>
            </a:r>
            <a:r>
              <a:rPr lang="en-US" sz="2400" dirty="0" err="1" smtClean="0">
                <a:latin typeface="Maiandra GD" pitchFamily="34" charset="0"/>
              </a:rPr>
              <a:t>atau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sudah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ambil</a:t>
            </a:r>
            <a:r>
              <a:rPr lang="en-US" sz="2400" dirty="0" smtClean="0">
                <a:latin typeface="Maiandra GD" pitchFamily="34" charset="0"/>
              </a:rPr>
              <a:t> TOEFL &gt;= 8 kali</a:t>
            </a:r>
          </a:p>
          <a:p>
            <a:r>
              <a:rPr lang="en-US" sz="2400" dirty="0" err="1" smtClean="0">
                <a:latin typeface="Maiandra GD" pitchFamily="34" charset="0"/>
              </a:rPr>
              <a:t>Sudah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mengikuti</a:t>
            </a:r>
            <a:r>
              <a:rPr lang="en-US" sz="2400" dirty="0" smtClean="0">
                <a:latin typeface="Maiandra GD" pitchFamily="34" charset="0"/>
              </a:rPr>
              <a:t> seminar internal &gt;= 3 kali</a:t>
            </a:r>
          </a:p>
          <a:p>
            <a:r>
              <a:rPr lang="en-US" sz="2400" dirty="0" err="1" smtClean="0">
                <a:latin typeface="Maiandra GD" pitchFamily="34" charset="0"/>
              </a:rPr>
              <a:t>Mengumpulkan</a:t>
            </a:r>
            <a:r>
              <a:rPr lang="en-US" sz="2400" dirty="0" smtClean="0">
                <a:latin typeface="Maiandra GD" pitchFamily="34" charset="0"/>
              </a:rPr>
              <a:t> poster </a:t>
            </a:r>
          </a:p>
          <a:p>
            <a:r>
              <a:rPr lang="en-US" sz="2400" dirty="0" err="1" smtClean="0">
                <a:solidFill>
                  <a:srgbClr val="FFFF00"/>
                </a:solidFill>
                <a:latin typeface="Maiandra GD" pitchFamily="34" charset="0"/>
              </a:rPr>
              <a:t>Mulai</a:t>
            </a:r>
            <a:r>
              <a:rPr lang="en-US" sz="2400" dirty="0" smtClean="0">
                <a:solidFill>
                  <a:srgbClr val="FFFF00"/>
                </a:solidFill>
                <a:latin typeface="Maiandra GD" pitchFamily="34" charset="0"/>
              </a:rPr>
              <a:t> Semester </a:t>
            </a:r>
            <a:r>
              <a:rPr lang="en-US" sz="2400" dirty="0" err="1" smtClean="0">
                <a:solidFill>
                  <a:srgbClr val="FFFF00"/>
                </a:solidFill>
                <a:latin typeface="Maiandra GD" pitchFamily="34" charset="0"/>
              </a:rPr>
              <a:t>Ganjil</a:t>
            </a:r>
            <a:r>
              <a:rPr lang="en-US" sz="2400" dirty="0" smtClean="0">
                <a:solidFill>
                  <a:srgbClr val="FFFF00"/>
                </a:solidFill>
                <a:latin typeface="Maiandra GD" pitchFamily="34" charset="0"/>
              </a:rPr>
              <a:t> 2017/2018, </a:t>
            </a:r>
            <a:r>
              <a:rPr lang="en-US" sz="2400" dirty="0" err="1" smtClean="0">
                <a:solidFill>
                  <a:srgbClr val="FFFF00"/>
                </a:solidFill>
                <a:latin typeface="Maiandra GD" pitchFamily="34" charset="0"/>
              </a:rPr>
              <a:t>harus</a:t>
            </a:r>
            <a:r>
              <a:rPr lang="en-US" sz="2400" dirty="0" smtClean="0">
                <a:solidFill>
                  <a:srgbClr val="FFFF00"/>
                </a:solidFill>
                <a:latin typeface="Maiandra GD" pitchFamily="34" charset="0"/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  <a:latin typeface="Maiandra GD" pitchFamily="34" charset="0"/>
              </a:rPr>
              <a:t>sudah</a:t>
            </a:r>
            <a:r>
              <a:rPr lang="en-US" sz="2400" dirty="0" smtClean="0">
                <a:solidFill>
                  <a:srgbClr val="FFFF00"/>
                </a:solidFill>
                <a:latin typeface="Maiandra GD" pitchFamily="34" charset="0"/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  <a:latin typeface="Maiandra GD" pitchFamily="34" charset="0"/>
              </a:rPr>
              <a:t>mengikuti</a:t>
            </a:r>
            <a:r>
              <a:rPr lang="en-US" sz="2400" dirty="0" smtClean="0">
                <a:solidFill>
                  <a:srgbClr val="FFFF00"/>
                </a:solidFill>
                <a:latin typeface="Maiandra GD" pitchFamily="34" charset="0"/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  <a:latin typeface="Maiandra GD" pitchFamily="34" charset="0"/>
              </a:rPr>
              <a:t>Carreer</a:t>
            </a:r>
            <a:r>
              <a:rPr lang="en-US" sz="2400" dirty="0" smtClean="0">
                <a:solidFill>
                  <a:srgbClr val="FFFF00"/>
                </a:solidFill>
                <a:latin typeface="Maiandra GD" pitchFamily="34" charset="0"/>
              </a:rPr>
              <a:t> Workshop </a:t>
            </a:r>
            <a:r>
              <a:rPr lang="en-US" sz="2400" dirty="0" err="1" smtClean="0">
                <a:solidFill>
                  <a:srgbClr val="FFFF00"/>
                </a:solidFill>
                <a:latin typeface="Maiandra GD" pitchFamily="34" charset="0"/>
              </a:rPr>
              <a:t>dari</a:t>
            </a:r>
            <a:r>
              <a:rPr lang="en-US" sz="2400" dirty="0" smtClean="0">
                <a:solidFill>
                  <a:srgbClr val="FFFF00"/>
                </a:solidFill>
                <a:latin typeface="Maiandra GD" pitchFamily="34" charset="0"/>
              </a:rPr>
              <a:t> PPK</a:t>
            </a:r>
            <a:endParaRPr lang="en-US" sz="2400" dirty="0">
              <a:solidFill>
                <a:srgbClr val="FFFF00"/>
              </a:solidFill>
              <a:latin typeface="Maiandra GD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Koordinator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skripsi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 smtClean="0">
                <a:solidFill>
                  <a:srgbClr val="00B0F0"/>
                </a:solidFill>
                <a:latin typeface="Maiandra GD" panose="020E0502030308020204" pitchFamily="34" charset="0"/>
              </a:rPr>
              <a:t>ex-officio : </a:t>
            </a:r>
            <a:r>
              <a:rPr lang="en-US" sz="2400" b="1" dirty="0" err="1" smtClean="0">
                <a:solidFill>
                  <a:srgbClr val="00B0F0"/>
                </a:solidFill>
                <a:latin typeface="Maiandra GD" panose="020E0502030308020204" pitchFamily="34" charset="0"/>
              </a:rPr>
              <a:t>Kaprodi</a:t>
            </a:r>
            <a:r>
              <a:rPr lang="en-US" sz="2400" b="1" dirty="0" smtClean="0">
                <a:solidFill>
                  <a:srgbClr val="00B0F0"/>
                </a:solidFill>
                <a:latin typeface="Maiandra GD" panose="020E0502030308020204" pitchFamily="34" charset="0"/>
              </a:rPr>
              <a:t> </a:t>
            </a:r>
            <a:r>
              <a:rPr lang="en-US" sz="2400" b="1" dirty="0" err="1" smtClean="0">
                <a:solidFill>
                  <a:srgbClr val="00B0F0"/>
                </a:solidFill>
                <a:latin typeface="Maiandra GD" panose="020E0502030308020204" pitchFamily="34" charset="0"/>
              </a:rPr>
              <a:t>atau</a:t>
            </a:r>
            <a:r>
              <a:rPr lang="en-US" sz="2400" b="1" dirty="0" smtClean="0">
                <a:solidFill>
                  <a:srgbClr val="00B0F0"/>
                </a:solidFill>
                <a:latin typeface="Maiandra GD" panose="020E0502030308020204" pitchFamily="34" charset="0"/>
              </a:rPr>
              <a:t> </a:t>
            </a:r>
            <a:r>
              <a:rPr lang="en-US" sz="2400" b="1" dirty="0" err="1" smtClean="0">
                <a:solidFill>
                  <a:srgbClr val="00B0F0"/>
                </a:solidFill>
                <a:latin typeface="Maiandra GD" panose="020E0502030308020204" pitchFamily="34" charset="0"/>
              </a:rPr>
              <a:t>Sekprodi</a:t>
            </a:r>
            <a:r>
              <a:rPr lang="en-US" sz="2400" b="1" dirty="0" smtClean="0">
                <a:solidFill>
                  <a:srgbClr val="00B0F0"/>
                </a:solidFill>
                <a:latin typeface="Maiandra GD" panose="020E0502030308020204" pitchFamily="34" charset="0"/>
              </a:rPr>
              <a:t> </a:t>
            </a:r>
            <a:r>
              <a:rPr lang="en-US" sz="2400" b="1" dirty="0" err="1" smtClean="0">
                <a:solidFill>
                  <a:srgbClr val="00B0F0"/>
                </a:solidFill>
                <a:latin typeface="Maiandra GD" panose="020E0502030308020204" pitchFamily="34" charset="0"/>
              </a:rPr>
              <a:t>Informatika</a:t>
            </a:r>
            <a:r>
              <a:rPr lang="en-US" sz="2400" b="1" dirty="0" smtClean="0">
                <a:solidFill>
                  <a:srgbClr val="00B0F0"/>
                </a:solidFill>
                <a:latin typeface="Maiandra GD" panose="020E0502030308020204" pitchFamily="34" charset="0"/>
              </a:rPr>
              <a:t> (</a:t>
            </a:r>
            <a:r>
              <a:rPr lang="en-US" sz="2400" b="1" dirty="0" err="1" smtClean="0">
                <a:solidFill>
                  <a:srgbClr val="00B0F0"/>
                </a:solidFill>
                <a:latin typeface="Maiandra GD" panose="020E0502030308020204" pitchFamily="34" charset="0"/>
              </a:rPr>
              <a:t>salah</a:t>
            </a:r>
            <a:r>
              <a:rPr lang="en-US" sz="2400" b="1" dirty="0" smtClean="0">
                <a:solidFill>
                  <a:srgbClr val="00B0F0"/>
                </a:solidFill>
                <a:latin typeface="Maiandra GD" panose="020E0502030308020204" pitchFamily="34" charset="0"/>
              </a:rPr>
              <a:t> </a:t>
            </a:r>
            <a:r>
              <a:rPr lang="en-US" sz="2400" b="1" dirty="0" err="1" smtClean="0">
                <a:solidFill>
                  <a:srgbClr val="00B0F0"/>
                </a:solidFill>
                <a:latin typeface="Maiandra GD" panose="020E0502030308020204" pitchFamily="34" charset="0"/>
              </a:rPr>
              <a:t>satu</a:t>
            </a:r>
            <a:r>
              <a:rPr lang="en-US" sz="2400" b="1" dirty="0" smtClean="0">
                <a:solidFill>
                  <a:srgbClr val="00B0F0"/>
                </a:solidFill>
                <a:latin typeface="Maiandra GD" panose="020E0502030308020204" pitchFamily="34" charset="0"/>
              </a:rPr>
              <a:t>)</a:t>
            </a:r>
            <a:endParaRPr lang="en-US" sz="2400" b="1" dirty="0">
              <a:solidFill>
                <a:srgbClr val="00B0F0"/>
              </a:solidFill>
              <a:latin typeface="Maiandra GD" panose="020E0502030308020204" pitchFamily="34" charset="0"/>
            </a:endParaRPr>
          </a:p>
          <a:p>
            <a:pPr lvl="1"/>
            <a:r>
              <a:rPr lang="en-US" dirty="0" err="1" smtClean="0">
                <a:latin typeface="Maiandra GD" panose="020E0502030308020204" pitchFamily="34" charset="0"/>
              </a:rPr>
              <a:t>Mariskha</a:t>
            </a:r>
            <a:r>
              <a:rPr lang="en-US" dirty="0" smtClean="0">
                <a:latin typeface="Maiandra GD" panose="020E0502030308020204" pitchFamily="34" charset="0"/>
              </a:rPr>
              <a:t> Tri </a:t>
            </a:r>
            <a:r>
              <a:rPr lang="en-US" dirty="0" err="1" smtClean="0">
                <a:latin typeface="Maiandra GD" panose="020E0502030308020204" pitchFamily="34" charset="0"/>
              </a:rPr>
              <a:t>Adithia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</a:p>
          <a:p>
            <a:r>
              <a:rPr lang="en-US" sz="2400" b="1" dirty="0" err="1" smtClean="0">
                <a:solidFill>
                  <a:srgbClr val="00B0F0"/>
                </a:solidFill>
                <a:latin typeface="Maiandra GD" panose="020E0502030308020204" pitchFamily="34" charset="0"/>
              </a:rPr>
              <a:t>Kontak</a:t>
            </a:r>
            <a:endParaRPr lang="en-US" sz="2400" b="1" dirty="0">
              <a:solidFill>
                <a:srgbClr val="00B0F0"/>
              </a:solidFill>
              <a:latin typeface="Maiandra GD" panose="020E0502030308020204" pitchFamily="34" charset="0"/>
            </a:endParaRPr>
          </a:p>
          <a:p>
            <a:pPr lvl="1"/>
            <a:r>
              <a:rPr lang="en-US" dirty="0" smtClean="0">
                <a:latin typeface="Maiandra GD" panose="020E0502030308020204" pitchFamily="34" charset="0"/>
                <a:hlinkClick r:id="rId3"/>
              </a:rPr>
              <a:t>mariskha@unpar.ac.id</a:t>
            </a:r>
            <a:endParaRPr lang="en-US" dirty="0" smtClean="0">
              <a:latin typeface="Maiandra GD" panose="020E0502030308020204" pitchFamily="34" charset="0"/>
            </a:endParaRPr>
          </a:p>
          <a:p>
            <a:pPr lvl="1"/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strike="sngStrike" dirty="0" smtClean="0">
                <a:latin typeface="Maiandra GD" panose="020E0502030308020204" pitchFamily="34" charset="0"/>
              </a:rPr>
              <a:t>Media </a:t>
            </a:r>
            <a:r>
              <a:rPr lang="en-US" strike="sngStrike" dirty="0" err="1" smtClean="0">
                <a:latin typeface="Maiandra GD" panose="020E0502030308020204" pitchFamily="34" charset="0"/>
              </a:rPr>
              <a:t>lainnya</a:t>
            </a:r>
            <a:endParaRPr lang="en-US" dirty="0" smtClean="0">
              <a:latin typeface="Maiandra GD" panose="020E0502030308020204" pitchFamily="34" charset="0"/>
            </a:endParaRPr>
          </a:p>
          <a:p>
            <a:pPr lvl="1"/>
            <a:r>
              <a:rPr lang="en-US" dirty="0" err="1" smtClean="0">
                <a:latin typeface="Maiandra GD" panose="020E0502030308020204" pitchFamily="34" charset="0"/>
              </a:rPr>
              <a:t>Ruang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pimpinan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prodi</a:t>
            </a:r>
            <a:r>
              <a:rPr lang="en-US" dirty="0" smtClean="0">
                <a:latin typeface="Maiandra GD" panose="020E0502030308020204" pitchFamily="34" charset="0"/>
              </a:rPr>
              <a:t> 9110 : </a:t>
            </a:r>
            <a:r>
              <a:rPr lang="en-US" dirty="0" err="1" smtClean="0">
                <a:latin typeface="Maiandra GD" panose="020E0502030308020204" pitchFamily="34" charset="0"/>
              </a:rPr>
              <a:t>tidak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ada</a:t>
            </a:r>
            <a:r>
              <a:rPr lang="en-US" dirty="0" smtClean="0">
                <a:latin typeface="Maiandra GD" panose="020E0502030308020204" pitchFamily="34" charset="0"/>
              </a:rPr>
              <a:t> “</a:t>
            </a:r>
            <a:r>
              <a:rPr lang="en-US" dirty="0" err="1" smtClean="0">
                <a:latin typeface="Maiandra GD" panose="020E0502030308020204" pitchFamily="34" charset="0"/>
              </a:rPr>
              <a:t>titip</a:t>
            </a:r>
            <a:r>
              <a:rPr lang="en-US" dirty="0" smtClean="0">
                <a:latin typeface="Maiandra GD" panose="020E0502030308020204" pitchFamily="34" charset="0"/>
              </a:rPr>
              <a:t>” </a:t>
            </a:r>
            <a:r>
              <a:rPr lang="en-US" dirty="0" err="1" smtClean="0">
                <a:latin typeface="Maiandra GD" panose="020E0502030308020204" pitchFamily="34" charset="0"/>
              </a:rPr>
              <a:t>pertanyaan</a:t>
            </a:r>
            <a:r>
              <a:rPr lang="en-US" dirty="0" smtClean="0">
                <a:latin typeface="Maiandra GD" panose="020E0502030308020204" pitchFamily="34" charset="0"/>
              </a:rPr>
              <a:t> !! </a:t>
            </a:r>
            <a:endParaRPr lang="en-US" dirty="0">
              <a:latin typeface="Maiandra GD" panose="020E0502030308020204" pitchFamily="34" charset="0"/>
            </a:endParaRPr>
          </a:p>
          <a:p>
            <a:pPr lvl="1"/>
            <a:endParaRPr lang="en-US" dirty="0">
              <a:latin typeface="Maiandra GD" panose="020E0502030308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4038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1"/>
                </a:solidFill>
                <a:latin typeface="Calibri" panose="020F0502020204030204" pitchFamily="34" charset="0"/>
              </a:rPr>
              <a:t>Syarat</a:t>
            </a:r>
            <a:r>
              <a:rPr lang="en-US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chemeClr val="accent1"/>
                </a:solidFill>
                <a:latin typeface="Calibri" panose="020F0502020204030204" pitchFamily="34" charset="0"/>
              </a:rPr>
              <a:t>Pengajuan</a:t>
            </a:r>
            <a:r>
              <a:rPr lang="en-US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chemeClr val="accent1"/>
                </a:solidFill>
                <a:latin typeface="Calibri" panose="020F0502020204030204" pitchFamily="34" charset="0"/>
              </a:rPr>
              <a:t>Sidang</a:t>
            </a:r>
            <a:r>
              <a:rPr lang="en-US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FF00"/>
                </a:solidFill>
                <a:latin typeface="Maiandra GD" pitchFamily="34" charset="0"/>
              </a:rPr>
              <a:t>Harus</a:t>
            </a:r>
            <a:r>
              <a:rPr lang="en-US" dirty="0" smtClean="0">
                <a:solidFill>
                  <a:srgbClr val="FFFF00"/>
                </a:solidFill>
                <a:latin typeface="Maiandra GD" pitchFamily="34" charset="0"/>
              </a:rPr>
              <a:t> </a:t>
            </a:r>
            <a:r>
              <a:rPr lang="en-US" dirty="0" err="1" smtClean="0">
                <a:solidFill>
                  <a:srgbClr val="FFFF00"/>
                </a:solidFill>
                <a:latin typeface="Maiandra GD" pitchFamily="34" charset="0"/>
              </a:rPr>
              <a:t>sudah</a:t>
            </a:r>
            <a:r>
              <a:rPr lang="en-US" dirty="0" smtClean="0">
                <a:solidFill>
                  <a:srgbClr val="FFFF00"/>
                </a:solidFill>
                <a:latin typeface="Maiandra GD" pitchFamily="34" charset="0"/>
              </a:rPr>
              <a:t> </a:t>
            </a:r>
            <a:r>
              <a:rPr lang="en-US" dirty="0" err="1" smtClean="0">
                <a:solidFill>
                  <a:srgbClr val="FFFF00"/>
                </a:solidFill>
                <a:latin typeface="Maiandra GD" pitchFamily="34" charset="0"/>
              </a:rPr>
              <a:t>menyelesaikan</a:t>
            </a:r>
            <a:r>
              <a:rPr lang="en-US" dirty="0" smtClean="0">
                <a:solidFill>
                  <a:srgbClr val="FFFF00"/>
                </a:solidFill>
                <a:latin typeface="Maiandra GD" pitchFamily="34" charset="0"/>
              </a:rPr>
              <a:t> </a:t>
            </a:r>
            <a:r>
              <a:rPr lang="en-US" dirty="0" err="1" smtClean="0">
                <a:solidFill>
                  <a:srgbClr val="FFFF00"/>
                </a:solidFill>
                <a:latin typeface="Maiandra GD" pitchFamily="34" charset="0"/>
              </a:rPr>
              <a:t>Skripsi</a:t>
            </a:r>
            <a:r>
              <a:rPr lang="en-US" dirty="0" smtClean="0">
                <a:solidFill>
                  <a:srgbClr val="FFFF00"/>
                </a:solidFill>
                <a:latin typeface="Maiandra GD" pitchFamily="34" charset="0"/>
              </a:rPr>
              <a:t> 2!</a:t>
            </a:r>
          </a:p>
          <a:p>
            <a:pPr lvl="1"/>
            <a:r>
              <a:rPr lang="en-US" dirty="0" err="1" smtClean="0">
                <a:solidFill>
                  <a:srgbClr val="FFFF00"/>
                </a:solidFill>
                <a:latin typeface="Maiandra GD" pitchFamily="34" charset="0"/>
              </a:rPr>
              <a:t>Buku</a:t>
            </a:r>
            <a:r>
              <a:rPr lang="en-US" dirty="0" smtClean="0">
                <a:solidFill>
                  <a:srgbClr val="FFFF00"/>
                </a:solidFill>
                <a:latin typeface="Maiandra GD" pitchFamily="34" charset="0"/>
              </a:rPr>
              <a:t> </a:t>
            </a:r>
            <a:r>
              <a:rPr lang="en-US" dirty="0" err="1" smtClean="0">
                <a:solidFill>
                  <a:srgbClr val="FFFF00"/>
                </a:solidFill>
                <a:latin typeface="Maiandra GD" pitchFamily="34" charset="0"/>
              </a:rPr>
              <a:t>sudah</a:t>
            </a:r>
            <a:r>
              <a:rPr lang="en-US" dirty="0" smtClean="0">
                <a:solidFill>
                  <a:srgbClr val="FFFF00"/>
                </a:solidFill>
                <a:latin typeface="Maiandra GD" pitchFamily="34" charset="0"/>
              </a:rPr>
              <a:t> </a:t>
            </a:r>
            <a:r>
              <a:rPr lang="en-US" dirty="0" err="1" smtClean="0">
                <a:solidFill>
                  <a:srgbClr val="FFFF00"/>
                </a:solidFill>
                <a:latin typeface="Maiandra GD" pitchFamily="34" charset="0"/>
              </a:rPr>
              <a:t>selesai</a:t>
            </a:r>
            <a:r>
              <a:rPr lang="en-US" dirty="0" smtClean="0">
                <a:solidFill>
                  <a:srgbClr val="FFFF00"/>
                </a:solidFill>
                <a:latin typeface="Maiandra GD" pitchFamily="34" charset="0"/>
              </a:rPr>
              <a:t> </a:t>
            </a:r>
            <a:r>
              <a:rPr lang="en-US" dirty="0" err="1" smtClean="0">
                <a:solidFill>
                  <a:srgbClr val="FFFF00"/>
                </a:solidFill>
                <a:latin typeface="Maiandra GD" pitchFamily="34" charset="0"/>
              </a:rPr>
              <a:t>sampai</a:t>
            </a:r>
            <a:r>
              <a:rPr lang="en-US" dirty="0" smtClean="0">
                <a:solidFill>
                  <a:srgbClr val="FFFF00"/>
                </a:solidFill>
                <a:latin typeface="Maiandra GD" pitchFamily="34" charset="0"/>
              </a:rPr>
              <a:t> </a:t>
            </a:r>
            <a:r>
              <a:rPr lang="en-US" dirty="0" err="1" smtClean="0">
                <a:solidFill>
                  <a:srgbClr val="FFFF00"/>
                </a:solidFill>
                <a:latin typeface="Maiandra GD" pitchFamily="34" charset="0"/>
              </a:rPr>
              <a:t>kesimpulan</a:t>
            </a:r>
            <a:r>
              <a:rPr lang="en-US" dirty="0" smtClean="0">
                <a:solidFill>
                  <a:srgbClr val="FFFF00"/>
                </a:solidFill>
                <a:latin typeface="Maiandra GD" pitchFamily="34" charset="0"/>
              </a:rPr>
              <a:t> </a:t>
            </a:r>
            <a:r>
              <a:rPr lang="en-US" dirty="0" err="1" smtClean="0">
                <a:solidFill>
                  <a:srgbClr val="FFFF00"/>
                </a:solidFill>
                <a:latin typeface="Maiandra GD" pitchFamily="34" charset="0"/>
              </a:rPr>
              <a:t>dan</a:t>
            </a:r>
            <a:r>
              <a:rPr lang="en-US" dirty="0" smtClean="0">
                <a:solidFill>
                  <a:srgbClr val="FFFF00"/>
                </a:solidFill>
                <a:latin typeface="Maiandra GD" pitchFamily="34" charset="0"/>
              </a:rPr>
              <a:t> saran</a:t>
            </a:r>
          </a:p>
          <a:p>
            <a:pPr lvl="1"/>
            <a:r>
              <a:rPr lang="en-US" dirty="0" err="1" smtClean="0">
                <a:solidFill>
                  <a:srgbClr val="FFFF00"/>
                </a:solidFill>
                <a:latin typeface="Maiandra GD" pitchFamily="34" charset="0"/>
              </a:rPr>
              <a:t>Perangkat</a:t>
            </a:r>
            <a:r>
              <a:rPr lang="en-US" dirty="0" smtClean="0">
                <a:solidFill>
                  <a:srgbClr val="FFFF00"/>
                </a:solidFill>
                <a:latin typeface="Maiandra GD" pitchFamily="34" charset="0"/>
              </a:rPr>
              <a:t> </a:t>
            </a:r>
            <a:r>
              <a:rPr lang="en-US" dirty="0" err="1" smtClean="0">
                <a:solidFill>
                  <a:srgbClr val="FFFF00"/>
                </a:solidFill>
                <a:latin typeface="Maiandra GD" pitchFamily="34" charset="0"/>
              </a:rPr>
              <a:t>lunak</a:t>
            </a:r>
            <a:r>
              <a:rPr lang="en-US" dirty="0" smtClean="0">
                <a:solidFill>
                  <a:srgbClr val="FFFF00"/>
                </a:solidFill>
                <a:latin typeface="Maiandra GD" pitchFamily="34" charset="0"/>
              </a:rPr>
              <a:t> </a:t>
            </a:r>
            <a:r>
              <a:rPr lang="en-US" dirty="0" err="1" smtClean="0">
                <a:solidFill>
                  <a:srgbClr val="FFFF00"/>
                </a:solidFill>
                <a:latin typeface="Maiandra GD" pitchFamily="34" charset="0"/>
              </a:rPr>
              <a:t>telah</a:t>
            </a:r>
            <a:r>
              <a:rPr lang="en-US" dirty="0" smtClean="0">
                <a:solidFill>
                  <a:srgbClr val="FFFF00"/>
                </a:solidFill>
                <a:latin typeface="Maiandra GD" pitchFamily="34" charset="0"/>
              </a:rPr>
              <a:t> </a:t>
            </a:r>
            <a:r>
              <a:rPr lang="en-US" dirty="0" err="1" smtClean="0">
                <a:solidFill>
                  <a:srgbClr val="FFFF00"/>
                </a:solidFill>
                <a:latin typeface="Maiandra GD" pitchFamily="34" charset="0"/>
              </a:rPr>
              <a:t>selesai</a:t>
            </a:r>
            <a:r>
              <a:rPr lang="en-US" dirty="0" smtClean="0">
                <a:solidFill>
                  <a:srgbClr val="FFFF00"/>
                </a:solidFill>
                <a:latin typeface="Maiandra GD" pitchFamily="34" charset="0"/>
              </a:rPr>
              <a:t> </a:t>
            </a:r>
            <a:r>
              <a:rPr lang="en-US" dirty="0" err="1" smtClean="0">
                <a:solidFill>
                  <a:srgbClr val="FFFF00"/>
                </a:solidFill>
                <a:latin typeface="Maiandra GD" pitchFamily="34" charset="0"/>
              </a:rPr>
              <a:t>dibangun</a:t>
            </a:r>
            <a:endParaRPr lang="en-US" dirty="0" smtClean="0">
              <a:solidFill>
                <a:srgbClr val="FFFF00"/>
              </a:solidFill>
              <a:latin typeface="Maiandra GD" pitchFamily="34" charset="0"/>
            </a:endParaRPr>
          </a:p>
          <a:p>
            <a:pPr lvl="1"/>
            <a:endParaRPr lang="en-US" dirty="0" smtClean="0">
              <a:latin typeface="Maiandra GD" pitchFamily="34" charset="0"/>
            </a:endParaRPr>
          </a:p>
          <a:p>
            <a:pPr>
              <a:buNone/>
            </a:pPr>
            <a:r>
              <a:rPr lang="en-US" dirty="0" err="1" smtClean="0">
                <a:solidFill>
                  <a:srgbClr val="FFFF00"/>
                </a:solidFill>
                <a:latin typeface="Maiandra GD" pitchFamily="34" charset="0"/>
              </a:rPr>
              <a:t>Jika</a:t>
            </a:r>
            <a:r>
              <a:rPr lang="en-US" dirty="0" smtClean="0">
                <a:solidFill>
                  <a:srgbClr val="FFFF00"/>
                </a:solidFill>
                <a:latin typeface="Maiandra GD" pitchFamily="34" charset="0"/>
              </a:rPr>
              <a:t> </a:t>
            </a:r>
            <a:r>
              <a:rPr lang="en-US" dirty="0" err="1" smtClean="0">
                <a:solidFill>
                  <a:srgbClr val="FFFF00"/>
                </a:solidFill>
                <a:latin typeface="Maiandra GD" pitchFamily="34" charset="0"/>
              </a:rPr>
              <a:t>syarat</a:t>
            </a:r>
            <a:r>
              <a:rPr lang="en-US" dirty="0" smtClean="0">
                <a:solidFill>
                  <a:srgbClr val="FFFF00"/>
                </a:solidFill>
                <a:latin typeface="Maiandra GD" pitchFamily="34" charset="0"/>
              </a:rPr>
              <a:t> </a:t>
            </a:r>
            <a:r>
              <a:rPr lang="en-US" dirty="0" err="1" smtClean="0">
                <a:solidFill>
                  <a:srgbClr val="FFFF00"/>
                </a:solidFill>
                <a:latin typeface="Maiandra GD" pitchFamily="34" charset="0"/>
              </a:rPr>
              <a:t>ini</a:t>
            </a:r>
            <a:r>
              <a:rPr lang="en-US" dirty="0" smtClean="0">
                <a:solidFill>
                  <a:srgbClr val="FFFF00"/>
                </a:solidFill>
                <a:latin typeface="Maiandra GD" pitchFamily="34" charset="0"/>
              </a:rPr>
              <a:t> </a:t>
            </a:r>
            <a:r>
              <a:rPr lang="en-US" dirty="0" err="1" smtClean="0">
                <a:solidFill>
                  <a:srgbClr val="FFFF00"/>
                </a:solidFill>
                <a:latin typeface="Maiandra GD" pitchFamily="34" charset="0"/>
              </a:rPr>
              <a:t>tidak</a:t>
            </a:r>
            <a:r>
              <a:rPr lang="en-US" dirty="0" smtClean="0">
                <a:solidFill>
                  <a:srgbClr val="FFFF00"/>
                </a:solidFill>
                <a:latin typeface="Maiandra GD" pitchFamily="34" charset="0"/>
              </a:rPr>
              <a:t> </a:t>
            </a:r>
            <a:r>
              <a:rPr lang="en-US" dirty="0" err="1" smtClean="0">
                <a:solidFill>
                  <a:srgbClr val="FFFF00"/>
                </a:solidFill>
                <a:latin typeface="Maiandra GD" pitchFamily="34" charset="0"/>
              </a:rPr>
              <a:t>dipenuhi</a:t>
            </a:r>
            <a:r>
              <a:rPr lang="en-US" dirty="0" smtClean="0">
                <a:solidFill>
                  <a:srgbClr val="FFFF00"/>
                </a:solidFill>
                <a:latin typeface="Maiandra GD" pitchFamily="34" charset="0"/>
              </a:rPr>
              <a:t>, </a:t>
            </a:r>
            <a:r>
              <a:rPr lang="en-US" dirty="0" err="1" smtClean="0">
                <a:solidFill>
                  <a:srgbClr val="FFFF00"/>
                </a:solidFill>
                <a:latin typeface="Maiandra GD" pitchFamily="34" charset="0"/>
              </a:rPr>
              <a:t>sidang</a:t>
            </a:r>
            <a:r>
              <a:rPr lang="en-US" dirty="0" smtClean="0">
                <a:solidFill>
                  <a:srgbClr val="FFFF00"/>
                </a:solidFill>
                <a:latin typeface="Maiandra GD" pitchFamily="34" charset="0"/>
              </a:rPr>
              <a:t> </a:t>
            </a:r>
            <a:r>
              <a:rPr lang="en-US" dirty="0" err="1" smtClean="0">
                <a:solidFill>
                  <a:srgbClr val="FFFF00"/>
                </a:solidFill>
                <a:latin typeface="Maiandra GD" pitchFamily="34" charset="0"/>
              </a:rPr>
              <a:t>akan</a:t>
            </a:r>
            <a:r>
              <a:rPr lang="en-US" dirty="0" smtClean="0">
                <a:solidFill>
                  <a:srgbClr val="FFFF00"/>
                </a:solidFill>
                <a:latin typeface="Maiandra GD" pitchFamily="34" charset="0"/>
              </a:rPr>
              <a:t> </a:t>
            </a:r>
            <a:r>
              <a:rPr lang="en-US" dirty="0" err="1" smtClean="0">
                <a:solidFill>
                  <a:srgbClr val="FFFF00"/>
                </a:solidFill>
                <a:latin typeface="Maiandra GD" pitchFamily="34" charset="0"/>
              </a:rPr>
              <a:t>dibatalkan</a:t>
            </a:r>
            <a:r>
              <a:rPr lang="en-US" dirty="0" smtClean="0">
                <a:solidFill>
                  <a:srgbClr val="FFFF00"/>
                </a:solidFill>
                <a:latin typeface="Maiandra GD" pitchFamily="34" charset="0"/>
              </a:rPr>
              <a:t>!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1"/>
                </a:solidFill>
                <a:latin typeface="Calibri" panose="020F0502020204030204" pitchFamily="34" charset="0"/>
              </a:rPr>
              <a:t>Jadwal</a:t>
            </a:r>
            <a:endParaRPr lang="en-US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8090" y="1584960"/>
            <a:ext cx="10820400" cy="4500154"/>
          </a:xfrm>
        </p:spPr>
        <p:txBody>
          <a:bodyPr>
            <a:normAutofit lnSpcReduction="10000"/>
          </a:bodyPr>
          <a:lstStyle/>
          <a:p>
            <a:r>
              <a:rPr lang="en-US" sz="2400" b="1" dirty="0" err="1" smtClean="0">
                <a:solidFill>
                  <a:srgbClr val="00B0F0"/>
                </a:solidFill>
                <a:latin typeface="Maiandra GD" panose="020E0502030308020204" pitchFamily="34" charset="0"/>
              </a:rPr>
              <a:t>Masa</a:t>
            </a:r>
            <a:r>
              <a:rPr lang="en-US" sz="2400" b="1" dirty="0" smtClean="0">
                <a:solidFill>
                  <a:srgbClr val="00B0F0"/>
                </a:solidFill>
                <a:latin typeface="Maiandra GD" panose="020E0502030308020204" pitchFamily="34" charset="0"/>
              </a:rPr>
              <a:t> </a:t>
            </a:r>
            <a:r>
              <a:rPr lang="en-US" sz="2400" b="1" dirty="0" err="1" smtClean="0">
                <a:solidFill>
                  <a:srgbClr val="00B0F0"/>
                </a:solidFill>
                <a:latin typeface="Maiandra GD" panose="020E0502030308020204" pitchFamily="34" charset="0"/>
              </a:rPr>
              <a:t>Sidang</a:t>
            </a:r>
            <a:r>
              <a:rPr lang="en-US" sz="2400" b="1" dirty="0" smtClean="0">
                <a:solidFill>
                  <a:srgbClr val="00B0F0"/>
                </a:solidFill>
                <a:latin typeface="Maiandra GD" panose="020E0502030308020204" pitchFamily="34" charset="0"/>
              </a:rPr>
              <a:t> 1 (</a:t>
            </a:r>
            <a:r>
              <a:rPr lang="en-US" sz="2400" b="1" dirty="0" err="1" smtClean="0">
                <a:solidFill>
                  <a:srgbClr val="00B0F0"/>
                </a:solidFill>
                <a:latin typeface="Maiandra GD" panose="020E0502030308020204" pitchFamily="34" charset="0"/>
              </a:rPr>
              <a:t>hanya</a:t>
            </a:r>
            <a:r>
              <a:rPr lang="en-US" sz="2400" b="1" dirty="0" smtClean="0">
                <a:solidFill>
                  <a:srgbClr val="00B0F0"/>
                </a:solidFill>
                <a:latin typeface="Maiandra GD" panose="020E0502030308020204" pitchFamily="34" charset="0"/>
              </a:rPr>
              <a:t> </a:t>
            </a:r>
            <a:r>
              <a:rPr lang="en-US" sz="2400" b="1" dirty="0" err="1" smtClean="0">
                <a:solidFill>
                  <a:srgbClr val="00B0F0"/>
                </a:solidFill>
                <a:latin typeface="Maiandra GD" panose="020E0502030308020204" pitchFamily="34" charset="0"/>
              </a:rPr>
              <a:t>untuk</a:t>
            </a:r>
            <a:r>
              <a:rPr lang="en-US" sz="2400" b="1" dirty="0" smtClean="0">
                <a:solidFill>
                  <a:srgbClr val="00B0F0"/>
                </a:solidFill>
                <a:latin typeface="Maiandra GD" panose="020E0502030308020204" pitchFamily="34" charset="0"/>
              </a:rPr>
              <a:t> </a:t>
            </a:r>
            <a:r>
              <a:rPr lang="en-US" sz="2400" b="1" dirty="0" err="1" smtClean="0">
                <a:solidFill>
                  <a:srgbClr val="00B0F0"/>
                </a:solidFill>
                <a:latin typeface="Maiandra GD" panose="020E0502030308020204" pitchFamily="34" charset="0"/>
              </a:rPr>
              <a:t>pengambilan</a:t>
            </a:r>
            <a:r>
              <a:rPr lang="en-US" sz="2400" b="1" dirty="0" smtClean="0">
                <a:solidFill>
                  <a:srgbClr val="00B0F0"/>
                </a:solidFill>
                <a:latin typeface="Maiandra GD" panose="020E0502030308020204" pitchFamily="34" charset="0"/>
              </a:rPr>
              <a:t> </a:t>
            </a:r>
            <a:r>
              <a:rPr lang="en-US" sz="2400" b="1" dirty="0" err="1" smtClean="0">
                <a:solidFill>
                  <a:srgbClr val="00B0F0"/>
                </a:solidFill>
                <a:latin typeface="Maiandra GD" panose="020E0502030308020204" pitchFamily="34" charset="0"/>
              </a:rPr>
              <a:t>kedua</a:t>
            </a:r>
            <a:r>
              <a:rPr lang="en-US" sz="2400" b="1" dirty="0" smtClean="0">
                <a:solidFill>
                  <a:srgbClr val="00B0F0"/>
                </a:solidFill>
                <a:latin typeface="Maiandra GD" panose="020E0502030308020204" pitchFamily="34" charset="0"/>
              </a:rPr>
              <a:t> </a:t>
            </a:r>
            <a:r>
              <a:rPr lang="en-US" sz="2400" b="1" dirty="0" err="1" smtClean="0">
                <a:solidFill>
                  <a:srgbClr val="00B0F0"/>
                </a:solidFill>
                <a:latin typeface="Maiandra GD" panose="020E0502030308020204" pitchFamily="34" charset="0"/>
              </a:rPr>
              <a:t>atau</a:t>
            </a:r>
            <a:r>
              <a:rPr lang="en-US" sz="2400" b="1" dirty="0" smtClean="0">
                <a:solidFill>
                  <a:srgbClr val="00B0F0"/>
                </a:solidFill>
                <a:latin typeface="Maiandra GD" panose="020E0502030308020204" pitchFamily="34" charset="0"/>
              </a:rPr>
              <a:t> </a:t>
            </a:r>
            <a:r>
              <a:rPr lang="en-US" sz="2400" b="1" dirty="0" err="1" smtClean="0">
                <a:solidFill>
                  <a:srgbClr val="00B0F0"/>
                </a:solidFill>
                <a:latin typeface="Maiandra GD" panose="020E0502030308020204" pitchFamily="34" charset="0"/>
              </a:rPr>
              <a:t>sidang</a:t>
            </a:r>
            <a:r>
              <a:rPr lang="en-US" sz="2400" b="1" dirty="0" smtClean="0">
                <a:solidFill>
                  <a:srgbClr val="00B0F0"/>
                </a:solidFill>
                <a:latin typeface="Maiandra GD" panose="020E0502030308020204" pitchFamily="34" charset="0"/>
              </a:rPr>
              <a:t> </a:t>
            </a:r>
            <a:r>
              <a:rPr lang="en-US" sz="2400" b="1" dirty="0" err="1" smtClean="0">
                <a:solidFill>
                  <a:srgbClr val="00B0F0"/>
                </a:solidFill>
                <a:latin typeface="Maiandra GD" panose="020E0502030308020204" pitchFamily="34" charset="0"/>
              </a:rPr>
              <a:t>ulang</a:t>
            </a:r>
            <a:r>
              <a:rPr lang="en-US" sz="2400" b="1" dirty="0" smtClean="0">
                <a:solidFill>
                  <a:srgbClr val="00B0F0"/>
                </a:solidFill>
                <a:latin typeface="Maiandra GD" panose="020E0502030308020204" pitchFamily="34" charset="0"/>
              </a:rPr>
              <a:t>)</a:t>
            </a:r>
            <a:endParaRPr lang="en-US" sz="2400" b="1" dirty="0">
              <a:solidFill>
                <a:srgbClr val="00B0F0"/>
              </a:solidFill>
              <a:latin typeface="Maiandra GD" panose="020E0502030308020204" pitchFamily="34" charset="0"/>
            </a:endParaRPr>
          </a:p>
          <a:p>
            <a:pPr lvl="1"/>
            <a:r>
              <a:rPr lang="en-US" dirty="0" smtClean="0">
                <a:latin typeface="Maiandra GD" panose="020E0502030308020204" pitchFamily="34" charset="0"/>
              </a:rPr>
              <a:t>Batas </a:t>
            </a:r>
            <a:r>
              <a:rPr lang="en-US" dirty="0" err="1" smtClean="0">
                <a:latin typeface="Maiandra GD" panose="020E0502030308020204" pitchFamily="34" charset="0"/>
              </a:rPr>
              <a:t>akhir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pendaftaran</a:t>
            </a:r>
            <a:r>
              <a:rPr lang="en-US" dirty="0" smtClean="0">
                <a:latin typeface="Maiandra GD" panose="020E0502030308020204" pitchFamily="34" charset="0"/>
              </a:rPr>
              <a:t> : </a:t>
            </a:r>
            <a:r>
              <a:rPr lang="en-US" dirty="0" err="1" smtClean="0">
                <a:latin typeface="Maiandra GD" panose="020E0502030308020204" pitchFamily="34" charset="0"/>
              </a:rPr>
              <a:t>Selasa</a:t>
            </a:r>
            <a:r>
              <a:rPr lang="en-US" dirty="0" smtClean="0">
                <a:latin typeface="Maiandra GD" panose="020E0502030308020204" pitchFamily="34" charset="0"/>
              </a:rPr>
              <a:t>, </a:t>
            </a:r>
            <a:r>
              <a:rPr lang="en-US" dirty="0" smtClean="0">
                <a:latin typeface="Maiandra GD" panose="020E0502030308020204" pitchFamily="34" charset="0"/>
              </a:rPr>
              <a:t>7 </a:t>
            </a:r>
            <a:r>
              <a:rPr lang="en-US" dirty="0" err="1" smtClean="0">
                <a:latin typeface="Maiandra GD" panose="020E0502030308020204" pitchFamily="34" charset="0"/>
              </a:rPr>
              <a:t>Maret</a:t>
            </a:r>
            <a:r>
              <a:rPr lang="en-US" dirty="0" smtClean="0">
                <a:latin typeface="Maiandra GD" panose="020E0502030308020204" pitchFamily="34" charset="0"/>
              </a:rPr>
              <a:t> 2017 </a:t>
            </a:r>
            <a:r>
              <a:rPr lang="en-US" dirty="0" err="1" smtClean="0">
                <a:latin typeface="Maiandra GD" panose="020E0502030308020204" pitchFamily="34" charset="0"/>
              </a:rPr>
              <a:t>pkl</a:t>
            </a:r>
            <a:r>
              <a:rPr lang="en-US" dirty="0" smtClean="0">
                <a:latin typeface="Maiandra GD" panose="020E0502030308020204" pitchFamily="34" charset="0"/>
              </a:rPr>
              <a:t>. 9.00</a:t>
            </a:r>
          </a:p>
          <a:p>
            <a:pPr lvl="1"/>
            <a:r>
              <a:rPr lang="en-US" dirty="0" smtClean="0">
                <a:latin typeface="Maiandra GD" panose="020E0502030308020204" pitchFamily="34" charset="0"/>
              </a:rPr>
              <a:t>Masa </a:t>
            </a:r>
            <a:r>
              <a:rPr lang="en-US" dirty="0" err="1" smtClean="0">
                <a:latin typeface="Maiandra GD" panose="020E0502030308020204" pitchFamily="34" charset="0"/>
              </a:rPr>
              <a:t>Sidang</a:t>
            </a:r>
            <a:r>
              <a:rPr lang="en-US" dirty="0" smtClean="0">
                <a:latin typeface="Maiandra GD" panose="020E0502030308020204" pitchFamily="34" charset="0"/>
              </a:rPr>
              <a:t> : </a:t>
            </a:r>
            <a:r>
              <a:rPr lang="en-US" dirty="0" err="1" smtClean="0">
                <a:latin typeface="Maiandra GD" panose="020E0502030308020204" pitchFamily="34" charset="0"/>
              </a:rPr>
              <a:t>masa</a:t>
            </a:r>
            <a:r>
              <a:rPr lang="en-US" dirty="0" smtClean="0">
                <a:latin typeface="Maiandra GD" panose="020E0502030308020204" pitchFamily="34" charset="0"/>
              </a:rPr>
              <a:t> UTS</a:t>
            </a:r>
          </a:p>
          <a:p>
            <a:r>
              <a:rPr lang="en-US" sz="2400" b="1" dirty="0" err="1" smtClean="0">
                <a:solidFill>
                  <a:srgbClr val="00B0F0"/>
                </a:solidFill>
                <a:latin typeface="Maiandra GD" panose="020E0502030308020204" pitchFamily="34" charset="0"/>
              </a:rPr>
              <a:t>Masa</a:t>
            </a:r>
            <a:r>
              <a:rPr lang="en-US" sz="2400" b="1" dirty="0" smtClean="0">
                <a:solidFill>
                  <a:srgbClr val="00B0F0"/>
                </a:solidFill>
                <a:latin typeface="Maiandra GD" panose="020E0502030308020204" pitchFamily="34" charset="0"/>
              </a:rPr>
              <a:t> </a:t>
            </a:r>
            <a:r>
              <a:rPr lang="en-US" sz="2400" b="1" dirty="0" err="1" smtClean="0">
                <a:solidFill>
                  <a:srgbClr val="00B0F0"/>
                </a:solidFill>
                <a:latin typeface="Maiandra GD" panose="020E0502030308020204" pitchFamily="34" charset="0"/>
              </a:rPr>
              <a:t>Sidang</a:t>
            </a:r>
            <a:r>
              <a:rPr lang="en-US" sz="2400" b="1" dirty="0" smtClean="0">
                <a:solidFill>
                  <a:srgbClr val="00B0F0"/>
                </a:solidFill>
                <a:latin typeface="Maiandra GD" panose="020E0502030308020204" pitchFamily="34" charset="0"/>
              </a:rPr>
              <a:t> 2</a:t>
            </a:r>
            <a:endParaRPr lang="en-US" sz="2400" b="1" dirty="0">
              <a:solidFill>
                <a:srgbClr val="00B0F0"/>
              </a:solidFill>
              <a:latin typeface="Maiandra GD" panose="020E0502030308020204" pitchFamily="34" charset="0"/>
            </a:endParaRPr>
          </a:p>
          <a:p>
            <a:pPr lvl="1"/>
            <a:r>
              <a:rPr lang="en-US" dirty="0">
                <a:latin typeface="Maiandra GD" panose="020E0502030308020204" pitchFamily="34" charset="0"/>
              </a:rPr>
              <a:t>Batas </a:t>
            </a:r>
            <a:r>
              <a:rPr lang="en-US" dirty="0" err="1">
                <a:latin typeface="Maiandra GD" panose="020E0502030308020204" pitchFamily="34" charset="0"/>
              </a:rPr>
              <a:t>akhir</a:t>
            </a:r>
            <a:r>
              <a:rPr lang="en-US" dirty="0">
                <a:latin typeface="Maiandra GD" panose="020E0502030308020204" pitchFamily="34" charset="0"/>
              </a:rPr>
              <a:t> </a:t>
            </a:r>
            <a:r>
              <a:rPr lang="en-US" dirty="0" err="1">
                <a:latin typeface="Maiandra GD" panose="020E0502030308020204" pitchFamily="34" charset="0"/>
              </a:rPr>
              <a:t>pendaftaran</a:t>
            </a:r>
            <a:r>
              <a:rPr lang="en-US" dirty="0">
                <a:latin typeface="Maiandra GD" panose="020E0502030308020204" pitchFamily="34" charset="0"/>
              </a:rPr>
              <a:t> : </a:t>
            </a:r>
            <a:r>
              <a:rPr lang="en-US" dirty="0" err="1" smtClean="0">
                <a:latin typeface="Maiandra GD" panose="020E0502030308020204" pitchFamily="34" charset="0"/>
              </a:rPr>
              <a:t>Rabu</a:t>
            </a:r>
            <a:r>
              <a:rPr lang="en-US" dirty="0" smtClean="0">
                <a:latin typeface="Maiandra GD" panose="020E0502030308020204" pitchFamily="34" charset="0"/>
              </a:rPr>
              <a:t>, </a:t>
            </a:r>
            <a:r>
              <a:rPr lang="en-US" dirty="0" smtClean="0">
                <a:latin typeface="Maiandra GD" panose="020E0502030308020204" pitchFamily="34" charset="0"/>
              </a:rPr>
              <a:t>10 Mei 2017 </a:t>
            </a:r>
            <a:r>
              <a:rPr lang="en-US" dirty="0" err="1">
                <a:latin typeface="Maiandra GD" panose="020E0502030308020204" pitchFamily="34" charset="0"/>
              </a:rPr>
              <a:t>pkl</a:t>
            </a:r>
            <a:r>
              <a:rPr lang="en-US" dirty="0">
                <a:latin typeface="Maiandra GD" panose="020E0502030308020204" pitchFamily="34" charset="0"/>
              </a:rPr>
              <a:t>. 11.00</a:t>
            </a:r>
          </a:p>
          <a:p>
            <a:pPr lvl="1"/>
            <a:r>
              <a:rPr lang="en-US" dirty="0">
                <a:latin typeface="Maiandra GD" panose="020E0502030308020204" pitchFamily="34" charset="0"/>
              </a:rPr>
              <a:t>Masa </a:t>
            </a:r>
            <a:r>
              <a:rPr lang="en-US" dirty="0" err="1">
                <a:latin typeface="Maiandra GD" panose="020E0502030308020204" pitchFamily="34" charset="0"/>
              </a:rPr>
              <a:t>Sidang</a:t>
            </a:r>
            <a:r>
              <a:rPr lang="en-US" dirty="0">
                <a:latin typeface="Maiandra GD" panose="020E0502030308020204" pitchFamily="34" charset="0"/>
              </a:rPr>
              <a:t> : </a:t>
            </a:r>
            <a:r>
              <a:rPr lang="en-US" dirty="0" err="1" smtClean="0">
                <a:latin typeface="Maiandra GD" panose="020E0502030308020204" pitchFamily="34" charset="0"/>
              </a:rPr>
              <a:t>minggu</a:t>
            </a:r>
            <a:r>
              <a:rPr lang="en-US" dirty="0" smtClean="0">
                <a:latin typeface="Maiandra GD" panose="020E0502030308020204" pitchFamily="34" charset="0"/>
              </a:rPr>
              <a:t> ke-2 UAS </a:t>
            </a:r>
            <a:r>
              <a:rPr lang="en-US" dirty="0" err="1" smtClean="0">
                <a:latin typeface="Maiandra GD" panose="020E0502030308020204" pitchFamily="34" charset="0"/>
              </a:rPr>
              <a:t>s.d</a:t>
            </a:r>
            <a:r>
              <a:rPr lang="en-US" dirty="0" smtClean="0">
                <a:latin typeface="Maiandra GD" panose="020E0502030308020204" pitchFamily="34" charset="0"/>
              </a:rPr>
              <a:t>. 1-2 </a:t>
            </a:r>
            <a:r>
              <a:rPr lang="en-US" dirty="0" err="1" smtClean="0">
                <a:latin typeface="Maiandra GD" panose="020E0502030308020204" pitchFamily="34" charset="0"/>
              </a:rPr>
              <a:t>minggu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setelahnya</a:t>
            </a:r>
            <a:endParaRPr lang="en-US" dirty="0">
              <a:latin typeface="Maiandra GD" panose="020E0502030308020204" pitchFamily="34" charset="0"/>
            </a:endParaRPr>
          </a:p>
          <a:p>
            <a:r>
              <a:rPr lang="en-US" sz="2400" b="1" dirty="0" err="1" smtClean="0">
                <a:solidFill>
                  <a:srgbClr val="00B0F0"/>
                </a:solidFill>
                <a:latin typeface="Maiandra GD" panose="020E0502030308020204" pitchFamily="34" charset="0"/>
              </a:rPr>
              <a:t>Yudisium</a:t>
            </a:r>
            <a:endParaRPr lang="en-US" sz="2400" b="1" dirty="0">
              <a:solidFill>
                <a:srgbClr val="00B0F0"/>
              </a:solidFill>
              <a:latin typeface="Maiandra GD" panose="020E0502030308020204" pitchFamily="34" charset="0"/>
            </a:endParaRPr>
          </a:p>
          <a:p>
            <a:pPr lvl="1"/>
            <a:r>
              <a:rPr lang="en-US" dirty="0" err="1" smtClean="0">
                <a:solidFill>
                  <a:srgbClr val="FFFF00"/>
                </a:solidFill>
                <a:latin typeface="Maiandra GD" panose="020E0502030308020204" pitchFamily="34" charset="0"/>
              </a:rPr>
              <a:t>Pertemuan</a:t>
            </a:r>
            <a:r>
              <a:rPr lang="en-US" dirty="0" smtClean="0">
                <a:solidFill>
                  <a:srgbClr val="FFFF00"/>
                </a:solidFill>
                <a:latin typeface="Maiandra GD" panose="020E0502030308020204" pitchFamily="34" charset="0"/>
              </a:rPr>
              <a:t> ke-3</a:t>
            </a:r>
          </a:p>
          <a:p>
            <a:r>
              <a:rPr lang="en-US" sz="2400" b="1" dirty="0" err="1" smtClean="0">
                <a:solidFill>
                  <a:srgbClr val="00B0F0"/>
                </a:solidFill>
                <a:latin typeface="Maiandra GD" panose="020E0502030308020204" pitchFamily="34" charset="0"/>
              </a:rPr>
              <a:t>Wisuda</a:t>
            </a:r>
            <a:endParaRPr lang="en-US" sz="2400" b="1" dirty="0">
              <a:solidFill>
                <a:srgbClr val="00B0F0"/>
              </a:solidFill>
              <a:latin typeface="Maiandra GD" panose="020E0502030308020204" pitchFamily="34" charset="0"/>
            </a:endParaRPr>
          </a:p>
          <a:p>
            <a:pPr lvl="1"/>
            <a:r>
              <a:rPr lang="en-US" dirty="0" err="1" smtClean="0">
                <a:solidFill>
                  <a:srgbClr val="FFFF00"/>
                </a:solidFill>
                <a:latin typeface="Maiandra GD" panose="020E0502030308020204" pitchFamily="34" charset="0"/>
              </a:rPr>
              <a:t>Pertemuan</a:t>
            </a:r>
            <a:r>
              <a:rPr lang="en-US" dirty="0" smtClean="0">
                <a:solidFill>
                  <a:srgbClr val="FFFF00"/>
                </a:solidFill>
                <a:latin typeface="Maiandra GD" panose="020E0502030308020204" pitchFamily="34" charset="0"/>
              </a:rPr>
              <a:t> ke-3</a:t>
            </a:r>
            <a:endParaRPr lang="en-US" dirty="0">
              <a:solidFill>
                <a:srgbClr val="FFFF00"/>
              </a:solidFill>
              <a:latin typeface="Maiandra GD" panose="020E0502030308020204" pitchFamily="34" charset="0"/>
            </a:endParaRPr>
          </a:p>
          <a:p>
            <a:pPr lvl="1"/>
            <a:endParaRPr lang="en-US" dirty="0" smtClean="0">
              <a:latin typeface="Maiandra GD" panose="020E0502030308020204" pitchFamily="34" charset="0"/>
            </a:endParaRPr>
          </a:p>
          <a:p>
            <a:pPr lvl="1"/>
            <a:endParaRPr lang="en-US" dirty="0">
              <a:latin typeface="Maiandra GD" panose="020E0502030308020204" pitchFamily="34" charset="0"/>
            </a:endParaRPr>
          </a:p>
          <a:p>
            <a:endParaRPr lang="en-US" dirty="0" smtClean="0">
              <a:solidFill>
                <a:srgbClr val="FFFF00"/>
              </a:solidFill>
              <a:latin typeface="Maiandra GD" panose="020E0502030308020204" pitchFamily="34" charset="0"/>
            </a:endParaRPr>
          </a:p>
          <a:p>
            <a:endParaRPr lang="en-US" dirty="0" smtClean="0">
              <a:solidFill>
                <a:srgbClr val="FFFF00"/>
              </a:solidFill>
              <a:latin typeface="Maiandra GD" panose="020E0502030308020204" pitchFamily="34" charset="0"/>
            </a:endParaRPr>
          </a:p>
          <a:p>
            <a:endParaRPr lang="en-US" dirty="0">
              <a:solidFill>
                <a:srgbClr val="FFFF00"/>
              </a:solidFill>
              <a:latin typeface="Maiandra GD" panose="020E0502030308020204" pitchFamily="34" charset="0"/>
            </a:endParaRPr>
          </a:p>
          <a:p>
            <a:pPr lvl="1"/>
            <a:endParaRPr lang="en-US" dirty="0" smtClean="0">
              <a:latin typeface="Maiandra GD" panose="020E0502030308020204" pitchFamily="34" charset="0"/>
            </a:endParaRPr>
          </a:p>
          <a:p>
            <a:pPr lvl="1"/>
            <a:endParaRPr lang="en-US" dirty="0">
              <a:latin typeface="Maiandra GD" panose="020E0502030308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9457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1"/>
                </a:solidFill>
                <a:latin typeface="Calibri" panose="020F0502020204030204" pitchFamily="34" charset="0"/>
              </a:rPr>
              <a:t>Pertemuan</a:t>
            </a:r>
            <a:r>
              <a:rPr lang="en-US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chemeClr val="accent1"/>
                </a:solidFill>
                <a:latin typeface="Calibri" panose="020F0502020204030204" pitchFamily="34" charset="0"/>
              </a:rPr>
              <a:t>berikut</a:t>
            </a:r>
            <a:endParaRPr lang="en-US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500154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00B0F0"/>
                </a:solidFill>
                <a:latin typeface="Maiandra GD" panose="020E0502030308020204" pitchFamily="34" charset="0"/>
              </a:rPr>
              <a:t>5 April 2017 </a:t>
            </a:r>
            <a:endParaRPr lang="en-US" sz="2400" b="1" dirty="0">
              <a:solidFill>
                <a:srgbClr val="00B0F0"/>
              </a:solidFill>
              <a:latin typeface="Maiandra GD" panose="020E0502030308020204" pitchFamily="34" charset="0"/>
            </a:endParaRPr>
          </a:p>
          <a:p>
            <a:pPr lvl="1"/>
            <a:r>
              <a:rPr lang="en-US" dirty="0">
                <a:latin typeface="Maiandra GD" panose="020E0502030308020204" pitchFamily="34" charset="0"/>
              </a:rPr>
              <a:t>Tata </a:t>
            </a:r>
            <a:r>
              <a:rPr lang="en-US" dirty="0" err="1">
                <a:latin typeface="Maiandra GD" panose="020E0502030308020204" pitchFamily="34" charset="0"/>
              </a:rPr>
              <a:t>cara</a:t>
            </a:r>
            <a:r>
              <a:rPr lang="en-US" dirty="0">
                <a:latin typeface="Maiandra GD" panose="020E0502030308020204" pitchFamily="34" charset="0"/>
              </a:rPr>
              <a:t> </a:t>
            </a:r>
            <a:r>
              <a:rPr lang="en-US" dirty="0" err="1">
                <a:latin typeface="Maiandra GD" panose="020E0502030308020204" pitchFamily="34" charset="0"/>
              </a:rPr>
              <a:t>pengajuan</a:t>
            </a:r>
            <a:r>
              <a:rPr lang="en-US" dirty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sidang</a:t>
            </a:r>
            <a:endParaRPr lang="en-US" dirty="0" smtClean="0">
              <a:latin typeface="Maiandra GD" panose="020E0502030308020204" pitchFamily="34" charset="0"/>
            </a:endParaRPr>
          </a:p>
          <a:p>
            <a:r>
              <a:rPr lang="en-US" sz="2400" b="1" dirty="0" smtClean="0">
                <a:solidFill>
                  <a:srgbClr val="00B0F0"/>
                </a:solidFill>
                <a:latin typeface="Maiandra GD" panose="020E0502030308020204" pitchFamily="34" charset="0"/>
              </a:rPr>
              <a:t>3 Mei 2017 </a:t>
            </a:r>
            <a:endParaRPr lang="en-US" sz="2400" b="1" dirty="0">
              <a:solidFill>
                <a:srgbClr val="00B0F0"/>
              </a:solidFill>
              <a:latin typeface="Maiandra GD" panose="020E0502030308020204" pitchFamily="34" charset="0"/>
            </a:endParaRPr>
          </a:p>
          <a:p>
            <a:pPr lvl="1"/>
            <a:r>
              <a:rPr lang="en-US" dirty="0" err="1" smtClean="0">
                <a:latin typeface="Maiandra GD" panose="020E0502030308020204" pitchFamily="34" charset="0"/>
              </a:rPr>
              <a:t>Yudisium</a:t>
            </a:r>
            <a:r>
              <a:rPr lang="en-US" dirty="0" smtClean="0">
                <a:latin typeface="Maiandra GD" panose="020E0502030308020204" pitchFamily="34" charset="0"/>
              </a:rPr>
              <a:t> (</a:t>
            </a:r>
            <a:r>
              <a:rPr lang="en-US" dirty="0" err="1" smtClean="0">
                <a:latin typeface="Maiandra GD" panose="020E0502030308020204" pitchFamily="34" charset="0"/>
              </a:rPr>
              <a:t>khusus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hanya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untuk</a:t>
            </a:r>
            <a:r>
              <a:rPr lang="en-US" dirty="0" smtClean="0">
                <a:latin typeface="Maiandra GD" panose="020E0502030308020204" pitchFamily="34" charset="0"/>
              </a:rPr>
              <a:t> yang </a:t>
            </a:r>
            <a:r>
              <a:rPr lang="en-US" dirty="0" err="1" smtClean="0">
                <a:latin typeface="Maiandra GD" panose="020E0502030308020204" pitchFamily="34" charset="0"/>
              </a:rPr>
              <a:t>akan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mengikuti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sidang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yudisium</a:t>
            </a:r>
            <a:r>
              <a:rPr lang="en-US" dirty="0">
                <a:latin typeface="Maiandra GD" panose="020E0502030308020204" pitchFamily="34" charset="0"/>
              </a:rPr>
              <a:t>)</a:t>
            </a:r>
            <a:endParaRPr lang="en-US" dirty="0" smtClean="0">
              <a:latin typeface="Maiandra GD" panose="020E0502030308020204" pitchFamily="34" charset="0"/>
            </a:endParaRPr>
          </a:p>
          <a:p>
            <a:r>
              <a:rPr lang="en-US" sz="2400" b="1" dirty="0" err="1" smtClean="0">
                <a:solidFill>
                  <a:srgbClr val="00B0F0"/>
                </a:solidFill>
                <a:latin typeface="Maiandra GD" panose="020E0502030308020204" pitchFamily="34" charset="0"/>
              </a:rPr>
              <a:t>Waktu</a:t>
            </a:r>
            <a:r>
              <a:rPr lang="en-US" sz="2400" b="1" dirty="0" smtClean="0">
                <a:solidFill>
                  <a:srgbClr val="00B0F0"/>
                </a:solidFill>
                <a:latin typeface="Maiandra GD" panose="020E0502030308020204" pitchFamily="34" charset="0"/>
              </a:rPr>
              <a:t> </a:t>
            </a:r>
            <a:r>
              <a:rPr lang="en-US" sz="2400" b="1" dirty="0" err="1" smtClean="0">
                <a:solidFill>
                  <a:srgbClr val="00B0F0"/>
                </a:solidFill>
                <a:latin typeface="Maiandra GD" panose="020E0502030308020204" pitchFamily="34" charset="0"/>
              </a:rPr>
              <a:t>lainnya</a:t>
            </a:r>
            <a:endParaRPr lang="en-US" sz="2400" b="1" dirty="0">
              <a:solidFill>
                <a:srgbClr val="00B0F0"/>
              </a:solidFill>
              <a:latin typeface="Maiandra GD" panose="020E0502030308020204" pitchFamily="34" charset="0"/>
            </a:endParaRPr>
          </a:p>
          <a:p>
            <a:pPr lvl="1"/>
            <a:r>
              <a:rPr lang="en-US" dirty="0" smtClean="0">
                <a:latin typeface="Maiandra GD" panose="020E0502030308020204" pitchFamily="34" charset="0"/>
              </a:rPr>
              <a:t>Akan </a:t>
            </a:r>
            <a:r>
              <a:rPr lang="en-US" dirty="0" err="1" smtClean="0">
                <a:latin typeface="Maiandra GD" panose="020E0502030308020204" pitchFamily="34" charset="0"/>
              </a:rPr>
              <a:t>diumumkan</a:t>
            </a:r>
            <a:r>
              <a:rPr lang="en-US" dirty="0" smtClean="0">
                <a:latin typeface="Maiandra GD" panose="020E0502030308020204" pitchFamily="34" charset="0"/>
              </a:rPr>
              <a:t> via email</a:t>
            </a:r>
            <a:endParaRPr lang="en-US" dirty="0">
              <a:latin typeface="Maiandra GD" panose="020E0502030308020204" pitchFamily="34" charset="0"/>
            </a:endParaRPr>
          </a:p>
          <a:p>
            <a:pPr lvl="1"/>
            <a:endParaRPr lang="en-US" dirty="0">
              <a:latin typeface="Maiandra GD" panose="020E0502030308020204" pitchFamily="34" charset="0"/>
            </a:endParaRPr>
          </a:p>
          <a:p>
            <a:pPr lvl="1"/>
            <a:endParaRPr lang="en-US" dirty="0" smtClean="0">
              <a:latin typeface="Maiandra GD" panose="020E0502030308020204" pitchFamily="34" charset="0"/>
            </a:endParaRPr>
          </a:p>
          <a:p>
            <a:pPr lvl="1"/>
            <a:endParaRPr lang="en-US" dirty="0">
              <a:latin typeface="Maiandra GD" panose="020E0502030308020204" pitchFamily="34" charset="0"/>
            </a:endParaRPr>
          </a:p>
          <a:p>
            <a:endParaRPr lang="en-US" dirty="0" smtClean="0">
              <a:solidFill>
                <a:srgbClr val="FFFF00"/>
              </a:solidFill>
              <a:latin typeface="Maiandra GD" panose="020E0502030308020204" pitchFamily="34" charset="0"/>
            </a:endParaRPr>
          </a:p>
          <a:p>
            <a:endParaRPr lang="en-US" dirty="0" smtClean="0">
              <a:solidFill>
                <a:srgbClr val="FFFF00"/>
              </a:solidFill>
              <a:latin typeface="Maiandra GD" panose="020E0502030308020204" pitchFamily="34" charset="0"/>
            </a:endParaRPr>
          </a:p>
          <a:p>
            <a:endParaRPr lang="en-US" dirty="0">
              <a:solidFill>
                <a:srgbClr val="FFFF00"/>
              </a:solidFill>
              <a:latin typeface="Maiandra GD" panose="020E0502030308020204" pitchFamily="34" charset="0"/>
            </a:endParaRPr>
          </a:p>
          <a:p>
            <a:pPr lvl="1"/>
            <a:endParaRPr lang="en-US" dirty="0" smtClean="0">
              <a:latin typeface="Maiandra GD" panose="020E0502030308020204" pitchFamily="34" charset="0"/>
            </a:endParaRPr>
          </a:p>
          <a:p>
            <a:pPr lvl="1"/>
            <a:endParaRPr lang="en-US" dirty="0">
              <a:latin typeface="Maiandra GD" panose="020E0502030308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945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Kuliah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b="1" dirty="0" err="1" smtClean="0">
                <a:solidFill>
                  <a:srgbClr val="00B0F0"/>
                </a:solidFill>
                <a:latin typeface="Maiandra GD" panose="020E0502030308020204" pitchFamily="34" charset="0"/>
              </a:rPr>
              <a:t>Jadwal</a:t>
            </a:r>
            <a:r>
              <a:rPr lang="en-US" sz="2400" b="1" dirty="0" smtClean="0">
                <a:solidFill>
                  <a:srgbClr val="00B0F0"/>
                </a:solidFill>
                <a:latin typeface="Maiandra GD" panose="020E0502030308020204" pitchFamily="34" charset="0"/>
              </a:rPr>
              <a:t> </a:t>
            </a:r>
            <a:r>
              <a:rPr lang="en-US" sz="2400" b="1" dirty="0" err="1" smtClean="0">
                <a:solidFill>
                  <a:srgbClr val="00B0F0"/>
                </a:solidFill>
                <a:latin typeface="Maiandra GD" panose="020E0502030308020204" pitchFamily="34" charset="0"/>
              </a:rPr>
              <a:t>Kuliah</a:t>
            </a:r>
            <a:endParaRPr lang="en-US" sz="2400" b="1" dirty="0">
              <a:solidFill>
                <a:srgbClr val="00B0F0"/>
              </a:solidFill>
              <a:latin typeface="Maiandra GD" panose="020E0502030308020204" pitchFamily="34" charset="0"/>
            </a:endParaRPr>
          </a:p>
          <a:p>
            <a:pPr lvl="1"/>
            <a:r>
              <a:rPr lang="en-US" dirty="0" err="1" smtClean="0">
                <a:latin typeface="Maiandra GD" panose="020E0502030308020204" pitchFamily="34" charset="0"/>
              </a:rPr>
              <a:t>Kamis</a:t>
            </a:r>
            <a:r>
              <a:rPr lang="en-US" dirty="0" smtClean="0">
                <a:latin typeface="Maiandra GD" panose="020E0502030308020204" pitchFamily="34" charset="0"/>
              </a:rPr>
              <a:t>,</a:t>
            </a:r>
          </a:p>
          <a:p>
            <a:pPr lvl="1"/>
            <a:r>
              <a:rPr lang="en-US" dirty="0" smtClean="0">
                <a:latin typeface="Maiandra GD" panose="020E0502030308020204" pitchFamily="34" charset="0"/>
              </a:rPr>
              <a:t>13-14</a:t>
            </a:r>
          </a:p>
          <a:p>
            <a:pPr lvl="1"/>
            <a:r>
              <a:rPr lang="en-US" dirty="0" smtClean="0">
                <a:latin typeface="Maiandra GD" panose="020E0502030308020204" pitchFamily="34" charset="0"/>
              </a:rPr>
              <a:t>9122</a:t>
            </a:r>
          </a:p>
          <a:p>
            <a:r>
              <a:rPr lang="en-US" sz="2400" b="1" dirty="0" smtClean="0">
                <a:solidFill>
                  <a:srgbClr val="00B0F0"/>
                </a:solidFill>
                <a:latin typeface="Maiandra GD" panose="020E0502030308020204" pitchFamily="34" charset="0"/>
              </a:rPr>
              <a:t>Lain-lain</a:t>
            </a:r>
            <a:endParaRPr lang="en-US" sz="2400" b="1" dirty="0">
              <a:solidFill>
                <a:srgbClr val="00B0F0"/>
              </a:solidFill>
              <a:latin typeface="Maiandra GD" panose="020E0502030308020204" pitchFamily="34" charset="0"/>
            </a:endParaRPr>
          </a:p>
          <a:p>
            <a:pPr lvl="1"/>
            <a:r>
              <a:rPr lang="en-US" dirty="0" err="1" smtClean="0">
                <a:latin typeface="Maiandra GD" panose="020E0502030308020204" pitchFamily="34" charset="0"/>
              </a:rPr>
              <a:t>Jika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ada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kuliah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akan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diumumkan</a:t>
            </a:r>
            <a:r>
              <a:rPr lang="en-US" dirty="0" smtClean="0">
                <a:latin typeface="Maiandra GD" panose="020E0502030308020204" pitchFamily="34" charset="0"/>
              </a:rPr>
              <a:t> via email) paling </a:t>
            </a:r>
            <a:r>
              <a:rPr lang="en-US" dirty="0" err="1" smtClean="0">
                <a:latin typeface="Maiandra GD" panose="020E0502030308020204" pitchFamily="34" charset="0"/>
              </a:rPr>
              <a:t>lambat</a:t>
            </a:r>
            <a:r>
              <a:rPr lang="en-US" dirty="0" smtClean="0">
                <a:latin typeface="Maiandra GD" panose="020E0502030308020204" pitchFamily="34" charset="0"/>
              </a:rPr>
              <a:t> 4 </a:t>
            </a:r>
            <a:r>
              <a:rPr lang="en-US" dirty="0" err="1" smtClean="0">
                <a:latin typeface="Maiandra GD" panose="020E0502030308020204" pitchFamily="34" charset="0"/>
              </a:rPr>
              <a:t>hari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sebelumnya</a:t>
            </a:r>
            <a:r>
              <a:rPr lang="en-US" dirty="0" smtClean="0">
                <a:latin typeface="Maiandra GD" panose="020E0502030308020204" pitchFamily="34" charset="0"/>
              </a:rPr>
              <a:t> (</a:t>
            </a:r>
            <a:r>
              <a:rPr lang="en-US" dirty="0" err="1" smtClean="0">
                <a:latin typeface="Maiandra GD" panose="020E0502030308020204" pitchFamily="34" charset="0"/>
              </a:rPr>
              <a:t>hari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Minggu</a:t>
            </a:r>
            <a:r>
              <a:rPr lang="en-US" dirty="0" smtClean="0">
                <a:latin typeface="Maiandra GD" panose="020E0502030308020204" pitchFamily="34" charset="0"/>
              </a:rPr>
              <a:t>)</a:t>
            </a:r>
          </a:p>
          <a:p>
            <a:pPr lvl="1"/>
            <a:r>
              <a:rPr lang="en-US" dirty="0" err="1" smtClean="0">
                <a:solidFill>
                  <a:srgbClr val="FFFF00"/>
                </a:solidFill>
                <a:latin typeface="Maiandra GD" panose="020E0502030308020204" pitchFamily="34" charset="0"/>
              </a:rPr>
              <a:t>Kehadiran</a:t>
            </a:r>
            <a:r>
              <a:rPr lang="en-US" dirty="0" smtClean="0">
                <a:solidFill>
                  <a:srgbClr val="FFFF00"/>
                </a:solidFill>
                <a:latin typeface="Maiandra GD" panose="020E0502030308020204" pitchFamily="34" charset="0"/>
              </a:rPr>
              <a:t> 100%, </a:t>
            </a:r>
            <a:r>
              <a:rPr lang="en-US" dirty="0" err="1" smtClean="0">
                <a:solidFill>
                  <a:srgbClr val="FFFF00"/>
                </a:solidFill>
                <a:latin typeface="Maiandra GD" panose="020E0502030308020204" pitchFamily="34" charset="0"/>
              </a:rPr>
              <a:t>kurang</a:t>
            </a:r>
            <a:r>
              <a:rPr lang="en-US" dirty="0" smtClean="0">
                <a:solidFill>
                  <a:srgbClr val="FFFF00"/>
                </a:solidFill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solidFill>
                  <a:srgbClr val="FFFF00"/>
                </a:solidFill>
                <a:latin typeface="Maiandra GD" panose="020E0502030308020204" pitchFamily="34" charset="0"/>
              </a:rPr>
              <a:t>dari</a:t>
            </a:r>
            <a:r>
              <a:rPr lang="en-US" dirty="0" smtClean="0">
                <a:solidFill>
                  <a:srgbClr val="FFFF00"/>
                </a:solidFill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solidFill>
                  <a:srgbClr val="FFFF00"/>
                </a:solidFill>
                <a:latin typeface="Maiandra GD" panose="020E0502030308020204" pitchFamily="34" charset="0"/>
              </a:rPr>
              <a:t>itu</a:t>
            </a:r>
            <a:r>
              <a:rPr lang="en-US" dirty="0" smtClean="0">
                <a:solidFill>
                  <a:srgbClr val="FFFF00"/>
                </a:solidFill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solidFill>
                  <a:srgbClr val="FFFF00"/>
                </a:solidFill>
                <a:latin typeface="Maiandra GD" panose="020E0502030308020204" pitchFamily="34" charset="0"/>
              </a:rPr>
              <a:t>pengurangan</a:t>
            </a:r>
            <a:r>
              <a:rPr lang="en-US" dirty="0" smtClean="0">
                <a:solidFill>
                  <a:srgbClr val="FFFF00"/>
                </a:solidFill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solidFill>
                  <a:srgbClr val="FFFF00"/>
                </a:solidFill>
                <a:latin typeface="Maiandra GD" panose="020E0502030308020204" pitchFamily="34" charset="0"/>
              </a:rPr>
              <a:t>nilai</a:t>
            </a:r>
            <a:r>
              <a:rPr lang="en-US" dirty="0" smtClean="0">
                <a:solidFill>
                  <a:srgbClr val="FFFF00"/>
                </a:solidFill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solidFill>
                  <a:srgbClr val="FFFF00"/>
                </a:solidFill>
                <a:latin typeface="Maiandra GD" panose="020E0502030308020204" pitchFamily="34" charset="0"/>
              </a:rPr>
              <a:t>jika</a:t>
            </a:r>
            <a:r>
              <a:rPr lang="en-US" dirty="0" smtClean="0">
                <a:solidFill>
                  <a:srgbClr val="FFFF00"/>
                </a:solidFill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solidFill>
                  <a:srgbClr val="FFFF00"/>
                </a:solidFill>
                <a:latin typeface="Maiandra GD" panose="020E0502030308020204" pitchFamily="34" charset="0"/>
              </a:rPr>
              <a:t>sidang</a:t>
            </a:r>
            <a:r>
              <a:rPr lang="en-US" dirty="0" smtClean="0">
                <a:solidFill>
                  <a:srgbClr val="FFFF00"/>
                </a:solidFill>
                <a:latin typeface="Maiandra GD" panose="020E0502030308020204" pitchFamily="34" charset="0"/>
              </a:rPr>
              <a:t> semester </a:t>
            </a:r>
            <a:r>
              <a:rPr lang="en-US" dirty="0" err="1" smtClean="0">
                <a:solidFill>
                  <a:srgbClr val="FFFF00"/>
                </a:solidFill>
                <a:latin typeface="Maiandra GD" panose="020E0502030308020204" pitchFamily="34" charset="0"/>
              </a:rPr>
              <a:t>ini</a:t>
            </a:r>
            <a:endParaRPr lang="en-US" strike="sngStrike" dirty="0" smtClean="0">
              <a:solidFill>
                <a:srgbClr val="FFFF00"/>
              </a:solidFill>
              <a:latin typeface="Maiandra GD" panose="020E0502030308020204" pitchFamily="34" charset="0"/>
            </a:endParaRPr>
          </a:p>
          <a:p>
            <a:pPr lvl="1"/>
            <a:r>
              <a:rPr lang="en-US" dirty="0" err="1" smtClean="0">
                <a:latin typeface="Maiandra GD" panose="020E0502030308020204" pitchFamily="34" charset="0"/>
              </a:rPr>
              <a:t>Pemberian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ijin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ketidakhadiran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akan</a:t>
            </a:r>
            <a:r>
              <a:rPr lang="en-US" dirty="0" smtClean="0">
                <a:latin typeface="Maiandra GD" panose="020E0502030308020204" pitchFamily="34" charset="0"/>
              </a:rPr>
              <a:t> DIPERTIMBANGKAN </a:t>
            </a:r>
            <a:r>
              <a:rPr lang="en-US" dirty="0" err="1" smtClean="0">
                <a:latin typeface="Maiandra GD" panose="020E0502030308020204" pitchFamily="34" charset="0"/>
              </a:rPr>
              <a:t>jika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halangan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diberitahukan</a:t>
            </a:r>
            <a:r>
              <a:rPr lang="en-US" dirty="0" smtClean="0">
                <a:latin typeface="Maiandra GD" panose="020E0502030308020204" pitchFamily="34" charset="0"/>
              </a:rPr>
              <a:t> SEBELUM </a:t>
            </a:r>
            <a:r>
              <a:rPr lang="en-US" dirty="0" err="1" smtClean="0">
                <a:latin typeface="Maiandra GD" panose="020E0502030308020204" pitchFamily="34" charset="0"/>
              </a:rPr>
              <a:t>kuliah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dimulai</a:t>
            </a:r>
            <a:r>
              <a:rPr lang="en-US" dirty="0" smtClean="0">
                <a:latin typeface="Maiandra GD" panose="020E0502030308020204" pitchFamily="34" charset="0"/>
              </a:rPr>
              <a:t>, paling </a:t>
            </a:r>
            <a:r>
              <a:rPr lang="en-US" dirty="0" err="1" smtClean="0">
                <a:latin typeface="Maiandra GD" panose="020E0502030308020204" pitchFamily="34" charset="0"/>
              </a:rPr>
              <a:t>lambat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pukul</a:t>
            </a:r>
            <a:r>
              <a:rPr lang="en-US" dirty="0" smtClean="0">
                <a:latin typeface="Maiandra GD" panose="020E0502030308020204" pitchFamily="34" charset="0"/>
              </a:rPr>
              <a:t> 07.00 </a:t>
            </a:r>
            <a:r>
              <a:rPr lang="en-US" dirty="0" err="1" smtClean="0">
                <a:latin typeface="Maiandra GD" panose="020E0502030308020204" pitchFamily="34" charset="0"/>
              </a:rPr>
              <a:t>pada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hari</a:t>
            </a:r>
            <a:r>
              <a:rPr lang="en-US" dirty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diadakannya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kuliah</a:t>
            </a:r>
            <a:endParaRPr lang="en-US" dirty="0">
              <a:latin typeface="Maiandra GD" panose="020E0502030308020204" pitchFamily="34" charset="0"/>
            </a:endParaRPr>
          </a:p>
          <a:p>
            <a:pPr lvl="1"/>
            <a:endParaRPr lang="en-US" dirty="0">
              <a:latin typeface="Maiandra GD" panose="020E0502030308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3378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Administrasi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81048"/>
            <a:ext cx="10820400" cy="4423954"/>
          </a:xfrm>
        </p:spPr>
        <p:txBody>
          <a:bodyPr>
            <a:normAutofit lnSpcReduction="10000"/>
          </a:bodyPr>
          <a:lstStyle/>
          <a:p>
            <a:r>
              <a:rPr lang="en-US" sz="2400" b="1" dirty="0" err="1" smtClean="0">
                <a:solidFill>
                  <a:srgbClr val="00B0F0"/>
                </a:solidFill>
                <a:latin typeface="Maiandra GD" panose="020E0502030308020204" pitchFamily="34" charset="0"/>
              </a:rPr>
              <a:t>Dokumen</a:t>
            </a:r>
            <a:endParaRPr lang="en-US" sz="2400" b="1" dirty="0">
              <a:solidFill>
                <a:srgbClr val="00B0F0"/>
              </a:solidFill>
              <a:latin typeface="Maiandra GD" panose="020E0502030308020204" pitchFamily="34" charset="0"/>
            </a:endParaRPr>
          </a:p>
          <a:p>
            <a:pPr lvl="1"/>
            <a:r>
              <a:rPr lang="en-US" dirty="0" err="1" smtClean="0">
                <a:latin typeface="Maiandra GD" panose="020E0502030308020204" pitchFamily="34" charset="0"/>
              </a:rPr>
              <a:t>Formulir</a:t>
            </a:r>
            <a:r>
              <a:rPr lang="en-US" dirty="0" smtClean="0">
                <a:latin typeface="Maiandra GD" panose="020E0502030308020204" pitchFamily="34" charset="0"/>
              </a:rPr>
              <a:t>, </a:t>
            </a:r>
            <a:r>
              <a:rPr lang="en-US" dirty="0" err="1" smtClean="0">
                <a:latin typeface="Maiandra GD" panose="020E0502030308020204" pitchFamily="34" charset="0"/>
              </a:rPr>
              <a:t>Jadwal</a:t>
            </a:r>
            <a:r>
              <a:rPr lang="en-US" dirty="0" smtClean="0">
                <a:latin typeface="Maiandra GD" panose="020E0502030308020204" pitchFamily="34" charset="0"/>
              </a:rPr>
              <a:t>, Slide, </a:t>
            </a:r>
            <a:r>
              <a:rPr lang="en-US" dirty="0" err="1" smtClean="0">
                <a:latin typeface="Maiandra GD" panose="020E0502030308020204" pitchFamily="34" charset="0"/>
              </a:rPr>
              <a:t>dll</a:t>
            </a:r>
            <a:r>
              <a:rPr lang="en-US" dirty="0" smtClean="0">
                <a:latin typeface="Maiandra GD" panose="020E0502030308020204" pitchFamily="34" charset="0"/>
              </a:rPr>
              <a:t> : ide.unpar.ac.id</a:t>
            </a:r>
          </a:p>
          <a:p>
            <a:pPr lvl="1"/>
            <a:r>
              <a:rPr lang="en-US" dirty="0" smtClean="0">
                <a:latin typeface="Maiandra GD" panose="020E0502030308020204" pitchFamily="34" charset="0"/>
              </a:rPr>
              <a:t>Template </a:t>
            </a:r>
            <a:r>
              <a:rPr lang="en-US" dirty="0" err="1" smtClean="0">
                <a:latin typeface="Maiandra GD" panose="020E0502030308020204" pitchFamily="34" charset="0"/>
              </a:rPr>
              <a:t>skripsi</a:t>
            </a:r>
            <a:r>
              <a:rPr lang="en-US" dirty="0" smtClean="0">
                <a:latin typeface="Maiandra GD" panose="020E0502030308020204" pitchFamily="34" charset="0"/>
              </a:rPr>
              <a:t> : ide.unpar.ac.id</a:t>
            </a:r>
          </a:p>
          <a:p>
            <a:r>
              <a:rPr lang="en-US" sz="2400" b="1" dirty="0" smtClean="0">
                <a:solidFill>
                  <a:srgbClr val="00B0F0"/>
                </a:solidFill>
                <a:latin typeface="Maiandra GD" panose="020E0502030308020204" pitchFamily="34" charset="0"/>
              </a:rPr>
              <a:t>Mailing List</a:t>
            </a:r>
            <a:endParaRPr lang="en-US" sz="2400" b="1" dirty="0">
              <a:solidFill>
                <a:srgbClr val="00B0F0"/>
              </a:solidFill>
              <a:latin typeface="Maiandra GD" panose="020E0502030308020204" pitchFamily="34" charset="0"/>
            </a:endParaRPr>
          </a:p>
          <a:p>
            <a:pPr lvl="1"/>
            <a:r>
              <a:rPr lang="en-US" dirty="0" smtClean="0">
                <a:latin typeface="Maiandra GD" panose="020E0502030308020204" pitchFamily="34" charset="0"/>
                <a:hlinkClick r:id="rId3"/>
              </a:rPr>
              <a:t>aif402@unpar.ac.id</a:t>
            </a:r>
            <a:endParaRPr lang="en-US" dirty="0" smtClean="0">
              <a:latin typeface="Maiandra GD" panose="020E0502030308020204" pitchFamily="34" charset="0"/>
            </a:endParaRPr>
          </a:p>
          <a:p>
            <a:pPr lvl="1"/>
            <a:r>
              <a:rPr lang="en-US" dirty="0" smtClean="0">
                <a:latin typeface="Maiandra GD" panose="020E0502030308020204" pitchFamily="34" charset="0"/>
              </a:rPr>
              <a:t>Yang </a:t>
            </a:r>
            <a:r>
              <a:rPr lang="en-US" dirty="0" err="1" smtClean="0">
                <a:latin typeface="Maiandra GD" panose="020E0502030308020204" pitchFamily="34" charset="0"/>
              </a:rPr>
              <a:t>terdaftar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hanya</a:t>
            </a:r>
            <a:r>
              <a:rPr lang="en-US" dirty="0" smtClean="0">
                <a:latin typeface="Maiandra GD" panose="020E0502030308020204" pitchFamily="34" charset="0"/>
              </a:rPr>
              <a:t> email student </a:t>
            </a:r>
            <a:r>
              <a:rPr lang="en-US" dirty="0" err="1" smtClean="0">
                <a:latin typeface="Maiandra GD" panose="020E0502030308020204" pitchFamily="34" charset="0"/>
              </a:rPr>
              <a:t>masing-masing</a:t>
            </a:r>
            <a:endParaRPr lang="en-US" dirty="0" smtClean="0">
              <a:latin typeface="Maiandra GD" panose="020E0502030308020204" pitchFamily="34" charset="0"/>
            </a:endParaRPr>
          </a:p>
          <a:p>
            <a:pPr lvl="1"/>
            <a:r>
              <a:rPr lang="en-US" dirty="0" err="1" smtClean="0">
                <a:latin typeface="Maiandra GD" panose="020E0502030308020204" pitchFamily="34" charset="0"/>
              </a:rPr>
              <a:t>Cek</a:t>
            </a:r>
            <a:r>
              <a:rPr lang="en-US" dirty="0" smtClean="0">
                <a:latin typeface="Maiandra GD" panose="020E0502030308020204" pitchFamily="34" charset="0"/>
              </a:rPr>
              <a:t> spam!!! </a:t>
            </a:r>
            <a:endParaRPr lang="en-US" dirty="0">
              <a:latin typeface="Maiandra GD" panose="020E0502030308020204" pitchFamily="34" charset="0"/>
            </a:endParaRPr>
          </a:p>
          <a:p>
            <a:pPr lvl="1"/>
            <a:r>
              <a:rPr lang="en-US" dirty="0" err="1" smtClean="0">
                <a:latin typeface="Maiandra GD" panose="020E0502030308020204" pitchFamily="34" charset="0"/>
              </a:rPr>
              <a:t>Tidak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baca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pengumuman</a:t>
            </a:r>
            <a:r>
              <a:rPr lang="en-US" dirty="0" smtClean="0">
                <a:latin typeface="Maiandra GD" panose="020E0502030308020204" pitchFamily="34" charset="0"/>
              </a:rPr>
              <a:t> == </a:t>
            </a:r>
            <a:r>
              <a:rPr lang="en-US" dirty="0" err="1" smtClean="0">
                <a:latin typeface="Maiandra GD" panose="020E0502030308020204" pitchFamily="34" charset="0"/>
              </a:rPr>
              <a:t>resiko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ditanggung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sendiri</a:t>
            </a:r>
            <a:r>
              <a:rPr lang="en-US" dirty="0" smtClean="0">
                <a:latin typeface="Maiandra GD" panose="020E0502030308020204" pitchFamily="34" charset="0"/>
              </a:rPr>
              <a:t> !!</a:t>
            </a:r>
          </a:p>
          <a:p>
            <a:pPr lvl="1"/>
            <a:r>
              <a:rPr lang="en-US" dirty="0" err="1" smtClean="0">
                <a:latin typeface="Maiandra GD" panose="020E0502030308020204" pitchFamily="34" charset="0"/>
              </a:rPr>
              <a:t>Pengumuman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hanya</a:t>
            </a:r>
            <a:r>
              <a:rPr lang="en-US" dirty="0" smtClean="0">
                <a:latin typeface="Maiandra GD" panose="020E0502030308020204" pitchFamily="34" charset="0"/>
              </a:rPr>
              <a:t> di-posting </a:t>
            </a:r>
            <a:r>
              <a:rPr lang="en-US" dirty="0" err="1" smtClean="0">
                <a:latin typeface="Maiandra GD" panose="020E0502030308020204" pitchFamily="34" charset="0"/>
              </a:rPr>
              <a:t>ke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milis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ini</a:t>
            </a:r>
            <a:r>
              <a:rPr lang="en-US" dirty="0" smtClean="0">
                <a:latin typeface="Maiandra GD" panose="020E0502030308020204" pitchFamily="34" charset="0"/>
              </a:rPr>
              <a:t> !!!</a:t>
            </a:r>
          </a:p>
          <a:p>
            <a:pPr lvl="1"/>
            <a:r>
              <a:rPr lang="en-US" dirty="0" err="1" smtClean="0">
                <a:latin typeface="Maiandra GD" panose="020E0502030308020204" pitchFamily="34" charset="0"/>
              </a:rPr>
              <a:t>Bisa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dibaca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juga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di</a:t>
            </a:r>
            <a:r>
              <a:rPr lang="en-US" dirty="0" smtClean="0">
                <a:latin typeface="Maiandra GD" panose="020E0502030308020204" pitchFamily="34" charset="0"/>
              </a:rPr>
              <a:t> ide.unpar.ac.id (login </a:t>
            </a:r>
            <a:r>
              <a:rPr lang="en-US" dirty="0" err="1" smtClean="0">
                <a:latin typeface="Maiandra GD" panose="020E0502030308020204" pitchFamily="34" charset="0"/>
              </a:rPr>
              <a:t>dengan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usernama</a:t>
            </a:r>
            <a:r>
              <a:rPr lang="en-US" dirty="0" smtClean="0">
                <a:latin typeface="Maiandra GD" panose="020E0502030308020204" pitchFamily="34" charset="0"/>
              </a:rPr>
              <a:t> student)</a:t>
            </a:r>
            <a:endParaRPr lang="en-US" dirty="0">
              <a:latin typeface="Maiandra GD" panose="020E0502030308020204" pitchFamily="34" charset="0"/>
            </a:endParaRPr>
          </a:p>
          <a:p>
            <a:pPr lvl="1"/>
            <a:endParaRPr lang="en-US" dirty="0">
              <a:latin typeface="Maiandra GD" panose="020E0502030308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0173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Topik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63481"/>
            <a:ext cx="10820400" cy="4500154"/>
          </a:xfrm>
        </p:spPr>
        <p:txBody>
          <a:bodyPr>
            <a:normAutofit lnSpcReduction="10000"/>
          </a:bodyPr>
          <a:lstStyle/>
          <a:p>
            <a:r>
              <a:rPr lang="en-US" sz="2400" b="1" dirty="0" smtClean="0">
                <a:solidFill>
                  <a:srgbClr val="00B0F0"/>
                </a:solidFill>
                <a:latin typeface="Maiandra GD" panose="020E0502030308020204" pitchFamily="34" charset="0"/>
              </a:rPr>
              <a:t>Masa </a:t>
            </a:r>
            <a:r>
              <a:rPr lang="en-US" sz="2400" b="1" dirty="0" err="1" smtClean="0">
                <a:solidFill>
                  <a:srgbClr val="00B0F0"/>
                </a:solidFill>
                <a:latin typeface="Maiandra GD" panose="020E0502030308020204" pitchFamily="34" charset="0"/>
              </a:rPr>
              <a:t>Kadaluarsa</a:t>
            </a:r>
            <a:r>
              <a:rPr lang="en-US" sz="2400" b="1" dirty="0" smtClean="0">
                <a:solidFill>
                  <a:srgbClr val="00B0F0"/>
                </a:solidFill>
                <a:latin typeface="Maiandra GD" panose="020E0502030308020204" pitchFamily="34" charset="0"/>
              </a:rPr>
              <a:t> </a:t>
            </a:r>
            <a:r>
              <a:rPr lang="en-US" sz="2400" b="1" dirty="0" err="1" smtClean="0">
                <a:solidFill>
                  <a:srgbClr val="00B0F0"/>
                </a:solidFill>
                <a:latin typeface="Maiandra GD" panose="020E0502030308020204" pitchFamily="34" charset="0"/>
              </a:rPr>
              <a:t>Topik</a:t>
            </a:r>
            <a:endParaRPr lang="en-US" sz="2400" b="1" dirty="0">
              <a:solidFill>
                <a:srgbClr val="00B0F0"/>
              </a:solidFill>
              <a:latin typeface="Maiandra GD" panose="020E0502030308020204" pitchFamily="34" charset="0"/>
            </a:endParaRPr>
          </a:p>
          <a:p>
            <a:pPr lvl="1"/>
            <a:r>
              <a:rPr lang="en-US" dirty="0" err="1" smtClean="0">
                <a:latin typeface="Maiandra GD" panose="020E0502030308020204" pitchFamily="34" charset="0"/>
              </a:rPr>
              <a:t>Pengambilan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Skripsi</a:t>
            </a:r>
            <a:r>
              <a:rPr lang="en-US" dirty="0" smtClean="0">
                <a:latin typeface="Maiandra GD" panose="020E0502030308020204" pitchFamily="34" charset="0"/>
              </a:rPr>
              <a:t> 2 </a:t>
            </a:r>
            <a:r>
              <a:rPr lang="en-US" dirty="0" err="1" smtClean="0">
                <a:latin typeface="Maiandra GD" panose="020E0502030308020204" pitchFamily="34" charset="0"/>
              </a:rPr>
              <a:t>untuk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topik</a:t>
            </a:r>
            <a:r>
              <a:rPr lang="en-US" dirty="0" smtClean="0">
                <a:latin typeface="Maiandra GD" panose="020E0502030308020204" pitchFamily="34" charset="0"/>
              </a:rPr>
              <a:t> yang </a:t>
            </a:r>
            <a:r>
              <a:rPr lang="en-US" dirty="0" err="1" smtClean="0">
                <a:latin typeface="Maiandra GD" panose="020E0502030308020204" pitchFamily="34" charset="0"/>
              </a:rPr>
              <a:t>sama</a:t>
            </a:r>
            <a:r>
              <a:rPr lang="en-US" dirty="0" smtClean="0">
                <a:latin typeface="Maiandra GD" panose="020E0502030308020204" pitchFamily="34" charset="0"/>
              </a:rPr>
              <a:t> : 2 Semester</a:t>
            </a:r>
          </a:p>
          <a:p>
            <a:pPr lvl="1"/>
            <a:r>
              <a:rPr lang="en-US" dirty="0" err="1" smtClean="0">
                <a:latin typeface="Maiandra GD" panose="020E0502030308020204" pitchFamily="34" charset="0"/>
              </a:rPr>
              <a:t>Tidak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boleh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ada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jeda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di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antara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pengambilan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topik</a:t>
            </a:r>
            <a:r>
              <a:rPr lang="en-US" dirty="0" smtClean="0">
                <a:latin typeface="Maiandra GD" panose="020E0502030308020204" pitchFamily="34" charset="0"/>
              </a:rPr>
              <a:t> yang </a:t>
            </a:r>
            <a:r>
              <a:rPr lang="en-US" dirty="0" err="1" smtClean="0">
                <a:latin typeface="Maiandra GD" panose="020E0502030308020204" pitchFamily="34" charset="0"/>
              </a:rPr>
              <a:t>sama</a:t>
            </a:r>
            <a:endParaRPr lang="en-US" dirty="0" smtClean="0">
              <a:latin typeface="Maiandra GD" panose="020E0502030308020204" pitchFamily="34" charset="0"/>
            </a:endParaRPr>
          </a:p>
          <a:p>
            <a:r>
              <a:rPr lang="en-US" sz="2400" b="1" dirty="0" err="1" smtClean="0">
                <a:solidFill>
                  <a:srgbClr val="00B0F0"/>
                </a:solidFill>
                <a:latin typeface="Maiandra GD" panose="020E0502030308020204" pitchFamily="34" charset="0"/>
              </a:rPr>
              <a:t>Ganti</a:t>
            </a:r>
            <a:r>
              <a:rPr lang="en-US" sz="2400" b="1" dirty="0" smtClean="0">
                <a:solidFill>
                  <a:srgbClr val="00B0F0"/>
                </a:solidFill>
                <a:latin typeface="Maiandra GD" panose="020E0502030308020204" pitchFamily="34" charset="0"/>
              </a:rPr>
              <a:t> </a:t>
            </a:r>
            <a:r>
              <a:rPr lang="en-US" sz="2400" b="1" dirty="0" err="1" smtClean="0">
                <a:solidFill>
                  <a:srgbClr val="00B0F0"/>
                </a:solidFill>
                <a:latin typeface="Maiandra GD" panose="020E0502030308020204" pitchFamily="34" charset="0"/>
              </a:rPr>
              <a:t>Topik</a:t>
            </a:r>
            <a:r>
              <a:rPr lang="en-US" sz="2400" b="1" dirty="0" smtClean="0">
                <a:solidFill>
                  <a:srgbClr val="00B0F0"/>
                </a:solidFill>
                <a:latin typeface="Maiandra GD" panose="020E0502030308020204" pitchFamily="34" charset="0"/>
              </a:rPr>
              <a:t> di </a:t>
            </a:r>
            <a:r>
              <a:rPr lang="en-US" sz="2400" b="1" dirty="0" err="1" smtClean="0">
                <a:solidFill>
                  <a:srgbClr val="00B0F0"/>
                </a:solidFill>
                <a:latin typeface="Maiandra GD" panose="020E0502030308020204" pitchFamily="34" charset="0"/>
              </a:rPr>
              <a:t>Skripsi</a:t>
            </a:r>
            <a:r>
              <a:rPr lang="en-US" sz="2400" b="1" dirty="0" smtClean="0">
                <a:solidFill>
                  <a:srgbClr val="00B0F0"/>
                </a:solidFill>
                <a:latin typeface="Maiandra GD" panose="020E0502030308020204" pitchFamily="34" charset="0"/>
              </a:rPr>
              <a:t> 2</a:t>
            </a:r>
            <a:endParaRPr lang="en-US" sz="2400" b="1" dirty="0">
              <a:solidFill>
                <a:srgbClr val="00B0F0"/>
              </a:solidFill>
              <a:latin typeface="Maiandra GD" panose="020E0502030308020204" pitchFamily="34" charset="0"/>
            </a:endParaRPr>
          </a:p>
          <a:p>
            <a:pPr lvl="1"/>
            <a:r>
              <a:rPr lang="en-US" dirty="0" err="1" smtClean="0">
                <a:latin typeface="Maiandra GD" panose="020E0502030308020204" pitchFamily="34" charset="0"/>
              </a:rPr>
              <a:t>Proses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berjalan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seperti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biasa</a:t>
            </a:r>
            <a:r>
              <a:rPr lang="en-US" dirty="0" smtClean="0">
                <a:latin typeface="Maiandra GD" panose="020E0502030308020204" pitchFamily="34" charset="0"/>
              </a:rPr>
              <a:t> : </a:t>
            </a:r>
            <a:r>
              <a:rPr lang="en-US" dirty="0" err="1" smtClean="0">
                <a:latin typeface="Maiandra GD" panose="020E0502030308020204" pitchFamily="34" charset="0"/>
              </a:rPr>
              <a:t>seperti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saat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pengambilan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topik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di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Skripsi</a:t>
            </a:r>
            <a:r>
              <a:rPr lang="en-US" dirty="0" smtClean="0">
                <a:latin typeface="Maiandra GD" panose="020E0502030308020204" pitchFamily="34" charset="0"/>
              </a:rPr>
              <a:t> 1</a:t>
            </a:r>
          </a:p>
          <a:p>
            <a:pPr lvl="1"/>
            <a:r>
              <a:rPr lang="en-US" dirty="0" err="1" smtClean="0">
                <a:latin typeface="Maiandra GD" panose="020E0502030308020204" pitchFamily="34" charset="0"/>
              </a:rPr>
              <a:t>Rencana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kerja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skripsi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harus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dibuat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kembali</a:t>
            </a:r>
            <a:r>
              <a:rPr lang="en-US" dirty="0" smtClean="0">
                <a:latin typeface="Maiandra GD" panose="020E0502030308020204" pitchFamily="34" charset="0"/>
              </a:rPr>
              <a:t> (</a:t>
            </a:r>
            <a:r>
              <a:rPr lang="en-US" dirty="0" err="1" smtClean="0">
                <a:solidFill>
                  <a:srgbClr val="FFFF00"/>
                </a:solidFill>
                <a:latin typeface="Maiandra GD" panose="020E0502030308020204" pitchFamily="34" charset="0"/>
              </a:rPr>
              <a:t>dikumpulkan</a:t>
            </a:r>
            <a:r>
              <a:rPr lang="en-US" dirty="0" smtClean="0">
                <a:solidFill>
                  <a:srgbClr val="FFFF00"/>
                </a:solidFill>
                <a:latin typeface="Maiandra GD" panose="020E0502030308020204" pitchFamily="34" charset="0"/>
              </a:rPr>
              <a:t> paling </a:t>
            </a:r>
            <a:r>
              <a:rPr lang="en-US" dirty="0" err="1" smtClean="0">
                <a:solidFill>
                  <a:srgbClr val="FFFF00"/>
                </a:solidFill>
                <a:latin typeface="Maiandra GD" panose="020E0502030308020204" pitchFamily="34" charset="0"/>
              </a:rPr>
              <a:t>lambat</a:t>
            </a:r>
            <a:r>
              <a:rPr lang="en-US" dirty="0" smtClean="0">
                <a:solidFill>
                  <a:srgbClr val="FFFF00"/>
                </a:solidFill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solidFill>
                  <a:srgbClr val="FFFF00"/>
                </a:solidFill>
                <a:latin typeface="Maiandra GD" panose="020E0502030308020204" pitchFamily="34" charset="0"/>
              </a:rPr>
              <a:t>Kamis</a:t>
            </a:r>
            <a:r>
              <a:rPr lang="en-US" dirty="0" smtClean="0">
                <a:solidFill>
                  <a:srgbClr val="FFFF00"/>
                </a:solidFill>
                <a:latin typeface="Maiandra GD" panose="020E0502030308020204" pitchFamily="34" charset="0"/>
              </a:rPr>
              <a:t>, 16 </a:t>
            </a:r>
            <a:r>
              <a:rPr lang="en-US" dirty="0" err="1" smtClean="0">
                <a:solidFill>
                  <a:srgbClr val="FFFF00"/>
                </a:solidFill>
                <a:latin typeface="Maiandra GD" panose="020E0502030308020204" pitchFamily="34" charset="0"/>
              </a:rPr>
              <a:t>Februari</a:t>
            </a:r>
            <a:r>
              <a:rPr lang="en-US" dirty="0" smtClean="0">
                <a:solidFill>
                  <a:srgbClr val="FFFF00"/>
                </a:solidFill>
                <a:latin typeface="Maiandra GD" panose="020E0502030308020204" pitchFamily="34" charset="0"/>
              </a:rPr>
              <a:t> 2017, </a:t>
            </a:r>
            <a:r>
              <a:rPr lang="en-US" dirty="0" smtClean="0">
                <a:solidFill>
                  <a:srgbClr val="FFFF00"/>
                </a:solidFill>
                <a:latin typeface="Maiandra GD" panose="020E0502030308020204" pitchFamily="34" charset="0"/>
              </a:rPr>
              <a:t>jam 11 </a:t>
            </a:r>
            <a:r>
              <a:rPr lang="en-US" dirty="0" err="1" smtClean="0">
                <a:solidFill>
                  <a:srgbClr val="FFFF00"/>
                </a:solidFill>
                <a:latin typeface="Maiandra GD" panose="020E0502030308020204" pitchFamily="34" charset="0"/>
              </a:rPr>
              <a:t>siang</a:t>
            </a:r>
            <a:r>
              <a:rPr lang="en-US" dirty="0" smtClean="0">
                <a:latin typeface="Maiandra GD" panose="020E0502030308020204" pitchFamily="34" charset="0"/>
              </a:rPr>
              <a:t>)</a:t>
            </a:r>
          </a:p>
          <a:p>
            <a:pPr lvl="1"/>
            <a:r>
              <a:rPr lang="en-US" dirty="0" err="1" smtClean="0">
                <a:latin typeface="Maiandra GD" panose="020E0502030308020204" pitchFamily="34" charset="0"/>
              </a:rPr>
              <a:t>Tidak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ada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presentasi</a:t>
            </a:r>
            <a:r>
              <a:rPr lang="en-US" dirty="0" smtClean="0">
                <a:latin typeface="Maiandra GD" panose="020E0502030308020204" pitchFamily="34" charset="0"/>
              </a:rPr>
              <a:t> progress </a:t>
            </a:r>
            <a:r>
              <a:rPr lang="en-US" dirty="0" err="1" smtClean="0">
                <a:latin typeface="Maiandra GD" panose="020E0502030308020204" pitchFamily="34" charset="0"/>
              </a:rPr>
              <a:t>kemajuan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skripsi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</a:p>
          <a:p>
            <a:pPr lvl="1"/>
            <a:r>
              <a:rPr lang="en-US" dirty="0" err="1" smtClean="0">
                <a:latin typeface="Maiandra GD" panose="020E0502030308020204" pitchFamily="34" charset="0"/>
              </a:rPr>
              <a:t>Tidak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ada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tambahan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waktu</a:t>
            </a:r>
            <a:r>
              <a:rPr lang="en-US" dirty="0" smtClean="0">
                <a:latin typeface="Maiandra GD" panose="020E0502030308020204" pitchFamily="34" charset="0"/>
              </a:rPr>
              <a:t>/</a:t>
            </a:r>
            <a:r>
              <a:rPr lang="en-US" dirty="0" err="1" smtClean="0">
                <a:latin typeface="Maiandra GD" panose="020E0502030308020204" pitchFamily="34" charset="0"/>
              </a:rPr>
              <a:t>keringanan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apapun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</a:p>
          <a:p>
            <a:pPr lvl="1"/>
            <a:endParaRPr lang="en-US" dirty="0" smtClean="0">
              <a:latin typeface="Maiandra GD" panose="020E0502030308020204" pitchFamily="34" charset="0"/>
            </a:endParaRPr>
          </a:p>
          <a:p>
            <a:pPr lvl="1"/>
            <a:endParaRPr lang="en-US" dirty="0">
              <a:latin typeface="Maiandra GD" panose="020E0502030308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6600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Proses : 1. PENDAFTARAN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32857"/>
            <a:ext cx="10820400" cy="4500154"/>
          </a:xfrm>
        </p:spPr>
        <p:txBody>
          <a:bodyPr>
            <a:normAutofit fontScale="85000" lnSpcReduction="10000"/>
          </a:bodyPr>
          <a:lstStyle/>
          <a:p>
            <a:r>
              <a:rPr lang="en-US" sz="2400" b="1" dirty="0" err="1" smtClean="0">
                <a:solidFill>
                  <a:srgbClr val="00B0F0"/>
                </a:solidFill>
                <a:latin typeface="Maiandra GD" panose="020E0502030308020204" pitchFamily="34" charset="0"/>
              </a:rPr>
              <a:t>Prasyarat</a:t>
            </a:r>
            <a:endParaRPr lang="en-US" sz="2400" b="1" dirty="0">
              <a:solidFill>
                <a:srgbClr val="00B0F0"/>
              </a:solidFill>
              <a:latin typeface="Maiandra GD" panose="020E0502030308020204" pitchFamily="34" charset="0"/>
            </a:endParaRPr>
          </a:p>
          <a:p>
            <a:pPr lvl="1"/>
            <a:r>
              <a:rPr lang="en-US" dirty="0" smtClean="0">
                <a:latin typeface="Maiandra GD" panose="020E0502030308020204" pitchFamily="34" charset="0"/>
              </a:rPr>
              <a:t>Lulus AIF401-4 </a:t>
            </a:r>
            <a:r>
              <a:rPr lang="en-US" dirty="0" err="1" smtClean="0">
                <a:latin typeface="Maiandra GD" panose="020E0502030308020204" pitchFamily="34" charset="0"/>
              </a:rPr>
              <a:t>Skripsi</a:t>
            </a:r>
            <a:r>
              <a:rPr lang="en-US" dirty="0" smtClean="0">
                <a:latin typeface="Maiandra GD" panose="020E0502030308020204" pitchFamily="34" charset="0"/>
              </a:rPr>
              <a:t> 1</a:t>
            </a:r>
          </a:p>
          <a:p>
            <a:pPr lvl="1"/>
            <a:r>
              <a:rPr lang="en-US" dirty="0" smtClean="0">
                <a:latin typeface="Maiandra GD" panose="020E0502030308020204" pitchFamily="34" charset="0"/>
              </a:rPr>
              <a:t>Lulus 124 SKS, </a:t>
            </a:r>
            <a:r>
              <a:rPr lang="en-US" dirty="0" err="1" smtClean="0">
                <a:latin typeface="Maiandra GD" panose="020E0502030308020204" pitchFamily="34" charset="0"/>
              </a:rPr>
              <a:t>jika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ambil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bersama</a:t>
            </a:r>
            <a:r>
              <a:rPr lang="en-US" dirty="0" smtClean="0">
                <a:latin typeface="Maiandra GD" panose="020E0502030308020204" pitchFamily="34" charset="0"/>
              </a:rPr>
              <a:t> AIF401-4 </a:t>
            </a:r>
            <a:r>
              <a:rPr lang="en-US" dirty="0" err="1" smtClean="0">
                <a:latin typeface="Maiandra GD" panose="020E0502030308020204" pitchFamily="34" charset="0"/>
              </a:rPr>
              <a:t>Skripsi</a:t>
            </a:r>
            <a:r>
              <a:rPr lang="en-US" dirty="0" smtClean="0">
                <a:latin typeface="Maiandra GD" panose="020E0502030308020204" pitchFamily="34" charset="0"/>
              </a:rPr>
              <a:t> 1</a:t>
            </a:r>
          </a:p>
          <a:p>
            <a:r>
              <a:rPr lang="en-US" sz="2400" b="1" dirty="0" smtClean="0">
                <a:solidFill>
                  <a:srgbClr val="00B0F0"/>
                </a:solidFill>
                <a:latin typeface="Maiandra GD" panose="020E0502030308020204" pitchFamily="34" charset="0"/>
              </a:rPr>
              <a:t>Cara </a:t>
            </a:r>
            <a:r>
              <a:rPr lang="en-US" sz="2400" b="1" dirty="0" err="1" smtClean="0">
                <a:solidFill>
                  <a:srgbClr val="00B0F0"/>
                </a:solidFill>
                <a:latin typeface="Maiandra GD" panose="020E0502030308020204" pitchFamily="34" charset="0"/>
              </a:rPr>
              <a:t>Pendaftaran</a:t>
            </a:r>
            <a:endParaRPr lang="en-US" sz="2400" b="1" dirty="0">
              <a:solidFill>
                <a:srgbClr val="00B0F0"/>
              </a:solidFill>
              <a:latin typeface="Maiandra GD" panose="020E0502030308020204" pitchFamily="34" charset="0"/>
            </a:endParaRPr>
          </a:p>
          <a:p>
            <a:pPr lvl="1"/>
            <a:r>
              <a:rPr lang="en-US" dirty="0" err="1" smtClean="0">
                <a:latin typeface="Maiandra GD" panose="020E0502030308020204" pitchFamily="34" charset="0"/>
              </a:rPr>
              <a:t>Mengunduh</a:t>
            </a:r>
            <a:r>
              <a:rPr lang="en-US" dirty="0" smtClean="0">
                <a:latin typeface="Maiandra GD" panose="020E0502030308020204" pitchFamily="34" charset="0"/>
              </a:rPr>
              <a:t>, </a:t>
            </a:r>
            <a:r>
              <a:rPr lang="en-US" dirty="0" err="1" smtClean="0">
                <a:latin typeface="Maiandra GD" panose="020E0502030308020204" pitchFamily="34" charset="0"/>
              </a:rPr>
              <a:t>mengisi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dan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mencetak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formulir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pendaftaran</a:t>
            </a:r>
            <a:r>
              <a:rPr lang="en-US" dirty="0" smtClean="0">
                <a:latin typeface="Maiandra GD" panose="020E0502030308020204" pitchFamily="34" charset="0"/>
              </a:rPr>
              <a:t>, </a:t>
            </a:r>
            <a:r>
              <a:rPr lang="en-US" dirty="0" err="1" smtClean="0">
                <a:latin typeface="Maiandra GD" panose="020E0502030308020204" pitchFamily="34" charset="0"/>
              </a:rPr>
              <a:t>setelah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ditandatangani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oleh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pembimbing</a:t>
            </a:r>
            <a:r>
              <a:rPr lang="en-US" dirty="0" smtClean="0">
                <a:latin typeface="Maiandra GD" panose="020E0502030308020204" pitchFamily="34" charset="0"/>
              </a:rPr>
              <a:t>, </a:t>
            </a:r>
            <a:r>
              <a:rPr lang="en-US" dirty="0" err="1" smtClean="0">
                <a:latin typeface="Maiandra GD" panose="020E0502030308020204" pitchFamily="34" charset="0"/>
              </a:rPr>
              <a:t>diserahkan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kepada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Koordinator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Skripsi</a:t>
            </a:r>
            <a:endParaRPr lang="en-US" dirty="0" smtClean="0">
              <a:latin typeface="Maiandra GD" panose="020E0502030308020204" pitchFamily="34" charset="0"/>
            </a:endParaRPr>
          </a:p>
          <a:p>
            <a:pPr lvl="1"/>
            <a:r>
              <a:rPr lang="en-US" dirty="0" smtClean="0">
                <a:latin typeface="Maiandra GD" panose="020E0502030308020204" pitchFamily="34" charset="0"/>
              </a:rPr>
              <a:t>Batas </a:t>
            </a:r>
            <a:r>
              <a:rPr lang="en-US" dirty="0" err="1" smtClean="0">
                <a:latin typeface="Maiandra GD" panose="020E0502030308020204" pitchFamily="34" charset="0"/>
              </a:rPr>
              <a:t>akhir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pendaftaran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memperhatikan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pengumuman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dari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Koordinator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Skripsi</a:t>
            </a:r>
            <a:endParaRPr lang="en-US" dirty="0" smtClean="0">
              <a:latin typeface="Maiandra GD" panose="020E0502030308020204" pitchFamily="34" charset="0"/>
            </a:endParaRPr>
          </a:p>
          <a:p>
            <a:pPr lvl="1"/>
            <a:r>
              <a:rPr lang="en-US" dirty="0" err="1" smtClean="0">
                <a:solidFill>
                  <a:srgbClr val="FFFF00"/>
                </a:solidFill>
                <a:latin typeface="Maiandra GD" panose="020E0502030308020204" pitchFamily="34" charset="0"/>
              </a:rPr>
              <a:t>Terlambat</a:t>
            </a:r>
            <a:r>
              <a:rPr lang="en-US" dirty="0" smtClean="0">
                <a:solidFill>
                  <a:srgbClr val="FFFF00"/>
                </a:solidFill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solidFill>
                  <a:srgbClr val="FFFF00"/>
                </a:solidFill>
                <a:latin typeface="Maiandra GD" panose="020E0502030308020204" pitchFamily="34" charset="0"/>
              </a:rPr>
              <a:t>mendaftarkan</a:t>
            </a:r>
            <a:r>
              <a:rPr lang="en-US" dirty="0" smtClean="0">
                <a:solidFill>
                  <a:srgbClr val="FFFF00"/>
                </a:solidFill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solidFill>
                  <a:srgbClr val="FFFF00"/>
                </a:solidFill>
                <a:latin typeface="Maiandra GD" panose="020E0502030308020204" pitchFamily="34" charset="0"/>
              </a:rPr>
              <a:t>diri</a:t>
            </a:r>
            <a:r>
              <a:rPr lang="en-US" dirty="0" smtClean="0">
                <a:solidFill>
                  <a:srgbClr val="FFFF00"/>
                </a:solidFill>
                <a:latin typeface="Maiandra GD" panose="020E0502030308020204" pitchFamily="34" charset="0"/>
              </a:rPr>
              <a:t> = </a:t>
            </a:r>
            <a:r>
              <a:rPr lang="en-US" dirty="0" err="1" smtClean="0">
                <a:solidFill>
                  <a:srgbClr val="FFFF00"/>
                </a:solidFill>
                <a:latin typeface="Maiandra GD" panose="020E0502030308020204" pitchFamily="34" charset="0"/>
              </a:rPr>
              <a:t>pengurangan</a:t>
            </a:r>
            <a:r>
              <a:rPr lang="en-US" dirty="0" smtClean="0">
                <a:solidFill>
                  <a:srgbClr val="FFFF00"/>
                </a:solidFill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solidFill>
                  <a:srgbClr val="FFFF00"/>
                </a:solidFill>
                <a:latin typeface="Maiandra GD" panose="020E0502030308020204" pitchFamily="34" charset="0"/>
              </a:rPr>
              <a:t>nilai</a:t>
            </a:r>
            <a:endParaRPr lang="en-US" dirty="0" smtClean="0">
              <a:solidFill>
                <a:srgbClr val="FFFF00"/>
              </a:solidFill>
              <a:latin typeface="Maiandra GD" panose="020E0502030308020204" pitchFamily="34" charset="0"/>
            </a:endParaRPr>
          </a:p>
          <a:p>
            <a:pPr lvl="1"/>
            <a:r>
              <a:rPr lang="en-US" dirty="0" err="1" smtClean="0">
                <a:solidFill>
                  <a:srgbClr val="FFFF00"/>
                </a:solidFill>
                <a:latin typeface="Maiandra GD" panose="020E0502030308020204" pitchFamily="34" charset="0"/>
              </a:rPr>
              <a:t>Salah</a:t>
            </a:r>
            <a:r>
              <a:rPr lang="en-US" dirty="0" smtClean="0">
                <a:solidFill>
                  <a:srgbClr val="FFFF00"/>
                </a:solidFill>
                <a:latin typeface="Maiandra GD" panose="020E0502030308020204" pitchFamily="34" charset="0"/>
              </a:rPr>
              <a:t> format, </a:t>
            </a:r>
            <a:r>
              <a:rPr lang="en-US" dirty="0" err="1" smtClean="0">
                <a:solidFill>
                  <a:srgbClr val="FFFF00"/>
                </a:solidFill>
                <a:latin typeface="Maiandra GD" panose="020E0502030308020204" pitchFamily="34" charset="0"/>
              </a:rPr>
              <a:t>tidak</a:t>
            </a:r>
            <a:r>
              <a:rPr lang="en-US" dirty="0" smtClean="0">
                <a:solidFill>
                  <a:srgbClr val="FFFF00"/>
                </a:solidFill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solidFill>
                  <a:srgbClr val="FFFF00"/>
                </a:solidFill>
                <a:latin typeface="Maiandra GD" panose="020E0502030308020204" pitchFamily="34" charset="0"/>
              </a:rPr>
              <a:t>tanda</a:t>
            </a:r>
            <a:r>
              <a:rPr lang="en-US" dirty="0" smtClean="0">
                <a:solidFill>
                  <a:srgbClr val="FFFF00"/>
                </a:solidFill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solidFill>
                  <a:srgbClr val="FFFF00"/>
                </a:solidFill>
                <a:latin typeface="Maiandra GD" panose="020E0502030308020204" pitchFamily="34" charset="0"/>
              </a:rPr>
              <a:t>tangan</a:t>
            </a:r>
            <a:r>
              <a:rPr lang="en-US" dirty="0" smtClean="0">
                <a:solidFill>
                  <a:srgbClr val="FFFF00"/>
                </a:solidFill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solidFill>
                  <a:srgbClr val="FFFF00"/>
                </a:solidFill>
                <a:latin typeface="Maiandra GD" panose="020E0502030308020204" pitchFamily="34" charset="0"/>
              </a:rPr>
              <a:t>dll</a:t>
            </a:r>
            <a:r>
              <a:rPr lang="en-US" dirty="0" smtClean="0">
                <a:solidFill>
                  <a:srgbClr val="FFFF00"/>
                </a:solidFill>
                <a:latin typeface="Maiandra GD" panose="020E0502030308020204" pitchFamily="34" charset="0"/>
              </a:rPr>
              <a:t> = </a:t>
            </a:r>
            <a:r>
              <a:rPr lang="en-US" dirty="0" err="1" smtClean="0">
                <a:solidFill>
                  <a:srgbClr val="FFFF00"/>
                </a:solidFill>
                <a:latin typeface="Maiandra GD" panose="020E0502030308020204" pitchFamily="34" charset="0"/>
              </a:rPr>
              <a:t>pengurangan</a:t>
            </a:r>
            <a:r>
              <a:rPr lang="en-US" dirty="0" smtClean="0">
                <a:solidFill>
                  <a:srgbClr val="FFFF00"/>
                </a:solidFill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solidFill>
                  <a:srgbClr val="FFFF00"/>
                </a:solidFill>
                <a:latin typeface="Maiandra GD" panose="020E0502030308020204" pitchFamily="34" charset="0"/>
              </a:rPr>
              <a:t>nilai</a:t>
            </a:r>
            <a:endParaRPr lang="en-US" sz="2400" b="1" dirty="0" smtClean="0">
              <a:solidFill>
                <a:srgbClr val="FFFF00"/>
              </a:solidFill>
              <a:latin typeface="Maiandra GD" panose="020E0502030308020204" pitchFamily="34" charset="0"/>
            </a:endParaRPr>
          </a:p>
          <a:p>
            <a:r>
              <a:rPr lang="en-US" sz="2400" b="1" dirty="0" err="1" smtClean="0">
                <a:solidFill>
                  <a:srgbClr val="00B0F0"/>
                </a:solidFill>
                <a:latin typeface="Maiandra GD" panose="020E0502030308020204" pitchFamily="34" charset="0"/>
              </a:rPr>
              <a:t>Kartu</a:t>
            </a:r>
            <a:r>
              <a:rPr lang="en-US" sz="2400" b="1" dirty="0" smtClean="0">
                <a:solidFill>
                  <a:srgbClr val="00B0F0"/>
                </a:solidFill>
                <a:latin typeface="Maiandra GD" panose="020E0502030308020204" pitchFamily="34" charset="0"/>
              </a:rPr>
              <a:t> </a:t>
            </a:r>
            <a:r>
              <a:rPr lang="en-US" sz="2400" b="1" dirty="0" err="1" smtClean="0">
                <a:solidFill>
                  <a:srgbClr val="00B0F0"/>
                </a:solidFill>
                <a:latin typeface="Maiandra GD" panose="020E0502030308020204" pitchFamily="34" charset="0"/>
              </a:rPr>
              <a:t>Bimbingan</a:t>
            </a:r>
            <a:r>
              <a:rPr lang="en-US" sz="2400" b="1" dirty="0" smtClean="0">
                <a:solidFill>
                  <a:srgbClr val="00B0F0"/>
                </a:solidFill>
                <a:latin typeface="Maiandra GD" panose="020E0502030308020204" pitchFamily="34" charset="0"/>
              </a:rPr>
              <a:t> </a:t>
            </a:r>
            <a:r>
              <a:rPr lang="en-US" sz="2400" b="1" dirty="0" err="1" smtClean="0">
                <a:solidFill>
                  <a:srgbClr val="00B0F0"/>
                </a:solidFill>
                <a:latin typeface="Maiandra GD" panose="020E0502030308020204" pitchFamily="34" charset="0"/>
              </a:rPr>
              <a:t>Skripsi</a:t>
            </a:r>
            <a:endParaRPr lang="en-US" sz="2400" b="1" dirty="0">
              <a:solidFill>
                <a:srgbClr val="00B0F0"/>
              </a:solidFill>
              <a:latin typeface="Maiandra GD" panose="020E0502030308020204" pitchFamily="34" charset="0"/>
            </a:endParaRPr>
          </a:p>
          <a:p>
            <a:pPr lvl="1"/>
            <a:r>
              <a:rPr lang="en-US" dirty="0" err="1" smtClean="0">
                <a:latin typeface="Maiandra GD" panose="020E0502030308020204" pitchFamily="34" charset="0"/>
              </a:rPr>
              <a:t>Jadwal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pengambilan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akan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diumumkan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oleh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Koordinator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Skripsi</a:t>
            </a:r>
            <a:endParaRPr lang="en-US" dirty="0">
              <a:latin typeface="Maiandra GD" panose="020E0502030308020204" pitchFamily="34" charset="0"/>
            </a:endParaRPr>
          </a:p>
          <a:p>
            <a:pPr lvl="1"/>
            <a:r>
              <a:rPr lang="en-US" dirty="0" err="1" smtClean="0">
                <a:solidFill>
                  <a:srgbClr val="FFFF00"/>
                </a:solidFill>
                <a:latin typeface="Maiandra GD" panose="020E0502030308020204" pitchFamily="34" charset="0"/>
              </a:rPr>
              <a:t>Terlambat</a:t>
            </a:r>
            <a:r>
              <a:rPr lang="en-US" dirty="0" smtClean="0">
                <a:solidFill>
                  <a:srgbClr val="FFFF00"/>
                </a:solidFill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solidFill>
                  <a:srgbClr val="FFFF00"/>
                </a:solidFill>
                <a:latin typeface="Maiandra GD" panose="020E0502030308020204" pitchFamily="34" charset="0"/>
              </a:rPr>
              <a:t>mengambil</a:t>
            </a:r>
            <a:r>
              <a:rPr lang="en-US" dirty="0" smtClean="0">
                <a:solidFill>
                  <a:srgbClr val="FFFF00"/>
                </a:solidFill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solidFill>
                  <a:srgbClr val="FFFF00"/>
                </a:solidFill>
                <a:latin typeface="Maiandra GD" panose="020E0502030308020204" pitchFamily="34" charset="0"/>
              </a:rPr>
              <a:t>kartu</a:t>
            </a:r>
            <a:r>
              <a:rPr lang="en-US" dirty="0" smtClean="0">
                <a:solidFill>
                  <a:srgbClr val="FFFF00"/>
                </a:solidFill>
                <a:latin typeface="Maiandra GD" panose="020E0502030308020204" pitchFamily="34" charset="0"/>
              </a:rPr>
              <a:t> = </a:t>
            </a:r>
            <a:r>
              <a:rPr lang="en-US" dirty="0" err="1" smtClean="0">
                <a:solidFill>
                  <a:srgbClr val="FFFF00"/>
                </a:solidFill>
                <a:latin typeface="Maiandra GD" panose="020E0502030308020204" pitchFamily="34" charset="0"/>
              </a:rPr>
              <a:t>pengurangan</a:t>
            </a:r>
            <a:r>
              <a:rPr lang="en-US" dirty="0" smtClean="0">
                <a:solidFill>
                  <a:srgbClr val="FFFF00"/>
                </a:solidFill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solidFill>
                  <a:srgbClr val="FFFF00"/>
                </a:solidFill>
                <a:latin typeface="Maiandra GD" panose="020E0502030308020204" pitchFamily="34" charset="0"/>
              </a:rPr>
              <a:t>nilai</a:t>
            </a:r>
            <a:endParaRPr lang="en-US" dirty="0">
              <a:solidFill>
                <a:srgbClr val="FFFF00"/>
              </a:solidFill>
              <a:latin typeface="Maiandra GD" panose="020E0502030308020204" pitchFamily="34" charset="0"/>
            </a:endParaRPr>
          </a:p>
          <a:p>
            <a:pPr lvl="1"/>
            <a:endParaRPr lang="en-US" dirty="0" smtClean="0">
              <a:latin typeface="Maiandra GD" panose="020E0502030308020204" pitchFamily="34" charset="0"/>
            </a:endParaRPr>
          </a:p>
          <a:p>
            <a:pPr lvl="1"/>
            <a:endParaRPr lang="en-US" dirty="0">
              <a:latin typeface="Maiandra GD" panose="020E0502030308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6131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Proses : 2. BIMBINGAN</a:t>
            </a:r>
            <a:endParaRPr lang="en-US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67543"/>
            <a:ext cx="10820400" cy="5127172"/>
          </a:xfrm>
        </p:spPr>
        <p:txBody>
          <a:bodyPr>
            <a:normAutofit fontScale="77500" lnSpcReduction="20000"/>
          </a:bodyPr>
          <a:lstStyle/>
          <a:p>
            <a:r>
              <a:rPr lang="en-US" sz="2400" b="1" dirty="0" smtClean="0">
                <a:solidFill>
                  <a:srgbClr val="00B0F0"/>
                </a:solidFill>
                <a:latin typeface="Maiandra GD" panose="020E0502030308020204" pitchFamily="34" charset="0"/>
              </a:rPr>
              <a:t>Rule of Thumb</a:t>
            </a:r>
            <a:endParaRPr lang="en-US" sz="2400" b="1" dirty="0">
              <a:solidFill>
                <a:srgbClr val="00B0F0"/>
              </a:solidFill>
              <a:latin typeface="Maiandra GD" panose="020E0502030308020204" pitchFamily="34" charset="0"/>
            </a:endParaRPr>
          </a:p>
          <a:p>
            <a:pPr lvl="1"/>
            <a:r>
              <a:rPr lang="en-US" dirty="0" err="1" smtClean="0">
                <a:latin typeface="Maiandra GD" panose="020E0502030308020204" pitchFamily="34" charset="0"/>
              </a:rPr>
              <a:t>Sebelum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bimbingan</a:t>
            </a:r>
            <a:r>
              <a:rPr lang="en-US" dirty="0" smtClean="0">
                <a:latin typeface="Maiandra GD" panose="020E0502030308020204" pitchFamily="34" charset="0"/>
              </a:rPr>
              <a:t> : </a:t>
            </a:r>
            <a:r>
              <a:rPr lang="en-US" dirty="0" err="1" smtClean="0">
                <a:latin typeface="Maiandra GD" panose="020E0502030308020204" pitchFamily="34" charset="0"/>
              </a:rPr>
              <a:t>buat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janji</a:t>
            </a:r>
            <a:r>
              <a:rPr lang="en-US" dirty="0" smtClean="0">
                <a:latin typeface="Maiandra GD" panose="020E0502030308020204" pitchFamily="34" charset="0"/>
              </a:rPr>
              <a:t>, </a:t>
            </a:r>
            <a:r>
              <a:rPr lang="en-US" dirty="0" err="1" smtClean="0">
                <a:latin typeface="Maiandra GD" panose="020E0502030308020204" pitchFamily="34" charset="0"/>
              </a:rPr>
              <a:t>belajar</a:t>
            </a:r>
            <a:r>
              <a:rPr lang="en-US" dirty="0" smtClean="0">
                <a:latin typeface="Maiandra GD" panose="020E0502030308020204" pitchFamily="34" charset="0"/>
              </a:rPr>
              <a:t>/review, </a:t>
            </a:r>
            <a:r>
              <a:rPr lang="en-US" dirty="0" err="1" smtClean="0">
                <a:latin typeface="Maiandra GD" panose="020E0502030308020204" pitchFamily="34" charset="0"/>
              </a:rPr>
              <a:t>siapkan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pertanyaan</a:t>
            </a:r>
            <a:r>
              <a:rPr lang="en-US" dirty="0" smtClean="0">
                <a:latin typeface="Maiandra GD" panose="020E0502030308020204" pitchFamily="34" charset="0"/>
              </a:rPr>
              <a:t>, progress!! </a:t>
            </a:r>
          </a:p>
          <a:p>
            <a:pPr lvl="1"/>
            <a:r>
              <a:rPr lang="en-US" dirty="0" err="1" smtClean="0">
                <a:latin typeface="Maiandra GD" panose="020E0502030308020204" pitchFamily="34" charset="0"/>
              </a:rPr>
              <a:t>Bimbingan</a:t>
            </a:r>
            <a:r>
              <a:rPr lang="en-US" dirty="0" smtClean="0">
                <a:latin typeface="Maiandra GD" panose="020E0502030308020204" pitchFamily="34" charset="0"/>
              </a:rPr>
              <a:t> : </a:t>
            </a:r>
            <a:r>
              <a:rPr lang="en-US" dirty="0" err="1" smtClean="0">
                <a:latin typeface="Maiandra GD" panose="020E0502030308020204" pitchFamily="34" charset="0"/>
              </a:rPr>
              <a:t>tepati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janji</a:t>
            </a:r>
            <a:r>
              <a:rPr lang="en-US" dirty="0" smtClean="0">
                <a:latin typeface="Maiandra GD" panose="020E0502030308020204" pitchFamily="34" charset="0"/>
              </a:rPr>
              <a:t>, </a:t>
            </a:r>
            <a:r>
              <a:rPr lang="en-US" dirty="0" err="1" smtClean="0">
                <a:latin typeface="Maiandra GD" panose="020E0502030308020204" pitchFamily="34" charset="0"/>
              </a:rPr>
              <a:t>perlihatkan</a:t>
            </a:r>
            <a:r>
              <a:rPr lang="en-US" dirty="0" smtClean="0">
                <a:latin typeface="Maiandra GD" panose="020E0502030308020204" pitchFamily="34" charset="0"/>
              </a:rPr>
              <a:t> progress!!</a:t>
            </a:r>
          </a:p>
          <a:p>
            <a:pPr lvl="1"/>
            <a:r>
              <a:rPr lang="en-US" dirty="0" err="1" smtClean="0">
                <a:latin typeface="Maiandra GD" panose="020E0502030308020204" pitchFamily="34" charset="0"/>
              </a:rPr>
              <a:t>Setelah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bimbingan</a:t>
            </a:r>
            <a:r>
              <a:rPr lang="en-US" dirty="0" smtClean="0">
                <a:latin typeface="Maiandra GD" panose="020E0502030308020204" pitchFamily="34" charset="0"/>
              </a:rPr>
              <a:t> : </a:t>
            </a:r>
            <a:r>
              <a:rPr lang="en-US" dirty="0" err="1" smtClean="0">
                <a:latin typeface="Maiandra GD" panose="020E0502030308020204" pitchFamily="34" charset="0"/>
              </a:rPr>
              <a:t>kerjakan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apa</a:t>
            </a:r>
            <a:r>
              <a:rPr lang="en-US" dirty="0" smtClean="0">
                <a:latin typeface="Maiandra GD" panose="020E0502030308020204" pitchFamily="34" charset="0"/>
              </a:rPr>
              <a:t> yang </a:t>
            </a:r>
            <a:r>
              <a:rPr lang="en-US" dirty="0" err="1" smtClean="0">
                <a:latin typeface="Maiandra GD" panose="020E0502030308020204" pitchFamily="34" charset="0"/>
              </a:rPr>
              <a:t>diminta</a:t>
            </a:r>
            <a:r>
              <a:rPr lang="en-US" dirty="0" smtClean="0">
                <a:latin typeface="Maiandra GD" panose="020E0502030308020204" pitchFamily="34" charset="0"/>
              </a:rPr>
              <a:t>, progress!!</a:t>
            </a:r>
          </a:p>
          <a:p>
            <a:r>
              <a:rPr lang="en-US" sz="2400" b="1" dirty="0" err="1" smtClean="0">
                <a:solidFill>
                  <a:srgbClr val="00B0F0"/>
                </a:solidFill>
                <a:latin typeface="Maiandra GD" panose="020E0502030308020204" pitchFamily="34" charset="0"/>
              </a:rPr>
              <a:t>Jumlah</a:t>
            </a:r>
            <a:r>
              <a:rPr lang="en-US" sz="2400" b="1" dirty="0" smtClean="0">
                <a:solidFill>
                  <a:srgbClr val="00B0F0"/>
                </a:solidFill>
                <a:latin typeface="Maiandra GD" panose="020E0502030308020204" pitchFamily="34" charset="0"/>
              </a:rPr>
              <a:t> </a:t>
            </a:r>
            <a:r>
              <a:rPr lang="en-US" sz="2400" b="1" dirty="0" err="1" smtClean="0">
                <a:solidFill>
                  <a:srgbClr val="00B0F0"/>
                </a:solidFill>
                <a:latin typeface="Maiandra GD" panose="020E0502030308020204" pitchFamily="34" charset="0"/>
              </a:rPr>
              <a:t>bimbingan</a:t>
            </a:r>
            <a:endParaRPr lang="en-US" sz="2400" b="1" dirty="0">
              <a:solidFill>
                <a:srgbClr val="00B0F0"/>
              </a:solidFill>
              <a:latin typeface="Maiandra GD" panose="020E0502030308020204" pitchFamily="34" charset="0"/>
            </a:endParaRPr>
          </a:p>
          <a:p>
            <a:pPr lvl="1"/>
            <a:r>
              <a:rPr lang="en-US" dirty="0" err="1" smtClean="0">
                <a:latin typeface="Maiandra GD" panose="020E0502030308020204" pitchFamily="34" charset="0"/>
              </a:rPr>
              <a:t>Tidak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ada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ketentuan</a:t>
            </a:r>
            <a:r>
              <a:rPr lang="en-US" dirty="0" smtClean="0">
                <a:latin typeface="Maiandra GD" panose="020E0502030308020204" pitchFamily="34" charset="0"/>
              </a:rPr>
              <a:t>, </a:t>
            </a:r>
            <a:r>
              <a:rPr lang="en-US" dirty="0" err="1" smtClean="0">
                <a:latin typeface="Maiandra GD" panose="020E0502030308020204" pitchFamily="34" charset="0"/>
              </a:rPr>
              <a:t>tanggung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jawab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pembimbing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dan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mahasiswa</a:t>
            </a:r>
            <a:endParaRPr lang="en-US" dirty="0" smtClean="0">
              <a:latin typeface="Maiandra GD" panose="020E0502030308020204" pitchFamily="34" charset="0"/>
            </a:endParaRPr>
          </a:p>
          <a:p>
            <a:pPr lvl="1"/>
            <a:r>
              <a:rPr lang="en-US" dirty="0" err="1" smtClean="0">
                <a:latin typeface="Maiandra GD" panose="020E0502030308020204" pitchFamily="34" charset="0"/>
              </a:rPr>
              <a:t>Sebaiknya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b="1" dirty="0" smtClean="0">
                <a:solidFill>
                  <a:srgbClr val="FFFF00"/>
                </a:solidFill>
                <a:latin typeface="Maiandra GD" panose="020E0502030308020204" pitchFamily="34" charset="0"/>
              </a:rPr>
              <a:t>8</a:t>
            </a:r>
            <a:r>
              <a:rPr lang="en-US" dirty="0" smtClean="0">
                <a:latin typeface="Maiandra GD" panose="020E0502030308020204" pitchFamily="34" charset="0"/>
              </a:rPr>
              <a:t> kali </a:t>
            </a:r>
            <a:r>
              <a:rPr lang="en-US" dirty="0" err="1" smtClean="0">
                <a:latin typeface="Maiandra GD" panose="020E0502030308020204" pitchFamily="34" charset="0"/>
              </a:rPr>
              <a:t>bimbingan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sebelum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maju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sidang</a:t>
            </a:r>
            <a:r>
              <a:rPr lang="en-US" dirty="0" smtClean="0">
                <a:latin typeface="Maiandra GD" panose="020E0502030308020204" pitchFamily="34" charset="0"/>
              </a:rPr>
              <a:t>: </a:t>
            </a:r>
            <a:r>
              <a:rPr lang="en-US" dirty="0" err="1" smtClean="0">
                <a:latin typeface="Maiandra GD" panose="020E0502030308020204" pitchFamily="34" charset="0"/>
              </a:rPr>
              <a:t>mutu</a:t>
            </a:r>
            <a:r>
              <a:rPr lang="en-US" dirty="0" smtClean="0">
                <a:latin typeface="Maiandra GD" panose="020E0502030308020204" pitchFamily="34" charset="0"/>
              </a:rPr>
              <a:t>, </a:t>
            </a:r>
            <a:r>
              <a:rPr lang="en-US" dirty="0" err="1" smtClean="0">
                <a:latin typeface="Maiandra GD" panose="020E0502030308020204" pitchFamily="34" charset="0"/>
              </a:rPr>
              <a:t>pemantauan</a:t>
            </a:r>
            <a:r>
              <a:rPr lang="en-US" dirty="0" smtClean="0">
                <a:latin typeface="Maiandra GD" panose="020E0502030308020204" pitchFamily="34" charset="0"/>
              </a:rPr>
              <a:t>, </a:t>
            </a:r>
            <a:r>
              <a:rPr lang="en-US" dirty="0" err="1" smtClean="0">
                <a:latin typeface="Maiandra GD" panose="020E0502030308020204" pitchFamily="34" charset="0"/>
              </a:rPr>
              <a:t>akreditasi</a:t>
            </a:r>
            <a:endParaRPr lang="en-US" dirty="0" smtClean="0">
              <a:latin typeface="Maiandra GD" panose="020E0502030308020204" pitchFamily="34" charset="0"/>
            </a:endParaRPr>
          </a:p>
          <a:p>
            <a:pPr lvl="1"/>
            <a:r>
              <a:rPr lang="en-US" dirty="0" err="1" smtClean="0">
                <a:latin typeface="Maiandra GD" panose="020E0502030308020204" pitchFamily="34" charset="0"/>
              </a:rPr>
              <a:t>Sebaiknya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tidak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kurang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dari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b="1" dirty="0" smtClean="0">
                <a:solidFill>
                  <a:srgbClr val="FFFF00"/>
                </a:solidFill>
                <a:latin typeface="Maiandra GD" panose="020E0502030308020204" pitchFamily="34" charset="0"/>
              </a:rPr>
              <a:t>4</a:t>
            </a:r>
            <a:r>
              <a:rPr lang="en-US" dirty="0" smtClean="0">
                <a:latin typeface="Maiandra GD" panose="020E0502030308020204" pitchFamily="34" charset="0"/>
              </a:rPr>
              <a:t> kali </a:t>
            </a:r>
            <a:r>
              <a:rPr lang="en-US" dirty="0" err="1" smtClean="0">
                <a:latin typeface="Maiandra GD" panose="020E0502030308020204" pitchFamily="34" charset="0"/>
              </a:rPr>
              <a:t>bimbingan</a:t>
            </a:r>
            <a:r>
              <a:rPr lang="en-US" dirty="0" smtClean="0">
                <a:latin typeface="Maiandra GD" panose="020E0502030308020204" pitchFamily="34" charset="0"/>
              </a:rPr>
              <a:t>: </a:t>
            </a:r>
            <a:r>
              <a:rPr lang="en-US" dirty="0" err="1" smtClean="0">
                <a:latin typeface="Maiandra GD" panose="020E0502030308020204" pitchFamily="34" charset="0"/>
              </a:rPr>
              <a:t>apresiasi</a:t>
            </a:r>
            <a:endParaRPr lang="en-US" dirty="0" smtClean="0">
              <a:latin typeface="Maiandra GD" panose="020E0502030308020204" pitchFamily="34" charset="0"/>
            </a:endParaRPr>
          </a:p>
          <a:p>
            <a:pPr lvl="1"/>
            <a:r>
              <a:rPr lang="en-US" dirty="0" err="1" smtClean="0">
                <a:latin typeface="Maiandra GD" panose="020E0502030308020204" pitchFamily="34" charset="0"/>
              </a:rPr>
              <a:t>Kualitas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bimbingan</a:t>
            </a:r>
            <a:r>
              <a:rPr lang="en-US" dirty="0" smtClean="0">
                <a:latin typeface="Maiandra GD" panose="020E0502030308020204" pitchFamily="34" charset="0"/>
              </a:rPr>
              <a:t> &gt;&gt;&gt;&gt; </a:t>
            </a:r>
            <a:r>
              <a:rPr lang="en-US" dirty="0" err="1" smtClean="0">
                <a:latin typeface="Maiandra GD" panose="020E0502030308020204" pitchFamily="34" charset="0"/>
              </a:rPr>
              <a:t>kuantitas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bimbingan</a:t>
            </a:r>
            <a:endParaRPr lang="en-US" dirty="0" smtClean="0">
              <a:latin typeface="Maiandra GD" panose="020E0502030308020204" pitchFamily="34" charset="0"/>
            </a:endParaRPr>
          </a:p>
          <a:p>
            <a:pPr lvl="1"/>
            <a:r>
              <a:rPr lang="en-US" dirty="0" err="1" smtClean="0">
                <a:latin typeface="Maiandra GD" panose="020E0502030308020204" pitchFamily="34" charset="0"/>
              </a:rPr>
              <a:t>Skripsi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dengan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topik</a:t>
            </a:r>
            <a:r>
              <a:rPr lang="en-US" dirty="0" smtClean="0">
                <a:latin typeface="Maiandra GD" panose="020E0502030308020204" pitchFamily="34" charset="0"/>
              </a:rPr>
              <a:t> yang </a:t>
            </a:r>
            <a:r>
              <a:rPr lang="en-US" dirty="0" err="1" smtClean="0">
                <a:latin typeface="Maiandra GD" panose="020E0502030308020204" pitchFamily="34" charset="0"/>
              </a:rPr>
              <a:t>sama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untuk</a:t>
            </a:r>
            <a:r>
              <a:rPr lang="en-US" dirty="0" smtClean="0">
                <a:latin typeface="Maiandra GD" panose="020E0502030308020204" pitchFamily="34" charset="0"/>
              </a:rPr>
              <a:t> semester yang ke-2</a:t>
            </a:r>
          </a:p>
          <a:p>
            <a:pPr lvl="2"/>
            <a:r>
              <a:rPr lang="en-US" dirty="0" err="1" smtClean="0">
                <a:latin typeface="Maiandra GD" panose="020E0502030308020204" pitchFamily="34" charset="0"/>
              </a:rPr>
              <a:t>Hak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mahasiswa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untuk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mengambil</a:t>
            </a:r>
            <a:endParaRPr lang="en-US" dirty="0" smtClean="0">
              <a:latin typeface="Maiandra GD" panose="020E0502030308020204" pitchFamily="34" charset="0"/>
            </a:endParaRPr>
          </a:p>
          <a:p>
            <a:pPr lvl="2"/>
            <a:r>
              <a:rPr lang="en-US" b="1" dirty="0" err="1" smtClean="0">
                <a:solidFill>
                  <a:srgbClr val="FFFF00"/>
                </a:solidFill>
                <a:latin typeface="Maiandra GD" panose="020E0502030308020204" pitchFamily="34" charset="0"/>
              </a:rPr>
              <a:t>Hak</a:t>
            </a:r>
            <a:r>
              <a:rPr lang="en-US" b="1" dirty="0" smtClean="0">
                <a:solidFill>
                  <a:srgbClr val="FFFF00"/>
                </a:solidFill>
                <a:latin typeface="Maiandra GD" panose="020E0502030308020204" pitchFamily="34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Maiandra GD" panose="020E0502030308020204" pitchFamily="34" charset="0"/>
              </a:rPr>
              <a:t>dosen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untuk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menyetujui</a:t>
            </a:r>
            <a:r>
              <a:rPr lang="en-US" dirty="0" smtClean="0">
                <a:latin typeface="Maiandra GD" panose="020E0502030308020204" pitchFamily="34" charset="0"/>
              </a:rPr>
              <a:t> (di </a:t>
            </a:r>
            <a:r>
              <a:rPr lang="en-US" dirty="0" err="1" smtClean="0">
                <a:latin typeface="Maiandra GD" panose="020E0502030308020204" pitchFamily="34" charset="0"/>
              </a:rPr>
              <a:t>lokakarya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terakhir</a:t>
            </a:r>
            <a:r>
              <a:rPr lang="en-US" dirty="0" smtClean="0">
                <a:latin typeface="Maiandra GD" panose="020E0502030308020204" pitchFamily="34" charset="0"/>
              </a:rPr>
              <a:t>, </a:t>
            </a:r>
            <a:r>
              <a:rPr lang="en-US" dirty="0" err="1" smtClean="0">
                <a:latin typeface="Maiandra GD" panose="020E0502030308020204" pitchFamily="34" charset="0"/>
              </a:rPr>
              <a:t>dosen</a:t>
            </a:r>
            <a:r>
              <a:rPr lang="en-US" dirty="0" smtClean="0">
                <a:latin typeface="Maiandra GD" panose="020E0502030308020204" pitchFamily="34" charset="0"/>
              </a:rPr>
              <a:t> “</a:t>
            </a:r>
            <a:r>
              <a:rPr lang="en-US" dirty="0" err="1" smtClean="0">
                <a:latin typeface="Maiandra GD" panose="020E0502030308020204" pitchFamily="34" charset="0"/>
              </a:rPr>
              <a:t>baru</a:t>
            </a:r>
            <a:r>
              <a:rPr lang="en-US" dirty="0" smtClean="0">
                <a:latin typeface="Maiandra GD" panose="020E0502030308020204" pitchFamily="34" charset="0"/>
              </a:rPr>
              <a:t>” </a:t>
            </a:r>
            <a:r>
              <a:rPr lang="en-US" dirty="0" err="1" smtClean="0">
                <a:latin typeface="Maiandra GD" panose="020E0502030308020204" pitchFamily="34" charset="0"/>
              </a:rPr>
              <a:t>menyadari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adanya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hak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ini</a:t>
            </a:r>
            <a:r>
              <a:rPr lang="en-US" dirty="0">
                <a:latin typeface="Maiandra GD" panose="020E0502030308020204" pitchFamily="34" charset="0"/>
              </a:rPr>
              <a:t>)</a:t>
            </a:r>
            <a:endParaRPr lang="en-US" dirty="0" smtClean="0">
              <a:latin typeface="Maiandra GD" panose="020E0502030308020204" pitchFamily="34" charset="0"/>
            </a:endParaRPr>
          </a:p>
          <a:p>
            <a:r>
              <a:rPr lang="en-US" sz="2400" b="1" dirty="0" err="1" smtClean="0">
                <a:solidFill>
                  <a:srgbClr val="00B0F0"/>
                </a:solidFill>
                <a:latin typeface="Maiandra GD" panose="020E0502030308020204" pitchFamily="34" charset="0"/>
              </a:rPr>
              <a:t>Kartu</a:t>
            </a:r>
            <a:r>
              <a:rPr lang="en-US" sz="2400" b="1" dirty="0" smtClean="0">
                <a:solidFill>
                  <a:srgbClr val="00B0F0"/>
                </a:solidFill>
                <a:latin typeface="Maiandra GD" panose="020E0502030308020204" pitchFamily="34" charset="0"/>
              </a:rPr>
              <a:t> </a:t>
            </a:r>
            <a:r>
              <a:rPr lang="en-US" sz="2400" b="1" dirty="0" err="1" smtClean="0">
                <a:solidFill>
                  <a:srgbClr val="00B0F0"/>
                </a:solidFill>
                <a:latin typeface="Maiandra GD" panose="020E0502030308020204" pitchFamily="34" charset="0"/>
              </a:rPr>
              <a:t>Bimbingan</a:t>
            </a:r>
            <a:r>
              <a:rPr lang="en-US" sz="2400" b="1" dirty="0" smtClean="0">
                <a:solidFill>
                  <a:srgbClr val="00B0F0"/>
                </a:solidFill>
                <a:latin typeface="Maiandra GD" panose="020E0502030308020204" pitchFamily="34" charset="0"/>
              </a:rPr>
              <a:t> </a:t>
            </a:r>
            <a:r>
              <a:rPr lang="en-US" sz="2400" b="1" dirty="0" err="1" smtClean="0">
                <a:solidFill>
                  <a:srgbClr val="00B0F0"/>
                </a:solidFill>
                <a:latin typeface="Maiandra GD" panose="020E0502030308020204" pitchFamily="34" charset="0"/>
              </a:rPr>
              <a:t>Skripsi</a:t>
            </a:r>
            <a:r>
              <a:rPr lang="en-US" sz="2400" b="1" dirty="0" smtClean="0">
                <a:solidFill>
                  <a:srgbClr val="00B0F0"/>
                </a:solidFill>
                <a:latin typeface="Maiandra GD" panose="020E0502030308020204" pitchFamily="34" charset="0"/>
              </a:rPr>
              <a:t> </a:t>
            </a:r>
            <a:endParaRPr lang="en-US" sz="2400" b="1" dirty="0">
              <a:solidFill>
                <a:srgbClr val="00B0F0"/>
              </a:solidFill>
              <a:latin typeface="Maiandra GD" panose="020E0502030308020204" pitchFamily="34" charset="0"/>
            </a:endParaRPr>
          </a:p>
          <a:p>
            <a:pPr lvl="1"/>
            <a:r>
              <a:rPr lang="en-US" dirty="0" err="1" smtClean="0">
                <a:latin typeface="Maiandra GD" panose="020E0502030308020204" pitchFamily="34" charset="0"/>
              </a:rPr>
              <a:t>Setiap</a:t>
            </a:r>
            <a:r>
              <a:rPr lang="en-US" dirty="0" smtClean="0">
                <a:latin typeface="Maiandra GD" panose="020E0502030308020204" pitchFamily="34" charset="0"/>
              </a:rPr>
              <a:t> kali </a:t>
            </a:r>
            <a:r>
              <a:rPr lang="en-US" dirty="0" err="1" smtClean="0">
                <a:latin typeface="Maiandra GD" panose="020E0502030308020204" pitchFamily="34" charset="0"/>
              </a:rPr>
              <a:t>bimbingan</a:t>
            </a:r>
            <a:r>
              <a:rPr lang="en-US" dirty="0" smtClean="0">
                <a:latin typeface="Maiandra GD" panose="020E0502030308020204" pitchFamily="34" charset="0"/>
              </a:rPr>
              <a:t>, </a:t>
            </a:r>
            <a:r>
              <a:rPr lang="en-US" dirty="0" err="1" smtClean="0">
                <a:latin typeface="Maiandra GD" panose="020E0502030308020204" pitchFamily="34" charset="0"/>
              </a:rPr>
              <a:t>kartu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wajib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dibawa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dan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dosen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wajib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menandatangani</a:t>
            </a:r>
            <a:endParaRPr lang="en-US" dirty="0">
              <a:latin typeface="Maiandra GD" panose="020E0502030308020204" pitchFamily="34" charset="0"/>
            </a:endParaRPr>
          </a:p>
          <a:p>
            <a:pPr lvl="1"/>
            <a:r>
              <a:rPr lang="en-US" dirty="0" err="1" smtClean="0">
                <a:latin typeface="Maiandra GD" panose="020E0502030308020204" pitchFamily="34" charset="0"/>
              </a:rPr>
              <a:t>Tidak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diisi</a:t>
            </a:r>
            <a:r>
              <a:rPr lang="en-US" dirty="0" smtClean="0">
                <a:latin typeface="Maiandra GD" panose="020E0502030308020204" pitchFamily="34" charset="0"/>
              </a:rPr>
              <a:t> == </a:t>
            </a:r>
            <a:r>
              <a:rPr lang="en-US" dirty="0" err="1" smtClean="0">
                <a:latin typeface="Maiandra GD" panose="020E0502030308020204" pitchFamily="34" charset="0"/>
              </a:rPr>
              <a:t>tidak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bimbingan</a:t>
            </a:r>
            <a:endParaRPr lang="en-US" dirty="0">
              <a:solidFill>
                <a:srgbClr val="FFFF00"/>
              </a:solidFill>
              <a:latin typeface="Maiandra GD" panose="020E0502030308020204" pitchFamily="34" charset="0"/>
            </a:endParaRPr>
          </a:p>
          <a:p>
            <a:pPr lvl="1"/>
            <a:endParaRPr lang="en-US" dirty="0" smtClean="0">
              <a:latin typeface="Maiandra GD" panose="020E0502030308020204" pitchFamily="34" charset="0"/>
            </a:endParaRPr>
          </a:p>
          <a:p>
            <a:pPr lvl="1"/>
            <a:endParaRPr lang="en-US" dirty="0">
              <a:latin typeface="Maiandra GD" panose="020E0502030308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4278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Proses : 3. PENGAJUAN SIDANG</a:t>
            </a:r>
            <a:endParaRPr lang="en-US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39686"/>
            <a:ext cx="10820400" cy="5018314"/>
          </a:xfrm>
        </p:spPr>
        <p:txBody>
          <a:bodyPr>
            <a:normAutofit fontScale="85000" lnSpcReduction="20000"/>
          </a:bodyPr>
          <a:lstStyle/>
          <a:p>
            <a:r>
              <a:rPr lang="en-US" sz="2400" b="1" dirty="0" smtClean="0">
                <a:solidFill>
                  <a:srgbClr val="00B0F0"/>
                </a:solidFill>
                <a:latin typeface="Maiandra GD" panose="020E0502030308020204" pitchFamily="34" charset="0"/>
              </a:rPr>
              <a:t>Tata Cara </a:t>
            </a:r>
            <a:r>
              <a:rPr lang="en-US" sz="2400" b="1" dirty="0" err="1" smtClean="0">
                <a:solidFill>
                  <a:srgbClr val="00B0F0"/>
                </a:solidFill>
                <a:latin typeface="Maiandra GD" panose="020E0502030308020204" pitchFamily="34" charset="0"/>
              </a:rPr>
              <a:t>Pendaftaran</a:t>
            </a:r>
            <a:endParaRPr lang="en-US" sz="2400" b="1" dirty="0">
              <a:solidFill>
                <a:srgbClr val="00B0F0"/>
              </a:solidFill>
              <a:latin typeface="Maiandra GD" panose="020E0502030308020204" pitchFamily="34" charset="0"/>
            </a:endParaRPr>
          </a:p>
          <a:p>
            <a:pPr lvl="1"/>
            <a:r>
              <a:rPr lang="en-US" dirty="0" smtClean="0">
                <a:latin typeface="Maiandra GD" panose="020E0502030308020204" pitchFamily="34" charset="0"/>
              </a:rPr>
              <a:t>Akan </a:t>
            </a:r>
            <a:r>
              <a:rPr lang="en-US" dirty="0" err="1" smtClean="0">
                <a:latin typeface="Maiandra GD" panose="020E0502030308020204" pitchFamily="34" charset="0"/>
              </a:rPr>
              <a:t>dibahas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pada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pertemuan</a:t>
            </a:r>
            <a:r>
              <a:rPr lang="en-US" dirty="0" smtClean="0">
                <a:latin typeface="Maiandra GD" panose="020E0502030308020204" pitchFamily="34" charset="0"/>
              </a:rPr>
              <a:t> ke-2 </a:t>
            </a:r>
            <a:r>
              <a:rPr lang="en-US" dirty="0" err="1" smtClean="0">
                <a:latin typeface="Maiandra GD" panose="020E0502030308020204" pitchFamily="34" charset="0"/>
              </a:rPr>
              <a:t>Skripsi</a:t>
            </a:r>
            <a:r>
              <a:rPr lang="en-US" dirty="0" smtClean="0">
                <a:latin typeface="Maiandra GD" panose="020E0502030308020204" pitchFamily="34" charset="0"/>
              </a:rPr>
              <a:t> 2 : </a:t>
            </a:r>
            <a:r>
              <a:rPr lang="en-US" dirty="0" smtClean="0">
                <a:latin typeface="Maiandra GD" panose="020E0502030308020204" pitchFamily="34" charset="0"/>
              </a:rPr>
              <a:t>5 April 2017</a:t>
            </a:r>
            <a:endParaRPr lang="en-US" dirty="0" smtClean="0">
              <a:latin typeface="Maiandra GD" panose="020E0502030308020204" pitchFamily="34" charset="0"/>
            </a:endParaRPr>
          </a:p>
          <a:p>
            <a:r>
              <a:rPr lang="en-US" sz="2400" b="1" dirty="0" err="1" smtClean="0">
                <a:solidFill>
                  <a:srgbClr val="00B0F0"/>
                </a:solidFill>
                <a:latin typeface="Maiandra GD" panose="020E0502030308020204" pitchFamily="34" charset="0"/>
              </a:rPr>
              <a:t>Dokumen</a:t>
            </a:r>
            <a:endParaRPr lang="en-US" sz="2400" b="1" dirty="0">
              <a:solidFill>
                <a:srgbClr val="00B0F0"/>
              </a:solidFill>
              <a:latin typeface="Maiandra GD" panose="020E0502030308020204" pitchFamily="34" charset="0"/>
            </a:endParaRPr>
          </a:p>
          <a:p>
            <a:pPr lvl="1"/>
            <a:r>
              <a:rPr lang="en-US" dirty="0" err="1" smtClean="0">
                <a:latin typeface="Maiandra GD" panose="020E0502030308020204" pitchFamily="34" charset="0"/>
              </a:rPr>
              <a:t>Informatika</a:t>
            </a:r>
            <a:r>
              <a:rPr lang="en-US" dirty="0" smtClean="0">
                <a:latin typeface="Maiandra GD" panose="020E0502030308020204" pitchFamily="34" charset="0"/>
              </a:rPr>
              <a:t>: </a:t>
            </a:r>
            <a:r>
              <a:rPr lang="en-US" dirty="0" err="1" smtClean="0">
                <a:latin typeface="Maiandra GD" panose="020E0502030308020204" pitchFamily="34" charset="0"/>
              </a:rPr>
              <a:t>wajib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menggunakan</a:t>
            </a:r>
            <a:r>
              <a:rPr lang="en-US" dirty="0" smtClean="0">
                <a:latin typeface="Maiandra GD" panose="020E0502030308020204" pitchFamily="34" charset="0"/>
              </a:rPr>
              <a:t> template </a:t>
            </a:r>
            <a:r>
              <a:rPr lang="en-US" dirty="0" err="1" smtClean="0">
                <a:latin typeface="Maiandra GD" panose="020E0502030308020204" pitchFamily="34" charset="0"/>
              </a:rPr>
              <a:t>skripsi</a:t>
            </a:r>
            <a:r>
              <a:rPr lang="en-US" dirty="0" smtClean="0">
                <a:latin typeface="Maiandra GD" panose="020E0502030308020204" pitchFamily="34" charset="0"/>
              </a:rPr>
              <a:t> FTIS </a:t>
            </a:r>
            <a:r>
              <a:rPr lang="en-US" dirty="0" err="1" smtClean="0">
                <a:latin typeface="Maiandra GD" panose="020E0502030308020204" pitchFamily="34" charset="0"/>
              </a:rPr>
              <a:t>dengan</a:t>
            </a:r>
            <a:r>
              <a:rPr lang="en-US" dirty="0" smtClean="0">
                <a:latin typeface="Maiandra GD" panose="020E0502030308020204" pitchFamily="34" charset="0"/>
              </a:rPr>
              <a:t> Latex</a:t>
            </a:r>
          </a:p>
          <a:p>
            <a:pPr lvl="1"/>
            <a:r>
              <a:rPr lang="en-US" dirty="0" smtClean="0">
                <a:latin typeface="Maiandra GD" panose="020E0502030308020204" pitchFamily="34" charset="0"/>
              </a:rPr>
              <a:t>Print two sided</a:t>
            </a:r>
          </a:p>
          <a:p>
            <a:pPr lvl="1"/>
            <a:r>
              <a:rPr lang="en-US" dirty="0" err="1" smtClean="0">
                <a:latin typeface="Maiandra GD" panose="020E0502030308020204" pitchFamily="34" charset="0"/>
              </a:rPr>
              <a:t>Menggunakan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kertas</a:t>
            </a:r>
            <a:r>
              <a:rPr lang="en-US" dirty="0" smtClean="0">
                <a:latin typeface="Maiandra GD" panose="020E0502030308020204" pitchFamily="34" charset="0"/>
              </a:rPr>
              <a:t> A4 (</a:t>
            </a:r>
            <a:r>
              <a:rPr lang="en-US" dirty="0" err="1" smtClean="0">
                <a:latin typeface="Maiandra GD" panose="020E0502030308020204" pitchFamily="34" charset="0"/>
              </a:rPr>
              <a:t>bukan</a:t>
            </a:r>
            <a:r>
              <a:rPr lang="en-US" dirty="0" smtClean="0">
                <a:latin typeface="Maiandra GD" panose="020E0502030308020204" pitchFamily="34" charset="0"/>
              </a:rPr>
              <a:t> A4S !!!!), </a:t>
            </a:r>
            <a:r>
              <a:rPr lang="en-US" dirty="0" err="1" smtClean="0">
                <a:latin typeface="Maiandra GD" panose="020E0502030308020204" pitchFamily="34" charset="0"/>
              </a:rPr>
              <a:t>berat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standar</a:t>
            </a:r>
            <a:r>
              <a:rPr lang="en-US" dirty="0" smtClean="0">
                <a:latin typeface="Maiandra GD" panose="020E0502030308020204" pitchFamily="34" charset="0"/>
              </a:rPr>
              <a:t> 80 gram</a:t>
            </a:r>
          </a:p>
          <a:p>
            <a:pPr lvl="1"/>
            <a:r>
              <a:rPr lang="en-US" dirty="0" err="1" smtClean="0">
                <a:latin typeface="Maiandra GD" panose="020E0502030308020204" pitchFamily="34" charset="0"/>
              </a:rPr>
              <a:t>Berwarna</a:t>
            </a:r>
            <a:r>
              <a:rPr lang="en-US" dirty="0" smtClean="0">
                <a:latin typeface="Maiandra GD" panose="020E0502030308020204" pitchFamily="34" charset="0"/>
              </a:rPr>
              <a:t> / </a:t>
            </a:r>
            <a:r>
              <a:rPr lang="en-US" dirty="0" err="1" smtClean="0">
                <a:latin typeface="Maiandra GD" panose="020E0502030308020204" pitchFamily="34" charset="0"/>
              </a:rPr>
              <a:t>tidak</a:t>
            </a:r>
            <a:r>
              <a:rPr lang="en-US" dirty="0" smtClean="0">
                <a:latin typeface="Maiandra GD" panose="020E0502030308020204" pitchFamily="34" charset="0"/>
              </a:rPr>
              <a:t> : </a:t>
            </a:r>
            <a:r>
              <a:rPr lang="en-US" dirty="0" err="1" smtClean="0">
                <a:latin typeface="Maiandra GD" panose="020E0502030308020204" pitchFamily="34" charset="0"/>
              </a:rPr>
              <a:t>tergantung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materi</a:t>
            </a:r>
            <a:r>
              <a:rPr lang="en-US" dirty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apakah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membutuhkan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warna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atau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tidak</a:t>
            </a:r>
            <a:endParaRPr lang="en-US" dirty="0" smtClean="0">
              <a:latin typeface="Maiandra GD" panose="020E0502030308020204" pitchFamily="34" charset="0"/>
            </a:endParaRPr>
          </a:p>
          <a:p>
            <a:pPr lvl="1"/>
            <a:r>
              <a:rPr lang="en-US" dirty="0" err="1" smtClean="0">
                <a:latin typeface="Maiandra GD" panose="020E0502030308020204" pitchFamily="34" charset="0"/>
              </a:rPr>
              <a:t>Tidak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menggunakan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kertas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mika</a:t>
            </a:r>
            <a:r>
              <a:rPr lang="en-US" dirty="0" smtClean="0">
                <a:latin typeface="Maiandra GD" panose="020E0502030308020204" pitchFamily="34" charset="0"/>
              </a:rPr>
              <a:t>, </a:t>
            </a:r>
            <a:r>
              <a:rPr lang="en-US" dirty="0" err="1" smtClean="0">
                <a:latin typeface="Maiandra GD" panose="020E0502030308020204" pitchFamily="34" charset="0"/>
              </a:rPr>
              <a:t>dll</a:t>
            </a:r>
            <a:r>
              <a:rPr lang="en-US" dirty="0" smtClean="0">
                <a:latin typeface="Maiandra GD" panose="020E0502030308020204" pitchFamily="34" charset="0"/>
              </a:rPr>
              <a:t>, </a:t>
            </a:r>
            <a:r>
              <a:rPr lang="en-US" dirty="0" err="1" smtClean="0">
                <a:latin typeface="Maiandra GD" panose="020E0502030308020204" pitchFamily="34" charset="0"/>
              </a:rPr>
              <a:t>hanya</a:t>
            </a:r>
            <a:r>
              <a:rPr lang="en-US" dirty="0" smtClean="0">
                <a:latin typeface="Maiandra GD" panose="020E0502030308020204" pitchFamily="34" charset="0"/>
              </a:rPr>
              <a:t> di-</a:t>
            </a:r>
            <a:r>
              <a:rPr lang="en-US" dirty="0" err="1" smtClean="0">
                <a:latin typeface="Maiandra GD" panose="020E0502030308020204" pitchFamily="34" charset="0"/>
              </a:rPr>
              <a:t>lakban</a:t>
            </a:r>
            <a:r>
              <a:rPr lang="en-US" dirty="0" smtClean="0">
                <a:latin typeface="Maiandra GD" panose="020E0502030308020204" pitchFamily="34" charset="0"/>
              </a:rPr>
              <a:t> SAJA!!! </a:t>
            </a:r>
          </a:p>
          <a:p>
            <a:r>
              <a:rPr lang="en-US" sz="2400" b="1" dirty="0" smtClean="0">
                <a:solidFill>
                  <a:srgbClr val="00B0F0"/>
                </a:solidFill>
                <a:latin typeface="Maiandra GD" panose="020E0502030308020204" pitchFamily="34" charset="0"/>
              </a:rPr>
              <a:t>Masa </a:t>
            </a:r>
            <a:r>
              <a:rPr lang="en-US" sz="2400" b="1" dirty="0" err="1" smtClean="0">
                <a:solidFill>
                  <a:srgbClr val="00B0F0"/>
                </a:solidFill>
                <a:latin typeface="Maiandra GD" panose="020E0502030308020204" pitchFamily="34" charset="0"/>
              </a:rPr>
              <a:t>Pengajuan</a:t>
            </a:r>
            <a:r>
              <a:rPr lang="en-US" sz="2400" b="1" dirty="0" smtClean="0">
                <a:solidFill>
                  <a:srgbClr val="00B0F0"/>
                </a:solidFill>
                <a:latin typeface="Maiandra GD" panose="020E0502030308020204" pitchFamily="34" charset="0"/>
              </a:rPr>
              <a:t> </a:t>
            </a:r>
            <a:r>
              <a:rPr lang="en-US" sz="2400" b="1" dirty="0" err="1" smtClean="0">
                <a:solidFill>
                  <a:srgbClr val="00B0F0"/>
                </a:solidFill>
                <a:latin typeface="Maiandra GD" panose="020E0502030308020204" pitchFamily="34" charset="0"/>
              </a:rPr>
              <a:t>Sidang</a:t>
            </a:r>
            <a:r>
              <a:rPr lang="en-US" sz="2400" b="1" dirty="0" smtClean="0">
                <a:solidFill>
                  <a:srgbClr val="00B0F0"/>
                </a:solidFill>
                <a:latin typeface="Maiandra GD" panose="020E0502030308020204" pitchFamily="34" charset="0"/>
              </a:rPr>
              <a:t> </a:t>
            </a:r>
            <a:r>
              <a:rPr lang="en-US" sz="2400" b="1" dirty="0" err="1" smtClean="0">
                <a:solidFill>
                  <a:srgbClr val="00B0F0"/>
                </a:solidFill>
                <a:latin typeface="Maiandra GD" panose="020E0502030308020204" pitchFamily="34" charset="0"/>
              </a:rPr>
              <a:t>untuk</a:t>
            </a:r>
            <a:r>
              <a:rPr lang="en-US" sz="2400" b="1" dirty="0" smtClean="0">
                <a:solidFill>
                  <a:srgbClr val="00B0F0"/>
                </a:solidFill>
                <a:latin typeface="Maiandra GD" panose="020E0502030308020204" pitchFamily="34" charset="0"/>
              </a:rPr>
              <a:t> </a:t>
            </a:r>
            <a:r>
              <a:rPr lang="en-US" sz="2400" b="1" dirty="0" err="1" smtClean="0">
                <a:solidFill>
                  <a:srgbClr val="00B0F0"/>
                </a:solidFill>
                <a:latin typeface="Maiandra GD" panose="020E0502030308020204" pitchFamily="34" charset="0"/>
              </a:rPr>
              <a:t>pengambilan</a:t>
            </a:r>
            <a:r>
              <a:rPr lang="en-US" sz="2400" b="1" dirty="0" smtClean="0">
                <a:solidFill>
                  <a:srgbClr val="00B0F0"/>
                </a:solidFill>
                <a:latin typeface="Maiandra GD" panose="020E0502030308020204" pitchFamily="34" charset="0"/>
              </a:rPr>
              <a:t> </a:t>
            </a:r>
            <a:r>
              <a:rPr lang="en-US" sz="2400" b="1" dirty="0" err="1" smtClean="0">
                <a:solidFill>
                  <a:srgbClr val="00B0F0"/>
                </a:solidFill>
                <a:latin typeface="Maiandra GD" panose="020E0502030308020204" pitchFamily="34" charset="0"/>
              </a:rPr>
              <a:t>pertama</a:t>
            </a:r>
            <a:endParaRPr lang="en-US" sz="2400" b="1" dirty="0" smtClean="0">
              <a:solidFill>
                <a:srgbClr val="00B0F0"/>
              </a:solidFill>
              <a:latin typeface="Maiandra GD" panose="020E0502030308020204" pitchFamily="34" charset="0"/>
            </a:endParaRPr>
          </a:p>
          <a:p>
            <a:pPr lvl="1"/>
            <a:r>
              <a:rPr lang="en-US" dirty="0" err="1" smtClean="0">
                <a:latin typeface="Maiandra GD" panose="020E0502030308020204" pitchFamily="34" charset="0"/>
              </a:rPr>
              <a:t>Untuk</a:t>
            </a:r>
            <a:r>
              <a:rPr lang="en-US" dirty="0" smtClean="0">
                <a:latin typeface="Maiandra GD" panose="020E0502030308020204" pitchFamily="34" charset="0"/>
              </a:rPr>
              <a:t> 1 </a:t>
            </a:r>
            <a:r>
              <a:rPr lang="en-US" dirty="0" err="1" smtClean="0">
                <a:latin typeface="Maiandra GD" panose="020E0502030308020204" pitchFamily="34" charset="0"/>
              </a:rPr>
              <a:t>topik</a:t>
            </a:r>
            <a:r>
              <a:rPr lang="en-US" dirty="0" smtClean="0">
                <a:latin typeface="Maiandra GD" panose="020E0502030308020204" pitchFamily="34" charset="0"/>
              </a:rPr>
              <a:t>, </a:t>
            </a:r>
            <a:r>
              <a:rPr lang="en-US" dirty="0" err="1" smtClean="0">
                <a:latin typeface="Maiandra GD" panose="020E0502030308020204" pitchFamily="34" charset="0"/>
              </a:rPr>
              <a:t>maksimal</a:t>
            </a:r>
            <a:r>
              <a:rPr lang="en-US" dirty="0" smtClean="0">
                <a:latin typeface="Maiandra GD" panose="020E0502030308020204" pitchFamily="34" charset="0"/>
              </a:rPr>
              <a:t> 2x </a:t>
            </a:r>
            <a:r>
              <a:rPr lang="en-US" dirty="0" err="1" smtClean="0">
                <a:latin typeface="Maiandra GD" panose="020E0502030308020204" pitchFamily="34" charset="0"/>
              </a:rPr>
              <a:t>sidang</a:t>
            </a:r>
            <a:endParaRPr lang="en-US" dirty="0" smtClean="0">
              <a:latin typeface="Maiandra GD" panose="020E0502030308020204" pitchFamily="34" charset="0"/>
            </a:endParaRPr>
          </a:p>
          <a:p>
            <a:pPr lvl="1"/>
            <a:r>
              <a:rPr lang="en-US" dirty="0" smtClean="0">
                <a:latin typeface="Maiandra GD" panose="020E0502030308020204" pitchFamily="34" charset="0"/>
              </a:rPr>
              <a:t>1 semester </a:t>
            </a:r>
            <a:r>
              <a:rPr lang="en-US" dirty="0" err="1" smtClean="0">
                <a:latin typeface="Maiandra GD" panose="020E0502030308020204" pitchFamily="34" charset="0"/>
              </a:rPr>
              <a:t>hanya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ada</a:t>
            </a:r>
            <a:r>
              <a:rPr lang="en-US" dirty="0" smtClean="0">
                <a:latin typeface="Maiandra GD" panose="020E0502030308020204" pitchFamily="34" charset="0"/>
              </a:rPr>
              <a:t> 1 </a:t>
            </a:r>
            <a:r>
              <a:rPr lang="en-US" dirty="0" err="1" smtClean="0">
                <a:latin typeface="Maiandra GD" panose="020E0502030308020204" pitchFamily="34" charset="0"/>
              </a:rPr>
              <a:t>sidang</a:t>
            </a:r>
            <a:endParaRPr lang="en-US" dirty="0" smtClean="0">
              <a:latin typeface="Maiandra GD" panose="020E0502030308020204" pitchFamily="34" charset="0"/>
            </a:endParaRPr>
          </a:p>
          <a:p>
            <a:pPr lvl="1"/>
            <a:r>
              <a:rPr lang="en-US" dirty="0" err="1" smtClean="0">
                <a:latin typeface="Maiandra GD" panose="020E0502030308020204" pitchFamily="34" charset="0"/>
              </a:rPr>
              <a:t>Pendaftaran</a:t>
            </a:r>
            <a:r>
              <a:rPr lang="en-US" dirty="0" smtClean="0">
                <a:latin typeface="Maiandra GD" panose="020E0502030308020204" pitchFamily="34" charset="0"/>
              </a:rPr>
              <a:t> paling </a:t>
            </a:r>
            <a:r>
              <a:rPr lang="en-US" dirty="0" err="1" smtClean="0">
                <a:latin typeface="Maiandra GD" panose="020E0502030308020204" pitchFamily="34" charset="0"/>
              </a:rPr>
              <a:t>lambat</a:t>
            </a:r>
            <a:r>
              <a:rPr lang="en-US" dirty="0" smtClean="0">
                <a:latin typeface="Maiandra GD" panose="020E0502030308020204" pitchFamily="34" charset="0"/>
              </a:rPr>
              <a:t> : </a:t>
            </a:r>
            <a:r>
              <a:rPr lang="en-US" dirty="0" err="1" smtClean="0">
                <a:latin typeface="Maiandra GD" panose="020E0502030308020204" pitchFamily="34" charset="0"/>
              </a:rPr>
              <a:t>Rabu</a:t>
            </a:r>
            <a:r>
              <a:rPr lang="en-US" dirty="0" smtClean="0">
                <a:latin typeface="Maiandra GD" panose="020E0502030308020204" pitchFamily="34" charset="0"/>
              </a:rPr>
              <a:t>, </a:t>
            </a:r>
            <a:r>
              <a:rPr lang="en-US" dirty="0" smtClean="0">
                <a:latin typeface="Maiandra GD" panose="020E0502030308020204" pitchFamily="34" charset="0"/>
              </a:rPr>
              <a:t>10 Mei 2017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pukul</a:t>
            </a:r>
            <a:r>
              <a:rPr lang="en-US" dirty="0" smtClean="0">
                <a:latin typeface="Maiandra GD" panose="020E0502030308020204" pitchFamily="34" charset="0"/>
              </a:rPr>
              <a:t> 11.00 (</a:t>
            </a:r>
            <a:r>
              <a:rPr lang="en-US" dirty="0" err="1" smtClean="0">
                <a:solidFill>
                  <a:srgbClr val="FFFF00"/>
                </a:solidFill>
                <a:latin typeface="Maiandra GD" panose="020E0502030308020204" pitchFamily="34" charset="0"/>
              </a:rPr>
              <a:t>terlambat</a:t>
            </a:r>
            <a:r>
              <a:rPr lang="en-US" dirty="0" smtClean="0">
                <a:solidFill>
                  <a:srgbClr val="FFFF00"/>
                </a:solidFill>
                <a:latin typeface="Maiandra GD" panose="020E0502030308020204" pitchFamily="34" charset="0"/>
              </a:rPr>
              <a:t>= </a:t>
            </a:r>
            <a:r>
              <a:rPr lang="en-US" dirty="0" err="1" smtClean="0">
                <a:solidFill>
                  <a:srgbClr val="FFFF00"/>
                </a:solidFill>
                <a:latin typeface="Maiandra GD" panose="020E0502030308020204" pitchFamily="34" charset="0"/>
              </a:rPr>
              <a:t>tidak</a:t>
            </a:r>
            <a:r>
              <a:rPr lang="en-US" dirty="0" smtClean="0">
                <a:solidFill>
                  <a:srgbClr val="FFFF00"/>
                </a:solidFill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solidFill>
                  <a:srgbClr val="FFFF00"/>
                </a:solidFill>
                <a:latin typeface="Maiandra GD" panose="020E0502030308020204" pitchFamily="34" charset="0"/>
              </a:rPr>
              <a:t>sidang</a:t>
            </a:r>
            <a:r>
              <a:rPr lang="en-US" dirty="0" smtClean="0">
                <a:latin typeface="Maiandra GD" panose="020E0502030308020204" pitchFamily="34" charset="0"/>
              </a:rPr>
              <a:t>)</a:t>
            </a:r>
            <a:endParaRPr lang="en-US" dirty="0">
              <a:latin typeface="Maiandra GD" panose="020E0502030308020204" pitchFamily="34" charset="0"/>
            </a:endParaRPr>
          </a:p>
          <a:p>
            <a:pPr lvl="1"/>
            <a:r>
              <a:rPr lang="en-US" dirty="0" err="1" smtClean="0">
                <a:latin typeface="Maiandra GD" panose="020E0502030308020204" pitchFamily="34" charset="0"/>
              </a:rPr>
              <a:t>Tidak</a:t>
            </a:r>
            <a:r>
              <a:rPr lang="en-US" dirty="0" smtClean="0">
                <a:latin typeface="Maiandra GD" panose="020E0502030308020204" pitchFamily="34" charset="0"/>
              </a:rPr>
              <a:t> lulus, </a:t>
            </a:r>
            <a:r>
              <a:rPr lang="en-US" dirty="0" err="1" smtClean="0">
                <a:latin typeface="Maiandra GD" panose="020E0502030308020204" pitchFamily="34" charset="0"/>
              </a:rPr>
              <a:t>berhak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mengajukan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untuk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pengambilan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kedua</a:t>
            </a:r>
            <a:endParaRPr lang="en-US" dirty="0" smtClean="0">
              <a:latin typeface="Maiandra GD" panose="020E0502030308020204" pitchFamily="34" charset="0"/>
            </a:endParaRPr>
          </a:p>
          <a:p>
            <a:pPr lvl="1"/>
            <a:r>
              <a:rPr lang="en-US" dirty="0" err="1" smtClean="0">
                <a:solidFill>
                  <a:srgbClr val="FFFF00"/>
                </a:solidFill>
                <a:latin typeface="Maiandra GD" panose="020E0502030308020204" pitchFamily="34" charset="0"/>
              </a:rPr>
              <a:t>Tidak</a:t>
            </a:r>
            <a:r>
              <a:rPr lang="en-US" dirty="0" smtClean="0">
                <a:solidFill>
                  <a:srgbClr val="FFFF00"/>
                </a:solidFill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solidFill>
                  <a:srgbClr val="FFFF00"/>
                </a:solidFill>
                <a:latin typeface="Maiandra GD" panose="020E0502030308020204" pitchFamily="34" charset="0"/>
              </a:rPr>
              <a:t>akan</a:t>
            </a:r>
            <a:r>
              <a:rPr lang="en-US" dirty="0" smtClean="0">
                <a:solidFill>
                  <a:srgbClr val="FFFF00"/>
                </a:solidFill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solidFill>
                  <a:srgbClr val="FFFF00"/>
                </a:solidFill>
                <a:latin typeface="Maiandra GD" panose="020E0502030308020204" pitchFamily="34" charset="0"/>
              </a:rPr>
              <a:t>ada</a:t>
            </a:r>
            <a:r>
              <a:rPr lang="en-US" dirty="0" smtClean="0">
                <a:solidFill>
                  <a:srgbClr val="FFFF00"/>
                </a:solidFill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solidFill>
                  <a:srgbClr val="FFFF00"/>
                </a:solidFill>
                <a:latin typeface="Maiandra GD" panose="020E0502030308020204" pitchFamily="34" charset="0"/>
              </a:rPr>
              <a:t>ujian</a:t>
            </a:r>
            <a:r>
              <a:rPr lang="en-US" dirty="0" smtClean="0">
                <a:solidFill>
                  <a:srgbClr val="FFFF00"/>
                </a:solidFill>
                <a:latin typeface="Maiandra GD" panose="020E0502030308020204" pitchFamily="34" charset="0"/>
              </a:rPr>
              <a:t> di masa Semester </a:t>
            </a:r>
            <a:r>
              <a:rPr lang="en-US" dirty="0" err="1" smtClean="0">
                <a:solidFill>
                  <a:srgbClr val="FFFF00"/>
                </a:solidFill>
                <a:latin typeface="Maiandra GD" panose="020E0502030308020204" pitchFamily="34" charset="0"/>
              </a:rPr>
              <a:t>Pendek</a:t>
            </a:r>
            <a:r>
              <a:rPr lang="en-US" dirty="0" smtClean="0">
                <a:solidFill>
                  <a:srgbClr val="FFFF00"/>
                </a:solidFill>
                <a:latin typeface="Maiandra GD" panose="020E0502030308020204" pitchFamily="34" charset="0"/>
              </a:rPr>
              <a:t> (</a:t>
            </a:r>
            <a:r>
              <a:rPr lang="en-US" dirty="0" err="1" smtClean="0">
                <a:solidFill>
                  <a:srgbClr val="FFFF00"/>
                </a:solidFill>
                <a:latin typeface="Maiandra GD" panose="020E0502030308020204" pitchFamily="34" charset="0"/>
              </a:rPr>
              <a:t>untuk</a:t>
            </a:r>
            <a:r>
              <a:rPr lang="en-US" dirty="0" smtClean="0">
                <a:solidFill>
                  <a:srgbClr val="FFFF00"/>
                </a:solidFill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solidFill>
                  <a:srgbClr val="FFFF00"/>
                </a:solidFill>
                <a:latin typeface="Maiandra GD" panose="020E0502030308020204" pitchFamily="34" charset="0"/>
              </a:rPr>
              <a:t>seterusnya</a:t>
            </a:r>
            <a:r>
              <a:rPr lang="en-US" dirty="0" smtClean="0">
                <a:solidFill>
                  <a:srgbClr val="FFFF00"/>
                </a:solidFill>
                <a:latin typeface="Maiandra GD" panose="020E0502030308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xmlns="" val="3970049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1"/>
                </a:solidFill>
                <a:latin typeface="Calibri" panose="020F0502020204030204" pitchFamily="34" charset="0"/>
              </a:rPr>
              <a:t>Proses</a:t>
            </a:r>
            <a:r>
              <a:rPr lang="en-US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 : 3. PENGAJUAN SIDANG (2)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 err="1" smtClean="0">
                <a:solidFill>
                  <a:srgbClr val="00B0F0"/>
                </a:solidFill>
                <a:latin typeface="Maiandra GD" panose="020E0502030308020204" pitchFamily="34" charset="0"/>
              </a:rPr>
              <a:t>Masa</a:t>
            </a:r>
            <a:r>
              <a:rPr lang="en-US" sz="2400" b="1" dirty="0" smtClean="0">
                <a:solidFill>
                  <a:srgbClr val="00B0F0"/>
                </a:solidFill>
                <a:latin typeface="Maiandra GD" panose="020E0502030308020204" pitchFamily="34" charset="0"/>
              </a:rPr>
              <a:t> </a:t>
            </a:r>
            <a:r>
              <a:rPr lang="en-US" sz="2400" b="1" dirty="0" err="1" smtClean="0">
                <a:solidFill>
                  <a:srgbClr val="00B0F0"/>
                </a:solidFill>
                <a:latin typeface="Maiandra GD" panose="020E0502030308020204" pitchFamily="34" charset="0"/>
              </a:rPr>
              <a:t>Pengajuan</a:t>
            </a:r>
            <a:r>
              <a:rPr lang="en-US" sz="2400" b="1" dirty="0" smtClean="0">
                <a:solidFill>
                  <a:srgbClr val="00B0F0"/>
                </a:solidFill>
                <a:latin typeface="Maiandra GD" panose="020E0502030308020204" pitchFamily="34" charset="0"/>
              </a:rPr>
              <a:t> </a:t>
            </a:r>
            <a:r>
              <a:rPr lang="en-US" sz="2400" b="1" dirty="0" err="1" smtClean="0">
                <a:solidFill>
                  <a:srgbClr val="00B0F0"/>
                </a:solidFill>
                <a:latin typeface="Maiandra GD" panose="020E0502030308020204" pitchFamily="34" charset="0"/>
              </a:rPr>
              <a:t>Sidang</a:t>
            </a:r>
            <a:r>
              <a:rPr lang="en-US" sz="2400" b="1" dirty="0" smtClean="0">
                <a:solidFill>
                  <a:srgbClr val="00B0F0"/>
                </a:solidFill>
                <a:latin typeface="Maiandra GD" panose="020E0502030308020204" pitchFamily="34" charset="0"/>
              </a:rPr>
              <a:t> </a:t>
            </a:r>
            <a:r>
              <a:rPr lang="en-US" sz="2400" b="1" dirty="0" err="1" smtClean="0">
                <a:solidFill>
                  <a:srgbClr val="00B0F0"/>
                </a:solidFill>
                <a:latin typeface="Maiandra GD" panose="020E0502030308020204" pitchFamily="34" charset="0"/>
              </a:rPr>
              <a:t>untuk</a:t>
            </a:r>
            <a:r>
              <a:rPr lang="en-US" sz="2400" b="1" dirty="0" smtClean="0">
                <a:solidFill>
                  <a:srgbClr val="00B0F0"/>
                </a:solidFill>
                <a:latin typeface="Maiandra GD" panose="020E0502030308020204" pitchFamily="34" charset="0"/>
              </a:rPr>
              <a:t> </a:t>
            </a:r>
            <a:r>
              <a:rPr lang="en-US" sz="2400" b="1" dirty="0" err="1" smtClean="0">
                <a:solidFill>
                  <a:srgbClr val="00B0F0"/>
                </a:solidFill>
                <a:latin typeface="Maiandra GD" panose="020E0502030308020204" pitchFamily="34" charset="0"/>
              </a:rPr>
              <a:t>pengambilan</a:t>
            </a:r>
            <a:r>
              <a:rPr lang="en-US" sz="2400" b="1" dirty="0" smtClean="0">
                <a:solidFill>
                  <a:srgbClr val="00B0F0"/>
                </a:solidFill>
                <a:latin typeface="Maiandra GD" panose="020E0502030308020204" pitchFamily="34" charset="0"/>
              </a:rPr>
              <a:t> </a:t>
            </a:r>
            <a:r>
              <a:rPr lang="en-US" sz="2400" b="1" dirty="0" err="1" smtClean="0">
                <a:solidFill>
                  <a:srgbClr val="00B0F0"/>
                </a:solidFill>
                <a:latin typeface="Maiandra GD" panose="020E0502030308020204" pitchFamily="34" charset="0"/>
              </a:rPr>
              <a:t>kedua</a:t>
            </a:r>
            <a:r>
              <a:rPr lang="en-US" sz="2400" b="1" dirty="0" smtClean="0">
                <a:solidFill>
                  <a:srgbClr val="00B0F0"/>
                </a:solidFill>
                <a:latin typeface="Maiandra GD" panose="020E0502030308020204" pitchFamily="34" charset="0"/>
              </a:rPr>
              <a:t> (</a:t>
            </a:r>
            <a:r>
              <a:rPr lang="en-US" sz="2400" b="1" dirty="0" err="1" smtClean="0">
                <a:solidFill>
                  <a:srgbClr val="00B0F0"/>
                </a:solidFill>
                <a:latin typeface="Maiandra GD" panose="020E0502030308020204" pitchFamily="34" charset="0"/>
              </a:rPr>
              <a:t>belum</a:t>
            </a:r>
            <a:r>
              <a:rPr lang="en-US" sz="2400" b="1" dirty="0" smtClean="0">
                <a:solidFill>
                  <a:srgbClr val="00B0F0"/>
                </a:solidFill>
                <a:latin typeface="Maiandra GD" panose="020E0502030308020204" pitchFamily="34" charset="0"/>
              </a:rPr>
              <a:t> </a:t>
            </a:r>
            <a:r>
              <a:rPr lang="en-US" sz="2400" b="1" dirty="0" err="1" smtClean="0">
                <a:solidFill>
                  <a:srgbClr val="00B0F0"/>
                </a:solidFill>
                <a:latin typeface="Maiandra GD" panose="020E0502030308020204" pitchFamily="34" charset="0"/>
              </a:rPr>
              <a:t>pernah</a:t>
            </a:r>
            <a:r>
              <a:rPr lang="en-US" sz="2400" b="1" dirty="0" smtClean="0">
                <a:solidFill>
                  <a:srgbClr val="00B0F0"/>
                </a:solidFill>
                <a:latin typeface="Maiandra GD" panose="020E0502030308020204" pitchFamily="34" charset="0"/>
              </a:rPr>
              <a:t> </a:t>
            </a:r>
            <a:r>
              <a:rPr lang="en-US" sz="2400" b="1" dirty="0" err="1" smtClean="0">
                <a:solidFill>
                  <a:srgbClr val="00B0F0"/>
                </a:solidFill>
                <a:latin typeface="Maiandra GD" panose="020E0502030308020204" pitchFamily="34" charset="0"/>
              </a:rPr>
              <a:t>sidang</a:t>
            </a:r>
            <a:r>
              <a:rPr lang="en-US" sz="2400" b="1" dirty="0" smtClean="0">
                <a:solidFill>
                  <a:srgbClr val="00B0F0"/>
                </a:solidFill>
                <a:latin typeface="Maiandra GD" panose="020E0502030308020204" pitchFamily="34" charset="0"/>
              </a:rPr>
              <a:t>)</a:t>
            </a:r>
          </a:p>
          <a:p>
            <a:pPr lvl="1"/>
            <a:r>
              <a:rPr lang="en-US" dirty="0" err="1" smtClean="0">
                <a:latin typeface="Maiandra GD" panose="020E0502030308020204" pitchFamily="34" charset="0"/>
              </a:rPr>
              <a:t>Untuk</a:t>
            </a:r>
            <a:r>
              <a:rPr lang="en-US" dirty="0" smtClean="0">
                <a:latin typeface="Maiandra GD" panose="020E0502030308020204" pitchFamily="34" charset="0"/>
              </a:rPr>
              <a:t> 1 </a:t>
            </a:r>
            <a:r>
              <a:rPr lang="en-US" dirty="0" err="1" smtClean="0">
                <a:latin typeface="Maiandra GD" panose="020E0502030308020204" pitchFamily="34" charset="0"/>
              </a:rPr>
              <a:t>topik</a:t>
            </a:r>
            <a:r>
              <a:rPr lang="en-US" dirty="0" smtClean="0">
                <a:latin typeface="Maiandra GD" panose="020E0502030308020204" pitchFamily="34" charset="0"/>
              </a:rPr>
              <a:t>, </a:t>
            </a:r>
            <a:r>
              <a:rPr lang="en-US" dirty="0" err="1" smtClean="0">
                <a:latin typeface="Maiandra GD" panose="020E0502030308020204" pitchFamily="34" charset="0"/>
              </a:rPr>
              <a:t>maksimal</a:t>
            </a:r>
            <a:r>
              <a:rPr lang="en-US" dirty="0" smtClean="0">
                <a:latin typeface="Maiandra GD" panose="020E0502030308020204" pitchFamily="34" charset="0"/>
              </a:rPr>
              <a:t> 1x </a:t>
            </a:r>
            <a:r>
              <a:rPr lang="en-US" dirty="0" err="1" smtClean="0">
                <a:latin typeface="Maiandra GD" panose="020E0502030308020204" pitchFamily="34" charset="0"/>
              </a:rPr>
              <a:t>sidang</a:t>
            </a:r>
            <a:endParaRPr lang="en-US" dirty="0" smtClean="0">
              <a:latin typeface="Maiandra GD" panose="020E0502030308020204" pitchFamily="34" charset="0"/>
            </a:endParaRPr>
          </a:p>
          <a:p>
            <a:pPr lvl="1"/>
            <a:r>
              <a:rPr lang="en-US" dirty="0" err="1" smtClean="0">
                <a:latin typeface="Maiandra GD" panose="020E0502030308020204" pitchFamily="34" charset="0"/>
              </a:rPr>
              <a:t>Masa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sidang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ada</a:t>
            </a:r>
            <a:r>
              <a:rPr lang="en-US" dirty="0" smtClean="0">
                <a:latin typeface="Maiandra GD" panose="020E0502030308020204" pitchFamily="34" charset="0"/>
              </a:rPr>
              <a:t> 2:</a:t>
            </a:r>
          </a:p>
          <a:p>
            <a:pPr lvl="2"/>
            <a:r>
              <a:rPr lang="en-US" dirty="0" err="1" smtClean="0">
                <a:latin typeface="Maiandra GD" panose="020E0502030308020204" pitchFamily="34" charset="0"/>
              </a:rPr>
              <a:t>Masa</a:t>
            </a:r>
            <a:r>
              <a:rPr lang="en-US" dirty="0" smtClean="0">
                <a:latin typeface="Maiandra GD" panose="020E0502030308020204" pitchFamily="34" charset="0"/>
              </a:rPr>
              <a:t> UTS, deadline </a:t>
            </a:r>
            <a:r>
              <a:rPr lang="en-US" dirty="0" err="1" smtClean="0">
                <a:latin typeface="Maiandra GD" panose="020E0502030308020204" pitchFamily="34" charset="0"/>
              </a:rPr>
              <a:t>pendaftaran</a:t>
            </a:r>
            <a:r>
              <a:rPr lang="en-US" dirty="0" smtClean="0">
                <a:latin typeface="Maiandra GD" panose="020E0502030308020204" pitchFamily="34" charset="0"/>
              </a:rPr>
              <a:t>, </a:t>
            </a:r>
            <a:r>
              <a:rPr lang="en-US" dirty="0" err="1" smtClean="0">
                <a:latin typeface="Maiandra GD" panose="020E0502030308020204" pitchFamily="34" charset="0"/>
              </a:rPr>
              <a:t>Selasa</a:t>
            </a:r>
            <a:r>
              <a:rPr lang="en-US" dirty="0" smtClean="0">
                <a:latin typeface="Maiandra GD" panose="020E0502030308020204" pitchFamily="34" charset="0"/>
              </a:rPr>
              <a:t>, </a:t>
            </a:r>
            <a:r>
              <a:rPr lang="en-US" dirty="0" smtClean="0">
                <a:latin typeface="Maiandra GD" panose="020E0502030308020204" pitchFamily="34" charset="0"/>
              </a:rPr>
              <a:t>7 </a:t>
            </a:r>
            <a:r>
              <a:rPr lang="en-US" dirty="0" err="1" smtClean="0">
                <a:latin typeface="Maiandra GD" panose="020E0502030308020204" pitchFamily="34" charset="0"/>
              </a:rPr>
              <a:t>Maret</a:t>
            </a:r>
            <a:r>
              <a:rPr lang="en-US" dirty="0" smtClean="0">
                <a:latin typeface="Maiandra GD" panose="020E0502030308020204" pitchFamily="34" charset="0"/>
              </a:rPr>
              <a:t> 2017, </a:t>
            </a:r>
            <a:r>
              <a:rPr lang="en-US" dirty="0" smtClean="0">
                <a:latin typeface="Maiandra GD" panose="020E0502030308020204" pitchFamily="34" charset="0"/>
              </a:rPr>
              <a:t>jam 9.00</a:t>
            </a:r>
          </a:p>
          <a:p>
            <a:pPr lvl="2"/>
            <a:r>
              <a:rPr lang="en-US" dirty="0" err="1" smtClean="0">
                <a:latin typeface="Maiandra GD" panose="020E0502030308020204" pitchFamily="34" charset="0"/>
              </a:rPr>
              <a:t>Masa</a:t>
            </a:r>
            <a:r>
              <a:rPr lang="en-US" dirty="0" smtClean="0">
                <a:latin typeface="Maiandra GD" panose="020E0502030308020204" pitchFamily="34" charset="0"/>
              </a:rPr>
              <a:t> UAS, deadline </a:t>
            </a:r>
            <a:r>
              <a:rPr lang="en-US" dirty="0" err="1" smtClean="0">
                <a:latin typeface="Maiandra GD" panose="020E0502030308020204" pitchFamily="34" charset="0"/>
              </a:rPr>
              <a:t>pendaftaran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sesuai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dengan</a:t>
            </a:r>
            <a:r>
              <a:rPr lang="en-US" dirty="0" smtClean="0">
                <a:latin typeface="Maiandra GD" panose="020E0502030308020204" pitchFamily="34" charset="0"/>
              </a:rPr>
              <a:t> yang </a:t>
            </a:r>
            <a:r>
              <a:rPr lang="en-US" dirty="0" err="1" smtClean="0">
                <a:latin typeface="Maiandra GD" panose="020E0502030308020204" pitchFamily="34" charset="0"/>
              </a:rPr>
              <a:t>sudah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dijelaskan</a:t>
            </a:r>
            <a:endParaRPr lang="en-US" dirty="0" smtClean="0">
              <a:latin typeface="Maiandra GD" panose="020E0502030308020204" pitchFamily="34" charset="0"/>
            </a:endParaRPr>
          </a:p>
          <a:p>
            <a:pPr lvl="1"/>
            <a:r>
              <a:rPr lang="en-US" dirty="0" err="1" smtClean="0">
                <a:latin typeface="Maiandra GD" panose="020E0502030308020204" pitchFamily="34" charset="0"/>
              </a:rPr>
              <a:t>Tidak</a:t>
            </a:r>
            <a:r>
              <a:rPr lang="en-US" dirty="0" smtClean="0">
                <a:latin typeface="Maiandra GD" panose="020E0502030308020204" pitchFamily="34" charset="0"/>
              </a:rPr>
              <a:t> lulus: </a:t>
            </a:r>
            <a:r>
              <a:rPr lang="en-US" dirty="0" err="1" smtClean="0">
                <a:latin typeface="Maiandra GD" panose="020E0502030308020204" pitchFamily="34" charset="0"/>
              </a:rPr>
              <a:t>ganti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topik</a:t>
            </a:r>
            <a:endParaRPr lang="en-US" dirty="0" smtClean="0">
              <a:latin typeface="Maiandra GD" panose="020E0502030308020204" pitchFamily="34" charset="0"/>
            </a:endParaRPr>
          </a:p>
          <a:p>
            <a:pPr lvl="1"/>
            <a:r>
              <a:rPr lang="en-US" dirty="0" err="1" smtClean="0">
                <a:solidFill>
                  <a:srgbClr val="FFFF00"/>
                </a:solidFill>
                <a:latin typeface="Maiandra GD" panose="020E0502030308020204" pitchFamily="34" charset="0"/>
              </a:rPr>
              <a:t>Tidak</a:t>
            </a:r>
            <a:r>
              <a:rPr lang="en-US" dirty="0" smtClean="0">
                <a:solidFill>
                  <a:srgbClr val="FFFF00"/>
                </a:solidFill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solidFill>
                  <a:srgbClr val="FFFF00"/>
                </a:solidFill>
                <a:latin typeface="Maiandra GD" panose="020E0502030308020204" pitchFamily="34" charset="0"/>
              </a:rPr>
              <a:t>akan</a:t>
            </a:r>
            <a:r>
              <a:rPr lang="en-US" dirty="0" smtClean="0">
                <a:solidFill>
                  <a:srgbClr val="FFFF00"/>
                </a:solidFill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solidFill>
                  <a:srgbClr val="FFFF00"/>
                </a:solidFill>
                <a:latin typeface="Maiandra GD" panose="020E0502030308020204" pitchFamily="34" charset="0"/>
              </a:rPr>
              <a:t>ada</a:t>
            </a:r>
            <a:r>
              <a:rPr lang="en-US" dirty="0" smtClean="0">
                <a:solidFill>
                  <a:srgbClr val="FFFF00"/>
                </a:solidFill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solidFill>
                  <a:srgbClr val="FFFF00"/>
                </a:solidFill>
                <a:latin typeface="Maiandra GD" panose="020E0502030308020204" pitchFamily="34" charset="0"/>
              </a:rPr>
              <a:t>ujian</a:t>
            </a:r>
            <a:r>
              <a:rPr lang="en-US" dirty="0" smtClean="0">
                <a:solidFill>
                  <a:srgbClr val="FFFF00"/>
                </a:solidFill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solidFill>
                  <a:srgbClr val="FFFF00"/>
                </a:solidFill>
                <a:latin typeface="Maiandra GD" panose="020E0502030308020204" pitchFamily="34" charset="0"/>
              </a:rPr>
              <a:t>di</a:t>
            </a:r>
            <a:r>
              <a:rPr lang="en-US" dirty="0" smtClean="0">
                <a:solidFill>
                  <a:srgbClr val="FFFF00"/>
                </a:solidFill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solidFill>
                  <a:srgbClr val="FFFF00"/>
                </a:solidFill>
                <a:latin typeface="Maiandra GD" panose="020E0502030308020204" pitchFamily="34" charset="0"/>
              </a:rPr>
              <a:t>masa</a:t>
            </a:r>
            <a:r>
              <a:rPr lang="en-US" dirty="0" smtClean="0">
                <a:solidFill>
                  <a:srgbClr val="FFFF00"/>
                </a:solidFill>
                <a:latin typeface="Maiandra GD" panose="020E0502030308020204" pitchFamily="34" charset="0"/>
              </a:rPr>
              <a:t> Semester </a:t>
            </a:r>
            <a:r>
              <a:rPr lang="en-US" dirty="0" err="1" smtClean="0">
                <a:solidFill>
                  <a:srgbClr val="FFFF00"/>
                </a:solidFill>
                <a:latin typeface="Maiandra GD" panose="020E0502030308020204" pitchFamily="34" charset="0"/>
              </a:rPr>
              <a:t>Pendek</a:t>
            </a:r>
            <a:r>
              <a:rPr lang="en-US" dirty="0" smtClean="0">
                <a:solidFill>
                  <a:srgbClr val="FFFF00"/>
                </a:solidFill>
                <a:latin typeface="Maiandra GD" panose="020E0502030308020204" pitchFamily="34" charset="0"/>
              </a:rPr>
              <a:t> (</a:t>
            </a:r>
            <a:r>
              <a:rPr lang="en-US" dirty="0" err="1" smtClean="0">
                <a:solidFill>
                  <a:srgbClr val="FFFF00"/>
                </a:solidFill>
                <a:latin typeface="Maiandra GD" panose="020E0502030308020204" pitchFamily="34" charset="0"/>
              </a:rPr>
              <a:t>untuk</a:t>
            </a:r>
            <a:r>
              <a:rPr lang="en-US" dirty="0" smtClean="0">
                <a:solidFill>
                  <a:srgbClr val="FFFF00"/>
                </a:solidFill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solidFill>
                  <a:srgbClr val="FFFF00"/>
                </a:solidFill>
                <a:latin typeface="Maiandra GD" panose="020E0502030308020204" pitchFamily="34" charset="0"/>
              </a:rPr>
              <a:t>seterusnya</a:t>
            </a:r>
            <a:r>
              <a:rPr lang="en-US" dirty="0" smtClean="0">
                <a:solidFill>
                  <a:srgbClr val="FFFF00"/>
                </a:solidFill>
                <a:latin typeface="Maiandra GD" panose="020E0502030308020204" pitchFamily="34" charset="0"/>
              </a:rPr>
              <a:t>)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937</TotalTime>
  <Words>1396</Words>
  <Application>Microsoft Office PowerPoint</Application>
  <PresentationFormat>Custom</PresentationFormat>
  <Paragraphs>244</Paragraphs>
  <Slides>22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Verve</vt:lpstr>
      <vt:lpstr>AIF402 - Skripsi 2 Pertemuan ke-1   Semester Genap 2016/2017</vt:lpstr>
      <vt:lpstr>Koordinator skripsi</vt:lpstr>
      <vt:lpstr>Kuliah</vt:lpstr>
      <vt:lpstr>Administrasi</vt:lpstr>
      <vt:lpstr>Topik</vt:lpstr>
      <vt:lpstr>Proses : 1. PENDAFTARAN</vt:lpstr>
      <vt:lpstr>Proses : 2. BIMBINGAN</vt:lpstr>
      <vt:lpstr>Proses : 3. PENGAJUAN SIDANG</vt:lpstr>
      <vt:lpstr>Proses : 3. PENGAJUAN SIDANG (2)</vt:lpstr>
      <vt:lpstr>Proses : 3. PENGAJUAN SIDANG (3)</vt:lpstr>
      <vt:lpstr>Proses : 3. PENGAJUAN SIDANG (3)</vt:lpstr>
      <vt:lpstr>Proses : 4. SIDANG (1)</vt:lpstr>
      <vt:lpstr>Proses : 4. SIDANG (2)</vt:lpstr>
      <vt:lpstr>Proses : 4. SIDANG (3)</vt:lpstr>
      <vt:lpstr>Proses : 4. SIDANG (4)</vt:lpstr>
      <vt:lpstr>Proses : 4. SIDANG (5)</vt:lpstr>
      <vt:lpstr>Proses : 4. SIDANG (6)</vt:lpstr>
      <vt:lpstr>Proses : 5. REVISI</vt:lpstr>
      <vt:lpstr>Syarat Pengajuan Sidang</vt:lpstr>
      <vt:lpstr>Syarat Pengajuan Sidang (2)</vt:lpstr>
      <vt:lpstr>Jadwal</vt:lpstr>
      <vt:lpstr>Pertemuan berikut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ASUS</cp:lastModifiedBy>
  <cp:revision>96</cp:revision>
  <dcterms:created xsi:type="dcterms:W3CDTF">2013-07-15T20:26:09Z</dcterms:created>
  <dcterms:modified xsi:type="dcterms:W3CDTF">2017-03-01T02:29:35Z</dcterms:modified>
</cp:coreProperties>
</file>