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1" r:id="rId4"/>
    <p:sldId id="309" r:id="rId5"/>
    <p:sldId id="311" r:id="rId6"/>
    <p:sldId id="278" r:id="rId7"/>
    <p:sldId id="307" r:id="rId8"/>
    <p:sldId id="295" r:id="rId9"/>
    <p:sldId id="298" r:id="rId10"/>
    <p:sldId id="299" r:id="rId11"/>
    <p:sldId id="301" r:id="rId12"/>
    <p:sldId id="296" r:id="rId13"/>
    <p:sldId id="302" r:id="rId14"/>
    <p:sldId id="303" r:id="rId15"/>
    <p:sldId id="258" r:id="rId16"/>
    <p:sldId id="266" r:id="rId17"/>
    <p:sldId id="269" r:id="rId18"/>
    <p:sldId id="279" r:id="rId19"/>
    <p:sldId id="281" r:id="rId20"/>
    <p:sldId id="282" r:id="rId21"/>
    <p:sldId id="283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2026-D51A-4223-83A4-E95CC7C69F5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0C78-E3FB-4AD5-91BB-42AEFEEC7F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0646B8-50BF-4FF3-89DF-D603706D563E}" type="datetime1">
              <a:rPr lang="en-US" smtClean="0"/>
              <a:t>10/17/2016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CF39-48BC-4406-BA9D-099E1F6DDE3B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19B7-5DDA-44E0-936F-7AC204DD8C55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0273D8-98E5-4D6C-99C0-9A8BF9ABDA12}" type="datetime1">
              <a:rPr lang="en-US" smtClean="0"/>
              <a:t>10/17/2016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41F3E0-751F-40BC-B955-81BD454E13FC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11C8-D13A-4006-9D30-D4E0B009A122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213A-9619-4853-865F-0C24B03131F5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6F7499-8A9B-41A3-B544-25193C9D9451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6F2-4DAF-41DA-83E2-0F205CFEE2B8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6D696F-DA63-4D25-A4C7-17B8A7F50F2D}" type="datetime1">
              <a:rPr lang="en-US" smtClean="0"/>
              <a:t>10/17/2016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FC95A7-59DD-4FF7-B14C-ABC695EF6D97}" type="datetime1">
              <a:rPr lang="en-US" smtClean="0"/>
              <a:t>10/17/2016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DFB0D60-6C6D-4316-8176-946C2D21FF3C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04BD60-C632-4533-87E2-9A1ADC90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err="1" smtClean="0"/>
              <a:t>Topik</a:t>
            </a:r>
            <a:r>
              <a:rPr lang="en-US" smtClean="0"/>
              <a:t> Skripsi</a:t>
            </a:r>
            <a:r>
              <a:rPr lang="id-ID" smtClean="0"/>
              <a:t> 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17 Oktober </a:t>
            </a:r>
            <a:r>
              <a:rPr lang="en-US" dirty="0" smtClean="0"/>
              <a:t>201</a:t>
            </a:r>
            <a:r>
              <a:rPr lang="id-ID" dirty="0" smtClean="0"/>
              <a:t>6</a:t>
            </a:r>
            <a:r>
              <a:rPr lang="en-US" dirty="0" smtClean="0"/>
              <a:t>,</a:t>
            </a:r>
          </a:p>
          <a:p>
            <a:r>
              <a:rPr lang="en-US" dirty="0" smtClean="0"/>
              <a:t>Aditya </a:t>
            </a:r>
            <a:r>
              <a:rPr lang="en-US" dirty="0" err="1" smtClean="0"/>
              <a:t>Bagoes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3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Pengenalan</a:t>
            </a:r>
            <a:r>
              <a:rPr lang="en-US" sz="3200" dirty="0" smtClean="0"/>
              <a:t> </a:t>
            </a:r>
            <a:r>
              <a:rPr lang="id-ID" sz="3200" i="1" dirty="0" smtClean="0"/>
              <a:t>Coloured Petri Nets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state</a:t>
            </a:r>
            <a:r>
              <a:rPr lang="en-US" dirty="0" smtClean="0"/>
              <a:t>,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transition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token game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i="1" dirty="0" smtClean="0"/>
              <a:t>state space.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584960"/>
            <a:ext cx="4258270" cy="4739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8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Pengenalan</a:t>
            </a:r>
            <a:r>
              <a:rPr lang="en-US" sz="3200" dirty="0" smtClean="0"/>
              <a:t> </a:t>
            </a:r>
            <a:r>
              <a:rPr lang="id-ID" sz="3200" i="1" dirty="0" smtClean="0"/>
              <a:t>Coloured Petri Nets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state</a:t>
            </a:r>
            <a:r>
              <a:rPr lang="en-US" dirty="0" smtClean="0"/>
              <a:t>,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transition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token game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i="1" dirty="0" smtClean="0"/>
              <a:t>state space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i="1" dirty="0" smtClean="0"/>
              <a:t>report.</a:t>
            </a:r>
          </a:p>
          <a:p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i="1" dirty="0"/>
              <a:t>property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ASK-CTL.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219075"/>
            <a:ext cx="2628900" cy="6419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74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Alloy merupakan perangkat lunak untuk verifikasi.</a:t>
            </a:r>
          </a:p>
          <a:p>
            <a:r>
              <a:rPr lang="en-US" dirty="0" smtClean="0"/>
              <a:t>M</a:t>
            </a:r>
            <a:r>
              <a:rPr lang="id-ID" dirty="0" smtClean="0"/>
              <a:t>enggunakan </a:t>
            </a:r>
            <a:r>
              <a:rPr lang="id-ID" i="1" dirty="0" smtClean="0"/>
              <a:t>relational logic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fact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i="1" dirty="0" smtClean="0"/>
              <a:t>constraint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pred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fun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i="1" dirty="0" smtClean="0"/>
              <a:t>property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assert</a:t>
            </a:r>
            <a:r>
              <a:rPr lang="en-US" dirty="0" smtClean="0"/>
              <a:t>.</a:t>
            </a:r>
          </a:p>
          <a:p>
            <a:endParaRPr lang="id-ID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Pengantar</a:t>
            </a:r>
            <a:r>
              <a:rPr lang="en-US" sz="3200" dirty="0" smtClean="0"/>
              <a:t> </a:t>
            </a:r>
            <a:r>
              <a:rPr lang="id-ID" sz="3200" dirty="0" smtClean="0"/>
              <a:t>Alloy</a:t>
            </a:r>
            <a:endParaRPr lang="en-US" sz="3200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1636" y="1169400"/>
            <a:ext cx="4393764" cy="279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6337" y="4012200"/>
            <a:ext cx="4176663" cy="276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00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i="1" dirty="0" smtClean="0"/>
              <a:t>instance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pred</a:t>
            </a:r>
            <a:r>
              <a:rPr lang="en-US" dirty="0" smtClean="0"/>
              <a:t>.</a:t>
            </a:r>
            <a:endParaRPr lang="id-ID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Pengantar</a:t>
            </a:r>
            <a:r>
              <a:rPr lang="en-US" sz="3200" dirty="0" smtClean="0"/>
              <a:t> </a:t>
            </a:r>
            <a:r>
              <a:rPr lang="id-ID" sz="3200" dirty="0" smtClean="0"/>
              <a:t>Alloy</a:t>
            </a:r>
            <a:endParaRPr lang="en-US" sz="3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8725" y="1066800"/>
            <a:ext cx="3552092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2125" y="3824922"/>
            <a:ext cx="5019675" cy="27849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8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i="1" dirty="0" smtClean="0"/>
              <a:t>instance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pred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Mampu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id-ID" i="1" dirty="0" smtClean="0"/>
              <a:t>counterexample</a:t>
            </a:r>
            <a:r>
              <a:rPr lang="en-US" i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assert</a:t>
            </a:r>
            <a:r>
              <a:rPr lang="id-ID" dirty="0" smtClean="0"/>
              <a:t>.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Pengantar</a:t>
            </a:r>
            <a:r>
              <a:rPr lang="en-US" sz="3200" dirty="0" smtClean="0"/>
              <a:t> </a:t>
            </a:r>
            <a:r>
              <a:rPr lang="id-ID" sz="3200" dirty="0" smtClean="0"/>
              <a:t>Alloy</a:t>
            </a:r>
            <a:endParaRPr lang="en-US" sz="3200" i="1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086" y="4435475"/>
            <a:ext cx="2494314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8725" y="1066800"/>
            <a:ext cx="355209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3933825"/>
            <a:ext cx="5474522" cy="24669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6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ABS42</a:t>
            </a:r>
            <a:r>
              <a:rPr lang="en-US" smtClean="0"/>
              <a:t>0</a:t>
            </a:r>
            <a:r>
              <a:rPr lang="id-ID" dirty="0" smtClean="0"/>
              <a:t>2</a:t>
            </a:r>
            <a:r>
              <a:rPr lang="en-US" dirty="0" smtClean="0"/>
              <a:t> – </a:t>
            </a:r>
            <a:r>
              <a:rPr lang="en-US" dirty="0" err="1" smtClean="0"/>
              <a:t>Verifikasi</a:t>
            </a:r>
            <a:r>
              <a:rPr lang="en-US" dirty="0" smtClean="0"/>
              <a:t> Formal IMK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Interface design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human </a:t>
            </a:r>
            <a:r>
              <a:rPr lang="en-US" i="1" dirty="0" err="1" smtClean="0"/>
              <a:t>behaviour</a:t>
            </a:r>
            <a:r>
              <a:rPr lang="en-US" i="1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timbulnya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IMK:</a:t>
            </a:r>
          </a:p>
          <a:p>
            <a:pPr lvl="1"/>
            <a:r>
              <a:rPr lang="en-US" i="1" dirty="0" smtClean="0"/>
              <a:t>Order error</a:t>
            </a:r>
          </a:p>
          <a:p>
            <a:pPr lvl="1"/>
            <a:r>
              <a:rPr lang="en-US" i="1" dirty="0" smtClean="0"/>
              <a:t>Post-completion error</a:t>
            </a:r>
          </a:p>
          <a:p>
            <a:pPr lvl="1"/>
            <a:r>
              <a:rPr lang="en-US" i="1" dirty="0" smtClean="0"/>
              <a:t>Communication goal error</a:t>
            </a:r>
          </a:p>
          <a:p>
            <a:endParaRPr lang="en-US" dirty="0"/>
          </a:p>
        </p:txBody>
      </p:sp>
      <p:pic>
        <p:nvPicPr>
          <p:cNvPr id="4098" name="Picture 2" descr="http://corporationsandhealth.org/wp-content/uploads/2012/05/109926900_8e0e91c49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2943225" cy="3924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1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ABS42</a:t>
            </a:r>
            <a:r>
              <a:rPr lang="en-US" smtClean="0"/>
              <a:t>0</a:t>
            </a:r>
            <a:r>
              <a:rPr lang="id-ID" dirty="0" smtClean="0"/>
              <a:t>2</a:t>
            </a:r>
            <a:r>
              <a:rPr lang="en-US" dirty="0" smtClean="0"/>
              <a:t> – </a:t>
            </a:r>
            <a:r>
              <a:rPr lang="en-US" dirty="0" err="1" smtClean="0"/>
              <a:t>Verifikasi</a:t>
            </a:r>
            <a:r>
              <a:rPr lang="en-US" dirty="0" smtClean="0"/>
              <a:t> Formal </a:t>
            </a:r>
            <a:r>
              <a:rPr lang="en-US" dirty="0" err="1" smtClean="0"/>
              <a:t>IMK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Rumusan Masalah:</a:t>
            </a:r>
          </a:p>
          <a:p>
            <a:pPr lvl="1"/>
            <a:r>
              <a:rPr lang="id-ID" dirty="0" smtClean="0"/>
              <a:t>Bagaimana cara kerja mesin coklat?</a:t>
            </a:r>
          </a:p>
          <a:p>
            <a:pPr lvl="1"/>
            <a:r>
              <a:rPr lang="id-ID" dirty="0" smtClean="0"/>
              <a:t>Bagaimana cara mentransformasi diagram sekuen menjadi CPN?</a:t>
            </a:r>
          </a:p>
          <a:p>
            <a:pPr lvl="1"/>
            <a:r>
              <a:rPr lang="id-ID" dirty="0" smtClean="0"/>
              <a:t>Bagaimana memverifikasi mesin tersebut?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Merancang</a:t>
            </a:r>
            <a:r>
              <a:rPr lang="en-US" dirty="0" smtClean="0"/>
              <a:t> model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chocolate vending machine</a:t>
            </a:r>
            <a:r>
              <a:rPr lang="id-ID" i="1" dirty="0" smtClean="0"/>
              <a:t> </a:t>
            </a:r>
            <a:r>
              <a:rPr lang="id-ID" dirty="0" smtClean="0"/>
              <a:t>dalam diagram sekuen dan CPN.</a:t>
            </a:r>
          </a:p>
          <a:p>
            <a:pPr lvl="1"/>
            <a:r>
              <a:rPr lang="id-ID" dirty="0" smtClean="0"/>
              <a:t>Mengembangkan perangkat lunak untuk transformasi.</a:t>
            </a:r>
            <a:endParaRPr lang="en-US" dirty="0" smtClean="0"/>
          </a:p>
          <a:p>
            <a:pPr lvl="1"/>
            <a:r>
              <a:rPr lang="en-US" dirty="0" err="1" smtClean="0"/>
              <a:t>Memverifikasi</a:t>
            </a:r>
            <a:r>
              <a:rPr lang="en-US" dirty="0" smtClean="0"/>
              <a:t> model </a:t>
            </a:r>
            <a:r>
              <a:rPr lang="en-US" dirty="0" err="1" smtClean="0"/>
              <a:t>tersebut</a:t>
            </a:r>
            <a:r>
              <a:rPr lang="id-ID" dirty="0" smtClean="0"/>
              <a:t> dengan CPN ASK-CTL</a:t>
            </a:r>
            <a:endParaRPr lang="en-US" dirty="0" smtClean="0"/>
          </a:p>
          <a:p>
            <a:r>
              <a:rPr lang="en-US" dirty="0" err="1" smtClean="0"/>
              <a:t>Prasyarat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Pernah mengambil </a:t>
            </a:r>
            <a:r>
              <a:rPr lang="en-US" dirty="0" err="1" smtClean="0"/>
              <a:t>Pemodelan</a:t>
            </a:r>
            <a:r>
              <a:rPr lang="en-US" dirty="0" smtClean="0"/>
              <a:t> Formal</a:t>
            </a:r>
            <a:r>
              <a:rPr lang="id-ID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1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ABS42</a:t>
            </a:r>
            <a:r>
              <a:rPr lang="en-US" smtClean="0"/>
              <a:t>0</a:t>
            </a:r>
            <a:r>
              <a:rPr lang="id-ID" dirty="0" smtClean="0"/>
              <a:t>2</a:t>
            </a:r>
            <a:r>
              <a:rPr lang="en-US" dirty="0" smtClean="0"/>
              <a:t> – </a:t>
            </a:r>
            <a:r>
              <a:rPr lang="en-US" dirty="0" err="1" smtClean="0"/>
              <a:t>Verifikasi</a:t>
            </a:r>
            <a:r>
              <a:rPr lang="en-US" dirty="0" smtClean="0"/>
              <a:t> Formal </a:t>
            </a:r>
            <a:r>
              <a:rPr lang="en-US" dirty="0" err="1" smtClean="0"/>
              <a:t>IMK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Milestone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i="1" dirty="0" smtClean="0"/>
              <a:t>requirement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diagram </a:t>
            </a:r>
            <a:r>
              <a:rPr lang="en-US" dirty="0" err="1" smtClean="0"/>
              <a:t>sekuen</a:t>
            </a:r>
            <a:r>
              <a:rPr lang="id-ID" dirty="0" smtClean="0"/>
              <a:t>.</a:t>
            </a:r>
            <a:endParaRPr lang="en-US" dirty="0" smtClean="0"/>
          </a:p>
          <a:p>
            <a:pPr lvl="1"/>
            <a:r>
              <a:rPr lang="id-ID" dirty="0" smtClean="0"/>
              <a:t>Mengembangkan perangkat lunak untuk transformasi.</a:t>
            </a:r>
          </a:p>
          <a:p>
            <a:pPr lvl="2"/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id-ID" dirty="0" smtClean="0"/>
              <a:t>diagram sekuen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CPN</a:t>
            </a:r>
            <a:r>
              <a:rPr lang="id-ID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Memverifikasi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ASK-CTL.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, </a:t>
            </a:r>
            <a:r>
              <a:rPr lang="en-US" i="1" dirty="0" smtClean="0"/>
              <a:t>improve model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: 1 </a:t>
            </a:r>
            <a:r>
              <a:rPr lang="en-US" dirty="0" err="1" smtClean="0"/>
              <a:t>orang</a:t>
            </a:r>
            <a:endParaRPr lang="id-ID" dirty="0" smtClean="0"/>
          </a:p>
          <a:p>
            <a:r>
              <a:rPr lang="id-ID" dirty="0" smtClean="0"/>
              <a:t>Referensi:</a:t>
            </a:r>
          </a:p>
          <a:p>
            <a:pPr lvl="1"/>
            <a:r>
              <a:rPr lang="nb-NO" dirty="0" smtClean="0"/>
              <a:t>Christensen</a:t>
            </a:r>
            <a:r>
              <a:rPr lang="id-ID" dirty="0" smtClean="0"/>
              <a:t>,</a:t>
            </a:r>
            <a:r>
              <a:rPr lang="nb-NO" dirty="0" smtClean="0"/>
              <a:t> Søren </a:t>
            </a:r>
            <a:r>
              <a:rPr lang="id-ID" dirty="0" smtClean="0"/>
              <a:t> &amp;</a:t>
            </a:r>
            <a:r>
              <a:rPr lang="nb-NO" dirty="0" smtClean="0"/>
              <a:t> Kjeld H. Mortensen.</a:t>
            </a:r>
            <a:r>
              <a:rPr lang="id-ID" dirty="0" smtClean="0"/>
              <a:t>  (1996). </a:t>
            </a:r>
            <a:r>
              <a:rPr lang="id-ID" i="1" dirty="0" smtClean="0"/>
              <a:t>Design/CPN ASK-CTL Manual</a:t>
            </a:r>
            <a:r>
              <a:rPr lang="id-ID" dirty="0" smtClean="0"/>
              <a:t>.  University of Aarhus.</a:t>
            </a:r>
          </a:p>
          <a:p>
            <a:pPr lvl="1"/>
            <a:r>
              <a:rPr lang="id-ID" dirty="0" smtClean="0"/>
              <a:t>Saputra, Aditya Bagoes, Thomas Anung Basuki, Jimmy Tirtawangsa. (2014). </a:t>
            </a:r>
            <a:r>
              <a:rPr lang="id-ID" i="1" dirty="0" smtClean="0"/>
              <a:t>Verifying UML-based Interaction Using Coloured Petri Nets</a:t>
            </a:r>
            <a:r>
              <a:rPr lang="id-ID" dirty="0" smtClean="0"/>
              <a:t>. Telkom University.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79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smtClean="0"/>
              <a:t>ABS42</a:t>
            </a:r>
            <a:r>
              <a:rPr lang="en-US" sz="2800" smtClean="0"/>
              <a:t>0</a:t>
            </a:r>
            <a:r>
              <a:rPr lang="id-ID" sz="2800" dirty="0" smtClean="0"/>
              <a:t>3</a:t>
            </a:r>
            <a:r>
              <a:rPr lang="en-US" sz="2800" dirty="0" smtClean="0"/>
              <a:t> – </a:t>
            </a:r>
            <a:r>
              <a:rPr lang="id-ID" sz="2800" dirty="0" smtClean="0"/>
              <a:t>... Sistem Elevator dengan </a:t>
            </a:r>
            <a:r>
              <a:rPr lang="id-ID" sz="2800" i="1" dirty="0" smtClean="0"/>
              <a:t>Coloured Petri Nets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Sistem transportasi untuk memindahkan orang/barang antar lantai gedung.</a:t>
            </a:r>
            <a:endParaRPr lang="en-US" dirty="0" smtClean="0"/>
          </a:p>
          <a:p>
            <a:r>
              <a:rPr lang="en-US" dirty="0" err="1" smtClean="0"/>
              <a:t>Memodelkan</a:t>
            </a:r>
            <a:r>
              <a:rPr lang="en-US" dirty="0" smtClean="0"/>
              <a:t> orang/</a:t>
            </a:r>
            <a:r>
              <a:rPr lang="en-US" dirty="0" err="1" smtClean="0"/>
              <a:t>barang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elevator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concurrency</a:t>
            </a:r>
            <a:r>
              <a:rPr lang="en-US" dirty="0" smtClean="0"/>
              <a:t>.</a:t>
            </a:r>
            <a:endParaRPr lang="id-ID" dirty="0" smtClean="0"/>
          </a:p>
        </p:txBody>
      </p:sp>
      <p:pic>
        <p:nvPicPr>
          <p:cNvPr id="4" name="Picture 2" descr="http://www.automatedbuildings.com/news/dec11/articles/sinopoli/fig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824318"/>
            <a:ext cx="3593120" cy="2747682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29000" y="4648200"/>
            <a:ext cx="57150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Sumber</a:t>
            </a:r>
            <a:r>
              <a:rPr kumimoji="0" lang="id-ID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gambar: </a:t>
            </a:r>
            <a:r>
              <a:rPr kumimoji="0" lang="id-ID" b="0" i="0" u="sng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www.automatedbuildings.com</a:t>
            </a:r>
            <a:r>
              <a:rPr lang="id-ID" dirty="0" smtClean="0"/>
              <a:t> </a:t>
            </a:r>
            <a:endParaRPr kumimoji="0" lang="id-ID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1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smtClean="0"/>
              <a:t>ABS42</a:t>
            </a:r>
            <a:r>
              <a:rPr lang="en-US" sz="2800" smtClean="0"/>
              <a:t>0</a:t>
            </a:r>
            <a:r>
              <a:rPr lang="id-ID" sz="2800" dirty="0" smtClean="0"/>
              <a:t>3</a:t>
            </a:r>
            <a:r>
              <a:rPr lang="en-US" sz="2800" dirty="0" smtClean="0"/>
              <a:t> – </a:t>
            </a:r>
            <a:r>
              <a:rPr lang="id-ID" sz="2800" dirty="0" smtClean="0"/>
              <a:t>... Sistem Elevator dengan </a:t>
            </a:r>
            <a:r>
              <a:rPr lang="id-ID" sz="2800" i="1" dirty="0" smtClean="0"/>
              <a:t>Coloured Petri Nets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Rumusan Masalah:</a:t>
            </a:r>
          </a:p>
          <a:p>
            <a:pPr lvl="1"/>
            <a:r>
              <a:rPr lang="id-ID" dirty="0" smtClean="0"/>
              <a:t>Bagaimanakah cara kerja </a:t>
            </a:r>
            <a:r>
              <a:rPr lang="id-ID" i="1" dirty="0" smtClean="0"/>
              <a:t>multiple elevators system</a:t>
            </a:r>
            <a:r>
              <a:rPr lang="id-ID" dirty="0" smtClean="0"/>
              <a:t>?</a:t>
            </a:r>
          </a:p>
          <a:p>
            <a:pPr lvl="1"/>
            <a:r>
              <a:rPr lang="id-ID" dirty="0" smtClean="0"/>
              <a:t>Bagaimanakah simulasi sistem bekerja?</a:t>
            </a:r>
          </a:p>
          <a:p>
            <a:pPr lvl="1"/>
            <a:r>
              <a:rPr lang="id-ID" dirty="0" smtClean="0"/>
              <a:t>Properti apa saja yang menentukan kualitas sistem?</a:t>
            </a:r>
          </a:p>
          <a:p>
            <a:pPr lvl="2"/>
            <a:r>
              <a:rPr lang="id-ID" dirty="0" smtClean="0"/>
              <a:t>Tidak overload</a:t>
            </a:r>
          </a:p>
          <a:p>
            <a:pPr lvl="2"/>
            <a:r>
              <a:rPr lang="id-ID" dirty="0" smtClean="0"/>
              <a:t>Mendahulukan lantai terdekat</a:t>
            </a:r>
          </a:p>
          <a:p>
            <a:pPr lvl="2"/>
            <a:r>
              <a:rPr lang="id-ID" dirty="0" smtClean="0"/>
              <a:t>Melayani semua orang secara adil</a:t>
            </a:r>
          </a:p>
          <a:p>
            <a:pPr lvl="1"/>
            <a:r>
              <a:rPr lang="id-ID" dirty="0" smtClean="0"/>
              <a:t>Bagaimana properti sistem?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Menganalisis cara kerja sistem.</a:t>
            </a:r>
          </a:p>
          <a:p>
            <a:pPr lvl="1"/>
            <a:r>
              <a:rPr lang="id-ID" dirty="0" smtClean="0"/>
              <a:t>Mengembangkan perangkat lunak simulasi sistem.</a:t>
            </a:r>
          </a:p>
          <a:p>
            <a:pPr lvl="1"/>
            <a:r>
              <a:rPr lang="id-ID" dirty="0" smtClean="0"/>
              <a:t>Menentukan properti yang harus dipenuhi.</a:t>
            </a:r>
          </a:p>
          <a:p>
            <a:pPr lvl="1"/>
            <a:r>
              <a:rPr lang="id-ID" dirty="0" smtClean="0"/>
              <a:t>Menguji properti dengan CPN.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1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err="1" smtClean="0"/>
              <a:t>Skripsi</a:t>
            </a:r>
            <a:r>
              <a:rPr lang="en-US" smtClean="0"/>
              <a:t> </a:t>
            </a:r>
            <a:r>
              <a:rPr lang="id-ID" smtClean="0"/>
              <a:t>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mtClean="0"/>
              <a:t>ABS42</a:t>
            </a:r>
            <a:r>
              <a:rPr lang="en-US" smtClean="0"/>
              <a:t>01</a:t>
            </a:r>
            <a:r>
              <a:rPr lang="en-US" dirty="0" smtClean="0"/>
              <a:t>* – </a:t>
            </a:r>
            <a:r>
              <a:rPr lang="id-ID" dirty="0" smtClean="0"/>
              <a:t>Perangkat Lunak</a:t>
            </a:r>
            <a:r>
              <a:rPr lang="en-US" dirty="0" smtClean="0"/>
              <a:t> </a:t>
            </a:r>
            <a:r>
              <a:rPr lang="id-ID" dirty="0" smtClean="0"/>
              <a:t>Konane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02 </a:t>
            </a:r>
            <a:r>
              <a:rPr lang="en-US" dirty="0" smtClean="0"/>
              <a:t>–</a:t>
            </a:r>
            <a:r>
              <a:rPr lang="id-ID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Formal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i="1" dirty="0" smtClean="0"/>
              <a:t>Chocolate Vending Machine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CPN</a:t>
            </a:r>
            <a:r>
              <a:rPr lang="en-US" dirty="0" smtClean="0"/>
              <a:t> ASK-C</a:t>
            </a:r>
            <a:r>
              <a:rPr lang="id-ID" dirty="0" smtClean="0"/>
              <a:t>TL </a:t>
            </a:r>
          </a:p>
          <a:p>
            <a:pPr marL="514350" indent="-514350">
              <a:buFont typeface="+mj-lt"/>
              <a:buAutoNum type="arabicPeriod"/>
            </a:pPr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</a:t>
            </a:r>
            <a:r>
              <a:rPr lang="id-ID" dirty="0" smtClean="0"/>
              <a:t>3</a:t>
            </a:r>
            <a:r>
              <a:rPr lang="en-US" dirty="0" smtClean="0"/>
              <a:t> –</a:t>
            </a:r>
            <a:r>
              <a:rPr lang="id-ID" dirty="0" smtClean="0"/>
              <a:t> Verifikasi </a:t>
            </a:r>
            <a:r>
              <a:rPr lang="en-US" dirty="0" smtClean="0"/>
              <a:t>Formal </a:t>
            </a:r>
            <a:r>
              <a:rPr lang="id-ID" dirty="0" smtClean="0"/>
              <a:t>Sistem Elevator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id-ID" i="1" dirty="0" smtClean="0"/>
              <a:t>oloured </a:t>
            </a:r>
            <a:r>
              <a:rPr lang="en-US" i="1" dirty="0" smtClean="0"/>
              <a:t>P</a:t>
            </a:r>
            <a:r>
              <a:rPr lang="id-ID" i="1" dirty="0" smtClean="0"/>
              <a:t>etri </a:t>
            </a:r>
            <a:r>
              <a:rPr lang="en-US" i="1" dirty="0" smtClean="0"/>
              <a:t>N</a:t>
            </a:r>
            <a:r>
              <a:rPr lang="id-ID" i="1" dirty="0" smtClean="0"/>
              <a:t>ets</a:t>
            </a:r>
          </a:p>
          <a:p>
            <a:pPr marL="514350" indent="-514350">
              <a:buFont typeface="+mj-lt"/>
              <a:buAutoNum type="arabicPeriod"/>
            </a:pPr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</a:t>
            </a:r>
            <a:r>
              <a:rPr lang="id-ID" dirty="0" smtClean="0"/>
              <a:t>4</a:t>
            </a:r>
            <a:r>
              <a:rPr lang="en-US" dirty="0" smtClean="0"/>
              <a:t> –</a:t>
            </a:r>
            <a:r>
              <a:rPr lang="id-ID" dirty="0" smtClean="0"/>
              <a:t> Verifikasi </a:t>
            </a:r>
            <a:r>
              <a:rPr lang="en-US" dirty="0" smtClean="0"/>
              <a:t>Formal </a:t>
            </a:r>
            <a:r>
              <a:rPr lang="id-ID" dirty="0" smtClean="0"/>
              <a:t>Sistem Elevator </a:t>
            </a:r>
            <a:r>
              <a:rPr lang="en-US" dirty="0" err="1" smtClean="0"/>
              <a:t>dengan</a:t>
            </a:r>
            <a:r>
              <a:rPr lang="en-US" dirty="0" smtClean="0"/>
              <a:t> A</a:t>
            </a:r>
            <a:r>
              <a:rPr lang="id-ID" dirty="0" smtClean="0"/>
              <a:t>lloy</a:t>
            </a:r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pPr marL="0" indent="0">
              <a:buNone/>
            </a:pPr>
            <a:r>
              <a:rPr lang="id-ID" sz="1800" dirty="0" smtClean="0"/>
              <a:t>Catatan: topik * menyatakan syarat dan ketentuan berlaku. Silakan hubungi ketua program studi untuk informasi lengkap.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6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smtClean="0"/>
              <a:t>ABS42</a:t>
            </a:r>
            <a:r>
              <a:rPr lang="en-US" sz="2800" smtClean="0"/>
              <a:t>0</a:t>
            </a:r>
            <a:r>
              <a:rPr lang="id-ID" sz="2800" dirty="0" smtClean="0"/>
              <a:t>3</a:t>
            </a:r>
            <a:r>
              <a:rPr lang="en-US" sz="2800" dirty="0" smtClean="0"/>
              <a:t> – </a:t>
            </a:r>
            <a:r>
              <a:rPr lang="id-ID" sz="2800" dirty="0" smtClean="0"/>
              <a:t>... Sistem Elevator dengan </a:t>
            </a:r>
            <a:r>
              <a:rPr lang="id-ID" sz="2800" i="1" dirty="0" smtClean="0"/>
              <a:t>Coloured Petri Nets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Milestone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Menganalisis kebutuhan sistem.</a:t>
            </a:r>
          </a:p>
          <a:p>
            <a:pPr lvl="1"/>
            <a:r>
              <a:rPr lang="id-ID" dirty="0" smtClean="0"/>
              <a:t>Mengembangkan perangkat lunak simulasi.</a:t>
            </a:r>
          </a:p>
          <a:p>
            <a:pPr lvl="1"/>
            <a:r>
              <a:rPr lang="id-ID" dirty="0" smtClean="0"/>
              <a:t>Menentukan properti yang harus dipenuhi sistem.</a:t>
            </a:r>
          </a:p>
          <a:p>
            <a:pPr lvl="1"/>
            <a:r>
              <a:rPr lang="id-ID" dirty="0" smtClean="0"/>
              <a:t>Menguji properti dalam CPN.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: 1 </a:t>
            </a:r>
            <a:r>
              <a:rPr lang="en-US" dirty="0" err="1" smtClean="0"/>
              <a:t>orang</a:t>
            </a:r>
            <a:endParaRPr lang="id-ID" dirty="0" smtClean="0"/>
          </a:p>
          <a:p>
            <a:r>
              <a:rPr lang="id-ID" dirty="0" smtClean="0"/>
              <a:t>Referensi:</a:t>
            </a:r>
          </a:p>
          <a:p>
            <a:pPr lvl="1"/>
            <a:r>
              <a:rPr lang="nb-NO" dirty="0" smtClean="0"/>
              <a:t>J</a:t>
            </a:r>
            <a:r>
              <a:rPr lang="id-ID" dirty="0" smtClean="0"/>
              <a:t>ensen, Kurt dan Lars M. Kristensen.  (2009). </a:t>
            </a:r>
            <a:r>
              <a:rPr lang="id-ID" i="1" dirty="0" smtClean="0"/>
              <a:t>Coloured Petri Nets – Modelling and Validation of Concurrent Systems</a:t>
            </a:r>
            <a:r>
              <a:rPr lang="id-ID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79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smtClean="0"/>
              <a:t>ABS42</a:t>
            </a:r>
            <a:r>
              <a:rPr lang="en-US" sz="2800" smtClean="0"/>
              <a:t>0</a:t>
            </a:r>
            <a:r>
              <a:rPr lang="id-ID" sz="2800" dirty="0" smtClean="0"/>
              <a:t>4</a:t>
            </a:r>
            <a:r>
              <a:rPr lang="en-US" sz="2800" dirty="0" smtClean="0"/>
              <a:t> – </a:t>
            </a:r>
            <a:r>
              <a:rPr lang="id-ID" sz="2800" dirty="0" smtClean="0"/>
              <a:t>... Sistem Elevator ... Alloy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id-ID" dirty="0"/>
              <a:t>Sistem transportasi untuk memindahkan orang/barang antar lantai gedung.</a:t>
            </a:r>
            <a:endParaRPr lang="en-US" dirty="0"/>
          </a:p>
          <a:p>
            <a:r>
              <a:rPr lang="en-US" dirty="0" err="1"/>
              <a:t>Memodelkan</a:t>
            </a:r>
            <a:r>
              <a:rPr lang="en-US" dirty="0"/>
              <a:t> orang/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elevator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concurrency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2" descr="http://www.automatedbuildings.com/news/dec11/articles/sinopoli/fig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824318"/>
            <a:ext cx="3593120" cy="2747682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29000" y="4648200"/>
            <a:ext cx="57150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Sumber</a:t>
            </a:r>
            <a:r>
              <a:rPr kumimoji="0" lang="id-ID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gambar: </a:t>
            </a:r>
            <a:r>
              <a:rPr kumimoji="0" lang="id-ID" b="0" i="0" u="sng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www.automatedbuildings.com</a:t>
            </a:r>
            <a:r>
              <a:rPr lang="id-ID" dirty="0" smtClean="0"/>
              <a:t> </a:t>
            </a:r>
            <a:endParaRPr kumimoji="0" lang="id-ID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1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Rumusan Masalah:</a:t>
            </a:r>
          </a:p>
          <a:p>
            <a:pPr lvl="1"/>
            <a:r>
              <a:rPr lang="id-ID" dirty="0" smtClean="0"/>
              <a:t>Bagaimanakah cara kerja </a:t>
            </a:r>
            <a:r>
              <a:rPr lang="id-ID" i="1" dirty="0" smtClean="0"/>
              <a:t>multiple elevators system</a:t>
            </a:r>
            <a:r>
              <a:rPr lang="id-ID" dirty="0" smtClean="0"/>
              <a:t>?</a:t>
            </a:r>
          </a:p>
          <a:p>
            <a:pPr lvl="1"/>
            <a:r>
              <a:rPr lang="id-ID" dirty="0" smtClean="0"/>
              <a:t>Bagaimanakah simulasi sistem bekerja?</a:t>
            </a:r>
          </a:p>
          <a:p>
            <a:pPr lvl="1"/>
            <a:r>
              <a:rPr lang="id-ID" dirty="0" smtClean="0"/>
              <a:t>Properti apa saja yang menentukan kualitas sistem?</a:t>
            </a:r>
          </a:p>
          <a:p>
            <a:pPr lvl="2"/>
            <a:r>
              <a:rPr lang="id-ID" dirty="0" smtClean="0"/>
              <a:t>Tidak overload</a:t>
            </a:r>
          </a:p>
          <a:p>
            <a:pPr lvl="2"/>
            <a:r>
              <a:rPr lang="id-ID" dirty="0" smtClean="0"/>
              <a:t>Mendahulukan lantai terdekat</a:t>
            </a:r>
          </a:p>
          <a:p>
            <a:pPr lvl="2"/>
            <a:r>
              <a:rPr lang="id-ID" dirty="0" smtClean="0"/>
              <a:t>Melayani semua orang secara adil</a:t>
            </a:r>
          </a:p>
          <a:p>
            <a:r>
              <a:rPr lang="en-US" smtClean="0"/>
              <a:t>Tujuan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Menganalisis cara kerja sistem.</a:t>
            </a:r>
          </a:p>
          <a:p>
            <a:pPr lvl="1"/>
            <a:r>
              <a:rPr lang="id-ID" dirty="0" smtClean="0"/>
              <a:t>Mengembangkan perangkat lunak simulasi sistem.</a:t>
            </a:r>
          </a:p>
          <a:p>
            <a:pPr lvl="1"/>
            <a:r>
              <a:rPr lang="id-ID" smtClean="0"/>
              <a:t>Menguji </a:t>
            </a:r>
            <a:r>
              <a:rPr lang="id-ID" dirty="0" smtClean="0"/>
              <a:t>properti dengan Alloy. </a:t>
            </a:r>
          </a:p>
          <a:p>
            <a:pPr lvl="1">
              <a:buNone/>
            </a:pPr>
            <a:endParaRPr lang="id-ID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id-ID" sz="2800" smtClean="0"/>
              <a:t>ABS42</a:t>
            </a:r>
            <a:r>
              <a:rPr lang="en-US" sz="2800" smtClean="0"/>
              <a:t>0</a:t>
            </a:r>
            <a:r>
              <a:rPr lang="id-ID" sz="2800" dirty="0" smtClean="0"/>
              <a:t>4</a:t>
            </a:r>
            <a:r>
              <a:rPr lang="en-US" sz="2800" dirty="0" smtClean="0"/>
              <a:t> – </a:t>
            </a:r>
            <a:r>
              <a:rPr lang="id-ID" sz="2800" dirty="0" smtClean="0"/>
              <a:t>... Sistem Elevator ... Alloy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1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smtClean="0"/>
              <a:t>ABS42</a:t>
            </a:r>
            <a:r>
              <a:rPr lang="en-US" sz="2800" smtClean="0"/>
              <a:t>0</a:t>
            </a:r>
            <a:r>
              <a:rPr lang="id-ID" sz="2800" dirty="0" smtClean="0"/>
              <a:t>4</a:t>
            </a:r>
            <a:r>
              <a:rPr lang="en-US" sz="2800" dirty="0" smtClean="0"/>
              <a:t> – </a:t>
            </a:r>
            <a:r>
              <a:rPr lang="id-ID" sz="2800" dirty="0" smtClean="0"/>
              <a:t>... Sistem Elevator ... Alloy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Milestone</a:t>
            </a:r>
            <a:r>
              <a:rPr lang="en-US" dirty="0" smtClean="0"/>
              <a:t>:</a:t>
            </a:r>
            <a:endParaRPr lang="id-ID" dirty="0" smtClean="0"/>
          </a:p>
          <a:p>
            <a:pPr lvl="1"/>
            <a:r>
              <a:rPr lang="id-ID" dirty="0" smtClean="0"/>
              <a:t>Menganalisis kebutuhan sistem.</a:t>
            </a:r>
          </a:p>
          <a:p>
            <a:pPr lvl="1"/>
            <a:r>
              <a:rPr lang="id-ID" dirty="0" smtClean="0"/>
              <a:t>Mengembangkan perangkat lunak simulasi.</a:t>
            </a:r>
          </a:p>
          <a:p>
            <a:pPr lvl="1"/>
            <a:r>
              <a:rPr lang="id-ID" dirty="0" smtClean="0"/>
              <a:t>Menentukan properti yang harus dipenuhi sistem.</a:t>
            </a:r>
          </a:p>
          <a:p>
            <a:pPr lvl="1"/>
            <a:r>
              <a:rPr lang="id-ID" dirty="0" smtClean="0"/>
              <a:t>Menguji properti dalam Alloy.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: 1 </a:t>
            </a:r>
            <a:r>
              <a:rPr lang="en-US" dirty="0" err="1" smtClean="0"/>
              <a:t>orang</a:t>
            </a:r>
            <a:endParaRPr lang="id-ID" dirty="0" smtClean="0"/>
          </a:p>
          <a:p>
            <a:r>
              <a:rPr lang="id-ID" dirty="0" smtClean="0"/>
              <a:t>Referensi:</a:t>
            </a:r>
          </a:p>
          <a:p>
            <a:pPr lvl="1"/>
            <a:r>
              <a:rPr lang="en-US" dirty="0" smtClean="0"/>
              <a:t>Jackson, Daniel</a:t>
            </a:r>
            <a:r>
              <a:rPr lang="id-ID" dirty="0" smtClean="0"/>
              <a:t>. (2012). </a:t>
            </a:r>
            <a:r>
              <a:rPr lang="en-US" i="1" dirty="0" smtClean="0"/>
              <a:t>Software</a:t>
            </a:r>
            <a:r>
              <a:rPr lang="id-ID" i="1" dirty="0" smtClean="0"/>
              <a:t> </a:t>
            </a:r>
            <a:r>
              <a:rPr lang="en-US" i="1" dirty="0" smtClean="0"/>
              <a:t>Abstractions: Logic,</a:t>
            </a:r>
            <a:r>
              <a:rPr lang="id-ID" i="1" dirty="0" smtClean="0"/>
              <a:t> </a:t>
            </a:r>
            <a:r>
              <a:rPr lang="en-US" i="1" dirty="0" smtClean="0"/>
              <a:t>Language, and Analysis</a:t>
            </a:r>
            <a:r>
              <a:rPr lang="id-ID" dirty="0" smtClean="0"/>
              <a:t>.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id-ID" dirty="0" smtClean="0"/>
              <a:t> </a:t>
            </a:r>
            <a:r>
              <a:rPr lang="en-US" dirty="0" smtClean="0"/>
              <a:t>Edition</a:t>
            </a:r>
            <a:r>
              <a:rPr lang="id-ID" dirty="0" smtClean="0"/>
              <a:t>. </a:t>
            </a:r>
            <a:r>
              <a:rPr lang="en-US" dirty="0" smtClean="0"/>
              <a:t>The MIT Press</a:t>
            </a:r>
            <a:r>
              <a:rPr lang="id-ID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79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01</a:t>
            </a:r>
            <a:r>
              <a:rPr lang="en-US" dirty="0" smtClean="0"/>
              <a:t>* - </a:t>
            </a:r>
            <a:r>
              <a:rPr lang="id-ID" dirty="0" smtClean="0"/>
              <a:t>Perangkat Lunak</a:t>
            </a:r>
            <a:r>
              <a:rPr lang="en-US" dirty="0" smtClean="0"/>
              <a:t> </a:t>
            </a:r>
            <a:r>
              <a:rPr lang="id-ID" dirty="0" smtClean="0"/>
              <a:t>Konane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419600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2-player board game: hitam &amp; putih.</a:t>
            </a:r>
          </a:p>
          <a:p>
            <a:r>
              <a:rPr lang="id-ID" dirty="0" smtClean="0"/>
              <a:t>Berukuran dari 6x6 ~ 14x14.</a:t>
            </a:r>
          </a:p>
          <a:p>
            <a:r>
              <a:rPr lang="id-ID" dirty="0" smtClean="0"/>
              <a:t>Permainan logika.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2400" y="4999037"/>
            <a:ext cx="5638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kumimoji="0" lang="id-ID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Sumber gambar</a:t>
            </a:r>
            <a:r>
              <a:rPr kumimoji="0" lang="id-ID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1200" u="sng" smtClean="0">
                <a:solidFill>
                  <a:srgbClr val="0000CC"/>
                </a:solidFill>
              </a:rPr>
              <a:t>https://www.youtube.com/watch?v=xKoK5YpajjI</a:t>
            </a:r>
            <a:endParaRPr kumimoji="0" lang="id-ID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350" y="2124321"/>
            <a:ext cx="4133850" cy="282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3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419600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Pertama, hitam mengambil satu </a:t>
            </a:r>
            <a:r>
              <a:rPr lang="id-ID" i="1" dirty="0" smtClean="0"/>
              <a:t>piece</a:t>
            </a:r>
            <a:r>
              <a:rPr lang="id-ID" dirty="0" smtClean="0"/>
              <a:t> hitam di tengah atau ujung. Contoh (1,8), (8,1), (4,5), (5,4).</a:t>
            </a:r>
          </a:p>
          <a:p>
            <a:pPr lvl="1"/>
            <a:r>
              <a:rPr lang="id-ID" dirty="0" smtClean="0"/>
              <a:t>Misal hitam mengambil (1,8) </a:t>
            </a:r>
          </a:p>
          <a:p>
            <a:r>
              <a:rPr lang="id-ID" dirty="0" smtClean="0"/>
              <a:t>Selanjutnya, putih mengambil satu </a:t>
            </a:r>
            <a:r>
              <a:rPr lang="id-ID" i="1" dirty="0" smtClean="0"/>
              <a:t>piece </a:t>
            </a:r>
            <a:r>
              <a:rPr lang="id-ID" dirty="0" smtClean="0"/>
              <a:t>yang di sebelah kotak kosong.</a:t>
            </a:r>
          </a:p>
          <a:p>
            <a:pPr lvl="1"/>
            <a:r>
              <a:rPr lang="id-ID" dirty="0" smtClean="0"/>
              <a:t>Contoh: (1,7) atau (2,8)</a:t>
            </a:r>
          </a:p>
          <a:p>
            <a:r>
              <a:rPr lang="id-ID" dirty="0" smtClean="0"/>
              <a:t>Hitam dan putih bergiliran melangkah.</a:t>
            </a:r>
          </a:p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01</a:t>
            </a:r>
            <a:r>
              <a:rPr lang="en-US" dirty="0" smtClean="0"/>
              <a:t>* - </a:t>
            </a:r>
            <a:r>
              <a:rPr lang="id-ID" dirty="0" smtClean="0"/>
              <a:t>Perangkat Lunak</a:t>
            </a:r>
            <a:r>
              <a:rPr lang="en-US" dirty="0" smtClean="0"/>
              <a:t> </a:t>
            </a:r>
            <a:r>
              <a:rPr lang="id-ID" dirty="0" smtClean="0"/>
              <a:t>Konane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1" y="1676399"/>
            <a:ext cx="3352800" cy="334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962400" y="4999037"/>
            <a:ext cx="5638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id-ID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Sumber gambar: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http://johnloomis.net</a:t>
            </a:r>
            <a:endParaRPr kumimoji="0" lang="id-ID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3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419600" cy="4525963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Pemain </a:t>
            </a:r>
            <a:r>
              <a:rPr lang="id-ID" smtClean="0"/>
              <a:t>melompati ke sebuah </a:t>
            </a:r>
            <a:r>
              <a:rPr lang="id-ID" dirty="0" smtClean="0"/>
              <a:t>kotak kosong yang berada di sebelah </a:t>
            </a:r>
            <a:r>
              <a:rPr lang="id-ID" i="1" dirty="0" smtClean="0"/>
              <a:t>piece </a:t>
            </a:r>
            <a:r>
              <a:rPr lang="id-ID" dirty="0" smtClean="0"/>
              <a:t>lawan. </a:t>
            </a:r>
          </a:p>
          <a:p>
            <a:pPr lvl="1"/>
            <a:r>
              <a:rPr lang="id-ID" i="1" dirty="0" smtClean="0"/>
              <a:t>Piece </a:t>
            </a:r>
            <a:r>
              <a:rPr lang="id-ID" dirty="0" smtClean="0"/>
              <a:t>yang dilompati diambil.</a:t>
            </a:r>
          </a:p>
          <a:p>
            <a:r>
              <a:rPr lang="id-ID" dirty="0" smtClean="0"/>
              <a:t>Beberapa lompatan diizinkan dalam sebuah langkah selama </a:t>
            </a:r>
            <a:r>
              <a:rPr lang="id-ID" i="1" dirty="0" smtClean="0"/>
              <a:t>piece </a:t>
            </a:r>
            <a:r>
              <a:rPr lang="id-ID" dirty="0" smtClean="0"/>
              <a:t>yang dilompati berada dalam satu garis lurus, dan masing-masing dipisahkan sebuah kotak kosong.</a:t>
            </a:r>
          </a:p>
          <a:p>
            <a:pPr lvl="1"/>
            <a:r>
              <a:rPr lang="id-ID" dirty="0" smtClean="0"/>
              <a:t>Lompatan tidak dilakukan diagonal. </a:t>
            </a:r>
          </a:p>
          <a:p>
            <a:pPr lvl="1"/>
            <a:r>
              <a:rPr lang="id-ID" dirty="0" smtClean="0"/>
              <a:t>Lompatan hanya satu arah.</a:t>
            </a:r>
            <a:endParaRPr lang="en-US" dirty="0" smtClean="0"/>
          </a:p>
          <a:p>
            <a:r>
              <a:rPr lang="id-ID" dirty="0" smtClean="0"/>
              <a:t>Pemain yang tidak dapat melangkah kalah. </a:t>
            </a:r>
          </a:p>
          <a:p>
            <a:pPr lvl="1"/>
            <a:r>
              <a:rPr lang="id-ID" dirty="0" smtClean="0"/>
              <a:t>Banyaknya </a:t>
            </a:r>
            <a:r>
              <a:rPr lang="id-ID" i="1" dirty="0" smtClean="0"/>
              <a:t>piece </a:t>
            </a:r>
            <a:r>
              <a:rPr lang="id-ID" dirty="0" smtClean="0"/>
              <a:t>yang dilompati tidak mempengaruhi penilaian.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1" y="1676399"/>
            <a:ext cx="3352800" cy="334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01</a:t>
            </a:r>
            <a:r>
              <a:rPr lang="en-US" dirty="0" smtClean="0"/>
              <a:t>* - </a:t>
            </a:r>
            <a:r>
              <a:rPr lang="id-ID" dirty="0" smtClean="0"/>
              <a:t>Perangkat Lunak</a:t>
            </a:r>
            <a:r>
              <a:rPr lang="en-US" dirty="0" smtClean="0"/>
              <a:t> </a:t>
            </a:r>
            <a:r>
              <a:rPr lang="id-ID" dirty="0" smtClean="0"/>
              <a:t>Konane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62400" y="4999037"/>
            <a:ext cx="5638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id-ID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Sumber gambar: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http://johnloomis.net</a:t>
            </a:r>
            <a:endParaRPr kumimoji="0" lang="id-ID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3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Rumusan Masalah:</a:t>
            </a:r>
          </a:p>
          <a:p>
            <a:pPr lvl="1"/>
            <a:r>
              <a:rPr lang="id-ID" dirty="0" smtClean="0"/>
              <a:t>Bagaimana aturan main Konane?</a:t>
            </a:r>
          </a:p>
          <a:p>
            <a:pPr lvl="1"/>
            <a:r>
              <a:rPr lang="id-ID" dirty="0" smtClean="0"/>
              <a:t>Bagaimana cara mengembangkan perangkat lunak Konane?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Menganalisis aturan main Konane</a:t>
            </a:r>
          </a:p>
          <a:p>
            <a:pPr lvl="1"/>
            <a:r>
              <a:rPr lang="id-ID" dirty="0" smtClean="0"/>
              <a:t>Mengembangkan perangkat </a:t>
            </a:r>
            <a:r>
              <a:rPr lang="id-ID" smtClean="0"/>
              <a:t>lunak Konane</a:t>
            </a:r>
            <a:endParaRPr lang="id-ID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01</a:t>
            </a:r>
            <a:r>
              <a:rPr lang="en-US" dirty="0" smtClean="0"/>
              <a:t>* - </a:t>
            </a:r>
            <a:r>
              <a:rPr lang="id-ID" dirty="0" smtClean="0"/>
              <a:t>Perangkat Lunak</a:t>
            </a:r>
            <a:r>
              <a:rPr lang="en-US" dirty="0" smtClean="0"/>
              <a:t> </a:t>
            </a:r>
            <a:r>
              <a:rPr lang="id-ID" dirty="0" smtClean="0"/>
              <a:t>Konane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Milestone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Menganalisis</a:t>
            </a:r>
            <a:r>
              <a:rPr lang="id-ID" dirty="0" smtClean="0"/>
              <a:t> aturan main Konane</a:t>
            </a:r>
          </a:p>
          <a:p>
            <a:pPr lvl="1"/>
            <a:r>
              <a:rPr lang="id-ID" dirty="0" smtClean="0"/>
              <a:t>Merancang Konane</a:t>
            </a:r>
          </a:p>
          <a:p>
            <a:pPr lvl="1"/>
            <a:r>
              <a:rPr lang="id-ID" dirty="0" smtClean="0"/>
              <a:t>Mengembangkan perangkat lunak Konane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: 1 </a:t>
            </a:r>
            <a:r>
              <a:rPr lang="en-US" dirty="0" err="1" smtClean="0"/>
              <a:t>orang</a:t>
            </a:r>
            <a:endParaRPr lang="id-ID" dirty="0" smtClean="0"/>
          </a:p>
          <a:p>
            <a:r>
              <a:rPr lang="id-ID" dirty="0" smtClean="0"/>
              <a:t>Referensi: </a:t>
            </a:r>
          </a:p>
          <a:p>
            <a:pPr>
              <a:buNone/>
            </a:pPr>
            <a:r>
              <a:rPr lang="en-US" dirty="0" smtClean="0"/>
              <a:t>Ernst, M. D. (1995). </a:t>
            </a:r>
            <a:r>
              <a:rPr lang="en-US" i="1" dirty="0" smtClean="0"/>
              <a:t>Playing </a:t>
            </a:r>
            <a:r>
              <a:rPr lang="en-US" i="1" dirty="0" err="1" smtClean="0"/>
              <a:t>Konane</a:t>
            </a:r>
            <a:r>
              <a:rPr lang="en-US" i="1" dirty="0" smtClean="0"/>
              <a:t> mathematically: A combinatorial game-theoretic analysis</a:t>
            </a:r>
            <a:r>
              <a:rPr lang="en-US" dirty="0" smtClean="0"/>
              <a:t>. </a:t>
            </a:r>
            <a:r>
              <a:rPr lang="en-US" dirty="0" err="1" smtClean="0"/>
              <a:t>UMAP</a:t>
            </a:r>
            <a:r>
              <a:rPr lang="en-US" dirty="0" smtClean="0"/>
              <a:t> Journal, </a:t>
            </a:r>
            <a:r>
              <a:rPr lang="en-US" i="1" dirty="0" smtClean="0"/>
              <a:t>16</a:t>
            </a:r>
            <a:r>
              <a:rPr lang="en-US" dirty="0" smtClean="0"/>
              <a:t>(2), 95-121.</a:t>
            </a:r>
            <a:endParaRPr lang="id-ID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d-ID" smtClean="0"/>
              <a:t>ABS</a:t>
            </a:r>
            <a:r>
              <a:rPr lang="en-US" smtClean="0"/>
              <a:t>4</a:t>
            </a:r>
            <a:r>
              <a:rPr lang="id-ID" smtClean="0"/>
              <a:t>2</a:t>
            </a:r>
            <a:r>
              <a:rPr lang="en-US" smtClean="0"/>
              <a:t>01</a:t>
            </a:r>
            <a:r>
              <a:rPr lang="en-US" dirty="0" smtClean="0"/>
              <a:t>* - </a:t>
            </a:r>
            <a:r>
              <a:rPr lang="id-ID" dirty="0" smtClean="0"/>
              <a:t>Perangkat Lunak</a:t>
            </a:r>
            <a:r>
              <a:rPr lang="en-US" dirty="0" smtClean="0"/>
              <a:t> </a:t>
            </a:r>
            <a:r>
              <a:rPr lang="id-ID" dirty="0" smtClean="0"/>
              <a:t>Konane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Pengenalan</a:t>
            </a:r>
            <a:r>
              <a:rPr lang="en-US" sz="3200" dirty="0" smtClean="0"/>
              <a:t> </a:t>
            </a:r>
            <a:r>
              <a:rPr lang="id-ID" sz="3200" i="1" dirty="0" smtClean="0"/>
              <a:t>Coloured Petri Nets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CPN merupakan perangkat lunak untuk simulasi dan verifikasi</a:t>
            </a:r>
          </a:p>
          <a:p>
            <a:r>
              <a:rPr lang="en-US" dirty="0" smtClean="0"/>
              <a:t>CPN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i="1" dirty="0" smtClean="0"/>
              <a:t>concurrency.</a:t>
            </a:r>
            <a:endParaRPr lang="en-US" dirty="0" smtClean="0"/>
          </a:p>
          <a:p>
            <a:r>
              <a:rPr lang="en-US" dirty="0" smtClean="0"/>
              <a:t>CPN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i="1" dirty="0" smtClean="0"/>
              <a:t>high-level programming language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790700"/>
            <a:ext cx="3790950" cy="3619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86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Pengenalan</a:t>
            </a:r>
            <a:r>
              <a:rPr lang="en-US" sz="3200" dirty="0" smtClean="0"/>
              <a:t> </a:t>
            </a:r>
            <a:r>
              <a:rPr lang="id-ID" sz="3200" i="1" dirty="0" smtClean="0"/>
              <a:t>Coloured Petri Nets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state</a:t>
            </a:r>
            <a:r>
              <a:rPr lang="en-US" dirty="0" smtClean="0"/>
              <a:t>,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transition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token game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790700"/>
            <a:ext cx="3790950" cy="3619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04BD60-C632-4533-87E2-9A1ADC9027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1380</TotalTime>
  <Words>1040</Words>
  <Application>Microsoft Office PowerPoint</Application>
  <PresentationFormat>On-screen Show (4:3)</PresentationFormat>
  <Paragraphs>176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Daftar Topik Skripsi ABS</vt:lpstr>
      <vt:lpstr>Daftar Topik Skripsi ABS</vt:lpstr>
      <vt:lpstr>ABS4201* - Perangkat Lunak Konane</vt:lpstr>
      <vt:lpstr>ABS4201* - Perangkat Lunak Konane</vt:lpstr>
      <vt:lpstr>ABS4201* - Perangkat Lunak Konane</vt:lpstr>
      <vt:lpstr>ABS4201* - Perangkat Lunak Konane</vt:lpstr>
      <vt:lpstr>ABS4201* - Perangkat Lunak Konane</vt:lpstr>
      <vt:lpstr>Pengenalan Coloured Petri Nets</vt:lpstr>
      <vt:lpstr>Pengenalan Coloured Petri Nets</vt:lpstr>
      <vt:lpstr>Pengenalan Coloured Petri Nets</vt:lpstr>
      <vt:lpstr>Pengenalan Coloured Petri Nets</vt:lpstr>
      <vt:lpstr>Pengantar Alloy</vt:lpstr>
      <vt:lpstr>Pengantar Alloy</vt:lpstr>
      <vt:lpstr>Pengantar Alloy</vt:lpstr>
      <vt:lpstr>ABS4202 – Verifikasi Formal IMK …</vt:lpstr>
      <vt:lpstr>ABS4202 – Verifikasi Formal IMK …</vt:lpstr>
      <vt:lpstr>ABS4202 – Verifikasi Formal IMK …</vt:lpstr>
      <vt:lpstr>ABS4203 – ... Sistem Elevator dengan Coloured Petri Nets</vt:lpstr>
      <vt:lpstr>ABS4203 – ... Sistem Elevator dengan Coloured Petri Nets</vt:lpstr>
      <vt:lpstr>ABS4203 – ... Sistem Elevator dengan Coloured Petri Nets</vt:lpstr>
      <vt:lpstr>ABS4204 – ... Sistem Elevator ... Alloy</vt:lpstr>
      <vt:lpstr>ABS4204 – ... Sistem Elevator ... Alloy</vt:lpstr>
      <vt:lpstr>ABS4204 – ... Sistem Elevator ... Alloy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Saputra</dc:creator>
  <cp:lastModifiedBy>mightaditya</cp:lastModifiedBy>
  <cp:revision>172</cp:revision>
  <dcterms:created xsi:type="dcterms:W3CDTF">2015-10-19T02:25:41Z</dcterms:created>
  <dcterms:modified xsi:type="dcterms:W3CDTF">2016-10-17T16:24:11Z</dcterms:modified>
</cp:coreProperties>
</file>