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sldIdLst>
    <p:sldId id="256" r:id="rId3"/>
    <p:sldId id="315" r:id="rId4"/>
    <p:sldId id="319" r:id="rId5"/>
    <p:sldId id="320" r:id="rId6"/>
    <p:sldId id="327" r:id="rId7"/>
    <p:sldId id="331" r:id="rId8"/>
    <p:sldId id="323" r:id="rId9"/>
    <p:sldId id="325" r:id="rId10"/>
    <p:sldId id="326" r:id="rId11"/>
    <p:sldId id="332" r:id="rId12"/>
    <p:sldId id="330" r:id="rId13"/>
    <p:sldId id="334" r:id="rId14"/>
    <p:sldId id="333" r:id="rId15"/>
    <p:sldId id="321" r:id="rId16"/>
    <p:sldId id="32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236" y="72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F6DFF4-8FF9-4595-829A-224EBEE25DD5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859E1D-55F0-4FA8-BB26-EC4DA904E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41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59E1D-55F0-4FA8-BB26-EC4DA904EB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07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3C9D7-1351-4334-8BCD-DCCC78C81A6D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6BB64-C55F-405E-A1E6-D86AFA943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630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3C9D7-1351-4334-8BCD-DCCC78C81A6D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6BB64-C55F-405E-A1E6-D86AFA943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74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3C9D7-1351-4334-8BCD-DCCC78C81A6D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6BB64-C55F-405E-A1E6-D86AFA943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39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466F98-A638-4DF4-9523-26E96938FF8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2713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36DC2C-8701-462E-8E09-198EB0B26B7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353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044902-625A-4325-BCDD-F0910BB276D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64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6878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6878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FAC21C-8744-4D00-A2E1-96E9FBABAC2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031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FA38FE-910A-415C-9E1E-7DE47FE4CF7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476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9C2C6C-5067-4BA0-82EA-0D5D98AE1C0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787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91AB1-40B5-43F3-8F9A-B1880DCAFDB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14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8EFB5-E529-4492-868C-0D4C5B7F2C4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410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3C9D7-1351-4334-8BCD-DCCC78C81A6D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6BB64-C55F-405E-A1E6-D86AFA943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755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43E2A9-5ABA-4B30-B21C-5A423AAD0BD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92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C6001-CDAC-4EA1-B2E2-F23FA060F0B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41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3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3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C55E5C-F6FA-4C9D-80D7-0284358683D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59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3C9D7-1351-4334-8BCD-DCCC78C81A6D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6BB64-C55F-405E-A1E6-D86AFA943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1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3C9D7-1351-4334-8BCD-DCCC78C81A6D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6BB64-C55F-405E-A1E6-D86AFA943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022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3C9D7-1351-4334-8BCD-DCCC78C81A6D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6BB64-C55F-405E-A1E6-D86AFA943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41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3C9D7-1351-4334-8BCD-DCCC78C81A6D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6BB64-C55F-405E-A1E6-D86AFA943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30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3C9D7-1351-4334-8BCD-DCCC78C81A6D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6BB64-C55F-405E-A1E6-D86AFA943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29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3C9D7-1351-4334-8BCD-DCCC78C81A6D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6BB64-C55F-405E-A1E6-D86AFA943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63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3C9D7-1351-4334-8BCD-DCCC78C81A6D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6BB64-C55F-405E-A1E6-D86AFA943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00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3C9D7-1351-4334-8BCD-DCCC78C81A6D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6BB64-C55F-405E-A1E6-D86AFA943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93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68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level Second 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FF9933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533400" y="1295400"/>
            <a:ext cx="8077200" cy="0"/>
          </a:xfrm>
          <a:prstGeom prst="line">
            <a:avLst/>
          </a:prstGeom>
          <a:noFill/>
          <a:ln w="76200">
            <a:solidFill>
              <a:srgbClr val="FF5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</a:endParaRP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Helvetica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CBBC92-084E-42B3-8A25-0757295DF407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>
                <a:srgbClr val="FF0000"/>
              </a:buClr>
              <a:buFontTx/>
              <a:buChar char="•"/>
              <a:defRPr sz="1400">
                <a:solidFill>
                  <a:srgbClr val="CC6600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51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CC00"/>
        </a:buClr>
        <a:buChar char="–"/>
        <a:defRPr sz="2800">
          <a:solidFill>
            <a:srgbClr val="3333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333CC"/>
        </a:buClr>
        <a:buChar char="•"/>
        <a:defRPr sz="2400">
          <a:solidFill>
            <a:srgbClr val="0066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3333CC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333CC"/>
        </a:buClr>
        <a:buChar char="»"/>
        <a:defRPr sz="2000">
          <a:solidFill>
            <a:srgbClr val="0000CC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3333CC"/>
        </a:buClr>
        <a:buChar char="»"/>
        <a:defRPr sz="2000">
          <a:solidFill>
            <a:srgbClr val="0000CC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3333CC"/>
        </a:buClr>
        <a:buChar char="»"/>
        <a:defRPr sz="2000">
          <a:solidFill>
            <a:srgbClr val="0000CC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3333CC"/>
        </a:buClr>
        <a:buChar char="»"/>
        <a:defRPr sz="2000">
          <a:solidFill>
            <a:srgbClr val="0000CC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3333CC"/>
        </a:buClr>
        <a:buChar char="»"/>
        <a:defRPr sz="2000">
          <a:solidFill>
            <a:srgbClr val="0000CC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914525"/>
            <a:ext cx="8915400" cy="221297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Daftar</a:t>
            </a:r>
            <a:r>
              <a:rPr lang="en-US" dirty="0" smtClean="0"/>
              <a:t> </a:t>
            </a:r>
            <a:r>
              <a:rPr lang="en-US" dirty="0" err="1" smtClean="0"/>
              <a:t>Topik</a:t>
            </a:r>
            <a:r>
              <a:rPr lang="en-US" dirty="0" smtClean="0"/>
              <a:t> </a:t>
            </a:r>
            <a:r>
              <a:rPr lang="en-US" dirty="0" err="1" smtClean="0"/>
              <a:t>Skripsi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1. LCA4201 –</a:t>
            </a:r>
            <a:r>
              <a:rPr lang="es-ES" sz="2400" dirty="0"/>
              <a:t> </a:t>
            </a:r>
            <a:r>
              <a:rPr lang="es-ES" sz="2400" dirty="0" err="1"/>
              <a:t>Pembangunan</a:t>
            </a:r>
            <a:r>
              <a:rPr lang="es-ES" sz="2400" dirty="0"/>
              <a:t> </a:t>
            </a:r>
            <a:r>
              <a:rPr lang="es-ES" sz="2400" dirty="0" err="1"/>
              <a:t>Sistem</a:t>
            </a:r>
            <a:r>
              <a:rPr lang="es-ES" sz="2400" dirty="0"/>
              <a:t> </a:t>
            </a:r>
            <a:r>
              <a:rPr lang="es-ES" sz="2400" dirty="0" err="1" smtClean="0"/>
              <a:t>Pencarian</a:t>
            </a:r>
            <a:r>
              <a:rPr lang="es-ES" sz="2400" dirty="0" smtClean="0"/>
              <a:t> dan Temu </a:t>
            </a:r>
            <a:r>
              <a:rPr lang="es-ES" sz="2400" dirty="0" err="1"/>
              <a:t>Kembali</a:t>
            </a:r>
            <a:r>
              <a:rPr lang="es-ES" sz="2400" dirty="0"/>
              <a:t> </a:t>
            </a:r>
            <a:r>
              <a:rPr lang="es-ES" sz="2400" dirty="0" err="1" smtClean="0"/>
              <a:t>Informasi</a:t>
            </a:r>
            <a:r>
              <a:rPr lang="es-ES" sz="2400" dirty="0" smtClean="0"/>
              <a:t/>
            </a:r>
            <a:br>
              <a:rPr lang="es-ES" sz="2400" dirty="0" smtClean="0"/>
            </a:br>
            <a:r>
              <a:rPr lang="es-ES" sz="2400" dirty="0"/>
              <a:t>	</a:t>
            </a:r>
            <a:r>
              <a:rPr lang="es-ES" sz="2400" dirty="0" smtClean="0"/>
              <a:t>         </a:t>
            </a:r>
            <a:r>
              <a:rPr lang="es-ES" sz="2400" dirty="0" err="1" smtClean="0"/>
              <a:t>dengan</a:t>
            </a:r>
            <a:r>
              <a:rPr lang="es-ES" sz="2400" dirty="0"/>
              <a:t> </a:t>
            </a:r>
            <a:r>
              <a:rPr lang="es-ES" sz="2400" dirty="0" err="1" smtClean="0"/>
              <a:t>Term</a:t>
            </a:r>
            <a:r>
              <a:rPr lang="es-ES" sz="2400" dirty="0" smtClean="0"/>
              <a:t> </a:t>
            </a:r>
            <a:r>
              <a:rPr lang="es-ES" sz="2400" dirty="0" err="1" smtClean="0"/>
              <a:t>Reweighting</a:t>
            </a:r>
            <a:r>
              <a:rPr lang="es-ES" sz="2400" dirty="0" smtClean="0"/>
              <a:t> </a:t>
            </a:r>
            <a:r>
              <a:rPr lang="es-ES" sz="2400" dirty="0" err="1" smtClean="0"/>
              <a:t>Relevance</a:t>
            </a:r>
            <a:r>
              <a:rPr lang="es-ES" sz="2400" dirty="0" smtClean="0"/>
              <a:t> </a:t>
            </a:r>
            <a:r>
              <a:rPr lang="es-ES" sz="2400" dirty="0" err="1"/>
              <a:t>Feedback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2</a:t>
            </a:r>
            <a:r>
              <a:rPr lang="en-US" sz="2400" dirty="0" smtClean="0"/>
              <a:t>. LCA4202 </a:t>
            </a:r>
            <a:r>
              <a:rPr lang="en-US" sz="2400" dirty="0"/>
              <a:t>–</a:t>
            </a:r>
            <a:r>
              <a:rPr lang="es-ES" sz="2400" dirty="0"/>
              <a:t> </a:t>
            </a:r>
            <a:r>
              <a:rPr lang="es-ES" sz="2400" dirty="0" err="1"/>
              <a:t>Pembangunan</a:t>
            </a:r>
            <a:r>
              <a:rPr lang="es-ES" sz="2400" dirty="0"/>
              <a:t> </a:t>
            </a:r>
            <a:r>
              <a:rPr lang="es-ES" sz="2400" dirty="0" err="1"/>
              <a:t>Sistem</a:t>
            </a:r>
            <a:r>
              <a:rPr lang="es-ES" sz="2400" dirty="0"/>
              <a:t> </a:t>
            </a:r>
            <a:r>
              <a:rPr lang="es-ES" sz="2400" dirty="0" err="1" smtClean="0"/>
              <a:t>Pencarian</a:t>
            </a:r>
            <a:r>
              <a:rPr lang="es-ES" sz="2400" dirty="0" smtClean="0"/>
              <a:t> dan Temu </a:t>
            </a:r>
            <a:r>
              <a:rPr lang="es-ES" sz="2400" dirty="0" err="1"/>
              <a:t>Kembali</a:t>
            </a:r>
            <a:r>
              <a:rPr lang="es-ES" sz="2400" dirty="0"/>
              <a:t> </a:t>
            </a:r>
            <a:r>
              <a:rPr lang="es-ES" sz="2400" dirty="0" err="1" smtClean="0"/>
              <a:t>Informasi</a:t>
            </a:r>
            <a:r>
              <a:rPr lang="es-ES" sz="2400" dirty="0" smtClean="0"/>
              <a:t> </a:t>
            </a:r>
            <a:br>
              <a:rPr lang="es-ES" sz="2400" dirty="0" smtClean="0"/>
            </a:br>
            <a:r>
              <a:rPr lang="es-ES" sz="2400" dirty="0" smtClean="0"/>
              <a:t>	          </a:t>
            </a:r>
            <a:r>
              <a:rPr lang="es-ES" sz="2400" dirty="0" err="1" smtClean="0"/>
              <a:t>dengan</a:t>
            </a:r>
            <a:r>
              <a:rPr lang="es-ES" sz="2400" dirty="0" smtClean="0"/>
              <a:t> </a:t>
            </a:r>
            <a:r>
              <a:rPr lang="es-ES" sz="2400" dirty="0" err="1" smtClean="0"/>
              <a:t>Query</a:t>
            </a:r>
            <a:r>
              <a:rPr lang="es-ES" sz="2400" dirty="0" smtClean="0"/>
              <a:t> </a:t>
            </a:r>
            <a:r>
              <a:rPr lang="es-ES" sz="2400" dirty="0" err="1" smtClean="0"/>
              <a:t>Expansion</a:t>
            </a:r>
            <a:r>
              <a:rPr lang="es-ES" sz="2400" dirty="0"/>
              <a:t> </a:t>
            </a:r>
            <a:r>
              <a:rPr lang="es-ES" sz="2400" dirty="0" err="1"/>
              <a:t>Relevance</a:t>
            </a:r>
            <a:r>
              <a:rPr lang="es-ES" sz="2400" dirty="0"/>
              <a:t> </a:t>
            </a:r>
            <a:r>
              <a:rPr lang="es-ES" sz="2400" dirty="0" err="1"/>
              <a:t>Feedback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3. LCA4203 – </a:t>
            </a:r>
            <a:r>
              <a:rPr lang="en-US" sz="2400" dirty="0"/>
              <a:t>Memory-Based Collaborative Filtering Recommender System</a:t>
            </a:r>
            <a:br>
              <a:rPr lang="en-US" sz="2400" dirty="0"/>
            </a:br>
            <a:r>
              <a:rPr lang="en-US" sz="2400" dirty="0"/>
              <a:t>4</a:t>
            </a:r>
            <a:r>
              <a:rPr lang="en-US" sz="2400" dirty="0" smtClean="0"/>
              <a:t>. LCA4204 </a:t>
            </a:r>
            <a:r>
              <a:rPr lang="en-US" sz="2400" dirty="0" smtClean="0"/>
              <a:t>– </a:t>
            </a:r>
            <a:r>
              <a:rPr lang="es-ES" sz="2400" dirty="0" err="1"/>
              <a:t>Pembangunan</a:t>
            </a:r>
            <a:r>
              <a:rPr lang="es-ES" sz="2400" dirty="0"/>
              <a:t> </a:t>
            </a:r>
            <a:r>
              <a:rPr lang="es-ES" sz="2400" dirty="0" err="1"/>
              <a:t>Slide</a:t>
            </a:r>
            <a:r>
              <a:rPr lang="es-ES" sz="2400" dirty="0"/>
              <a:t> </a:t>
            </a:r>
            <a:r>
              <a:rPr lang="es-ES" sz="2400" dirty="0" err="1"/>
              <a:t>Scrolling</a:t>
            </a:r>
            <a:r>
              <a:rPr lang="es-ES" sz="2400" dirty="0"/>
              <a:t> </a:t>
            </a:r>
            <a:r>
              <a:rPr lang="es-ES" sz="2400" dirty="0" err="1"/>
              <a:t>Games</a:t>
            </a:r>
            <a:r>
              <a:rPr lang="es-ES" sz="2400" dirty="0"/>
              <a:t> </a:t>
            </a:r>
            <a:r>
              <a:rPr lang="es-ES" sz="2400" dirty="0" err="1"/>
              <a:t>dengan</a:t>
            </a:r>
            <a:r>
              <a:rPr lang="es-ES" sz="2400" dirty="0"/>
              <a:t> </a:t>
            </a:r>
            <a:r>
              <a:rPr lang="es-ES" sz="2400" dirty="0" err="1"/>
              <a:t>Greenfoot</a:t>
            </a:r>
            <a:r>
              <a:rPr lang="es-ES" sz="2400" dirty="0" smtClean="0"/>
              <a:t/>
            </a:r>
            <a:br>
              <a:rPr lang="es-ES" sz="2400" dirty="0" smtClean="0"/>
            </a:br>
            <a:r>
              <a:rPr lang="es-ES" sz="2400" dirty="0" smtClean="0"/>
              <a:t>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791200"/>
            <a:ext cx="6400800" cy="609600"/>
          </a:xfrm>
        </p:spPr>
        <p:txBody>
          <a:bodyPr/>
          <a:lstStyle/>
          <a:p>
            <a:r>
              <a:rPr lang="en-US" dirty="0" smtClean="0"/>
              <a:t>Luciana A.</a:t>
            </a:r>
            <a:endParaRPr lang="en-US" dirty="0"/>
          </a:p>
        </p:txBody>
      </p:sp>
      <p:sp>
        <p:nvSpPr>
          <p:cNvPr id="4" name="5-Point Star 3"/>
          <p:cNvSpPr/>
          <p:nvPr/>
        </p:nvSpPr>
        <p:spPr>
          <a:xfrm>
            <a:off x="8305800" y="33655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55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Referensi</a:t>
            </a:r>
            <a:r>
              <a:rPr lang="en-US" dirty="0" smtClean="0"/>
              <a:t>:</a:t>
            </a:r>
          </a:p>
          <a:p>
            <a:pPr lvl="1"/>
            <a:r>
              <a:rPr lang="en-US" b="1" dirty="0" smtClean="0"/>
              <a:t>An Introduction to Information Retrieval</a:t>
            </a:r>
            <a:r>
              <a:rPr lang="en-US" dirty="0" smtClean="0"/>
              <a:t>. </a:t>
            </a:r>
            <a:r>
              <a:rPr lang="de-DE" dirty="0"/>
              <a:t>Christopher D. </a:t>
            </a:r>
            <a:r>
              <a:rPr lang="de-DE" dirty="0" smtClean="0"/>
              <a:t>Manning, Prabhakar Raghavan, </a:t>
            </a:r>
            <a:r>
              <a:rPr lang="de-DE" dirty="0"/>
              <a:t>Hinrich Schütze. Cambridge University </a:t>
            </a:r>
            <a:r>
              <a:rPr lang="de-DE" dirty="0" smtClean="0"/>
              <a:t>Press. </a:t>
            </a:r>
            <a:r>
              <a:rPr lang="en-US" dirty="0" smtClean="0"/>
              <a:t>2009. </a:t>
            </a:r>
            <a:endParaRPr lang="en-US" dirty="0" smtClean="0"/>
          </a:p>
          <a:p>
            <a:pPr lvl="1"/>
            <a:r>
              <a:rPr lang="en-US" b="1" dirty="0" smtClean="0"/>
              <a:t>Modern Information Retrieval</a:t>
            </a:r>
            <a:r>
              <a:rPr lang="en-US" dirty="0" smtClean="0"/>
              <a:t>. Ricardo </a:t>
            </a:r>
            <a:r>
              <a:rPr lang="en-US" dirty="0" err="1" smtClean="0"/>
              <a:t>Baeza</a:t>
            </a:r>
            <a:r>
              <a:rPr lang="en-US" dirty="0" smtClean="0"/>
              <a:t>-Yates, </a:t>
            </a:r>
            <a:r>
              <a:rPr lang="en-US" dirty="0" err="1" smtClean="0"/>
              <a:t>Berthier</a:t>
            </a:r>
            <a:r>
              <a:rPr lang="en-US" dirty="0" smtClean="0"/>
              <a:t> </a:t>
            </a:r>
            <a:r>
              <a:rPr lang="en-US" dirty="0" err="1" smtClean="0"/>
              <a:t>Ribeiro-Neto</a:t>
            </a:r>
            <a:r>
              <a:rPr lang="en-US" dirty="0" smtClean="0"/>
              <a:t>. ACM Press. 1999.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(LCA4202) Pembangunan </a:t>
            </a:r>
            <a:r>
              <a:rPr lang="en-US" sz="3200" dirty="0" err="1">
                <a:solidFill>
                  <a:srgbClr val="0070C0"/>
                </a:solidFill>
              </a:rPr>
              <a:t>Sistem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 err="1">
                <a:solidFill>
                  <a:srgbClr val="0070C0"/>
                </a:solidFill>
              </a:rPr>
              <a:t>Pencarian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 err="1">
                <a:solidFill>
                  <a:srgbClr val="0070C0"/>
                </a:solidFill>
              </a:rPr>
              <a:t>Temu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 err="1">
                <a:solidFill>
                  <a:srgbClr val="0070C0"/>
                </a:solidFill>
              </a:rPr>
              <a:t>Kembali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 err="1">
                <a:solidFill>
                  <a:srgbClr val="0070C0"/>
                </a:solidFill>
              </a:rPr>
              <a:t>Informasi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 err="1">
                <a:solidFill>
                  <a:srgbClr val="0070C0"/>
                </a:solidFill>
              </a:rPr>
              <a:t>dengan</a:t>
            </a:r>
            <a:r>
              <a:rPr lang="en-US" sz="3200" dirty="0">
                <a:solidFill>
                  <a:srgbClr val="0070C0"/>
                </a:solidFill>
              </a:rPr>
              <a:t> Query Expansion Relevance Feedback</a:t>
            </a:r>
            <a:endParaRPr lang="en-US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87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err="1" smtClean="0"/>
              <a:t>Tujuan</a:t>
            </a:r>
            <a:endParaRPr lang="en-US" sz="2400" dirty="0" smtClean="0"/>
          </a:p>
          <a:p>
            <a:pPr lvl="1"/>
            <a:r>
              <a:rPr lang="en-US" sz="2000" dirty="0" err="1" smtClean="0"/>
              <a:t>M</a:t>
            </a:r>
            <a:r>
              <a:rPr lang="en-US" sz="2000" dirty="0" err="1" smtClean="0"/>
              <a:t>embangun</a:t>
            </a:r>
            <a:r>
              <a:rPr lang="en-US" sz="2000" dirty="0" smtClean="0"/>
              <a:t> </a:t>
            </a:r>
            <a:r>
              <a:rPr lang="en-US" sz="2000" dirty="0" err="1" smtClean="0"/>
              <a:t>sistem</a:t>
            </a:r>
            <a:r>
              <a:rPr lang="en-US" sz="2000" dirty="0" smtClean="0"/>
              <a:t> </a:t>
            </a:r>
            <a:r>
              <a:rPr lang="en-US" sz="2000" dirty="0" err="1" smtClean="0"/>
              <a:t>rekomendasi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i="1" dirty="0" smtClean="0"/>
              <a:t>memory-based algorithm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i="1" dirty="0" smtClean="0"/>
              <a:t>collaborative filtering</a:t>
            </a:r>
            <a:r>
              <a:rPr lang="en-US" sz="2000" i="1" dirty="0" smtClean="0"/>
              <a:t>. </a:t>
            </a:r>
            <a:r>
              <a:rPr lang="en-US" sz="2000" dirty="0" err="1" smtClean="0"/>
              <a:t>C</a:t>
            </a:r>
            <a:r>
              <a:rPr lang="en-US" sz="2000" dirty="0" err="1" smtClean="0"/>
              <a:t>ontoh</a:t>
            </a:r>
            <a:r>
              <a:rPr lang="en-US" sz="2000" dirty="0" smtClean="0"/>
              <a:t>: </a:t>
            </a:r>
            <a:r>
              <a:rPr lang="en-US" sz="2000" dirty="0" err="1" smtClean="0"/>
              <a:t>sistem</a:t>
            </a:r>
            <a:r>
              <a:rPr lang="en-US" sz="2000" dirty="0" smtClean="0"/>
              <a:t> </a:t>
            </a:r>
            <a:r>
              <a:rPr lang="en-US" sz="2000" dirty="0" err="1"/>
              <a:t>rekomendasi</a:t>
            </a:r>
            <a:r>
              <a:rPr lang="en-US" sz="2000" dirty="0"/>
              <a:t> </a:t>
            </a:r>
            <a:r>
              <a:rPr lang="en-US" sz="2000" dirty="0" err="1"/>
              <a:t>pembelian</a:t>
            </a:r>
            <a:r>
              <a:rPr lang="en-US" sz="2000" dirty="0"/>
              <a:t> </a:t>
            </a:r>
            <a:r>
              <a:rPr lang="en-US" sz="2000" dirty="0" err="1" smtClean="0"/>
              <a:t>buku</a:t>
            </a:r>
            <a:r>
              <a:rPr lang="en-US" sz="2000" dirty="0"/>
              <a:t>.</a:t>
            </a:r>
            <a:endParaRPr lang="en-US" sz="2000" i="1" dirty="0" smtClean="0"/>
          </a:p>
          <a:p>
            <a:pPr lvl="1"/>
            <a:r>
              <a:rPr lang="en-US" sz="2000" dirty="0" err="1" smtClean="0"/>
              <a:t>Beberapa</a:t>
            </a:r>
            <a:r>
              <a:rPr lang="en-US" sz="2000" dirty="0" smtClean="0"/>
              <a:t> </a:t>
            </a:r>
            <a:r>
              <a:rPr lang="en-US" sz="2000" dirty="0" err="1" smtClean="0"/>
              <a:t>pilihan</a:t>
            </a:r>
            <a:r>
              <a:rPr lang="en-US" sz="2000" dirty="0" smtClean="0"/>
              <a:t> </a:t>
            </a:r>
            <a:r>
              <a:rPr lang="en-US" sz="2000" dirty="0" err="1" smtClean="0"/>
              <a:t>algoritma</a:t>
            </a:r>
            <a:r>
              <a:rPr lang="en-US" sz="2000" dirty="0"/>
              <a:t>: </a:t>
            </a:r>
            <a:r>
              <a:rPr lang="en-US" sz="2000" dirty="0" err="1"/>
              <a:t>Algoritma</a:t>
            </a:r>
            <a:r>
              <a:rPr lang="en-US" sz="2000" dirty="0"/>
              <a:t> </a:t>
            </a:r>
            <a:r>
              <a:rPr lang="en-US" sz="2000" i="1" dirty="0"/>
              <a:t>Memory-Based Collaborative Filtering</a:t>
            </a:r>
            <a:r>
              <a:rPr lang="en-US" sz="2000" dirty="0"/>
              <a:t>: </a:t>
            </a:r>
            <a:r>
              <a:rPr lang="en-US" sz="2000" i="1" dirty="0"/>
              <a:t>K-Nearest Neighbor, Pearson Correlation Coefficient, Cosine Distance</a:t>
            </a:r>
            <a:endParaRPr lang="en-US" sz="2000" dirty="0" smtClean="0"/>
          </a:p>
          <a:p>
            <a:r>
              <a:rPr lang="en-US" sz="2400" dirty="0" smtClean="0"/>
              <a:t>Yang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dikerjakan</a:t>
            </a:r>
            <a:r>
              <a:rPr lang="en-US" sz="2400" dirty="0"/>
              <a:t> </a:t>
            </a:r>
            <a:r>
              <a:rPr lang="en-US" sz="1800" dirty="0"/>
              <a:t>(</a:t>
            </a:r>
            <a:r>
              <a:rPr lang="en-US" sz="1800" dirty="0" err="1"/>
              <a:t>antara</a:t>
            </a:r>
            <a:r>
              <a:rPr lang="en-US" sz="1800" dirty="0"/>
              <a:t> lain)</a:t>
            </a:r>
            <a:r>
              <a:rPr lang="en-US" sz="2400" dirty="0"/>
              <a:t>:</a:t>
            </a:r>
          </a:p>
          <a:p>
            <a:pPr lvl="1"/>
            <a:r>
              <a:rPr lang="en-US" sz="2000" dirty="0" err="1" smtClean="0"/>
              <a:t>Studi</a:t>
            </a:r>
            <a:r>
              <a:rPr lang="en-US" sz="2000" dirty="0" smtClean="0"/>
              <a:t> </a:t>
            </a:r>
            <a:r>
              <a:rPr lang="en-US" sz="2000" dirty="0" err="1"/>
              <a:t>literatur</a:t>
            </a:r>
            <a:r>
              <a:rPr lang="en-US" sz="2000" dirty="0" smtClean="0"/>
              <a:t>: </a:t>
            </a:r>
            <a:r>
              <a:rPr lang="en-US" sz="2000" dirty="0" err="1" smtClean="0"/>
              <a:t>Algoritma</a:t>
            </a:r>
            <a:r>
              <a:rPr lang="en-US" sz="2000" dirty="0" smtClean="0"/>
              <a:t> </a:t>
            </a:r>
            <a:r>
              <a:rPr lang="en-US" sz="2000" i="1" dirty="0"/>
              <a:t>Memory-Based </a:t>
            </a:r>
            <a:r>
              <a:rPr lang="en-US" sz="2000" i="1" dirty="0" smtClean="0"/>
              <a:t>Collaborative Filtering</a:t>
            </a:r>
            <a:r>
              <a:rPr lang="en-US" sz="2000" dirty="0"/>
              <a:t>: </a:t>
            </a:r>
            <a:r>
              <a:rPr lang="en-US" sz="2000" i="1" dirty="0" smtClean="0"/>
              <a:t>K-Nearest Neighbor</a:t>
            </a:r>
            <a:r>
              <a:rPr lang="en-US" sz="2000" i="1" dirty="0"/>
              <a:t>, Pearson </a:t>
            </a:r>
            <a:r>
              <a:rPr lang="en-US" sz="2000" i="1" dirty="0" smtClean="0"/>
              <a:t>Correlation Coefficient</a:t>
            </a:r>
            <a:r>
              <a:rPr lang="en-US" sz="2000" i="1" dirty="0"/>
              <a:t>, Cosine </a:t>
            </a:r>
            <a:r>
              <a:rPr lang="en-US" sz="2000" i="1" dirty="0" smtClean="0"/>
              <a:t>Distance</a:t>
            </a:r>
            <a:r>
              <a:rPr lang="en-US" sz="2000" dirty="0" smtClean="0"/>
              <a:t>  </a:t>
            </a:r>
            <a:endParaRPr lang="en-US" sz="2000" dirty="0"/>
          </a:p>
          <a:p>
            <a:pPr lvl="1"/>
            <a:r>
              <a:rPr lang="en-US" sz="2000" dirty="0" err="1" smtClean="0"/>
              <a:t>Melakukan</a:t>
            </a:r>
            <a:r>
              <a:rPr lang="en-US" sz="2000" dirty="0" smtClean="0"/>
              <a:t> </a:t>
            </a:r>
            <a:r>
              <a:rPr lang="en-US" sz="2000" dirty="0" err="1" smtClean="0"/>
              <a:t>analisis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perbandingan</a:t>
            </a:r>
            <a:r>
              <a:rPr lang="en-US" sz="2000" dirty="0" smtClean="0"/>
              <a:t> </a:t>
            </a:r>
            <a:r>
              <a:rPr lang="en-US" sz="2000" dirty="0" err="1" smtClean="0"/>
              <a:t>algoritma</a:t>
            </a:r>
            <a:r>
              <a:rPr lang="en-US" sz="2000" dirty="0" smtClean="0"/>
              <a:t>, </a:t>
            </a:r>
            <a:r>
              <a:rPr lang="en-US" sz="2000" dirty="0" err="1" smtClean="0"/>
              <a:t>perancangan</a:t>
            </a:r>
            <a:r>
              <a:rPr lang="en-US" sz="2000" dirty="0" smtClean="0"/>
              <a:t>, </a:t>
            </a:r>
            <a:r>
              <a:rPr lang="en-US" sz="2000" dirty="0" err="1" smtClean="0"/>
              <a:t>implementasi</a:t>
            </a:r>
            <a:r>
              <a:rPr lang="en-US" sz="2000" dirty="0" smtClean="0"/>
              <a:t>, </a:t>
            </a:r>
            <a:r>
              <a:rPr lang="en-US" sz="2000" dirty="0" err="1" smtClean="0"/>
              <a:t>pengujian</a:t>
            </a:r>
            <a:r>
              <a:rPr lang="en-US" sz="2000" dirty="0"/>
              <a:t>, &amp; </a:t>
            </a:r>
            <a:r>
              <a:rPr lang="en-US" sz="2000" dirty="0" err="1" smtClean="0"/>
              <a:t>eksperimen</a:t>
            </a:r>
            <a:r>
              <a:rPr lang="en-US" sz="2000" dirty="0"/>
              <a:t> </a:t>
            </a:r>
            <a:r>
              <a:rPr lang="en-US" sz="2000" dirty="0" err="1" smtClean="0"/>
              <a:t>perangkat</a:t>
            </a:r>
            <a:r>
              <a:rPr lang="en-US" sz="2000" dirty="0" smtClean="0"/>
              <a:t> </a:t>
            </a:r>
            <a:r>
              <a:rPr lang="en-US" sz="2000" dirty="0" err="1" smtClean="0"/>
              <a:t>lunak</a:t>
            </a:r>
            <a:r>
              <a:rPr lang="en-US" sz="2000" dirty="0" smtClean="0"/>
              <a:t>. </a:t>
            </a:r>
          </a:p>
          <a:p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/>
              <a:t>1 orang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(LCA4203) – Memory-Based Collaborative Filtering Recommender System</a:t>
            </a:r>
            <a:endParaRPr lang="en-US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894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Referensi</a:t>
            </a:r>
            <a:r>
              <a:rPr lang="en-US" dirty="0" smtClean="0"/>
              <a:t>:</a:t>
            </a:r>
          </a:p>
          <a:p>
            <a:pPr lvl="1"/>
            <a:r>
              <a:rPr lang="en-US" b="1" dirty="0" smtClean="0"/>
              <a:t>An Introduction to Information Retrieval</a:t>
            </a:r>
            <a:r>
              <a:rPr lang="en-US" dirty="0" smtClean="0"/>
              <a:t>. </a:t>
            </a:r>
            <a:r>
              <a:rPr lang="de-DE" dirty="0"/>
              <a:t>Christopher D. </a:t>
            </a:r>
            <a:r>
              <a:rPr lang="de-DE" dirty="0" smtClean="0"/>
              <a:t>Manning, Prabhakar Raghavan, </a:t>
            </a:r>
            <a:r>
              <a:rPr lang="de-DE" dirty="0"/>
              <a:t>Hinrich Schütze. Cambridge University </a:t>
            </a:r>
            <a:r>
              <a:rPr lang="de-DE" dirty="0" smtClean="0"/>
              <a:t>Press. </a:t>
            </a:r>
            <a:r>
              <a:rPr lang="en-US" dirty="0" smtClean="0"/>
              <a:t>2009. </a:t>
            </a:r>
            <a:endParaRPr lang="en-US" dirty="0" smtClean="0"/>
          </a:p>
          <a:p>
            <a:pPr lvl="1"/>
            <a:r>
              <a:rPr lang="en-US" b="1" dirty="0" smtClean="0"/>
              <a:t>Modern Information Retrieval</a:t>
            </a:r>
            <a:r>
              <a:rPr lang="en-US" dirty="0" smtClean="0"/>
              <a:t>. Ricardo </a:t>
            </a:r>
            <a:r>
              <a:rPr lang="en-US" dirty="0" err="1" smtClean="0"/>
              <a:t>Baeza</a:t>
            </a:r>
            <a:r>
              <a:rPr lang="en-US" dirty="0" smtClean="0"/>
              <a:t>-Yates, </a:t>
            </a:r>
            <a:r>
              <a:rPr lang="en-US" dirty="0" err="1" smtClean="0"/>
              <a:t>Berthier</a:t>
            </a:r>
            <a:r>
              <a:rPr lang="en-US" dirty="0" smtClean="0"/>
              <a:t> </a:t>
            </a:r>
            <a:r>
              <a:rPr lang="en-US" dirty="0" err="1" smtClean="0"/>
              <a:t>Ribeiro-Neto</a:t>
            </a:r>
            <a:r>
              <a:rPr lang="en-US" dirty="0" smtClean="0"/>
              <a:t>. ACM Press. 1999.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(LCA4203) – Memory-Based Collaborative Filtering Recommender System</a:t>
            </a:r>
            <a:endParaRPr lang="en-US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582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Referensi</a:t>
            </a:r>
            <a:r>
              <a:rPr lang="en-US" dirty="0" smtClean="0"/>
              <a:t>:</a:t>
            </a:r>
          </a:p>
          <a:p>
            <a:pPr lvl="1"/>
            <a:r>
              <a:rPr lang="en-US" b="1" dirty="0" smtClean="0"/>
              <a:t>An Introduction to Information Retrieval</a:t>
            </a:r>
            <a:r>
              <a:rPr lang="en-US" dirty="0" smtClean="0"/>
              <a:t>. </a:t>
            </a:r>
            <a:r>
              <a:rPr lang="de-DE" dirty="0"/>
              <a:t>Christopher D. </a:t>
            </a:r>
            <a:r>
              <a:rPr lang="de-DE" dirty="0" smtClean="0"/>
              <a:t>Manning, Prabhakar Raghavan, </a:t>
            </a:r>
            <a:r>
              <a:rPr lang="de-DE" dirty="0"/>
              <a:t>Hinrich Schütze. Cambridge University </a:t>
            </a:r>
            <a:r>
              <a:rPr lang="de-DE" dirty="0" smtClean="0"/>
              <a:t>Press. </a:t>
            </a:r>
            <a:r>
              <a:rPr lang="en-US" dirty="0" smtClean="0"/>
              <a:t>2009. </a:t>
            </a:r>
            <a:endParaRPr lang="en-US" dirty="0" smtClean="0"/>
          </a:p>
          <a:p>
            <a:pPr lvl="1"/>
            <a:r>
              <a:rPr lang="en-US" b="1" dirty="0" smtClean="0"/>
              <a:t>Modern Information Retrieval</a:t>
            </a:r>
            <a:r>
              <a:rPr lang="en-US" dirty="0" smtClean="0"/>
              <a:t>. Ricardo </a:t>
            </a:r>
            <a:r>
              <a:rPr lang="en-US" dirty="0" err="1" smtClean="0"/>
              <a:t>Baeza</a:t>
            </a:r>
            <a:r>
              <a:rPr lang="en-US" dirty="0" smtClean="0"/>
              <a:t>-Yates, </a:t>
            </a:r>
            <a:r>
              <a:rPr lang="en-US" dirty="0" err="1" smtClean="0"/>
              <a:t>Berthier</a:t>
            </a:r>
            <a:r>
              <a:rPr lang="en-US" dirty="0" smtClean="0"/>
              <a:t> </a:t>
            </a:r>
            <a:r>
              <a:rPr lang="en-US" dirty="0" err="1" smtClean="0"/>
              <a:t>Ribeiro-Neto</a:t>
            </a:r>
            <a:r>
              <a:rPr lang="en-US" dirty="0" smtClean="0"/>
              <a:t>. ACM Press. 1999.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(LCA4203) – Memory-Based Collaborative Filtering Recommender System</a:t>
            </a:r>
            <a:endParaRPr lang="en-US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042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Tujuan</a:t>
            </a:r>
            <a:endParaRPr lang="en-US" dirty="0" smtClean="0"/>
          </a:p>
          <a:p>
            <a:pPr lvl="1"/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i="1" dirty="0"/>
              <a:t>Slide Scrolling Games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Greenfoot</a:t>
            </a:r>
            <a:r>
              <a:rPr lang="en-US" dirty="0" smtClean="0"/>
              <a:t>.</a:t>
            </a:r>
            <a:endParaRPr lang="en-US" dirty="0" smtClean="0"/>
          </a:p>
          <a:p>
            <a:pPr lvl="1"/>
            <a:r>
              <a:rPr lang="en-US" i="1" dirty="0"/>
              <a:t>Slide scrolling </a:t>
            </a:r>
            <a:r>
              <a:rPr lang="en-US" i="1" dirty="0" smtClean="0"/>
              <a:t>games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/>
              <a:t>jenis</a:t>
            </a:r>
            <a:r>
              <a:rPr lang="en-US" dirty="0"/>
              <a:t>  </a:t>
            </a:r>
            <a:r>
              <a:rPr lang="en-US" i="1" dirty="0"/>
              <a:t>game  </a:t>
            </a:r>
            <a:r>
              <a:rPr lang="en-US" dirty="0" smtClean="0"/>
              <a:t>di </a:t>
            </a:r>
            <a:r>
              <a:rPr lang="en-US" dirty="0" err="1" smtClean="0"/>
              <a:t>mana</a:t>
            </a:r>
            <a:r>
              <a:rPr lang="en-US" dirty="0" smtClean="0"/>
              <a:t> </a:t>
            </a:r>
            <a:r>
              <a:rPr lang="en-US" dirty="0" err="1" smtClean="0"/>
              <a:t>karakter</a:t>
            </a:r>
            <a:r>
              <a:rPr lang="en-US" dirty="0" smtClean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bergerak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samping</a:t>
            </a:r>
            <a:r>
              <a:rPr lang="en-US" dirty="0"/>
              <a:t> </a:t>
            </a:r>
            <a:r>
              <a:rPr lang="en-US" dirty="0" err="1"/>
              <a:t>diikuti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 smtClean="0"/>
              <a:t>gerakan</a:t>
            </a:r>
            <a:r>
              <a:rPr lang="en-US" dirty="0" smtClean="0"/>
              <a:t> </a:t>
            </a:r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r>
              <a:rPr lang="en-US" dirty="0" smtClean="0"/>
              <a:t> </a:t>
            </a:r>
            <a:r>
              <a:rPr lang="en-US" dirty="0" err="1" smtClean="0"/>
              <a:t>permainan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i="1" dirty="0"/>
              <a:t>game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Super </a:t>
            </a:r>
            <a:r>
              <a:rPr lang="en-US" dirty="0" smtClean="0"/>
              <a:t>Mario </a:t>
            </a:r>
            <a:r>
              <a:rPr lang="en-US" dirty="0" err="1" smtClean="0"/>
              <a:t>sam</a:t>
            </a:r>
            <a:r>
              <a:rPr lang="en-US" dirty="0" err="1" smtClean="0"/>
              <a:t>pai</a:t>
            </a:r>
            <a:r>
              <a:rPr lang="en-US" dirty="0" smtClean="0"/>
              <a:t> </a:t>
            </a:r>
            <a:r>
              <a:rPr lang="en-US" i="1" dirty="0" smtClean="0"/>
              <a:t>stage </a:t>
            </a:r>
            <a:r>
              <a:rPr lang="en-US" dirty="0" smtClean="0"/>
              <a:t>3.</a:t>
            </a:r>
            <a:endParaRPr lang="en-US" dirty="0"/>
          </a:p>
          <a:p>
            <a:r>
              <a:rPr lang="en-US" dirty="0"/>
              <a:t>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 smtClean="0"/>
              <a:t>dikerjakan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err="1" smtClean="0"/>
              <a:t>Studi</a:t>
            </a:r>
            <a:r>
              <a:rPr lang="en-US" dirty="0" smtClean="0"/>
              <a:t> </a:t>
            </a:r>
            <a:r>
              <a:rPr lang="en-US" dirty="0" err="1"/>
              <a:t>literatur</a:t>
            </a:r>
            <a:r>
              <a:rPr lang="en-US" dirty="0" smtClean="0"/>
              <a:t>: </a:t>
            </a:r>
            <a:r>
              <a:rPr lang="en-US" dirty="0" err="1" smtClean="0"/>
              <a:t>teori</a:t>
            </a:r>
            <a:r>
              <a:rPr lang="en-US" dirty="0"/>
              <a:t> </a:t>
            </a:r>
            <a:r>
              <a:rPr lang="en-US" i="1" dirty="0" smtClean="0"/>
              <a:t>game design &amp; programming, game analysis, gameplay, storytelling, </a:t>
            </a:r>
            <a:r>
              <a:rPr lang="en-US" dirty="0" err="1" smtClean="0"/>
              <a:t>kecerdasan</a:t>
            </a:r>
            <a:r>
              <a:rPr lang="en-US" dirty="0" smtClean="0"/>
              <a:t> </a:t>
            </a:r>
            <a:r>
              <a:rPr lang="en-US" dirty="0" err="1" smtClean="0"/>
              <a:t>buatan</a:t>
            </a:r>
            <a:endParaRPr lang="en-US" i="1" dirty="0"/>
          </a:p>
          <a:p>
            <a:pPr lvl="1"/>
            <a:r>
              <a:rPr lang="en-US" dirty="0" err="1" smtClean="0"/>
              <a:t>Mempelajari</a:t>
            </a:r>
            <a:r>
              <a:rPr lang="en-US" dirty="0" smtClean="0"/>
              <a:t> </a:t>
            </a:r>
            <a:r>
              <a:rPr lang="en-US" dirty="0" err="1" smtClean="0"/>
              <a:t>Greenfoot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lingkungan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endParaRPr lang="en-US" dirty="0"/>
          </a:p>
          <a:p>
            <a:r>
              <a:rPr lang="en-US" dirty="0" err="1"/>
              <a:t>Untuk</a:t>
            </a:r>
            <a:r>
              <a:rPr lang="en-US" dirty="0"/>
              <a:t> 1 orang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(</a:t>
            </a:r>
            <a:r>
              <a:rPr lang="en-US" sz="3200" dirty="0" smtClean="0">
                <a:solidFill>
                  <a:srgbClr val="0070C0"/>
                </a:solidFill>
              </a:rPr>
              <a:t>LCA4204) </a:t>
            </a:r>
            <a:r>
              <a:rPr lang="en-US" sz="3200" dirty="0" smtClean="0">
                <a:solidFill>
                  <a:srgbClr val="0070C0"/>
                </a:solidFill>
              </a:rPr>
              <a:t>– Pembangunan </a:t>
            </a:r>
            <a:r>
              <a:rPr lang="en-US" sz="3200" i="1" dirty="0">
                <a:solidFill>
                  <a:srgbClr val="0070C0"/>
                </a:solidFill>
              </a:rPr>
              <a:t>Slide </a:t>
            </a:r>
            <a:r>
              <a:rPr lang="en-US" sz="3200" i="1" dirty="0" smtClean="0">
                <a:solidFill>
                  <a:srgbClr val="0070C0"/>
                </a:solidFill>
              </a:rPr>
              <a:t>Scrolling Games </a:t>
            </a:r>
            <a:r>
              <a:rPr lang="en-US" sz="3200" dirty="0" err="1" smtClean="0">
                <a:solidFill>
                  <a:srgbClr val="0070C0"/>
                </a:solidFill>
              </a:rPr>
              <a:t>dengan</a:t>
            </a:r>
            <a:r>
              <a:rPr lang="en-US" sz="3200" dirty="0" smtClean="0">
                <a:solidFill>
                  <a:srgbClr val="0070C0"/>
                </a:solidFill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</a:rPr>
              <a:t>Greenfoot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8" name="5-Point Star 7"/>
          <p:cNvSpPr/>
          <p:nvPr/>
        </p:nvSpPr>
        <p:spPr>
          <a:xfrm>
            <a:off x="685800" y="4572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46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Referensi</a:t>
            </a:r>
            <a:r>
              <a:rPr lang="en-US" dirty="0" smtClean="0"/>
              <a:t>:</a:t>
            </a:r>
          </a:p>
          <a:p>
            <a:pPr lvl="1"/>
            <a:r>
              <a:rPr lang="en-US" b="1" dirty="0"/>
              <a:t>Game Design Theory and Practice</a:t>
            </a:r>
            <a:r>
              <a:rPr lang="en-US" dirty="0"/>
              <a:t>, Second </a:t>
            </a:r>
            <a:r>
              <a:rPr lang="en-US" dirty="0" smtClean="0"/>
              <a:t>Edition. Richard </a:t>
            </a:r>
            <a:r>
              <a:rPr lang="en-US" dirty="0"/>
              <a:t>Rouse </a:t>
            </a:r>
            <a:r>
              <a:rPr lang="en-US" dirty="0" smtClean="0"/>
              <a:t>III. </a:t>
            </a:r>
            <a:r>
              <a:rPr lang="en-US" dirty="0" err="1"/>
              <a:t>Wordware</a:t>
            </a:r>
            <a:r>
              <a:rPr lang="en-US" dirty="0"/>
              <a:t> Publishing. 2005. </a:t>
            </a:r>
            <a:r>
              <a:rPr lang="en-US" dirty="0" smtClean="0"/>
              <a:t>ISBN:1556229127. </a:t>
            </a:r>
          </a:p>
          <a:p>
            <a:pPr lvl="1"/>
            <a:r>
              <a:rPr lang="en-US" b="1" dirty="0" smtClean="0"/>
              <a:t>On </a:t>
            </a:r>
            <a:r>
              <a:rPr lang="en-US" b="1" dirty="0"/>
              <a:t>Game Design</a:t>
            </a:r>
            <a:r>
              <a:rPr lang="en-US" dirty="0"/>
              <a:t>. Andrew </a:t>
            </a:r>
            <a:r>
              <a:rPr lang="en-US" dirty="0" err="1"/>
              <a:t>Rollings</a:t>
            </a:r>
            <a:r>
              <a:rPr lang="en-US" dirty="0"/>
              <a:t> and Ernest Adams. New Riders </a:t>
            </a:r>
            <a:r>
              <a:rPr lang="en-US" dirty="0" smtClean="0"/>
              <a:t>Publishing. 2003. ISBN </a:t>
            </a:r>
            <a:r>
              <a:rPr lang="en-US" dirty="0"/>
              <a:t>: </a:t>
            </a:r>
            <a:r>
              <a:rPr lang="en-US" dirty="0" smtClean="0"/>
              <a:t>1-592-73001-9. </a:t>
            </a:r>
          </a:p>
          <a:p>
            <a:pPr lvl="1"/>
            <a:r>
              <a:rPr lang="en-US" b="1" dirty="0" smtClean="0"/>
              <a:t>The Art of Game Design</a:t>
            </a:r>
            <a:r>
              <a:rPr lang="en-US" dirty="0" smtClean="0"/>
              <a:t>. </a:t>
            </a:r>
            <a:r>
              <a:rPr lang="en-US" dirty="0"/>
              <a:t>Jesse Schell. Morgan Kaufmann </a:t>
            </a:r>
            <a:r>
              <a:rPr lang="en-US" dirty="0" smtClean="0"/>
              <a:t>Publishers. </a:t>
            </a:r>
            <a:r>
              <a:rPr lang="en-US" dirty="0"/>
              <a:t>2008. ISBN: </a:t>
            </a:r>
            <a:r>
              <a:rPr lang="en-US" dirty="0" smtClean="0"/>
              <a:t>978-0-12-369496-6.</a:t>
            </a:r>
          </a:p>
          <a:p>
            <a:pPr lvl="1"/>
            <a:r>
              <a:rPr lang="en-US" b="1" dirty="0"/>
              <a:t>AI Game Programming Wisdom</a:t>
            </a:r>
            <a:r>
              <a:rPr lang="en-US" dirty="0" smtClean="0"/>
              <a:t>. Steve Rabin.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(</a:t>
            </a:r>
            <a:r>
              <a:rPr lang="en-US" sz="3200" dirty="0" smtClean="0">
                <a:solidFill>
                  <a:srgbClr val="0070C0"/>
                </a:solidFill>
              </a:rPr>
              <a:t>LCA4204) </a:t>
            </a:r>
            <a:r>
              <a:rPr lang="en-US" sz="3200" dirty="0">
                <a:solidFill>
                  <a:srgbClr val="0070C0"/>
                </a:solidFill>
              </a:rPr>
              <a:t>– Pembangunan </a:t>
            </a:r>
            <a:r>
              <a:rPr lang="en-US" sz="3200" i="1" dirty="0">
                <a:solidFill>
                  <a:srgbClr val="0070C0"/>
                </a:solidFill>
              </a:rPr>
              <a:t>Slide Scrolling Games </a:t>
            </a:r>
            <a:r>
              <a:rPr lang="en-US" sz="3200" dirty="0" err="1">
                <a:solidFill>
                  <a:srgbClr val="0070C0"/>
                </a:solidFill>
              </a:rPr>
              <a:t>dengan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 err="1">
                <a:solidFill>
                  <a:srgbClr val="0070C0"/>
                </a:solidFill>
              </a:rPr>
              <a:t>Greenfoot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8" name="5-Point Star 7"/>
          <p:cNvSpPr/>
          <p:nvPr/>
        </p:nvSpPr>
        <p:spPr>
          <a:xfrm>
            <a:off x="685800" y="4572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783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153400" cy="1143000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(</a:t>
            </a:r>
            <a:r>
              <a:rPr lang="en-US" sz="3600" dirty="0" smtClean="0">
                <a:solidFill>
                  <a:srgbClr val="0070C0"/>
                </a:solidFill>
              </a:rPr>
              <a:t>LCA4201) </a:t>
            </a:r>
            <a:r>
              <a:rPr lang="en-US" sz="3600" dirty="0">
                <a:solidFill>
                  <a:srgbClr val="0070C0"/>
                </a:solidFill>
              </a:rPr>
              <a:t>Pembangunan </a:t>
            </a:r>
            <a:r>
              <a:rPr lang="en-US" sz="3600" dirty="0" err="1">
                <a:solidFill>
                  <a:srgbClr val="0070C0"/>
                </a:solidFill>
              </a:rPr>
              <a:t>Sistem</a:t>
            </a:r>
            <a:r>
              <a:rPr lang="en-US" sz="3600" dirty="0">
                <a:solidFill>
                  <a:srgbClr val="0070C0"/>
                </a:solidFill>
              </a:rPr>
              <a:t> </a:t>
            </a:r>
            <a:r>
              <a:rPr lang="en-US" sz="3600" dirty="0" err="1">
                <a:solidFill>
                  <a:srgbClr val="0070C0"/>
                </a:solidFill>
              </a:rPr>
              <a:t>Pencarian</a:t>
            </a:r>
            <a:r>
              <a:rPr lang="en-US" sz="3600" dirty="0">
                <a:solidFill>
                  <a:srgbClr val="0070C0"/>
                </a:solidFill>
              </a:rPr>
              <a:t> </a:t>
            </a:r>
            <a:r>
              <a:rPr lang="en-US" sz="3600" dirty="0" err="1">
                <a:solidFill>
                  <a:srgbClr val="0070C0"/>
                </a:solidFill>
              </a:rPr>
              <a:t>dan</a:t>
            </a:r>
            <a:r>
              <a:rPr lang="en-US" sz="3600" dirty="0">
                <a:solidFill>
                  <a:srgbClr val="0070C0"/>
                </a:solidFill>
              </a:rPr>
              <a:t> </a:t>
            </a:r>
            <a:r>
              <a:rPr lang="en-US" sz="3600" dirty="0" err="1">
                <a:solidFill>
                  <a:srgbClr val="0070C0"/>
                </a:solidFill>
              </a:rPr>
              <a:t>Temu</a:t>
            </a:r>
            <a:r>
              <a:rPr lang="en-US" sz="3600" dirty="0">
                <a:solidFill>
                  <a:srgbClr val="0070C0"/>
                </a:solidFill>
              </a:rPr>
              <a:t> </a:t>
            </a:r>
            <a:r>
              <a:rPr lang="en-US" sz="3600" dirty="0" err="1">
                <a:solidFill>
                  <a:srgbClr val="0070C0"/>
                </a:solidFill>
              </a:rPr>
              <a:t>Kembali</a:t>
            </a:r>
            <a:r>
              <a:rPr lang="en-US" sz="3600" dirty="0">
                <a:solidFill>
                  <a:srgbClr val="0070C0"/>
                </a:solidFill>
              </a:rPr>
              <a:t> </a:t>
            </a:r>
            <a:r>
              <a:rPr lang="en-US" sz="3600" dirty="0" err="1">
                <a:solidFill>
                  <a:srgbClr val="0070C0"/>
                </a:solidFill>
              </a:rPr>
              <a:t>Informasi</a:t>
            </a:r>
            <a:r>
              <a:rPr lang="en-US" sz="3600" dirty="0">
                <a:solidFill>
                  <a:srgbClr val="0070C0"/>
                </a:solidFill>
              </a:rPr>
              <a:t> </a:t>
            </a:r>
            <a:r>
              <a:rPr lang="en-US" sz="3600" dirty="0" err="1">
                <a:solidFill>
                  <a:srgbClr val="0070C0"/>
                </a:solidFill>
              </a:rPr>
              <a:t>dengan</a:t>
            </a:r>
            <a:r>
              <a:rPr lang="en-US" sz="3600" dirty="0">
                <a:solidFill>
                  <a:srgbClr val="0070C0"/>
                </a:solidFill>
              </a:rPr>
              <a:t> </a:t>
            </a:r>
            <a:r>
              <a:rPr lang="en-US" sz="3600" dirty="0" smtClean="0">
                <a:solidFill>
                  <a:srgbClr val="0070C0"/>
                </a:solidFill>
              </a:rPr>
              <a:t/>
            </a:r>
            <a:br>
              <a:rPr lang="en-US" sz="3600" dirty="0" smtClean="0">
                <a:solidFill>
                  <a:srgbClr val="0070C0"/>
                </a:solidFill>
              </a:rPr>
            </a:br>
            <a:r>
              <a:rPr lang="en-US" sz="3600" dirty="0" smtClean="0">
                <a:solidFill>
                  <a:srgbClr val="0070C0"/>
                </a:solidFill>
              </a:rPr>
              <a:t>Term Reweighting Relevance Feedback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229600" cy="4343400"/>
          </a:xfrm>
        </p:spPr>
        <p:txBody>
          <a:bodyPr>
            <a:noAutofit/>
          </a:bodyPr>
          <a:lstStyle/>
          <a:p>
            <a:r>
              <a:rPr lang="en-US" sz="2400" dirty="0" err="1" smtClean="0"/>
              <a:t>Sistem</a:t>
            </a:r>
            <a:r>
              <a:rPr lang="en-US" sz="2400" dirty="0" smtClean="0"/>
              <a:t> </a:t>
            </a:r>
            <a:r>
              <a:rPr lang="en-US" sz="2400" dirty="0" err="1" smtClean="0"/>
              <a:t>Pencarian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Temu</a:t>
            </a:r>
            <a:r>
              <a:rPr lang="en-US" sz="2400" dirty="0" smtClean="0"/>
              <a:t> </a:t>
            </a:r>
            <a:r>
              <a:rPr lang="en-US" sz="2400" dirty="0" err="1" smtClean="0"/>
              <a:t>Kembali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Informasi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1)</a:t>
            </a:r>
          </a:p>
          <a:p>
            <a:pPr marL="0" indent="0">
              <a:buNone/>
            </a:pPr>
            <a:r>
              <a:rPr lang="en-US" sz="2400" dirty="0" smtClean="0"/>
              <a:t>      2)</a:t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    3)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i="1" dirty="0" smtClean="0">
                <a:solidFill>
                  <a:srgbClr val="0000FF"/>
                </a:solidFill>
              </a:rPr>
              <a:t>Relevance Feedback</a:t>
            </a:r>
            <a:r>
              <a:rPr lang="en-US" sz="2400" b="1" dirty="0" smtClean="0">
                <a:solidFill>
                  <a:srgbClr val="0000FF"/>
                </a:solidFill>
              </a:rPr>
              <a:t> </a:t>
            </a:r>
            <a:r>
              <a:rPr lang="en-US" sz="2400" dirty="0" err="1" smtClean="0"/>
              <a:t>memformulasikan</a:t>
            </a:r>
            <a:r>
              <a:rPr lang="en-US" sz="2400" dirty="0" smtClean="0"/>
              <a:t> </a:t>
            </a:r>
            <a:r>
              <a:rPr lang="en-US" sz="2400" dirty="0" err="1" smtClean="0"/>
              <a:t>kembali</a:t>
            </a:r>
            <a:r>
              <a:rPr lang="en-US" sz="2400" dirty="0" smtClean="0"/>
              <a:t> </a:t>
            </a:r>
            <a:r>
              <a:rPr lang="en-US" sz="2400" i="1" dirty="0" smtClean="0"/>
              <a:t>query user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memodifikasi</a:t>
            </a:r>
            <a:r>
              <a:rPr lang="en-US" sz="2400" dirty="0" smtClean="0"/>
              <a:t> </a:t>
            </a:r>
            <a:r>
              <a:rPr lang="en-US" sz="2400" dirty="0" err="1" smtClean="0"/>
              <a:t>hasil</a:t>
            </a:r>
            <a:r>
              <a:rPr lang="en-US" sz="2400" dirty="0" smtClean="0"/>
              <a:t> </a:t>
            </a:r>
            <a:r>
              <a:rPr lang="en-US" sz="2400" dirty="0" err="1" smtClean="0"/>
              <a:t>pencarian</a:t>
            </a:r>
            <a:r>
              <a:rPr lang="en-US" sz="2400" dirty="0" smtClean="0"/>
              <a:t> </a:t>
            </a:r>
            <a:r>
              <a:rPr lang="en-US" sz="2400" dirty="0" err="1" smtClean="0"/>
              <a:t>berdasarkan</a:t>
            </a:r>
            <a:r>
              <a:rPr lang="en-US" sz="2400" dirty="0" smtClean="0"/>
              <a:t> </a:t>
            </a:r>
            <a:r>
              <a:rPr lang="en-US" sz="2400" i="1" dirty="0" smtClean="0"/>
              <a:t>feedback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i="1" dirty="0" smtClean="0"/>
              <a:t>user. </a:t>
            </a:r>
            <a:endParaRPr lang="en-US" sz="2400" dirty="0" smtClean="0"/>
          </a:p>
          <a:p>
            <a:r>
              <a:rPr lang="en-US" sz="2400" dirty="0" err="1"/>
              <a:t>Lucene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i="1" dirty="0"/>
              <a:t>open-source information retrieval</a:t>
            </a:r>
            <a:r>
              <a:rPr lang="en-US" sz="2400" dirty="0"/>
              <a:t> </a:t>
            </a:r>
            <a:r>
              <a:rPr lang="en-US" sz="2400" dirty="0" err="1"/>
              <a:t>berbasis</a:t>
            </a:r>
            <a:r>
              <a:rPr lang="en-US" sz="2400" dirty="0"/>
              <a:t> </a:t>
            </a:r>
            <a:r>
              <a:rPr lang="en-US" sz="2400" dirty="0" smtClean="0"/>
              <a:t>Java yang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membangun</a:t>
            </a:r>
            <a:r>
              <a:rPr lang="en-US" sz="2400" dirty="0" smtClean="0"/>
              <a:t> </a:t>
            </a:r>
            <a:r>
              <a:rPr lang="en-US" sz="2400" dirty="0" err="1" smtClean="0"/>
              <a:t>sistem</a:t>
            </a:r>
            <a:r>
              <a:rPr lang="en-US" sz="2400" dirty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93800" y="2309078"/>
            <a:ext cx="7772400" cy="952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 err="1" smtClean="0"/>
              <a:t>mengembalikan</a:t>
            </a:r>
            <a:r>
              <a:rPr lang="en-US" sz="2200" dirty="0" smtClean="0"/>
              <a:t> </a:t>
            </a:r>
            <a:r>
              <a:rPr lang="en-US" sz="2200" dirty="0" err="1" smtClean="0"/>
              <a:t>dokumen</a:t>
            </a:r>
            <a:r>
              <a:rPr lang="en-US" sz="2200" dirty="0" smtClean="0"/>
              <a:t> yang </a:t>
            </a:r>
            <a:r>
              <a:rPr lang="en-US" sz="2200" b="1" dirty="0" err="1" smtClean="0">
                <a:solidFill>
                  <a:srgbClr val="0000FF"/>
                </a:solidFill>
              </a:rPr>
              <a:t>relevan</a:t>
            </a:r>
            <a:r>
              <a:rPr lang="en-US" sz="2200" b="1" dirty="0" smtClean="0">
                <a:solidFill>
                  <a:srgbClr val="0000FF"/>
                </a:solidFill>
              </a:rPr>
              <a:t> </a:t>
            </a:r>
            <a:r>
              <a:rPr lang="en-US" sz="2200" dirty="0" err="1" smtClean="0"/>
              <a:t>dengan</a:t>
            </a:r>
            <a:r>
              <a:rPr lang="en-US" sz="2200" dirty="0" smtClean="0"/>
              <a:t> </a:t>
            </a:r>
            <a:r>
              <a:rPr lang="en-US" sz="2200" i="1" dirty="0" smtClean="0"/>
              <a:t>query user</a:t>
            </a:r>
            <a:endParaRPr lang="en-US" sz="22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19200" y="2717800"/>
            <a:ext cx="7010400" cy="86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 err="1" smtClean="0"/>
              <a:t>pencarian</a:t>
            </a:r>
            <a:r>
              <a:rPr lang="en-US" sz="2200" dirty="0" smtClean="0"/>
              <a:t> </a:t>
            </a:r>
            <a:r>
              <a:rPr lang="en-US" sz="2200" dirty="0" err="1" smtClean="0"/>
              <a:t>dilakukan</a:t>
            </a:r>
            <a:r>
              <a:rPr lang="en-US" sz="2200" dirty="0" smtClean="0"/>
              <a:t> </a:t>
            </a:r>
            <a:r>
              <a:rPr lang="en-US" sz="2200" dirty="0" err="1" smtClean="0"/>
              <a:t>pada</a:t>
            </a:r>
            <a:r>
              <a:rPr lang="en-US" sz="2200" dirty="0" smtClean="0"/>
              <a:t> </a:t>
            </a:r>
            <a:r>
              <a:rPr lang="en-US" sz="2200" dirty="0" err="1" smtClean="0"/>
              <a:t>koleksi</a:t>
            </a:r>
            <a:r>
              <a:rPr lang="en-US" sz="2200" dirty="0" smtClean="0"/>
              <a:t> </a:t>
            </a:r>
            <a:r>
              <a:rPr lang="en-US" sz="2200" dirty="0" err="1" smtClean="0"/>
              <a:t>dokumen</a:t>
            </a:r>
            <a:r>
              <a:rPr lang="en-US" sz="2200" dirty="0" smtClean="0"/>
              <a:t> yang </a:t>
            </a:r>
            <a:r>
              <a:rPr lang="en-US" sz="2200" b="1" dirty="0" err="1" smtClean="0">
                <a:solidFill>
                  <a:srgbClr val="0000FF"/>
                </a:solidFill>
              </a:rPr>
              <a:t>besar</a:t>
            </a:r>
            <a:r>
              <a:rPr lang="en-US" sz="2200" b="1" dirty="0" smtClean="0"/>
              <a:t> </a:t>
            </a:r>
            <a:r>
              <a:rPr lang="en-US" sz="2200" dirty="0" err="1" smtClean="0"/>
              <a:t>secara</a:t>
            </a:r>
            <a:r>
              <a:rPr lang="en-US" sz="2200" dirty="0" smtClean="0"/>
              <a:t> </a:t>
            </a:r>
            <a:r>
              <a:rPr lang="en-US" sz="2200" b="1" dirty="0" err="1" smtClean="0">
                <a:solidFill>
                  <a:srgbClr val="0000FF"/>
                </a:solidFill>
              </a:rPr>
              <a:t>efisien</a:t>
            </a:r>
            <a:endParaRPr lang="en-US" sz="2200" b="1" dirty="0" smtClean="0">
              <a:solidFill>
                <a:srgbClr val="0000FF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1219200" y="3505200"/>
            <a:ext cx="7391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/>
              <a:t>dokumen-dokumen</a:t>
            </a:r>
            <a:r>
              <a:rPr lang="en-US" sz="2200" dirty="0" smtClean="0"/>
              <a:t> </a:t>
            </a:r>
            <a:r>
              <a:rPr lang="en-US" sz="2200" dirty="0"/>
              <a:t>yang </a:t>
            </a:r>
            <a:r>
              <a:rPr lang="en-US" sz="2200" dirty="0" err="1"/>
              <a:t>relevan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i="1" dirty="0"/>
              <a:t>query </a:t>
            </a:r>
            <a:r>
              <a:rPr lang="en-US" sz="2200" dirty="0" err="1" smtClean="0"/>
              <a:t>diberi</a:t>
            </a:r>
            <a:r>
              <a:rPr lang="en-US" sz="2200" dirty="0" smtClean="0"/>
              <a:t> </a:t>
            </a:r>
            <a:r>
              <a:rPr lang="en-US" sz="2200" b="1" dirty="0" err="1" smtClean="0">
                <a:solidFill>
                  <a:srgbClr val="0000FF"/>
                </a:solidFill>
              </a:rPr>
              <a:t>peringkat</a:t>
            </a:r>
            <a:r>
              <a:rPr lang="en-US" sz="2200" b="1" dirty="0" smtClean="0">
                <a:solidFill>
                  <a:srgbClr val="0000FF"/>
                </a:solidFill>
              </a:rPr>
              <a:t> </a:t>
            </a:r>
            <a:r>
              <a:rPr lang="en-US" sz="2200" dirty="0" err="1" smtClean="0"/>
              <a:t>berdasarkan</a:t>
            </a:r>
            <a:r>
              <a:rPr lang="en-US" sz="2200" dirty="0" smtClean="0"/>
              <a:t> </a:t>
            </a:r>
            <a:r>
              <a:rPr lang="en-US" sz="2200" dirty="0" err="1" smtClean="0"/>
              <a:t>tingkat</a:t>
            </a:r>
            <a:r>
              <a:rPr lang="en-US" sz="2200" dirty="0" smtClean="0"/>
              <a:t> </a:t>
            </a:r>
            <a:r>
              <a:rPr lang="en-US" sz="2200" dirty="0" err="1" smtClean="0"/>
              <a:t>relevansi</a:t>
            </a:r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0928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(</a:t>
            </a:r>
            <a:r>
              <a:rPr lang="en-US" sz="3200" dirty="0" smtClean="0">
                <a:solidFill>
                  <a:srgbClr val="0070C0"/>
                </a:solidFill>
              </a:rPr>
              <a:t>LCA4201) </a:t>
            </a:r>
            <a:r>
              <a:rPr lang="en-US" sz="3200" dirty="0">
                <a:solidFill>
                  <a:srgbClr val="0070C0"/>
                </a:solidFill>
              </a:rPr>
              <a:t>Pembangunan </a:t>
            </a:r>
            <a:r>
              <a:rPr lang="en-US" sz="3200" dirty="0" err="1">
                <a:solidFill>
                  <a:srgbClr val="0070C0"/>
                </a:solidFill>
              </a:rPr>
              <a:t>Sistem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 err="1">
                <a:solidFill>
                  <a:srgbClr val="0070C0"/>
                </a:solidFill>
              </a:rPr>
              <a:t>Pencarian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 err="1">
                <a:solidFill>
                  <a:srgbClr val="0070C0"/>
                </a:solidFill>
              </a:rPr>
              <a:t>dan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 err="1">
                <a:solidFill>
                  <a:srgbClr val="0070C0"/>
                </a:solidFill>
              </a:rPr>
              <a:t>Temu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 err="1">
                <a:solidFill>
                  <a:srgbClr val="0070C0"/>
                </a:solidFill>
              </a:rPr>
              <a:t>Kembali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 err="1">
                <a:solidFill>
                  <a:srgbClr val="0070C0"/>
                </a:solidFill>
              </a:rPr>
              <a:t>Informasi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 err="1">
                <a:solidFill>
                  <a:srgbClr val="0070C0"/>
                </a:solidFill>
              </a:rPr>
              <a:t>dengan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br>
              <a:rPr lang="en-US" sz="3200" dirty="0">
                <a:solidFill>
                  <a:srgbClr val="0070C0"/>
                </a:solidFill>
              </a:rPr>
            </a:br>
            <a:r>
              <a:rPr lang="en-US" sz="3200" dirty="0">
                <a:solidFill>
                  <a:srgbClr val="0070C0"/>
                </a:solidFill>
              </a:rPr>
              <a:t>Term Reweighting Relevance Feedback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724400"/>
          </a:xfrm>
        </p:spPr>
        <p:txBody>
          <a:bodyPr>
            <a:normAutofit/>
          </a:bodyPr>
          <a:lstStyle/>
          <a:p>
            <a:r>
              <a:rPr lang="en-US" dirty="0" err="1" smtClean="0"/>
              <a:t>Tujuan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Membangun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PTKI </a:t>
            </a:r>
            <a:r>
              <a:rPr lang="en-US" i="1" dirty="0" smtClean="0"/>
              <a:t>(indexing, querying, searching, ranking)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b="1" i="1" dirty="0" smtClean="0">
                <a:solidFill>
                  <a:srgbClr val="0000FF"/>
                </a:solidFill>
              </a:rPr>
              <a:t>term reweighting relevance feedback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dokumen</a:t>
            </a:r>
            <a:r>
              <a:rPr lang="en-US" dirty="0" smtClean="0"/>
              <a:t> </a:t>
            </a:r>
            <a:r>
              <a:rPr lang="en-US" dirty="0" err="1" smtClean="0"/>
              <a:t>teks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Lucene</a:t>
            </a:r>
            <a:r>
              <a:rPr lang="en-US" dirty="0" smtClean="0"/>
              <a:t> library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Untuk</a:t>
            </a:r>
            <a:r>
              <a:rPr lang="en-US" dirty="0"/>
              <a:t>:</a:t>
            </a:r>
            <a:r>
              <a:rPr lang="en-US" dirty="0" smtClean="0"/>
              <a:t> 1 orang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65362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(</a:t>
            </a:r>
            <a:r>
              <a:rPr lang="en-US" sz="3200" dirty="0" smtClean="0">
                <a:solidFill>
                  <a:srgbClr val="0070C0"/>
                </a:solidFill>
              </a:rPr>
              <a:t>LCA4201) </a:t>
            </a:r>
            <a:r>
              <a:rPr lang="en-US" sz="3200" dirty="0">
                <a:solidFill>
                  <a:srgbClr val="0070C0"/>
                </a:solidFill>
              </a:rPr>
              <a:t>Pembangunan </a:t>
            </a:r>
            <a:r>
              <a:rPr lang="en-US" sz="3200" dirty="0" err="1">
                <a:solidFill>
                  <a:srgbClr val="0070C0"/>
                </a:solidFill>
              </a:rPr>
              <a:t>Sistem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 err="1">
                <a:solidFill>
                  <a:srgbClr val="0070C0"/>
                </a:solidFill>
              </a:rPr>
              <a:t>Pencarian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 err="1">
                <a:solidFill>
                  <a:srgbClr val="0070C0"/>
                </a:solidFill>
              </a:rPr>
              <a:t>dan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 err="1">
                <a:solidFill>
                  <a:srgbClr val="0070C0"/>
                </a:solidFill>
              </a:rPr>
              <a:t>Temu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 err="1">
                <a:solidFill>
                  <a:srgbClr val="0070C0"/>
                </a:solidFill>
              </a:rPr>
              <a:t>Kembali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 err="1">
                <a:solidFill>
                  <a:srgbClr val="0070C0"/>
                </a:solidFill>
              </a:rPr>
              <a:t>Informasi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 err="1">
                <a:solidFill>
                  <a:srgbClr val="0070C0"/>
                </a:solidFill>
              </a:rPr>
              <a:t>dengan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br>
              <a:rPr lang="en-US" sz="3200" dirty="0">
                <a:solidFill>
                  <a:srgbClr val="0070C0"/>
                </a:solidFill>
              </a:rPr>
            </a:br>
            <a:r>
              <a:rPr lang="en-US" sz="3200" dirty="0">
                <a:solidFill>
                  <a:srgbClr val="0070C0"/>
                </a:solidFill>
              </a:rPr>
              <a:t>Term Reweighting Relevance Feedback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Yang </a:t>
            </a:r>
            <a:r>
              <a:rPr lang="en-US" sz="2800" dirty="0" err="1" smtClean="0"/>
              <a:t>harus</a:t>
            </a:r>
            <a:r>
              <a:rPr lang="en-US" sz="2800" dirty="0" smtClean="0"/>
              <a:t> </a:t>
            </a:r>
            <a:r>
              <a:rPr lang="en-US" sz="2800" dirty="0" err="1" smtClean="0"/>
              <a:t>dikerjakan</a:t>
            </a:r>
            <a:r>
              <a:rPr lang="en-US" sz="2800" dirty="0" smtClean="0"/>
              <a:t> </a:t>
            </a:r>
            <a:r>
              <a:rPr lang="en-US" sz="2000" dirty="0" smtClean="0"/>
              <a:t>(</a:t>
            </a:r>
            <a:r>
              <a:rPr lang="en-US" sz="2000" dirty="0" err="1" smtClean="0"/>
              <a:t>antara</a:t>
            </a:r>
            <a:r>
              <a:rPr lang="en-US" sz="2000" dirty="0" smtClean="0"/>
              <a:t> lain)</a:t>
            </a:r>
            <a:r>
              <a:rPr lang="en-US" sz="2800" dirty="0" smtClean="0"/>
              <a:t>:</a:t>
            </a:r>
          </a:p>
          <a:p>
            <a:pPr lvl="1"/>
            <a:r>
              <a:rPr lang="en-US" sz="2400" dirty="0" err="1" smtClean="0"/>
              <a:t>Melakukan</a:t>
            </a:r>
            <a:r>
              <a:rPr lang="en-US" sz="2400" dirty="0" smtClean="0"/>
              <a:t> </a:t>
            </a:r>
            <a:r>
              <a:rPr lang="en-US" sz="2400" dirty="0" err="1" smtClean="0"/>
              <a:t>studi</a:t>
            </a:r>
            <a:r>
              <a:rPr lang="en-US" sz="2400" dirty="0" smtClean="0"/>
              <a:t> </a:t>
            </a:r>
            <a:r>
              <a:rPr lang="en-US" sz="2400" dirty="0" err="1" smtClean="0"/>
              <a:t>literatur</a:t>
            </a:r>
            <a:r>
              <a:rPr lang="en-US" sz="2400" dirty="0"/>
              <a:t> </a:t>
            </a:r>
            <a:r>
              <a:rPr lang="en-US" sz="2400" dirty="0" err="1" smtClean="0"/>
              <a:t>mengenai</a:t>
            </a:r>
            <a:r>
              <a:rPr lang="en-US" sz="2400" dirty="0" smtClean="0"/>
              <a:t> </a:t>
            </a:r>
            <a:r>
              <a:rPr lang="en-US" sz="2400" dirty="0" err="1" smtClean="0"/>
              <a:t>pengetahuan</a:t>
            </a:r>
            <a:r>
              <a:rPr lang="en-US" sz="2400" dirty="0" smtClean="0"/>
              <a:t> </a:t>
            </a:r>
            <a:r>
              <a:rPr lang="en-US" sz="2400" dirty="0" err="1" smtClean="0"/>
              <a:t>Sistem</a:t>
            </a:r>
            <a:r>
              <a:rPr lang="en-US" sz="2400" dirty="0" smtClean="0"/>
              <a:t> </a:t>
            </a:r>
            <a:r>
              <a:rPr lang="en-US" sz="2400" dirty="0" err="1" smtClean="0"/>
              <a:t>Temu</a:t>
            </a:r>
            <a:r>
              <a:rPr lang="en-US" sz="2400" dirty="0" smtClean="0"/>
              <a:t> </a:t>
            </a:r>
            <a:r>
              <a:rPr lang="en-US" sz="2400" dirty="0" err="1" smtClean="0"/>
              <a:t>Kembali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Informasi</a:t>
            </a:r>
            <a:r>
              <a:rPr lang="en-US" sz="2400" dirty="0" smtClean="0"/>
              <a:t>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umum</a:t>
            </a:r>
            <a:r>
              <a:rPr lang="en-US" sz="2400" dirty="0" smtClean="0"/>
              <a:t>, </a:t>
            </a:r>
            <a:r>
              <a:rPr lang="en-US" sz="2400" dirty="0" err="1" smtClean="0"/>
              <a:t>pemodelan</a:t>
            </a:r>
            <a:r>
              <a:rPr lang="en-US" sz="2400" dirty="0" smtClean="0"/>
              <a:t>, </a:t>
            </a:r>
            <a:r>
              <a:rPr lang="en-US" sz="2400" dirty="0" err="1" smtClean="0"/>
              <a:t>teknik</a:t>
            </a:r>
            <a:r>
              <a:rPr lang="en-US" sz="2400" dirty="0" smtClean="0"/>
              <a:t> </a:t>
            </a:r>
            <a:r>
              <a:rPr lang="en-US" sz="2400" dirty="0" err="1" smtClean="0"/>
              <a:t>evaluasi</a:t>
            </a:r>
            <a:r>
              <a:rPr lang="en-US" sz="2400" dirty="0" smtClean="0"/>
              <a:t>, </a:t>
            </a:r>
            <a:r>
              <a:rPr lang="en-US" sz="2400" dirty="0" err="1" smtClean="0"/>
              <a:t>pemrosesan</a:t>
            </a:r>
            <a:r>
              <a:rPr lang="en-US" sz="2400" dirty="0" smtClean="0"/>
              <a:t> </a:t>
            </a:r>
            <a:r>
              <a:rPr lang="en-US" sz="2400" dirty="0" err="1" smtClean="0"/>
              <a:t>teks</a:t>
            </a:r>
            <a:r>
              <a:rPr lang="en-US" sz="2400" dirty="0" smtClean="0"/>
              <a:t> </a:t>
            </a:r>
            <a:r>
              <a:rPr lang="en-US" sz="2400" i="1" dirty="0" smtClean="0"/>
              <a:t>(</a:t>
            </a:r>
            <a:r>
              <a:rPr lang="en-US" sz="2400" i="1" dirty="0" err="1" smtClean="0"/>
              <a:t>downcasting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stopword</a:t>
            </a:r>
            <a:r>
              <a:rPr lang="en-US" sz="2400" i="1" dirty="0" smtClean="0"/>
              <a:t> removal, stemming, </a:t>
            </a:r>
            <a:r>
              <a:rPr lang="en-US" sz="2400" i="1" dirty="0" err="1" smtClean="0"/>
              <a:t>dsb</a:t>
            </a:r>
            <a:r>
              <a:rPr lang="en-US" sz="2400" i="1" dirty="0" smtClean="0"/>
              <a:t>.), indexing, searching, ranking</a:t>
            </a:r>
            <a:r>
              <a:rPr lang="en-US" sz="2400" dirty="0" smtClean="0"/>
              <a:t>, </a:t>
            </a:r>
            <a:r>
              <a:rPr lang="en-US" sz="2400" dirty="0" err="1" smtClean="0"/>
              <a:t>relevansi</a:t>
            </a:r>
            <a:r>
              <a:rPr lang="en-US" sz="1800" dirty="0" smtClean="0"/>
              <a:t>*)</a:t>
            </a:r>
            <a:r>
              <a:rPr lang="en-US" sz="2400" dirty="0" smtClean="0"/>
              <a:t>, </a:t>
            </a:r>
            <a:r>
              <a:rPr lang="en-US" sz="2400" i="1" dirty="0" smtClean="0"/>
              <a:t>term reweighting relevance feedback, </a:t>
            </a:r>
            <a:r>
              <a:rPr lang="en-US" sz="2400" dirty="0" err="1" smtClean="0"/>
              <a:t>Lucene</a:t>
            </a:r>
            <a:r>
              <a:rPr lang="en-US" sz="2400" dirty="0" smtClean="0"/>
              <a:t> </a:t>
            </a:r>
            <a:r>
              <a:rPr lang="en-US" sz="2400" i="1" dirty="0" smtClean="0"/>
              <a:t>library.</a:t>
            </a:r>
          </a:p>
          <a:p>
            <a:pPr lvl="1"/>
            <a:r>
              <a:rPr lang="en-US" sz="2400" dirty="0" err="1" smtClean="0"/>
              <a:t>Menganalisis</a:t>
            </a:r>
            <a:r>
              <a:rPr lang="en-US" sz="2400" dirty="0" smtClean="0"/>
              <a:t>, </a:t>
            </a:r>
            <a:r>
              <a:rPr lang="en-US" sz="2400" dirty="0" err="1" smtClean="0"/>
              <a:t>merancang</a:t>
            </a:r>
            <a:r>
              <a:rPr lang="en-US" sz="2400" dirty="0" smtClean="0"/>
              <a:t>, </a:t>
            </a:r>
            <a:r>
              <a:rPr lang="en-US" sz="2400" dirty="0" err="1" smtClean="0"/>
              <a:t>mengimplementasikan</a:t>
            </a:r>
            <a:r>
              <a:rPr lang="en-US" sz="2400" dirty="0" smtClean="0"/>
              <a:t>, </a:t>
            </a:r>
            <a:r>
              <a:rPr lang="en-US" sz="2400" dirty="0" err="1" smtClean="0"/>
              <a:t>menguji</a:t>
            </a:r>
            <a:r>
              <a:rPr lang="en-US" sz="2400" dirty="0" smtClean="0"/>
              <a:t>, &amp; </a:t>
            </a:r>
            <a:r>
              <a:rPr lang="en-US" sz="2400" dirty="0" err="1" smtClean="0"/>
              <a:t>bereksperimen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sistem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dibangun</a:t>
            </a:r>
            <a:r>
              <a:rPr lang="en-US" sz="2400" dirty="0" smtClean="0"/>
              <a:t>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6200" y="6248400"/>
            <a:ext cx="89154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1600" b="1" dirty="0" err="1" smtClean="0">
                <a:solidFill>
                  <a:srgbClr val="0000FF"/>
                </a:solidFill>
              </a:rPr>
              <a:t>Relevansi</a:t>
            </a:r>
            <a:r>
              <a:rPr lang="en-US" sz="1600" dirty="0" smtClean="0"/>
              <a:t>: </a:t>
            </a:r>
            <a:r>
              <a:rPr lang="en-US" sz="1600" dirty="0" err="1" smtClean="0"/>
              <a:t>Tergantung</a:t>
            </a:r>
            <a:r>
              <a:rPr lang="en-US" sz="1600" dirty="0" smtClean="0"/>
              <a:t> </a:t>
            </a:r>
            <a:r>
              <a:rPr lang="en-US" sz="1600" dirty="0" err="1" smtClean="0"/>
              <a:t>topik</a:t>
            </a:r>
            <a:r>
              <a:rPr lang="en-US" sz="1600" dirty="0" smtClean="0"/>
              <a:t>, </a:t>
            </a:r>
            <a:r>
              <a:rPr lang="en-US" sz="1600" dirty="0" err="1" smtClean="0"/>
              <a:t>informasi</a:t>
            </a:r>
            <a:r>
              <a:rPr lang="en-US" sz="1600" dirty="0" smtClean="0"/>
              <a:t> </a:t>
            </a:r>
            <a:r>
              <a:rPr lang="en-US" sz="1600" dirty="0" err="1" smtClean="0"/>
              <a:t>terkini</a:t>
            </a:r>
            <a:r>
              <a:rPr lang="en-US" sz="1600" dirty="0" smtClean="0"/>
              <a:t>, </a:t>
            </a:r>
            <a:r>
              <a:rPr lang="en-US" sz="1600" dirty="0" err="1" smtClean="0"/>
              <a:t>sumber</a:t>
            </a:r>
            <a:r>
              <a:rPr lang="en-US" sz="1600" dirty="0" smtClean="0"/>
              <a:t> </a:t>
            </a:r>
            <a:r>
              <a:rPr lang="en-US" sz="1600" dirty="0" err="1" smtClean="0"/>
              <a:t>terpercaya</a:t>
            </a:r>
            <a:r>
              <a:rPr lang="en-US" sz="1600" dirty="0" smtClean="0"/>
              <a:t>, </a:t>
            </a:r>
            <a:r>
              <a:rPr lang="en-US" sz="1600" dirty="0" err="1" smtClean="0"/>
              <a:t>sesuai</a:t>
            </a:r>
            <a:r>
              <a:rPr lang="en-US" sz="1600" dirty="0" smtClean="0"/>
              <a:t> </a:t>
            </a:r>
            <a:r>
              <a:rPr lang="en-US" sz="1600" dirty="0" err="1" smtClean="0"/>
              <a:t>dgn</a:t>
            </a:r>
            <a:r>
              <a:rPr lang="en-US" sz="1600" dirty="0" smtClean="0"/>
              <a:t> </a:t>
            </a:r>
            <a:r>
              <a:rPr lang="en-US" sz="1600" b="1" dirty="0" err="1" smtClean="0"/>
              <a:t>informasi</a:t>
            </a:r>
            <a:r>
              <a:rPr lang="en-US" sz="1600" b="1" dirty="0" smtClean="0"/>
              <a:t> </a:t>
            </a:r>
            <a:r>
              <a:rPr lang="en-US" sz="1600" dirty="0" smtClean="0"/>
              <a:t>yang </a:t>
            </a:r>
            <a:r>
              <a:rPr lang="en-US" sz="1600" dirty="0" err="1" smtClean="0"/>
              <a:t>dibutuhkan</a:t>
            </a:r>
            <a:r>
              <a:rPr lang="en-US" sz="1600" dirty="0" smtClean="0"/>
              <a:t> </a:t>
            </a:r>
            <a:r>
              <a:rPr lang="en-US" sz="1600" i="1" dirty="0" smtClean="0"/>
              <a:t>user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24386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5D232E2-C3F8-4445-B0E0-3FD2C753D959}" type="slidenum">
              <a:rPr lang="en-US" sz="1200">
                <a:solidFill>
                  <a:srgbClr val="000000"/>
                </a:solidFill>
                <a:latin typeface="Helvetica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Relevance Feedback Architecture</a:t>
            </a:r>
          </a:p>
        </p:txBody>
      </p:sp>
      <p:sp>
        <p:nvSpPr>
          <p:cNvPr id="6148" name="Text Box 14"/>
          <p:cNvSpPr txBox="1">
            <a:spLocks noChangeArrowheads="1"/>
          </p:cNvSpPr>
          <p:nvPr/>
        </p:nvSpPr>
        <p:spPr bwMode="auto">
          <a:xfrm>
            <a:off x="5105400" y="2819400"/>
            <a:ext cx="1139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2000" smtClean="0">
                <a:solidFill>
                  <a:srgbClr val="000000"/>
                </a:solidFill>
              </a:rPr>
              <a:t>Rankings</a:t>
            </a:r>
          </a:p>
        </p:txBody>
      </p:sp>
      <p:pic>
        <p:nvPicPr>
          <p:cNvPr id="71696" name="Picture 16" descr="C:\Program Files\MSOffice\Clipart\Popular\amconfus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971800"/>
            <a:ext cx="931863" cy="200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Rectangle 17"/>
          <p:cNvSpPr>
            <a:spLocks noChangeArrowheads="1"/>
          </p:cNvSpPr>
          <p:nvPr/>
        </p:nvSpPr>
        <p:spPr bwMode="auto">
          <a:xfrm>
            <a:off x="3962400" y="2819400"/>
            <a:ext cx="2057400" cy="1066800"/>
          </a:xfrm>
          <a:prstGeom prst="rect">
            <a:avLst/>
          </a:prstGeom>
          <a:solidFill>
            <a:srgbClr val="98ED87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8ED87"/>
            </a:extrusionClr>
            <a:contourClr>
              <a:srgbClr val="98ED87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2400" smtClean="0">
                <a:solidFill>
                  <a:srgbClr val="000000"/>
                </a:solidFill>
              </a:rPr>
              <a:t>IR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2400" smtClean="0">
                <a:solidFill>
                  <a:srgbClr val="000000"/>
                </a:solidFill>
              </a:rPr>
              <a:t>System</a:t>
            </a:r>
          </a:p>
        </p:txBody>
      </p:sp>
      <p:sp>
        <p:nvSpPr>
          <p:cNvPr id="6151" name="Oval 23"/>
          <p:cNvSpPr>
            <a:spLocks noChangeArrowheads="1"/>
          </p:cNvSpPr>
          <p:nvPr/>
        </p:nvSpPr>
        <p:spPr bwMode="auto">
          <a:xfrm>
            <a:off x="4114800" y="1447800"/>
            <a:ext cx="1676400" cy="914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2400" smtClean="0">
                <a:solidFill>
                  <a:srgbClr val="000000"/>
                </a:solidFill>
              </a:rPr>
              <a:t>Document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2400" smtClean="0">
                <a:solidFill>
                  <a:srgbClr val="000000"/>
                </a:solidFill>
              </a:rPr>
              <a:t>corpus</a:t>
            </a:r>
          </a:p>
        </p:txBody>
      </p:sp>
      <p:sp>
        <p:nvSpPr>
          <p:cNvPr id="6152" name="Line 24"/>
          <p:cNvSpPr>
            <a:spLocks noChangeShapeType="1"/>
          </p:cNvSpPr>
          <p:nvPr/>
        </p:nvSpPr>
        <p:spPr bwMode="auto">
          <a:xfrm>
            <a:off x="4953000" y="2362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</a:endParaRPr>
          </a:p>
        </p:txBody>
      </p:sp>
      <p:pic>
        <p:nvPicPr>
          <p:cNvPr id="6153" name="Picture 25" descr="c:\Program Files\Common Files\Microsoft Shared\Clipart\cagcat50\bs00554_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447800"/>
            <a:ext cx="996950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4114800" y="3886200"/>
            <a:ext cx="3124200" cy="1909763"/>
            <a:chOff x="2592" y="2448"/>
            <a:chExt cx="1968" cy="1203"/>
          </a:xfrm>
        </p:grpSpPr>
        <p:sp>
          <p:nvSpPr>
            <p:cNvPr id="6185" name="Oval 27"/>
            <p:cNvSpPr>
              <a:spLocks noChangeArrowheads="1"/>
            </p:cNvSpPr>
            <p:nvPr/>
          </p:nvSpPr>
          <p:spPr bwMode="auto">
            <a:xfrm>
              <a:off x="2592" y="2736"/>
              <a:ext cx="1104" cy="624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2400" smtClean="0">
                  <a:solidFill>
                    <a:srgbClr val="000000"/>
                  </a:solidFill>
                </a:rPr>
                <a:t>Ranked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2400" smtClean="0">
                  <a:solidFill>
                    <a:srgbClr val="000000"/>
                  </a:solidFill>
                </a:rPr>
                <a:t>Documents</a:t>
              </a:r>
            </a:p>
          </p:txBody>
        </p:sp>
        <p:sp>
          <p:nvSpPr>
            <p:cNvPr id="6186" name="Line 28"/>
            <p:cNvSpPr>
              <a:spLocks noChangeShapeType="1"/>
            </p:cNvSpPr>
            <p:nvPr/>
          </p:nvSpPr>
          <p:spPr bwMode="auto">
            <a:xfrm>
              <a:off x="3120" y="244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smtClean="0">
                <a:solidFill>
                  <a:srgbClr val="000000"/>
                </a:solidFill>
              </a:endParaRPr>
            </a:p>
          </p:txBody>
        </p:sp>
        <p:grpSp>
          <p:nvGrpSpPr>
            <p:cNvPr id="6187" name="Group 40"/>
            <p:cNvGrpSpPr>
              <a:grpSpLocks/>
            </p:cNvGrpSpPr>
            <p:nvPr/>
          </p:nvGrpSpPr>
          <p:grpSpPr bwMode="auto">
            <a:xfrm>
              <a:off x="3792" y="2784"/>
              <a:ext cx="768" cy="867"/>
              <a:chOff x="3984" y="2640"/>
              <a:chExt cx="768" cy="867"/>
            </a:xfrm>
          </p:grpSpPr>
          <p:sp>
            <p:nvSpPr>
              <p:cNvPr id="6188" name="Rectangle 29"/>
              <p:cNvSpPr>
                <a:spLocks noChangeArrowheads="1"/>
              </p:cNvSpPr>
              <p:nvPr/>
            </p:nvSpPr>
            <p:spPr bwMode="auto">
              <a:xfrm>
                <a:off x="3984" y="2640"/>
                <a:ext cx="768" cy="86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CC00"/>
                  </a:buClr>
                  <a:buChar char="–"/>
                  <a:defRPr sz="2800">
                    <a:solidFill>
                      <a:srgbClr val="333399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3333CC"/>
                  </a:buClr>
                  <a:buChar char="•"/>
                  <a:defRPr sz="2400">
                    <a:solidFill>
                      <a:srgbClr val="0066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3333CC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n-US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189" name="Text Box 30"/>
              <p:cNvSpPr txBox="1">
                <a:spLocks noChangeArrowheads="1"/>
              </p:cNvSpPr>
              <p:nvPr/>
            </p:nvSpPr>
            <p:spPr bwMode="auto">
              <a:xfrm>
                <a:off x="4070" y="2679"/>
                <a:ext cx="553" cy="8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CC00"/>
                  </a:buClr>
                  <a:buChar char="–"/>
                  <a:defRPr sz="2800">
                    <a:solidFill>
                      <a:srgbClr val="333399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3333CC"/>
                  </a:buClr>
                  <a:buChar char="•"/>
                  <a:defRPr sz="2400">
                    <a:solidFill>
                      <a:srgbClr val="0066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3333CC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600" smtClean="0">
                    <a:solidFill>
                      <a:srgbClr val="000000"/>
                    </a:solidFill>
                  </a:rPr>
                  <a:t>1. Doc1 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600" smtClean="0">
                    <a:solidFill>
                      <a:srgbClr val="000000"/>
                    </a:solidFill>
                  </a:rPr>
                  <a:t>2. Doc2 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600" smtClean="0">
                    <a:solidFill>
                      <a:srgbClr val="000000"/>
                    </a:solidFill>
                  </a:rPr>
                  <a:t>3. Doc3 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600" smtClean="0">
                    <a:solidFill>
                      <a:srgbClr val="000000"/>
                    </a:solidFill>
                  </a:rPr>
                  <a:t>    .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600" smtClean="0">
                    <a:solidFill>
                      <a:srgbClr val="000000"/>
                    </a:solidFill>
                  </a:rPr>
                  <a:t>    .</a:t>
                </a:r>
                <a:endParaRPr lang="en-US" sz="1800" smtClean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4" name="Group 58"/>
          <p:cNvGrpSpPr>
            <a:grpSpLocks/>
          </p:cNvGrpSpPr>
          <p:nvPr/>
        </p:nvGrpSpPr>
        <p:grpSpPr bwMode="auto">
          <a:xfrm>
            <a:off x="1066800" y="5181600"/>
            <a:ext cx="2971800" cy="1447800"/>
            <a:chOff x="672" y="3264"/>
            <a:chExt cx="1872" cy="912"/>
          </a:xfrm>
        </p:grpSpPr>
        <p:grpSp>
          <p:nvGrpSpPr>
            <p:cNvPr id="6179" name="Group 41"/>
            <p:cNvGrpSpPr>
              <a:grpSpLocks/>
            </p:cNvGrpSpPr>
            <p:nvPr/>
          </p:nvGrpSpPr>
          <p:grpSpPr bwMode="auto">
            <a:xfrm>
              <a:off x="1776" y="3264"/>
              <a:ext cx="768" cy="912"/>
              <a:chOff x="1632" y="2688"/>
              <a:chExt cx="768" cy="912"/>
            </a:xfrm>
          </p:grpSpPr>
          <p:sp>
            <p:nvSpPr>
              <p:cNvPr id="6183" name="Rectangle 31"/>
              <p:cNvSpPr>
                <a:spLocks noChangeArrowheads="1"/>
              </p:cNvSpPr>
              <p:nvPr/>
            </p:nvSpPr>
            <p:spPr bwMode="auto">
              <a:xfrm>
                <a:off x="1632" y="2688"/>
                <a:ext cx="768" cy="91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CC00"/>
                  </a:buClr>
                  <a:buChar char="–"/>
                  <a:defRPr sz="2800">
                    <a:solidFill>
                      <a:srgbClr val="333399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3333CC"/>
                  </a:buClr>
                  <a:buChar char="•"/>
                  <a:defRPr sz="2400">
                    <a:solidFill>
                      <a:srgbClr val="0066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3333CC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n-US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184" name="Text Box 32"/>
              <p:cNvSpPr txBox="1">
                <a:spLocks noChangeArrowheads="1"/>
              </p:cNvSpPr>
              <p:nvPr/>
            </p:nvSpPr>
            <p:spPr bwMode="auto">
              <a:xfrm>
                <a:off x="1632" y="2736"/>
                <a:ext cx="662" cy="8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457200" indent="-4572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CC00"/>
                  </a:buClr>
                  <a:buChar char="–"/>
                  <a:defRPr sz="2800">
                    <a:solidFill>
                      <a:srgbClr val="333399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3333CC"/>
                  </a:buClr>
                  <a:buChar char="•"/>
                  <a:defRPr sz="2400">
                    <a:solidFill>
                      <a:srgbClr val="0066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3333CC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600" smtClean="0">
                    <a:solidFill>
                      <a:srgbClr val="000000"/>
                    </a:solidFill>
                  </a:rPr>
                  <a:t>1. Doc1  </a:t>
                </a:r>
                <a:r>
                  <a:rPr lang="en-US" sz="1600" b="1" smtClean="0">
                    <a:solidFill>
                      <a:srgbClr val="FF0000"/>
                    </a:solidFill>
                    <a:sym typeface="Symbol" panose="05050102010706020507" pitchFamily="18" charset="2"/>
                  </a:rPr>
                  <a:t></a:t>
                </a:r>
                <a:endParaRPr lang="en-US" sz="1600" b="1" smtClean="0">
                  <a:solidFill>
                    <a:srgbClr val="FF0000"/>
                  </a:solidFill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600" smtClean="0">
                    <a:solidFill>
                      <a:srgbClr val="000000"/>
                    </a:solidFill>
                  </a:rPr>
                  <a:t>2. Doc2  </a:t>
                </a:r>
                <a:r>
                  <a:rPr lang="en-US" sz="1600" b="1" smtClean="0">
                    <a:solidFill>
                      <a:srgbClr val="FF0000"/>
                    </a:solidFill>
                    <a:sym typeface="Symbol" panose="05050102010706020507" pitchFamily="18" charset="2"/>
                  </a:rPr>
                  <a:t></a:t>
                </a:r>
                <a:endParaRPr lang="en-US" sz="1600" b="1" smtClean="0">
                  <a:solidFill>
                    <a:srgbClr val="FF0000"/>
                  </a:solidFill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600" smtClean="0">
                    <a:solidFill>
                      <a:srgbClr val="000000"/>
                    </a:solidFill>
                  </a:rPr>
                  <a:t>3. Doc3  </a:t>
                </a:r>
                <a:r>
                  <a:rPr lang="en-US" sz="1600" b="1" smtClean="0">
                    <a:solidFill>
                      <a:srgbClr val="FF0000"/>
                    </a:solidFill>
                    <a:sym typeface="Symbol" panose="05050102010706020507" pitchFamily="18" charset="2"/>
                  </a:rPr>
                  <a:t></a:t>
                </a:r>
                <a:endParaRPr lang="en-US" sz="1600" b="1" smtClean="0">
                  <a:solidFill>
                    <a:srgbClr val="FF0000"/>
                  </a:solidFill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600" smtClean="0">
                    <a:solidFill>
                      <a:srgbClr val="000000"/>
                    </a:solidFill>
                  </a:rPr>
                  <a:t>    .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600" smtClean="0">
                    <a:solidFill>
                      <a:srgbClr val="000000"/>
                    </a:solidFill>
                  </a:rPr>
                  <a:t>    .</a:t>
                </a:r>
                <a:endParaRPr lang="en-US" sz="1800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180" name="Group 57"/>
            <p:cNvGrpSpPr>
              <a:grpSpLocks/>
            </p:cNvGrpSpPr>
            <p:nvPr/>
          </p:nvGrpSpPr>
          <p:grpSpPr bwMode="auto">
            <a:xfrm>
              <a:off x="672" y="3648"/>
              <a:ext cx="1056" cy="432"/>
              <a:chOff x="672" y="3648"/>
              <a:chExt cx="1056" cy="432"/>
            </a:xfrm>
          </p:grpSpPr>
          <p:sp>
            <p:nvSpPr>
              <p:cNvPr id="6181" name="AutoShape 44"/>
              <p:cNvSpPr>
                <a:spLocks noChangeArrowheads="1"/>
              </p:cNvSpPr>
              <p:nvPr/>
            </p:nvSpPr>
            <p:spPr bwMode="auto">
              <a:xfrm>
                <a:off x="672" y="3648"/>
                <a:ext cx="1056" cy="432"/>
              </a:xfrm>
              <a:prstGeom prst="wedgeRoundRectCallout">
                <a:avLst>
                  <a:gd name="adj1" fmla="val -53407"/>
                  <a:gd name="adj2" fmla="val -318056"/>
                  <a:gd name="adj3" fmla="val 16667"/>
                </a:avLst>
              </a:prstGeom>
              <a:solidFill>
                <a:srgbClr val="33CC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0000" tIns="46800" rIns="90000" bIns="46800"/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CC00"/>
                  </a:buClr>
                  <a:buChar char="–"/>
                  <a:defRPr sz="2800">
                    <a:solidFill>
                      <a:srgbClr val="333399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3333CC"/>
                  </a:buClr>
                  <a:buChar char="•"/>
                  <a:defRPr sz="2400">
                    <a:solidFill>
                      <a:srgbClr val="0066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3333CC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n-US" sz="20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182" name="Text Box 45"/>
              <p:cNvSpPr txBox="1">
                <a:spLocks noChangeArrowheads="1"/>
              </p:cNvSpPr>
              <p:nvPr/>
            </p:nvSpPr>
            <p:spPr bwMode="auto">
              <a:xfrm>
                <a:off x="768" y="3696"/>
                <a:ext cx="84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CC00"/>
                  </a:buClr>
                  <a:buChar char="–"/>
                  <a:defRPr sz="2800">
                    <a:solidFill>
                      <a:srgbClr val="333399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3333CC"/>
                  </a:buClr>
                  <a:buChar char="•"/>
                  <a:defRPr sz="2400">
                    <a:solidFill>
                      <a:srgbClr val="0066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3333CC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2400" smtClean="0">
                    <a:solidFill>
                      <a:srgbClr val="000000"/>
                    </a:solidFill>
                  </a:rPr>
                  <a:t>Feedback</a:t>
                </a:r>
              </a:p>
            </p:txBody>
          </p:sp>
        </p:grpSp>
      </p:grpSp>
      <p:grpSp>
        <p:nvGrpSpPr>
          <p:cNvPr id="7" name="Group 54"/>
          <p:cNvGrpSpPr>
            <a:grpSpLocks/>
          </p:cNvGrpSpPr>
          <p:nvPr/>
        </p:nvGrpSpPr>
        <p:grpSpPr bwMode="auto">
          <a:xfrm>
            <a:off x="1524000" y="1524000"/>
            <a:ext cx="2438400" cy="1295400"/>
            <a:chOff x="1152" y="960"/>
            <a:chExt cx="1344" cy="816"/>
          </a:xfrm>
        </p:grpSpPr>
        <p:sp>
          <p:nvSpPr>
            <p:cNvPr id="6176" name="AutoShape 19"/>
            <p:cNvSpPr>
              <a:spLocks noChangeArrowheads="1"/>
            </p:cNvSpPr>
            <p:nvPr/>
          </p:nvSpPr>
          <p:spPr bwMode="auto">
            <a:xfrm>
              <a:off x="1152" y="960"/>
              <a:ext cx="816" cy="576"/>
            </a:xfrm>
            <a:prstGeom prst="wedgeRoundRectCallout">
              <a:avLst>
                <a:gd name="adj1" fmla="val -123282"/>
                <a:gd name="adj2" fmla="val 122917"/>
                <a:gd name="adj3" fmla="val 16667"/>
              </a:avLst>
            </a:prstGeom>
            <a:solidFill>
              <a:srgbClr val="11DBD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6177" name="Rectangle 20"/>
            <p:cNvSpPr>
              <a:spLocks noChangeArrowheads="1"/>
            </p:cNvSpPr>
            <p:nvPr/>
          </p:nvSpPr>
          <p:spPr bwMode="auto">
            <a:xfrm>
              <a:off x="1248" y="1008"/>
              <a:ext cx="596" cy="518"/>
            </a:xfrm>
            <a:prstGeom prst="rect">
              <a:avLst/>
            </a:prstGeom>
            <a:solidFill>
              <a:srgbClr val="11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2400" smtClean="0">
                  <a:solidFill>
                    <a:srgbClr val="000000"/>
                  </a:solidFill>
                </a:rPr>
                <a:t>Query String</a:t>
              </a:r>
            </a:p>
          </p:txBody>
        </p:sp>
        <p:sp>
          <p:nvSpPr>
            <p:cNvPr id="6178" name="Line 50"/>
            <p:cNvSpPr>
              <a:spLocks noChangeShapeType="1"/>
            </p:cNvSpPr>
            <p:nvPr/>
          </p:nvSpPr>
          <p:spPr bwMode="auto">
            <a:xfrm>
              <a:off x="1968" y="1248"/>
              <a:ext cx="528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8" name="Group 75"/>
          <p:cNvGrpSpPr>
            <a:grpSpLocks/>
          </p:cNvGrpSpPr>
          <p:nvPr/>
        </p:nvGrpSpPr>
        <p:grpSpPr bwMode="auto">
          <a:xfrm>
            <a:off x="1676400" y="2651125"/>
            <a:ext cx="1657350" cy="1539875"/>
            <a:chOff x="1056" y="1670"/>
            <a:chExt cx="1044" cy="970"/>
          </a:xfrm>
        </p:grpSpPr>
        <p:sp>
          <p:nvSpPr>
            <p:cNvPr id="6174" name="Oval 47"/>
            <p:cNvSpPr>
              <a:spLocks noChangeArrowheads="1"/>
            </p:cNvSpPr>
            <p:nvPr/>
          </p:nvSpPr>
          <p:spPr bwMode="auto">
            <a:xfrm>
              <a:off x="1056" y="1670"/>
              <a:ext cx="1044" cy="738"/>
            </a:xfrm>
            <a:prstGeom prst="ellipse">
              <a:avLst/>
            </a:prstGeom>
            <a:solidFill>
              <a:srgbClr val="00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2400" smtClean="0">
                  <a:solidFill>
                    <a:srgbClr val="000000"/>
                  </a:solidFill>
                </a:rPr>
                <a:t>Revised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2400" smtClean="0">
                  <a:solidFill>
                    <a:srgbClr val="000000"/>
                  </a:solidFill>
                </a:rPr>
                <a:t>Query</a:t>
              </a:r>
            </a:p>
          </p:txBody>
        </p:sp>
        <p:sp>
          <p:nvSpPr>
            <p:cNvPr id="6175" name="Line 49"/>
            <p:cNvSpPr>
              <a:spLocks noChangeShapeType="1"/>
            </p:cNvSpPr>
            <p:nvPr/>
          </p:nvSpPr>
          <p:spPr bwMode="auto">
            <a:xfrm flipV="1">
              <a:off x="1632" y="2400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71731" name="Line 51"/>
          <p:cNvSpPr>
            <a:spLocks noChangeShapeType="1"/>
          </p:cNvSpPr>
          <p:nvPr/>
        </p:nvSpPr>
        <p:spPr bwMode="auto">
          <a:xfrm>
            <a:off x="3352800" y="32766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</a:endParaRPr>
          </a:p>
        </p:txBody>
      </p:sp>
      <p:grpSp>
        <p:nvGrpSpPr>
          <p:cNvPr id="9" name="Group 69"/>
          <p:cNvGrpSpPr>
            <a:grpSpLocks/>
          </p:cNvGrpSpPr>
          <p:nvPr/>
        </p:nvGrpSpPr>
        <p:grpSpPr bwMode="auto">
          <a:xfrm>
            <a:off x="6096000" y="2819400"/>
            <a:ext cx="2819400" cy="2443163"/>
            <a:chOff x="3840" y="1776"/>
            <a:chExt cx="1776" cy="1539"/>
          </a:xfrm>
        </p:grpSpPr>
        <p:sp>
          <p:nvSpPr>
            <p:cNvPr id="6169" name="Oval 63"/>
            <p:cNvSpPr>
              <a:spLocks noChangeArrowheads="1"/>
            </p:cNvSpPr>
            <p:nvPr/>
          </p:nvSpPr>
          <p:spPr bwMode="auto">
            <a:xfrm>
              <a:off x="4512" y="1776"/>
              <a:ext cx="1104" cy="624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2400" smtClean="0">
                  <a:solidFill>
                    <a:srgbClr val="000000"/>
                  </a:solidFill>
                </a:rPr>
                <a:t>ReRanked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2400" smtClean="0">
                  <a:solidFill>
                    <a:srgbClr val="000000"/>
                  </a:solidFill>
                </a:rPr>
                <a:t>Documents</a:t>
              </a:r>
            </a:p>
          </p:txBody>
        </p:sp>
        <p:grpSp>
          <p:nvGrpSpPr>
            <p:cNvPr id="6170" name="Group 65"/>
            <p:cNvGrpSpPr>
              <a:grpSpLocks/>
            </p:cNvGrpSpPr>
            <p:nvPr/>
          </p:nvGrpSpPr>
          <p:grpSpPr bwMode="auto">
            <a:xfrm>
              <a:off x="4848" y="2448"/>
              <a:ext cx="768" cy="867"/>
              <a:chOff x="3984" y="2640"/>
              <a:chExt cx="768" cy="867"/>
            </a:xfrm>
          </p:grpSpPr>
          <p:sp>
            <p:nvSpPr>
              <p:cNvPr id="6172" name="Rectangle 66"/>
              <p:cNvSpPr>
                <a:spLocks noChangeArrowheads="1"/>
              </p:cNvSpPr>
              <p:nvPr/>
            </p:nvSpPr>
            <p:spPr bwMode="auto">
              <a:xfrm>
                <a:off x="3984" y="2640"/>
                <a:ext cx="768" cy="86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CC00"/>
                  </a:buClr>
                  <a:buChar char="–"/>
                  <a:defRPr sz="2800">
                    <a:solidFill>
                      <a:srgbClr val="333399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3333CC"/>
                  </a:buClr>
                  <a:buChar char="•"/>
                  <a:defRPr sz="2400">
                    <a:solidFill>
                      <a:srgbClr val="0066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3333CC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n-US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173" name="Text Box 67"/>
              <p:cNvSpPr txBox="1">
                <a:spLocks noChangeArrowheads="1"/>
              </p:cNvSpPr>
              <p:nvPr/>
            </p:nvSpPr>
            <p:spPr bwMode="auto">
              <a:xfrm>
                <a:off x="4070" y="2679"/>
                <a:ext cx="553" cy="8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CC00"/>
                  </a:buClr>
                  <a:buChar char="–"/>
                  <a:defRPr sz="2800">
                    <a:solidFill>
                      <a:srgbClr val="333399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3333CC"/>
                  </a:buClr>
                  <a:buChar char="•"/>
                  <a:defRPr sz="2400">
                    <a:solidFill>
                      <a:srgbClr val="0066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3333CC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600" smtClean="0">
                    <a:solidFill>
                      <a:srgbClr val="000000"/>
                    </a:solidFill>
                  </a:rPr>
                  <a:t>1. Doc2 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600" smtClean="0">
                    <a:solidFill>
                      <a:srgbClr val="000000"/>
                    </a:solidFill>
                  </a:rPr>
                  <a:t>2. Doc4 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600" smtClean="0">
                    <a:solidFill>
                      <a:srgbClr val="000000"/>
                    </a:solidFill>
                  </a:rPr>
                  <a:t>3. Doc5 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600" smtClean="0">
                    <a:solidFill>
                      <a:srgbClr val="000000"/>
                    </a:solidFill>
                  </a:rPr>
                  <a:t>    .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600" smtClean="0">
                    <a:solidFill>
                      <a:srgbClr val="000000"/>
                    </a:solidFill>
                  </a:rPr>
                  <a:t>    .</a:t>
                </a:r>
                <a:endParaRPr lang="en-US" sz="180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6171" name="Line 68"/>
            <p:cNvSpPr>
              <a:spLocks noChangeShapeType="1"/>
            </p:cNvSpPr>
            <p:nvPr/>
          </p:nvSpPr>
          <p:spPr bwMode="auto">
            <a:xfrm>
              <a:off x="3840" y="2064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11" name="Group 74"/>
          <p:cNvGrpSpPr>
            <a:grpSpLocks/>
          </p:cNvGrpSpPr>
          <p:nvPr/>
        </p:nvGrpSpPr>
        <p:grpSpPr bwMode="auto">
          <a:xfrm>
            <a:off x="1600200" y="2362200"/>
            <a:ext cx="2514600" cy="3429000"/>
            <a:chOff x="1008" y="1488"/>
            <a:chExt cx="1584" cy="2160"/>
          </a:xfrm>
        </p:grpSpPr>
        <p:grpSp>
          <p:nvGrpSpPr>
            <p:cNvPr id="6161" name="Group 43"/>
            <p:cNvGrpSpPr>
              <a:grpSpLocks/>
            </p:cNvGrpSpPr>
            <p:nvPr/>
          </p:nvGrpSpPr>
          <p:grpSpPr bwMode="auto">
            <a:xfrm>
              <a:off x="1104" y="2640"/>
              <a:ext cx="1232" cy="576"/>
              <a:chOff x="243" y="3120"/>
              <a:chExt cx="1232" cy="576"/>
            </a:xfrm>
          </p:grpSpPr>
          <p:sp>
            <p:nvSpPr>
              <p:cNvPr id="6167" name="Rectangle 39"/>
              <p:cNvSpPr>
                <a:spLocks noChangeArrowheads="1"/>
              </p:cNvSpPr>
              <p:nvPr/>
            </p:nvSpPr>
            <p:spPr bwMode="auto">
              <a:xfrm>
                <a:off x="288" y="3120"/>
                <a:ext cx="1152" cy="57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CC00"/>
                  </a:buClr>
                  <a:buChar char="–"/>
                  <a:defRPr sz="2800">
                    <a:solidFill>
                      <a:srgbClr val="333399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3333CC"/>
                  </a:buClr>
                  <a:buChar char="•"/>
                  <a:defRPr sz="2400">
                    <a:solidFill>
                      <a:srgbClr val="0066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3333CC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n-US" sz="20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168" name="Text Box 38"/>
              <p:cNvSpPr txBox="1">
                <a:spLocks noChangeArrowheads="1"/>
              </p:cNvSpPr>
              <p:nvPr/>
            </p:nvSpPr>
            <p:spPr bwMode="auto">
              <a:xfrm>
                <a:off x="243" y="3137"/>
                <a:ext cx="1232" cy="5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CC00"/>
                  </a:buClr>
                  <a:buChar char="–"/>
                  <a:defRPr sz="2800">
                    <a:solidFill>
                      <a:srgbClr val="333399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3333CC"/>
                  </a:buClr>
                  <a:buChar char="•"/>
                  <a:defRPr sz="2400">
                    <a:solidFill>
                      <a:srgbClr val="0066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3333CC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2400" smtClean="0">
                    <a:solidFill>
                      <a:srgbClr val="000000"/>
                    </a:solidFill>
                  </a:rPr>
                  <a:t>Query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2400" smtClean="0">
                    <a:solidFill>
                      <a:srgbClr val="000000"/>
                    </a:solidFill>
                  </a:rPr>
                  <a:t>Reformulation</a:t>
                </a:r>
              </a:p>
            </p:txBody>
          </p:sp>
        </p:grpSp>
        <p:sp>
          <p:nvSpPr>
            <p:cNvPr id="6162" name="Line 46"/>
            <p:cNvSpPr>
              <a:spLocks noChangeShapeType="1"/>
            </p:cNvSpPr>
            <p:nvPr/>
          </p:nvSpPr>
          <p:spPr bwMode="auto">
            <a:xfrm flipV="1">
              <a:off x="1536" y="3216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smtClean="0">
                <a:solidFill>
                  <a:srgbClr val="000000"/>
                </a:solidFill>
              </a:endParaRPr>
            </a:p>
          </p:txBody>
        </p:sp>
        <p:sp>
          <p:nvSpPr>
            <p:cNvPr id="6163" name="Line 53"/>
            <p:cNvSpPr>
              <a:spLocks noChangeShapeType="1"/>
            </p:cNvSpPr>
            <p:nvPr/>
          </p:nvSpPr>
          <p:spPr bwMode="auto">
            <a:xfrm flipH="1" flipV="1">
              <a:off x="2304" y="2928"/>
              <a:ext cx="288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smtClean="0">
                <a:solidFill>
                  <a:srgbClr val="000000"/>
                </a:solidFill>
              </a:endParaRPr>
            </a:p>
          </p:txBody>
        </p:sp>
        <p:grpSp>
          <p:nvGrpSpPr>
            <p:cNvPr id="6164" name="Group 73"/>
            <p:cNvGrpSpPr>
              <a:grpSpLocks/>
            </p:cNvGrpSpPr>
            <p:nvPr/>
          </p:nvGrpSpPr>
          <p:grpSpPr bwMode="auto">
            <a:xfrm>
              <a:off x="1008" y="1488"/>
              <a:ext cx="144" cy="1440"/>
              <a:chOff x="1008" y="1488"/>
              <a:chExt cx="144" cy="1440"/>
            </a:xfrm>
          </p:grpSpPr>
          <p:sp>
            <p:nvSpPr>
              <p:cNvPr id="6165" name="Line 70"/>
              <p:cNvSpPr>
                <a:spLocks noChangeShapeType="1"/>
              </p:cNvSpPr>
              <p:nvPr/>
            </p:nvSpPr>
            <p:spPr bwMode="auto">
              <a:xfrm>
                <a:off x="1008" y="1488"/>
                <a:ext cx="0" cy="14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166" name="Line 71"/>
              <p:cNvSpPr>
                <a:spLocks noChangeShapeType="1"/>
              </p:cNvSpPr>
              <p:nvPr/>
            </p:nvSpPr>
            <p:spPr bwMode="auto">
              <a:xfrm>
                <a:off x="1008" y="2928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smtClean="0">
                  <a:solidFill>
                    <a:srgbClr val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27601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Referensi</a:t>
            </a:r>
            <a:r>
              <a:rPr lang="en-US" dirty="0" smtClean="0"/>
              <a:t>:</a:t>
            </a:r>
          </a:p>
          <a:p>
            <a:pPr lvl="1"/>
            <a:r>
              <a:rPr lang="en-US" b="1" dirty="0" smtClean="0"/>
              <a:t>An Introduction to Information Retrieval</a:t>
            </a:r>
            <a:r>
              <a:rPr lang="en-US" dirty="0" smtClean="0"/>
              <a:t>. </a:t>
            </a:r>
            <a:r>
              <a:rPr lang="de-DE" dirty="0"/>
              <a:t>Christopher D. </a:t>
            </a:r>
            <a:r>
              <a:rPr lang="de-DE" dirty="0" smtClean="0"/>
              <a:t>Manning, Prabhakar Raghavan, </a:t>
            </a:r>
            <a:r>
              <a:rPr lang="de-DE" dirty="0"/>
              <a:t>Hinrich Schütze. Cambridge University </a:t>
            </a:r>
            <a:r>
              <a:rPr lang="de-DE" dirty="0" smtClean="0"/>
              <a:t>Press. </a:t>
            </a:r>
            <a:r>
              <a:rPr lang="en-US" dirty="0" smtClean="0"/>
              <a:t>2009. </a:t>
            </a:r>
            <a:endParaRPr lang="en-US" dirty="0" smtClean="0"/>
          </a:p>
          <a:p>
            <a:pPr lvl="1"/>
            <a:r>
              <a:rPr lang="en-US" b="1" dirty="0" smtClean="0"/>
              <a:t>Modern Information Retrieval</a:t>
            </a:r>
            <a:r>
              <a:rPr lang="en-US" dirty="0" smtClean="0"/>
              <a:t>. Ricardo </a:t>
            </a:r>
            <a:r>
              <a:rPr lang="en-US" dirty="0" err="1" smtClean="0"/>
              <a:t>Baeza</a:t>
            </a:r>
            <a:r>
              <a:rPr lang="en-US" dirty="0" smtClean="0"/>
              <a:t>-Yates, </a:t>
            </a:r>
            <a:r>
              <a:rPr lang="en-US" dirty="0" err="1" smtClean="0"/>
              <a:t>Berthier</a:t>
            </a:r>
            <a:r>
              <a:rPr lang="en-US" dirty="0" smtClean="0"/>
              <a:t> </a:t>
            </a:r>
            <a:r>
              <a:rPr lang="en-US" dirty="0" err="1" smtClean="0"/>
              <a:t>Ribeiro-Neto</a:t>
            </a:r>
            <a:r>
              <a:rPr lang="en-US" dirty="0" smtClean="0"/>
              <a:t>. ACM Press. 1999.</a:t>
            </a:r>
          </a:p>
          <a:p>
            <a:pPr lvl="1"/>
            <a:r>
              <a:rPr lang="en-US" b="1" dirty="0"/>
              <a:t>Relevance Feedback for Best Match Term Weighting </a:t>
            </a:r>
            <a:r>
              <a:rPr lang="en-US" b="1" dirty="0" smtClean="0"/>
              <a:t>Algorithms in </a:t>
            </a:r>
            <a:r>
              <a:rPr lang="en-US" b="1" dirty="0"/>
              <a:t>Information Retrieval</a:t>
            </a:r>
            <a:r>
              <a:rPr lang="en-US" dirty="0"/>
              <a:t>. </a:t>
            </a:r>
            <a:r>
              <a:rPr lang="en-US" dirty="0" err="1"/>
              <a:t>Djoerd</a:t>
            </a:r>
            <a:r>
              <a:rPr lang="en-US" dirty="0"/>
              <a:t> </a:t>
            </a:r>
            <a:r>
              <a:rPr lang="en-US" dirty="0" err="1" smtClean="0"/>
              <a:t>Hiemstra</a:t>
            </a:r>
            <a:r>
              <a:rPr lang="en-US" dirty="0"/>
              <a:t>, Stephen </a:t>
            </a:r>
            <a:r>
              <a:rPr lang="en-US" dirty="0" smtClean="0"/>
              <a:t>Robertson. 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(LCA4201) Pembangunan </a:t>
            </a:r>
            <a:r>
              <a:rPr lang="en-US" sz="3200" dirty="0" err="1">
                <a:solidFill>
                  <a:srgbClr val="0070C0"/>
                </a:solidFill>
              </a:rPr>
              <a:t>Sistem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 err="1">
                <a:solidFill>
                  <a:srgbClr val="0070C0"/>
                </a:solidFill>
              </a:rPr>
              <a:t>Pencarian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 err="1">
                <a:solidFill>
                  <a:srgbClr val="0070C0"/>
                </a:solidFill>
              </a:rPr>
              <a:t>dan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 err="1">
                <a:solidFill>
                  <a:srgbClr val="0070C0"/>
                </a:solidFill>
              </a:rPr>
              <a:t>Temu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 err="1">
                <a:solidFill>
                  <a:srgbClr val="0070C0"/>
                </a:solidFill>
              </a:rPr>
              <a:t>Kembali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 err="1">
                <a:solidFill>
                  <a:srgbClr val="0070C0"/>
                </a:solidFill>
              </a:rPr>
              <a:t>Informasi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 err="1">
                <a:solidFill>
                  <a:srgbClr val="0070C0"/>
                </a:solidFill>
              </a:rPr>
              <a:t>dengan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br>
              <a:rPr lang="en-US" sz="3200" dirty="0">
                <a:solidFill>
                  <a:srgbClr val="0070C0"/>
                </a:solidFill>
              </a:rPr>
            </a:br>
            <a:r>
              <a:rPr lang="en-US" sz="3200" dirty="0">
                <a:solidFill>
                  <a:srgbClr val="0070C0"/>
                </a:solidFill>
              </a:rPr>
              <a:t>Term Reweighting Relevance Feedback</a:t>
            </a:r>
            <a:endParaRPr lang="en-US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578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153400" cy="1143000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rgbClr val="0070C0"/>
                </a:solidFill>
              </a:rPr>
              <a:t>(LCA4202) Pembangunan </a:t>
            </a:r>
            <a:r>
              <a:rPr lang="en-US" sz="3600" dirty="0" err="1" smtClean="0">
                <a:solidFill>
                  <a:srgbClr val="0070C0"/>
                </a:solidFill>
              </a:rPr>
              <a:t>Sistem</a:t>
            </a:r>
            <a:r>
              <a:rPr lang="en-US" sz="3600" dirty="0" smtClean="0">
                <a:solidFill>
                  <a:srgbClr val="0070C0"/>
                </a:solidFill>
              </a:rPr>
              <a:t> </a:t>
            </a:r>
            <a:r>
              <a:rPr lang="en-US" sz="3600" dirty="0" err="1" smtClean="0">
                <a:solidFill>
                  <a:srgbClr val="0070C0"/>
                </a:solidFill>
              </a:rPr>
              <a:t>Pencarian</a:t>
            </a:r>
            <a:r>
              <a:rPr lang="en-US" sz="3600" dirty="0" smtClean="0">
                <a:solidFill>
                  <a:srgbClr val="0070C0"/>
                </a:solidFill>
              </a:rPr>
              <a:t> </a:t>
            </a:r>
            <a:r>
              <a:rPr lang="en-US" sz="3600" dirty="0" err="1" smtClean="0">
                <a:solidFill>
                  <a:srgbClr val="0070C0"/>
                </a:solidFill>
              </a:rPr>
              <a:t>Temu</a:t>
            </a:r>
            <a:r>
              <a:rPr lang="en-US" sz="3600" dirty="0" smtClean="0">
                <a:solidFill>
                  <a:srgbClr val="0070C0"/>
                </a:solidFill>
              </a:rPr>
              <a:t> </a:t>
            </a:r>
            <a:r>
              <a:rPr lang="en-US" sz="3600" dirty="0" err="1" smtClean="0">
                <a:solidFill>
                  <a:srgbClr val="0070C0"/>
                </a:solidFill>
              </a:rPr>
              <a:t>Kembali</a:t>
            </a:r>
            <a:r>
              <a:rPr lang="en-US" sz="3600" dirty="0" smtClean="0">
                <a:solidFill>
                  <a:srgbClr val="0070C0"/>
                </a:solidFill>
              </a:rPr>
              <a:t> </a:t>
            </a:r>
            <a:r>
              <a:rPr lang="en-US" sz="3600" dirty="0" err="1" smtClean="0">
                <a:solidFill>
                  <a:srgbClr val="0070C0"/>
                </a:solidFill>
              </a:rPr>
              <a:t>Informasi</a:t>
            </a:r>
            <a:r>
              <a:rPr lang="en-US" sz="3600" dirty="0" smtClean="0">
                <a:solidFill>
                  <a:srgbClr val="0070C0"/>
                </a:solidFill>
              </a:rPr>
              <a:t> </a:t>
            </a:r>
            <a:r>
              <a:rPr lang="en-US" sz="3600" dirty="0" err="1" smtClean="0">
                <a:solidFill>
                  <a:srgbClr val="0070C0"/>
                </a:solidFill>
              </a:rPr>
              <a:t>dengan</a:t>
            </a:r>
            <a:r>
              <a:rPr lang="en-US" sz="3600" dirty="0">
                <a:solidFill>
                  <a:srgbClr val="0070C0"/>
                </a:solidFill>
              </a:rPr>
              <a:t> Query </a:t>
            </a:r>
            <a:r>
              <a:rPr lang="en-US" sz="3600" dirty="0" smtClean="0">
                <a:solidFill>
                  <a:srgbClr val="0070C0"/>
                </a:solidFill>
              </a:rPr>
              <a:t>Expansion Relevance Feedback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229600" cy="4343400"/>
          </a:xfrm>
        </p:spPr>
        <p:txBody>
          <a:bodyPr>
            <a:noAutofit/>
          </a:bodyPr>
          <a:lstStyle/>
          <a:p>
            <a:r>
              <a:rPr lang="en-US" sz="2400" dirty="0" err="1" smtClean="0"/>
              <a:t>Sistem</a:t>
            </a:r>
            <a:r>
              <a:rPr lang="en-US" sz="2400" dirty="0" smtClean="0"/>
              <a:t> </a:t>
            </a:r>
            <a:r>
              <a:rPr lang="en-US" sz="2400" dirty="0" err="1" smtClean="0"/>
              <a:t>Pencarian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Temu</a:t>
            </a:r>
            <a:r>
              <a:rPr lang="en-US" sz="2400" dirty="0" smtClean="0"/>
              <a:t> </a:t>
            </a:r>
            <a:r>
              <a:rPr lang="en-US" sz="2400" dirty="0" err="1" smtClean="0"/>
              <a:t>Kembali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Informasi</a:t>
            </a:r>
            <a:r>
              <a:rPr lang="en-US" sz="2400" dirty="0" smtClean="0"/>
              <a:t> (PTKI):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1)</a:t>
            </a:r>
          </a:p>
          <a:p>
            <a:pPr marL="0" indent="0">
              <a:buNone/>
            </a:pPr>
            <a:r>
              <a:rPr lang="en-US" sz="2400" dirty="0" smtClean="0"/>
              <a:t>      2)</a:t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    3)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i="1" dirty="0" smtClean="0">
                <a:solidFill>
                  <a:srgbClr val="0000FF"/>
                </a:solidFill>
              </a:rPr>
              <a:t>Query Expansion</a:t>
            </a:r>
            <a:r>
              <a:rPr lang="en-US" sz="2400" b="1" dirty="0" smtClean="0">
                <a:solidFill>
                  <a:srgbClr val="0000FF"/>
                </a:solidFill>
              </a:rPr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metode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meningkatkan</a:t>
            </a:r>
            <a:r>
              <a:rPr lang="en-US" sz="2400" dirty="0" smtClean="0"/>
              <a:t> </a:t>
            </a:r>
            <a:r>
              <a:rPr lang="en-US" sz="2400" dirty="0" err="1" smtClean="0"/>
              <a:t>performansi</a:t>
            </a:r>
            <a:r>
              <a:rPr lang="en-US" sz="2400" dirty="0" smtClean="0"/>
              <a:t> </a:t>
            </a:r>
            <a:r>
              <a:rPr lang="en-US" sz="2400" dirty="0" err="1" smtClean="0"/>
              <a:t>sistem</a:t>
            </a:r>
            <a:r>
              <a:rPr lang="en-US" sz="2400" dirty="0" smtClean="0"/>
              <a:t> PTKI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perluasan</a:t>
            </a:r>
            <a:r>
              <a:rPr lang="en-US" sz="2400" dirty="0" smtClean="0"/>
              <a:t> </a:t>
            </a:r>
            <a:r>
              <a:rPr lang="en-US" sz="2400" i="1" dirty="0" smtClean="0"/>
              <a:t>query </a:t>
            </a:r>
            <a:r>
              <a:rPr lang="en-US" sz="2400" dirty="0" err="1" smtClean="0"/>
              <a:t>asal</a:t>
            </a:r>
            <a:r>
              <a:rPr lang="en-US" sz="2400" dirty="0" smtClean="0"/>
              <a:t>.</a:t>
            </a:r>
            <a:r>
              <a:rPr lang="en-US" sz="2400" i="1" dirty="0" smtClean="0"/>
              <a:t> </a:t>
            </a:r>
            <a:endParaRPr lang="en-US" sz="2400" dirty="0" smtClean="0"/>
          </a:p>
          <a:p>
            <a:r>
              <a:rPr lang="en-US" sz="2400" dirty="0" err="1"/>
              <a:t>Lucene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i="1" dirty="0"/>
              <a:t>open-source information retrieval</a:t>
            </a:r>
            <a:r>
              <a:rPr lang="en-US" sz="2400" dirty="0"/>
              <a:t> </a:t>
            </a:r>
            <a:r>
              <a:rPr lang="en-US" sz="2400" dirty="0" err="1"/>
              <a:t>berbasis</a:t>
            </a:r>
            <a:r>
              <a:rPr lang="en-US" sz="2400" dirty="0"/>
              <a:t> </a:t>
            </a:r>
            <a:r>
              <a:rPr lang="en-US" sz="2400" dirty="0" smtClean="0"/>
              <a:t>Java yang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membangun</a:t>
            </a:r>
            <a:r>
              <a:rPr lang="en-US" sz="2400" dirty="0" smtClean="0"/>
              <a:t> </a:t>
            </a:r>
            <a:r>
              <a:rPr lang="en-US" sz="2400" dirty="0" err="1" smtClean="0"/>
              <a:t>sistem</a:t>
            </a:r>
            <a:r>
              <a:rPr lang="en-US" sz="2400" dirty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193800" y="2309078"/>
            <a:ext cx="7772400" cy="952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 err="1" smtClean="0"/>
              <a:t>mengembalikan</a:t>
            </a:r>
            <a:r>
              <a:rPr lang="en-US" sz="2200" dirty="0" smtClean="0"/>
              <a:t> </a:t>
            </a:r>
            <a:r>
              <a:rPr lang="en-US" sz="2200" dirty="0" err="1" smtClean="0"/>
              <a:t>dokumen</a:t>
            </a:r>
            <a:r>
              <a:rPr lang="en-US" sz="2200" dirty="0" smtClean="0"/>
              <a:t> yang </a:t>
            </a:r>
            <a:r>
              <a:rPr lang="en-US" sz="2200" b="1" dirty="0" err="1" smtClean="0">
                <a:solidFill>
                  <a:srgbClr val="0000FF"/>
                </a:solidFill>
              </a:rPr>
              <a:t>relevan</a:t>
            </a:r>
            <a:r>
              <a:rPr lang="en-US" sz="2200" b="1" dirty="0" smtClean="0">
                <a:solidFill>
                  <a:srgbClr val="0000FF"/>
                </a:solidFill>
              </a:rPr>
              <a:t> </a:t>
            </a:r>
            <a:r>
              <a:rPr lang="en-US" sz="2200" dirty="0" err="1" smtClean="0"/>
              <a:t>dengan</a:t>
            </a:r>
            <a:r>
              <a:rPr lang="en-US" sz="2200" dirty="0" smtClean="0"/>
              <a:t> </a:t>
            </a:r>
            <a:r>
              <a:rPr lang="en-US" sz="2200" i="1" dirty="0" smtClean="0"/>
              <a:t>query user</a:t>
            </a:r>
            <a:endParaRPr lang="en-US" sz="22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219200" y="2717800"/>
            <a:ext cx="7010400" cy="86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 err="1" smtClean="0"/>
              <a:t>pencarian</a:t>
            </a:r>
            <a:r>
              <a:rPr lang="en-US" sz="2200" dirty="0" smtClean="0"/>
              <a:t> </a:t>
            </a:r>
            <a:r>
              <a:rPr lang="en-US" sz="2200" dirty="0" err="1" smtClean="0"/>
              <a:t>dilakukan</a:t>
            </a:r>
            <a:r>
              <a:rPr lang="en-US" sz="2200" dirty="0" smtClean="0"/>
              <a:t> </a:t>
            </a:r>
            <a:r>
              <a:rPr lang="en-US" sz="2200" dirty="0" err="1" smtClean="0"/>
              <a:t>pada</a:t>
            </a:r>
            <a:r>
              <a:rPr lang="en-US" sz="2200" dirty="0" smtClean="0"/>
              <a:t> </a:t>
            </a:r>
            <a:r>
              <a:rPr lang="en-US" sz="2200" dirty="0" err="1" smtClean="0"/>
              <a:t>koleksi</a:t>
            </a:r>
            <a:r>
              <a:rPr lang="en-US" sz="2200" dirty="0" smtClean="0"/>
              <a:t> </a:t>
            </a:r>
            <a:r>
              <a:rPr lang="en-US" sz="2200" dirty="0" err="1" smtClean="0"/>
              <a:t>dokumen</a:t>
            </a:r>
            <a:r>
              <a:rPr lang="en-US" sz="2200" dirty="0" smtClean="0"/>
              <a:t> yang </a:t>
            </a:r>
            <a:r>
              <a:rPr lang="en-US" sz="2200" b="1" dirty="0" err="1" smtClean="0">
                <a:solidFill>
                  <a:srgbClr val="0000FF"/>
                </a:solidFill>
              </a:rPr>
              <a:t>besar</a:t>
            </a:r>
            <a:r>
              <a:rPr lang="en-US" sz="2200" b="1" dirty="0" smtClean="0"/>
              <a:t> </a:t>
            </a:r>
            <a:r>
              <a:rPr lang="en-US" sz="2200" dirty="0" err="1" smtClean="0"/>
              <a:t>secara</a:t>
            </a:r>
            <a:r>
              <a:rPr lang="en-US" sz="2200" dirty="0" smtClean="0"/>
              <a:t> </a:t>
            </a:r>
            <a:r>
              <a:rPr lang="en-US" sz="2200" b="1" dirty="0" err="1" smtClean="0">
                <a:solidFill>
                  <a:srgbClr val="0000FF"/>
                </a:solidFill>
              </a:rPr>
              <a:t>efisien</a:t>
            </a:r>
            <a:endParaRPr lang="en-US" sz="2200" b="1" dirty="0" smtClean="0">
              <a:solidFill>
                <a:srgbClr val="0000FF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1219200" y="3505200"/>
            <a:ext cx="7391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/>
              <a:t>dokumen-dokumen</a:t>
            </a:r>
            <a:r>
              <a:rPr lang="en-US" sz="2200" dirty="0" smtClean="0"/>
              <a:t> </a:t>
            </a:r>
            <a:r>
              <a:rPr lang="en-US" sz="2200" dirty="0"/>
              <a:t>yang </a:t>
            </a:r>
            <a:r>
              <a:rPr lang="en-US" sz="2200" dirty="0" err="1"/>
              <a:t>relevan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i="1" dirty="0"/>
              <a:t>query </a:t>
            </a:r>
            <a:r>
              <a:rPr lang="en-US" sz="2200" dirty="0" err="1" smtClean="0"/>
              <a:t>diberi</a:t>
            </a:r>
            <a:r>
              <a:rPr lang="en-US" sz="2200" dirty="0" smtClean="0"/>
              <a:t> </a:t>
            </a:r>
            <a:r>
              <a:rPr lang="en-US" sz="2200" b="1" dirty="0" err="1" smtClean="0">
                <a:solidFill>
                  <a:srgbClr val="0000FF"/>
                </a:solidFill>
              </a:rPr>
              <a:t>peringkat</a:t>
            </a:r>
            <a:r>
              <a:rPr lang="en-US" sz="2200" b="1" dirty="0" smtClean="0">
                <a:solidFill>
                  <a:srgbClr val="0000FF"/>
                </a:solidFill>
              </a:rPr>
              <a:t> </a:t>
            </a:r>
            <a:r>
              <a:rPr lang="en-US" sz="2200" dirty="0" err="1" smtClean="0"/>
              <a:t>berdasarkan</a:t>
            </a:r>
            <a:r>
              <a:rPr lang="en-US" sz="2200" dirty="0" smtClean="0"/>
              <a:t> </a:t>
            </a:r>
            <a:r>
              <a:rPr lang="en-US" sz="2200" dirty="0" err="1" smtClean="0"/>
              <a:t>tingkat</a:t>
            </a:r>
            <a:r>
              <a:rPr lang="en-US" sz="2200" dirty="0" smtClean="0"/>
              <a:t> </a:t>
            </a:r>
            <a:r>
              <a:rPr lang="en-US" sz="2200" dirty="0" err="1" smtClean="0"/>
              <a:t>relevansi</a:t>
            </a:r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956423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(</a:t>
            </a:r>
            <a:r>
              <a:rPr lang="en-US" sz="3200" dirty="0" smtClean="0">
                <a:solidFill>
                  <a:srgbClr val="0070C0"/>
                </a:solidFill>
              </a:rPr>
              <a:t>LCA4202) </a:t>
            </a:r>
            <a:r>
              <a:rPr lang="en-US" sz="3200" dirty="0">
                <a:solidFill>
                  <a:srgbClr val="0070C0"/>
                </a:solidFill>
              </a:rPr>
              <a:t>Pembangunan </a:t>
            </a:r>
            <a:r>
              <a:rPr lang="en-US" sz="3200" dirty="0" err="1">
                <a:solidFill>
                  <a:srgbClr val="0070C0"/>
                </a:solidFill>
              </a:rPr>
              <a:t>Sistem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 err="1">
                <a:solidFill>
                  <a:srgbClr val="0070C0"/>
                </a:solidFill>
              </a:rPr>
              <a:t>Pencarian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 err="1">
                <a:solidFill>
                  <a:srgbClr val="0070C0"/>
                </a:solidFill>
              </a:rPr>
              <a:t>Temu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 err="1">
                <a:solidFill>
                  <a:srgbClr val="0070C0"/>
                </a:solidFill>
              </a:rPr>
              <a:t>Kembali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 err="1">
                <a:solidFill>
                  <a:srgbClr val="0070C0"/>
                </a:solidFill>
              </a:rPr>
              <a:t>Informasi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 err="1">
                <a:solidFill>
                  <a:srgbClr val="0070C0"/>
                </a:solidFill>
              </a:rPr>
              <a:t>dengan</a:t>
            </a:r>
            <a:r>
              <a:rPr lang="en-US" sz="3200" dirty="0">
                <a:solidFill>
                  <a:srgbClr val="0070C0"/>
                </a:solidFill>
              </a:rPr>
              <a:t> Query Expansion Relevance Feedback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724400"/>
          </a:xfrm>
        </p:spPr>
        <p:txBody>
          <a:bodyPr>
            <a:normAutofit/>
          </a:bodyPr>
          <a:lstStyle/>
          <a:p>
            <a:r>
              <a:rPr lang="en-US" dirty="0" err="1" smtClean="0"/>
              <a:t>Tujuan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Membangun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PTKI </a:t>
            </a:r>
            <a:r>
              <a:rPr lang="en-US" i="1" dirty="0" smtClean="0"/>
              <a:t>(indexing, querying, searching, ranking)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b="1" i="1" dirty="0" smtClean="0">
                <a:solidFill>
                  <a:srgbClr val="0000FF"/>
                </a:solidFill>
              </a:rPr>
              <a:t>query expansion relevance feedback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dokumen</a:t>
            </a:r>
            <a:r>
              <a:rPr lang="en-US" dirty="0" smtClean="0"/>
              <a:t> </a:t>
            </a:r>
            <a:r>
              <a:rPr lang="en-US" dirty="0" err="1" smtClean="0"/>
              <a:t>teks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Lucene</a:t>
            </a:r>
            <a:r>
              <a:rPr lang="en-US" dirty="0" smtClean="0"/>
              <a:t> library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Untuk</a:t>
            </a:r>
            <a:r>
              <a:rPr lang="en-US" dirty="0"/>
              <a:t>:</a:t>
            </a:r>
            <a:r>
              <a:rPr lang="en-US" dirty="0" smtClean="0"/>
              <a:t> 1 orang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61385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(</a:t>
            </a:r>
            <a:r>
              <a:rPr lang="en-US" sz="3200" dirty="0" smtClean="0">
                <a:solidFill>
                  <a:srgbClr val="0070C0"/>
                </a:solidFill>
              </a:rPr>
              <a:t>LCA4202) </a:t>
            </a:r>
            <a:r>
              <a:rPr lang="en-US" sz="3200" dirty="0">
                <a:solidFill>
                  <a:srgbClr val="0070C0"/>
                </a:solidFill>
              </a:rPr>
              <a:t>Pembangunan </a:t>
            </a:r>
            <a:r>
              <a:rPr lang="en-US" sz="3200" dirty="0" err="1">
                <a:solidFill>
                  <a:srgbClr val="0070C0"/>
                </a:solidFill>
              </a:rPr>
              <a:t>Sistem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 err="1">
                <a:solidFill>
                  <a:srgbClr val="0070C0"/>
                </a:solidFill>
              </a:rPr>
              <a:t>Pencarian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 err="1">
                <a:solidFill>
                  <a:srgbClr val="0070C0"/>
                </a:solidFill>
              </a:rPr>
              <a:t>Temu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 err="1">
                <a:solidFill>
                  <a:srgbClr val="0070C0"/>
                </a:solidFill>
              </a:rPr>
              <a:t>Kembali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 err="1">
                <a:solidFill>
                  <a:srgbClr val="0070C0"/>
                </a:solidFill>
              </a:rPr>
              <a:t>Informasi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 err="1">
                <a:solidFill>
                  <a:srgbClr val="0070C0"/>
                </a:solidFill>
              </a:rPr>
              <a:t>dengan</a:t>
            </a:r>
            <a:r>
              <a:rPr lang="en-US" sz="3200" dirty="0">
                <a:solidFill>
                  <a:srgbClr val="0070C0"/>
                </a:solidFill>
              </a:rPr>
              <a:t> Query Expansion Relevance Feedback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Yang </a:t>
            </a:r>
            <a:r>
              <a:rPr lang="en-US" sz="2800" dirty="0" err="1" smtClean="0"/>
              <a:t>harus</a:t>
            </a:r>
            <a:r>
              <a:rPr lang="en-US" sz="2800" dirty="0" smtClean="0"/>
              <a:t> </a:t>
            </a:r>
            <a:r>
              <a:rPr lang="en-US" sz="2800" dirty="0" err="1" smtClean="0"/>
              <a:t>dikerjakan</a:t>
            </a:r>
            <a:r>
              <a:rPr lang="en-US" sz="2800" dirty="0" smtClean="0"/>
              <a:t> </a:t>
            </a:r>
            <a:r>
              <a:rPr lang="en-US" sz="2000" dirty="0" smtClean="0"/>
              <a:t>(</a:t>
            </a:r>
            <a:r>
              <a:rPr lang="en-US" sz="2000" dirty="0" err="1" smtClean="0"/>
              <a:t>antara</a:t>
            </a:r>
            <a:r>
              <a:rPr lang="en-US" sz="2000" dirty="0" smtClean="0"/>
              <a:t> lain)</a:t>
            </a:r>
            <a:r>
              <a:rPr lang="en-US" sz="2800" dirty="0" smtClean="0"/>
              <a:t>:</a:t>
            </a:r>
          </a:p>
          <a:p>
            <a:pPr lvl="1"/>
            <a:r>
              <a:rPr lang="en-US" sz="2400" dirty="0" err="1" smtClean="0"/>
              <a:t>Melakukan</a:t>
            </a:r>
            <a:r>
              <a:rPr lang="en-US" sz="2400" dirty="0" smtClean="0"/>
              <a:t> </a:t>
            </a:r>
            <a:r>
              <a:rPr lang="en-US" sz="2400" dirty="0" err="1" smtClean="0"/>
              <a:t>studi</a:t>
            </a:r>
            <a:r>
              <a:rPr lang="en-US" sz="2400" dirty="0" smtClean="0"/>
              <a:t> </a:t>
            </a:r>
            <a:r>
              <a:rPr lang="en-US" sz="2400" dirty="0" err="1" smtClean="0"/>
              <a:t>literatur</a:t>
            </a:r>
            <a:r>
              <a:rPr lang="en-US" sz="2400" dirty="0"/>
              <a:t> </a:t>
            </a:r>
            <a:r>
              <a:rPr lang="en-US" sz="2400" dirty="0" err="1" smtClean="0"/>
              <a:t>mengenai</a:t>
            </a:r>
            <a:r>
              <a:rPr lang="en-US" sz="2400" dirty="0" smtClean="0"/>
              <a:t> </a:t>
            </a:r>
            <a:r>
              <a:rPr lang="en-US" sz="2400" dirty="0" err="1" smtClean="0"/>
              <a:t>pengetahuan</a:t>
            </a:r>
            <a:r>
              <a:rPr lang="en-US" sz="2400" dirty="0" smtClean="0"/>
              <a:t> </a:t>
            </a:r>
            <a:r>
              <a:rPr lang="en-US" sz="2400" dirty="0" err="1" smtClean="0"/>
              <a:t>Sistem</a:t>
            </a:r>
            <a:r>
              <a:rPr lang="en-US" sz="2400" dirty="0" smtClean="0"/>
              <a:t> </a:t>
            </a:r>
            <a:r>
              <a:rPr lang="en-US" sz="2400" dirty="0" err="1" smtClean="0"/>
              <a:t>Temu</a:t>
            </a:r>
            <a:r>
              <a:rPr lang="en-US" sz="2400" dirty="0" smtClean="0"/>
              <a:t> </a:t>
            </a:r>
            <a:r>
              <a:rPr lang="en-US" sz="2400" dirty="0" err="1" smtClean="0"/>
              <a:t>Kembali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Informasi</a:t>
            </a:r>
            <a:r>
              <a:rPr lang="en-US" sz="2400" dirty="0" smtClean="0"/>
              <a:t>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umum</a:t>
            </a:r>
            <a:r>
              <a:rPr lang="en-US" sz="2400" dirty="0" smtClean="0"/>
              <a:t>, </a:t>
            </a:r>
            <a:r>
              <a:rPr lang="en-US" sz="2400" dirty="0" err="1" smtClean="0"/>
              <a:t>pemodelan</a:t>
            </a:r>
            <a:r>
              <a:rPr lang="en-US" sz="2400" dirty="0" smtClean="0"/>
              <a:t>, </a:t>
            </a:r>
            <a:r>
              <a:rPr lang="en-US" sz="2400" dirty="0" err="1" smtClean="0"/>
              <a:t>teknik</a:t>
            </a:r>
            <a:r>
              <a:rPr lang="en-US" sz="2400" dirty="0" smtClean="0"/>
              <a:t> </a:t>
            </a:r>
            <a:r>
              <a:rPr lang="en-US" sz="2400" dirty="0" err="1" smtClean="0"/>
              <a:t>evaluasi</a:t>
            </a:r>
            <a:r>
              <a:rPr lang="en-US" sz="2400" dirty="0" smtClean="0"/>
              <a:t>, </a:t>
            </a:r>
            <a:r>
              <a:rPr lang="en-US" sz="2400" dirty="0" err="1" smtClean="0"/>
              <a:t>pemrosesan</a:t>
            </a:r>
            <a:r>
              <a:rPr lang="en-US" sz="2400" dirty="0" smtClean="0"/>
              <a:t> </a:t>
            </a:r>
            <a:r>
              <a:rPr lang="en-US" sz="2400" dirty="0" err="1" smtClean="0"/>
              <a:t>teks</a:t>
            </a:r>
            <a:r>
              <a:rPr lang="en-US" sz="2400" dirty="0" smtClean="0"/>
              <a:t> </a:t>
            </a:r>
            <a:r>
              <a:rPr lang="en-US" sz="2400" i="1" dirty="0" smtClean="0"/>
              <a:t>(</a:t>
            </a:r>
            <a:r>
              <a:rPr lang="en-US" sz="2400" i="1" dirty="0" err="1" smtClean="0"/>
              <a:t>downcasting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stopword</a:t>
            </a:r>
            <a:r>
              <a:rPr lang="en-US" sz="2400" i="1" dirty="0" smtClean="0"/>
              <a:t> removal, stemming, </a:t>
            </a:r>
            <a:r>
              <a:rPr lang="en-US" sz="2400" i="1" dirty="0" err="1" smtClean="0"/>
              <a:t>dsb</a:t>
            </a:r>
            <a:r>
              <a:rPr lang="en-US" sz="2400" i="1" dirty="0" smtClean="0"/>
              <a:t>.), indexing, searching, ranking</a:t>
            </a:r>
            <a:r>
              <a:rPr lang="en-US" sz="2400" dirty="0" smtClean="0"/>
              <a:t>, </a:t>
            </a:r>
            <a:r>
              <a:rPr lang="en-US" sz="2400" dirty="0" err="1" smtClean="0"/>
              <a:t>relevansi</a:t>
            </a:r>
            <a:r>
              <a:rPr lang="en-US" sz="1800" dirty="0" smtClean="0"/>
              <a:t>*)</a:t>
            </a:r>
            <a:r>
              <a:rPr lang="en-US" sz="2400" dirty="0" smtClean="0"/>
              <a:t>, </a:t>
            </a:r>
            <a:r>
              <a:rPr lang="en-US" sz="2400" i="1" dirty="0" smtClean="0"/>
              <a:t>query expansion relevance feedback, </a:t>
            </a:r>
            <a:r>
              <a:rPr lang="en-US" sz="2400" dirty="0" err="1" smtClean="0"/>
              <a:t>Lucene</a:t>
            </a:r>
            <a:r>
              <a:rPr lang="en-US" sz="2400" dirty="0" smtClean="0"/>
              <a:t> </a:t>
            </a:r>
            <a:r>
              <a:rPr lang="en-US" sz="2400" i="1" dirty="0" smtClean="0"/>
              <a:t>library.</a:t>
            </a:r>
          </a:p>
          <a:p>
            <a:pPr lvl="1"/>
            <a:r>
              <a:rPr lang="en-US" sz="2400" dirty="0" err="1" smtClean="0"/>
              <a:t>Menganalisis</a:t>
            </a:r>
            <a:r>
              <a:rPr lang="en-US" sz="2400" dirty="0" smtClean="0"/>
              <a:t>, </a:t>
            </a:r>
            <a:r>
              <a:rPr lang="en-US" sz="2400" dirty="0" err="1" smtClean="0"/>
              <a:t>merancang</a:t>
            </a:r>
            <a:r>
              <a:rPr lang="en-US" sz="2400" dirty="0" smtClean="0"/>
              <a:t>, </a:t>
            </a:r>
            <a:r>
              <a:rPr lang="en-US" sz="2400" dirty="0" err="1" smtClean="0"/>
              <a:t>mengimplementasikan</a:t>
            </a:r>
            <a:r>
              <a:rPr lang="en-US" sz="2400" dirty="0" smtClean="0"/>
              <a:t>, </a:t>
            </a:r>
            <a:r>
              <a:rPr lang="en-US" sz="2400" dirty="0" err="1" smtClean="0"/>
              <a:t>menguji</a:t>
            </a:r>
            <a:r>
              <a:rPr lang="en-US" sz="2400" dirty="0" smtClean="0"/>
              <a:t>, &amp; </a:t>
            </a:r>
            <a:r>
              <a:rPr lang="en-US" sz="2400" dirty="0" err="1" smtClean="0"/>
              <a:t>bereksperimen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sistem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dibangun</a:t>
            </a:r>
            <a:r>
              <a:rPr lang="en-US" sz="2400" dirty="0" smtClean="0"/>
              <a:t>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6200" y="6248400"/>
            <a:ext cx="89154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1600" b="1" dirty="0" err="1" smtClean="0">
                <a:solidFill>
                  <a:srgbClr val="0000FF"/>
                </a:solidFill>
              </a:rPr>
              <a:t>Relevansi</a:t>
            </a:r>
            <a:r>
              <a:rPr lang="en-US" sz="1600" dirty="0" smtClean="0"/>
              <a:t>: </a:t>
            </a:r>
            <a:r>
              <a:rPr lang="en-US" sz="1600" dirty="0" err="1" smtClean="0"/>
              <a:t>Tergantung</a:t>
            </a:r>
            <a:r>
              <a:rPr lang="en-US" sz="1600" dirty="0" smtClean="0"/>
              <a:t> </a:t>
            </a:r>
            <a:r>
              <a:rPr lang="en-US" sz="1600" dirty="0" err="1" smtClean="0"/>
              <a:t>topik</a:t>
            </a:r>
            <a:r>
              <a:rPr lang="en-US" sz="1600" dirty="0" smtClean="0"/>
              <a:t>, </a:t>
            </a:r>
            <a:r>
              <a:rPr lang="en-US" sz="1600" dirty="0" err="1" smtClean="0"/>
              <a:t>informasi</a:t>
            </a:r>
            <a:r>
              <a:rPr lang="en-US" sz="1600" dirty="0" smtClean="0"/>
              <a:t> </a:t>
            </a:r>
            <a:r>
              <a:rPr lang="en-US" sz="1600" dirty="0" err="1" smtClean="0"/>
              <a:t>terkini</a:t>
            </a:r>
            <a:r>
              <a:rPr lang="en-US" sz="1600" dirty="0" smtClean="0"/>
              <a:t>, </a:t>
            </a:r>
            <a:r>
              <a:rPr lang="en-US" sz="1600" dirty="0" err="1" smtClean="0"/>
              <a:t>sumber</a:t>
            </a:r>
            <a:r>
              <a:rPr lang="en-US" sz="1600" dirty="0" smtClean="0"/>
              <a:t> </a:t>
            </a:r>
            <a:r>
              <a:rPr lang="en-US" sz="1600" dirty="0" err="1" smtClean="0"/>
              <a:t>terpercaya</a:t>
            </a:r>
            <a:r>
              <a:rPr lang="en-US" sz="1600" dirty="0" smtClean="0"/>
              <a:t>, </a:t>
            </a:r>
            <a:r>
              <a:rPr lang="en-US" sz="1600" dirty="0" err="1" smtClean="0"/>
              <a:t>sesuai</a:t>
            </a:r>
            <a:r>
              <a:rPr lang="en-US" sz="1600" dirty="0" smtClean="0"/>
              <a:t> </a:t>
            </a:r>
            <a:r>
              <a:rPr lang="en-US" sz="1600" dirty="0" err="1" smtClean="0"/>
              <a:t>dgn</a:t>
            </a:r>
            <a:r>
              <a:rPr lang="en-US" sz="1600" dirty="0" smtClean="0"/>
              <a:t> </a:t>
            </a:r>
            <a:r>
              <a:rPr lang="en-US" sz="1600" b="1" dirty="0" err="1" smtClean="0"/>
              <a:t>informasi</a:t>
            </a:r>
            <a:r>
              <a:rPr lang="en-US" sz="1600" b="1" dirty="0" smtClean="0"/>
              <a:t> </a:t>
            </a:r>
            <a:r>
              <a:rPr lang="en-US" sz="1600" dirty="0" smtClean="0"/>
              <a:t>yang </a:t>
            </a:r>
            <a:r>
              <a:rPr lang="en-US" sz="1600" dirty="0" err="1" smtClean="0"/>
              <a:t>dibutuhkan</a:t>
            </a:r>
            <a:r>
              <a:rPr lang="en-US" sz="1600" dirty="0" smtClean="0"/>
              <a:t> </a:t>
            </a:r>
            <a:r>
              <a:rPr lang="en-US" sz="1600" i="1" dirty="0" smtClean="0"/>
              <a:t>user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23234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dels">
  <a:themeElements>
    <a:clrScheme name="">
      <a:dk1>
        <a:srgbClr val="000000"/>
      </a:dk1>
      <a:lt1>
        <a:srgbClr val="FFFFFF"/>
      </a:lt1>
      <a:dk2>
        <a:srgbClr val="3333FF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del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odels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s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s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s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5847</TotalTime>
  <Words>921</Words>
  <Application>Microsoft Office PowerPoint</Application>
  <PresentationFormat>On-screen Show (4:3)</PresentationFormat>
  <Paragraphs>128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Helvetica</vt:lpstr>
      <vt:lpstr>Symbol</vt:lpstr>
      <vt:lpstr>Times New Roman</vt:lpstr>
      <vt:lpstr>Office Theme</vt:lpstr>
      <vt:lpstr>models</vt:lpstr>
      <vt:lpstr>  Daftar Topik Skripsi:  1. LCA4201 – Pembangunan Sistem Pencarian dan Temu Kembali Informasi           dengan Term Reweighting Relevance Feedback 2. LCA4202 – Pembangunan Sistem Pencarian dan Temu Kembali Informasi             dengan Query Expansion Relevance Feedback 3. LCA4203 – Memory-Based Collaborative Filtering Recommender System 4. LCA4204 – Pembangunan Slide Scrolling Games dengan Greenfoot     </vt:lpstr>
      <vt:lpstr>(LCA4201) Pembangunan Sistem Pencarian dan Temu Kembali Informasi dengan  Term Reweighting Relevance Feedback</vt:lpstr>
      <vt:lpstr>(LCA4201) Pembangunan Sistem Pencarian dan Temu Kembali Informasi dengan  Term Reweighting Relevance Feedback</vt:lpstr>
      <vt:lpstr>(LCA4201) Pembangunan Sistem Pencarian dan Temu Kembali Informasi dengan  Term Reweighting Relevance Feedback</vt:lpstr>
      <vt:lpstr>Relevance Feedback Architecture</vt:lpstr>
      <vt:lpstr>(LCA4201) Pembangunan Sistem Pencarian dan Temu Kembali Informasi dengan  Term Reweighting Relevance Feedback</vt:lpstr>
      <vt:lpstr>(LCA4202) Pembangunan Sistem Pencarian Temu Kembali Informasi dengan Query Expansion Relevance Feedback</vt:lpstr>
      <vt:lpstr>(LCA4202) Pembangunan Sistem Pencarian Temu Kembali Informasi dengan Query Expansion Relevance Feedback</vt:lpstr>
      <vt:lpstr>(LCA4202) Pembangunan Sistem Pencarian Temu Kembali Informasi dengan Query Expansion Relevance Feedback</vt:lpstr>
      <vt:lpstr>(LCA4202) Pembangunan Sistem Pencarian Temu Kembali Informasi dengan Query Expansion Relevance Feedback</vt:lpstr>
      <vt:lpstr>(LCA4203) – Memory-Based Collaborative Filtering Recommender System</vt:lpstr>
      <vt:lpstr>(LCA4203) – Memory-Based Collaborative Filtering Recommender System</vt:lpstr>
      <vt:lpstr>(LCA4203) – Memory-Based Collaborative Filtering Recommender System</vt:lpstr>
      <vt:lpstr>(LCA4204) – Pembangunan Slide Scrolling Games dengan Greenfoot</vt:lpstr>
      <vt:lpstr>(LCA4204) – Pembangunan Slide Scrolling Games dengan Greenfoot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admin-pc</cp:lastModifiedBy>
  <cp:revision>363</cp:revision>
  <dcterms:created xsi:type="dcterms:W3CDTF">2013-11-26T16:29:59Z</dcterms:created>
  <dcterms:modified xsi:type="dcterms:W3CDTF">2016-10-25T06:51:49Z</dcterms:modified>
</cp:coreProperties>
</file>