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82" r:id="rId9"/>
    <p:sldId id="268" r:id="rId10"/>
    <p:sldId id="269" r:id="rId11"/>
    <p:sldId id="270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90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803E9F1-6EC2-4CA4-9721-8EAB26A5ED7E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B7CF6DA-FFBD-4768-B424-38DCBFC2C9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E9F1-6EC2-4CA4-9721-8EAB26A5ED7E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F6DA-FFBD-4768-B424-38DCBFC2C9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E9F1-6EC2-4CA4-9721-8EAB26A5ED7E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F6DA-FFBD-4768-B424-38DCBFC2C9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803E9F1-6EC2-4CA4-9721-8EAB26A5ED7E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F6DA-FFBD-4768-B424-38DCBFC2C9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803E9F1-6EC2-4CA4-9721-8EAB26A5ED7E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B7CF6DA-FFBD-4768-B424-38DCBFC2C92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803E9F1-6EC2-4CA4-9721-8EAB26A5ED7E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B7CF6DA-FFBD-4768-B424-38DCBFC2C9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803E9F1-6EC2-4CA4-9721-8EAB26A5ED7E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B7CF6DA-FFBD-4768-B424-38DCBFC2C9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E9F1-6EC2-4CA4-9721-8EAB26A5ED7E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F6DA-FFBD-4768-B424-38DCBFC2C9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803E9F1-6EC2-4CA4-9721-8EAB26A5ED7E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B7CF6DA-FFBD-4768-B424-38DCBFC2C9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803E9F1-6EC2-4CA4-9721-8EAB26A5ED7E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B7CF6DA-FFBD-4768-B424-38DCBFC2C9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803E9F1-6EC2-4CA4-9721-8EAB26A5ED7E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B7CF6DA-FFBD-4768-B424-38DCBFC2C9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803E9F1-6EC2-4CA4-9721-8EAB26A5ED7E}" type="datetimeFigureOut">
              <a:rPr lang="en-US" smtClean="0"/>
              <a:pPr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B7CF6DA-FFBD-4768-B424-38DCBFC2C9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Skripsi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Semester </a:t>
            </a:r>
            <a:r>
              <a:rPr lang="en-US" sz="3200" dirty="0" err="1" smtClean="0"/>
              <a:t>Genap</a:t>
            </a:r>
            <a:r>
              <a:rPr lang="en-US" sz="3200" dirty="0" smtClean="0"/>
              <a:t> 2016-2017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Mariskha</a:t>
            </a:r>
            <a:r>
              <a:rPr lang="en-US" dirty="0" smtClean="0"/>
              <a:t> </a:t>
            </a:r>
            <a:r>
              <a:rPr lang="en-US" dirty="0" err="1" smtClean="0"/>
              <a:t>Adithia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Candara" pitchFamily="34" charset="0"/>
              </a:rPr>
              <a:t>MTA4203 </a:t>
            </a:r>
            <a:r>
              <a:rPr lang="en-US" sz="4000" dirty="0" err="1" smtClean="0">
                <a:latin typeface="Candara" pitchFamily="34" charset="0"/>
              </a:rPr>
              <a:t>Modifikasi</a:t>
            </a:r>
            <a:r>
              <a:rPr lang="en-US" sz="4000" dirty="0" smtClean="0">
                <a:latin typeface="Candara" pitchFamily="34" charset="0"/>
              </a:rPr>
              <a:t> DES </a:t>
            </a:r>
            <a:r>
              <a:rPr lang="en-US" sz="4000" dirty="0" err="1" smtClean="0">
                <a:latin typeface="Candara" pitchFamily="34" charset="0"/>
              </a:rPr>
              <a:t>Berbasiskan</a:t>
            </a:r>
            <a:r>
              <a:rPr lang="en-US" sz="4000" dirty="0" smtClean="0">
                <a:latin typeface="Candara" pitchFamily="34" charset="0"/>
              </a:rPr>
              <a:t> Graf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/>
              <a:t>Mahasiswa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diminta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:</a:t>
            </a:r>
          </a:p>
          <a:p>
            <a:r>
              <a:rPr lang="en-US" sz="2400" dirty="0" err="1" smtClean="0"/>
              <a:t>Mempelajari</a:t>
            </a:r>
            <a:r>
              <a:rPr lang="en-US" sz="2400" dirty="0" smtClean="0"/>
              <a:t> </a:t>
            </a:r>
            <a:r>
              <a:rPr lang="en-US" sz="2400" dirty="0" err="1" smtClean="0"/>
              <a:t>dasar-dasar</a:t>
            </a:r>
            <a:r>
              <a:rPr lang="en-US" sz="2400" dirty="0" smtClean="0"/>
              <a:t> </a:t>
            </a:r>
            <a:r>
              <a:rPr lang="en-US" sz="2400" dirty="0" err="1" smtClean="0"/>
              <a:t>kriptografi</a:t>
            </a:r>
            <a:endParaRPr lang="en-US" sz="2400" dirty="0" smtClean="0"/>
          </a:p>
          <a:p>
            <a:r>
              <a:rPr lang="en-US" sz="2400" dirty="0" err="1" smtClean="0"/>
              <a:t>Mempelajari</a:t>
            </a:r>
            <a:r>
              <a:rPr lang="en-US" sz="2400" dirty="0" smtClean="0"/>
              <a:t> DES</a:t>
            </a:r>
          </a:p>
          <a:p>
            <a:r>
              <a:rPr lang="en-US" sz="2400" dirty="0" err="1" smtClean="0"/>
              <a:t>Mempelajari</a:t>
            </a:r>
            <a:r>
              <a:rPr lang="en-US" sz="2400" dirty="0" smtClean="0"/>
              <a:t> </a:t>
            </a:r>
            <a:r>
              <a:rPr lang="en-US" sz="2400" dirty="0" err="1" smtClean="0"/>
              <a:t>graf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umum</a:t>
            </a:r>
            <a:endParaRPr lang="en-US" sz="2400" dirty="0" smtClean="0"/>
          </a:p>
          <a:p>
            <a:r>
              <a:rPr lang="en-US" sz="2400" dirty="0" err="1" smtClean="0"/>
              <a:t>Mempelajari</a:t>
            </a:r>
            <a:r>
              <a:rPr lang="en-US" sz="2400" dirty="0" smtClean="0"/>
              <a:t> </a:t>
            </a:r>
            <a:r>
              <a:rPr lang="en-US" sz="2400" dirty="0" err="1" smtClean="0"/>
              <a:t>protokol</a:t>
            </a:r>
            <a:r>
              <a:rPr lang="en-US" sz="2400" dirty="0" smtClean="0"/>
              <a:t> Zero Knowledge</a:t>
            </a:r>
          </a:p>
          <a:p>
            <a:r>
              <a:rPr lang="en-US" sz="2400" dirty="0" err="1" smtClean="0"/>
              <a:t>Mengimplementasikan</a:t>
            </a:r>
            <a:r>
              <a:rPr lang="en-US" sz="2400" dirty="0" smtClean="0"/>
              <a:t> </a:t>
            </a:r>
            <a:r>
              <a:rPr lang="en-US" sz="2400" dirty="0" err="1" smtClean="0"/>
              <a:t>modifikasi</a:t>
            </a:r>
            <a:r>
              <a:rPr lang="en-US" sz="2400" dirty="0" smtClean="0"/>
              <a:t> DES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graf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pengujian</a:t>
            </a:r>
            <a:r>
              <a:rPr lang="en-US" sz="2400" dirty="0" smtClean="0"/>
              <a:t>,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</a:t>
            </a:r>
            <a:r>
              <a:rPr lang="en-US" sz="2400" dirty="0" err="1" smtClean="0"/>
              <a:t>kasus</a:t>
            </a:r>
            <a:endParaRPr lang="en-US" sz="2400" dirty="0" smtClean="0"/>
          </a:p>
          <a:p>
            <a:r>
              <a:rPr lang="en-US" sz="2400" dirty="0" err="1" smtClean="0"/>
              <a:t>Menganalisa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pengujian</a:t>
            </a: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latin typeface="Candara" pitchFamily="34" charset="0"/>
              </a:rPr>
              <a:t>MTA4203 </a:t>
            </a:r>
            <a:r>
              <a:rPr lang="en-US" sz="4400" dirty="0" err="1" smtClean="0">
                <a:latin typeface="Candara" pitchFamily="34" charset="0"/>
              </a:rPr>
              <a:t>Modifikasi</a:t>
            </a:r>
            <a:r>
              <a:rPr lang="en-US" sz="4400" dirty="0" smtClean="0">
                <a:latin typeface="Candara" pitchFamily="34" charset="0"/>
              </a:rPr>
              <a:t> DES </a:t>
            </a:r>
            <a:r>
              <a:rPr lang="en-US" sz="4400" dirty="0" err="1" smtClean="0">
                <a:latin typeface="Candara" pitchFamily="34" charset="0"/>
              </a:rPr>
              <a:t>Berbasiskan</a:t>
            </a:r>
            <a:r>
              <a:rPr lang="en-US" sz="4400" dirty="0" smtClean="0">
                <a:latin typeface="Candara" pitchFamily="34" charset="0"/>
              </a:rPr>
              <a:t> Graf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Referensi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7028" t="20834" r="5124" b="8333"/>
          <a:stretch>
            <a:fillRect/>
          </a:stretch>
        </p:blipFill>
        <p:spPr bwMode="auto">
          <a:xfrm>
            <a:off x="533400" y="2590800"/>
            <a:ext cx="8059271" cy="365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latin typeface="Candara" pitchFamily="34" charset="0"/>
              </a:rPr>
              <a:t>MTA4204: </a:t>
            </a:r>
            <a:r>
              <a:rPr lang="en-US" sz="4400" dirty="0" err="1" smtClean="0">
                <a:latin typeface="Candara" pitchFamily="34" charset="0"/>
              </a:rPr>
              <a:t>Steganografi</a:t>
            </a:r>
            <a:r>
              <a:rPr lang="en-US" sz="4400" dirty="0" smtClean="0">
                <a:latin typeface="Candara" pitchFamily="34" charset="0"/>
              </a:rPr>
              <a:t> </a:t>
            </a:r>
            <a:r>
              <a:rPr lang="en-US" sz="4400" dirty="0" err="1" smtClean="0">
                <a:latin typeface="Candara" pitchFamily="34" charset="0"/>
              </a:rPr>
              <a:t>dengan</a:t>
            </a:r>
            <a:r>
              <a:rPr lang="en-US" sz="4400" dirty="0" smtClean="0">
                <a:latin typeface="Candara" pitchFamily="34" charset="0"/>
              </a:rPr>
              <a:t> </a:t>
            </a:r>
            <a:r>
              <a:rPr lang="en-US" sz="4400" dirty="0" err="1" smtClean="0">
                <a:latin typeface="Candara" pitchFamily="34" charset="0"/>
              </a:rPr>
              <a:t>Kunci</a:t>
            </a:r>
            <a:r>
              <a:rPr lang="en-US" sz="4400" dirty="0" smtClean="0">
                <a:latin typeface="Candara" pitchFamily="34" charset="0"/>
              </a:rPr>
              <a:t> </a:t>
            </a:r>
            <a:r>
              <a:rPr lang="en-US" sz="4400" dirty="0" err="1" smtClean="0">
                <a:latin typeface="Candara" pitchFamily="34" charset="0"/>
              </a:rPr>
              <a:t>Dinamis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/>
              <a:t>Latar</a:t>
            </a:r>
            <a:r>
              <a:rPr lang="en-US" sz="2400" dirty="0" smtClean="0"/>
              <a:t> </a:t>
            </a:r>
            <a:r>
              <a:rPr lang="en-US" sz="2400" dirty="0" err="1" smtClean="0"/>
              <a:t>belakang</a:t>
            </a:r>
            <a:r>
              <a:rPr lang="en-US" sz="2400" dirty="0" smtClean="0"/>
              <a:t>:</a:t>
            </a:r>
          </a:p>
          <a:p>
            <a:r>
              <a:rPr lang="en-US" sz="2400" dirty="0" err="1" smtClean="0"/>
              <a:t>Steganografi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menyembunyikan</a:t>
            </a:r>
            <a:r>
              <a:rPr lang="en-US" sz="2400" dirty="0" smtClean="0"/>
              <a:t> </a:t>
            </a:r>
            <a:r>
              <a:rPr lang="en-US" sz="2400" dirty="0" err="1" smtClean="0"/>
              <a:t>identitas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gambar</a:t>
            </a:r>
            <a:r>
              <a:rPr lang="en-US" sz="2400" dirty="0" smtClean="0"/>
              <a:t>. </a:t>
            </a:r>
            <a:r>
              <a:rPr lang="en-US" sz="2400" dirty="0" err="1" smtClean="0"/>
              <a:t>Misalnya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gambar</a:t>
            </a:r>
            <a:r>
              <a:rPr lang="en-US" sz="2400" dirty="0" smtClean="0"/>
              <a:t> </a:t>
            </a:r>
            <a:r>
              <a:rPr lang="en-US" sz="2400" dirty="0" err="1" smtClean="0"/>
              <a:t>medis</a:t>
            </a:r>
            <a:endParaRPr lang="en-US" sz="2400" dirty="0" smtClean="0"/>
          </a:p>
          <a:p>
            <a:r>
              <a:rPr lang="en-US" sz="2400" dirty="0" err="1" smtClean="0"/>
              <a:t>Diperkenalkan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 smtClean="0"/>
              <a:t>baru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penyembunyian</a:t>
            </a:r>
            <a:r>
              <a:rPr lang="en-US" sz="2400" dirty="0" smtClean="0"/>
              <a:t> </a:t>
            </a:r>
            <a:r>
              <a:rPr lang="en-US" sz="2400" dirty="0" err="1" smtClean="0"/>
              <a:t>identitas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berbasis</a:t>
            </a:r>
            <a:r>
              <a:rPr lang="en-US" sz="2400" dirty="0" smtClean="0"/>
              <a:t> Region of Interest (ROI)</a:t>
            </a:r>
          </a:p>
          <a:p>
            <a:r>
              <a:rPr lang="en-US" sz="2400" dirty="0" err="1" smtClean="0"/>
              <a:t>Enkripsi</a:t>
            </a:r>
            <a:r>
              <a:rPr lang="en-US" sz="2400" dirty="0" smtClean="0"/>
              <a:t> </a:t>
            </a:r>
            <a:r>
              <a:rPr lang="en-US" sz="2400" dirty="0" err="1" smtClean="0"/>
              <a:t>diaplikasikan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identitas</a:t>
            </a:r>
            <a:r>
              <a:rPr lang="en-US" sz="2400" dirty="0" smtClean="0"/>
              <a:t> </a:t>
            </a:r>
            <a:r>
              <a:rPr lang="en-US" sz="2400" dirty="0" err="1" smtClean="0"/>
              <a:t>sebelum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embedding</a:t>
            </a:r>
          </a:p>
          <a:p>
            <a:r>
              <a:rPr lang="en-US" sz="2400" dirty="0" err="1" smtClean="0"/>
              <a:t>Pewarnaan</a:t>
            </a:r>
            <a:r>
              <a:rPr lang="en-US" sz="2400" dirty="0" smtClean="0"/>
              <a:t> </a:t>
            </a:r>
            <a:r>
              <a:rPr lang="en-US" sz="2400" dirty="0" err="1" smtClean="0"/>
              <a:t>graf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pembangunan</a:t>
            </a:r>
            <a:r>
              <a:rPr lang="en-US" sz="2400" dirty="0" smtClean="0"/>
              <a:t> </a:t>
            </a:r>
            <a:r>
              <a:rPr lang="en-US" sz="2400" dirty="0" err="1" smtClean="0"/>
              <a:t>kunci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Candara" pitchFamily="34" charset="0"/>
              </a:rPr>
              <a:t>MTA4204: </a:t>
            </a:r>
            <a:r>
              <a:rPr lang="en-US" sz="4000" dirty="0" err="1" smtClean="0">
                <a:latin typeface="Candara" pitchFamily="34" charset="0"/>
              </a:rPr>
              <a:t>Steganografi</a:t>
            </a:r>
            <a:r>
              <a:rPr lang="en-US" sz="4000" dirty="0" smtClean="0">
                <a:latin typeface="Candara" pitchFamily="34" charset="0"/>
              </a:rPr>
              <a:t> </a:t>
            </a:r>
            <a:r>
              <a:rPr lang="en-US" sz="4000" dirty="0" err="1" smtClean="0">
                <a:latin typeface="Candara" pitchFamily="34" charset="0"/>
              </a:rPr>
              <a:t>dengan</a:t>
            </a:r>
            <a:r>
              <a:rPr lang="en-US" sz="4000" dirty="0" smtClean="0">
                <a:latin typeface="Candara" pitchFamily="34" charset="0"/>
              </a:rPr>
              <a:t> </a:t>
            </a:r>
            <a:r>
              <a:rPr lang="en-US" sz="4000" dirty="0" err="1" smtClean="0">
                <a:latin typeface="Candara" pitchFamily="34" charset="0"/>
              </a:rPr>
              <a:t>Kunci</a:t>
            </a:r>
            <a:r>
              <a:rPr lang="en-US" sz="4000" dirty="0" smtClean="0">
                <a:latin typeface="Candara" pitchFamily="34" charset="0"/>
              </a:rPr>
              <a:t> </a:t>
            </a:r>
            <a:r>
              <a:rPr lang="en-US" sz="4000" dirty="0" err="1" smtClean="0">
                <a:latin typeface="Candara" pitchFamily="34" charset="0"/>
              </a:rPr>
              <a:t>Dinamis</a:t>
            </a:r>
            <a:r>
              <a:rPr lang="en-US" sz="4000" dirty="0" smtClean="0">
                <a:latin typeface="Candara" pitchFamily="34" charset="0"/>
              </a:rPr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/>
              <a:t>Mahasiswa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diminta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:</a:t>
            </a:r>
          </a:p>
          <a:p>
            <a:r>
              <a:rPr lang="en-US" sz="2400" dirty="0" err="1" smtClean="0"/>
              <a:t>Mempelajari</a:t>
            </a:r>
            <a:r>
              <a:rPr lang="en-US" sz="2400" dirty="0" smtClean="0"/>
              <a:t> </a:t>
            </a:r>
            <a:r>
              <a:rPr lang="en-US" sz="2400" dirty="0" err="1" smtClean="0"/>
              <a:t>dasar-dasar</a:t>
            </a:r>
            <a:r>
              <a:rPr lang="en-US" sz="2400" dirty="0" smtClean="0"/>
              <a:t> </a:t>
            </a:r>
            <a:r>
              <a:rPr lang="en-US" sz="2400" dirty="0" err="1" smtClean="0"/>
              <a:t>kriptografi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steganografi</a:t>
            </a:r>
            <a:endParaRPr lang="en-US" sz="2400" dirty="0" smtClean="0"/>
          </a:p>
          <a:p>
            <a:r>
              <a:rPr lang="en-US" sz="2400" dirty="0" err="1" smtClean="0"/>
              <a:t>Mempelajari</a:t>
            </a:r>
            <a:r>
              <a:rPr lang="en-US" sz="2400" dirty="0" smtClean="0"/>
              <a:t> RSA</a:t>
            </a:r>
          </a:p>
          <a:p>
            <a:r>
              <a:rPr lang="en-US" sz="2400" dirty="0" err="1" smtClean="0"/>
              <a:t>Mempelajari</a:t>
            </a:r>
            <a:r>
              <a:rPr lang="en-US" sz="2400" dirty="0" smtClean="0"/>
              <a:t> </a:t>
            </a:r>
            <a:r>
              <a:rPr lang="en-US" sz="2400" dirty="0" err="1" smtClean="0"/>
              <a:t>graf</a:t>
            </a:r>
            <a:r>
              <a:rPr lang="en-US" sz="2400" dirty="0" smtClean="0"/>
              <a:t>, </a:t>
            </a:r>
            <a:r>
              <a:rPr lang="en-US" sz="2400" dirty="0" err="1" smtClean="0"/>
              <a:t>khususnya</a:t>
            </a:r>
            <a:r>
              <a:rPr lang="en-US" sz="2400" dirty="0" smtClean="0"/>
              <a:t> </a:t>
            </a:r>
            <a:r>
              <a:rPr lang="en-US" sz="2400" dirty="0" err="1" smtClean="0"/>
              <a:t>pewarnaan</a:t>
            </a:r>
            <a:r>
              <a:rPr lang="en-US" sz="2400" dirty="0" smtClean="0"/>
              <a:t> </a:t>
            </a:r>
            <a:r>
              <a:rPr lang="en-US" sz="2400" dirty="0" err="1" smtClean="0"/>
              <a:t>graf</a:t>
            </a:r>
            <a:endParaRPr lang="en-US" sz="2400" dirty="0" smtClean="0"/>
          </a:p>
          <a:p>
            <a:r>
              <a:rPr lang="en-US" sz="2400" dirty="0" err="1" smtClean="0"/>
              <a:t>Mengimplementasikan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 smtClean="0"/>
              <a:t>steganografi</a:t>
            </a:r>
            <a:r>
              <a:rPr lang="en-US" sz="2400" dirty="0" smtClean="0"/>
              <a:t> </a:t>
            </a:r>
            <a:r>
              <a:rPr lang="en-US" sz="2400" dirty="0" err="1" smtClean="0"/>
              <a:t>berbasis</a:t>
            </a:r>
            <a:r>
              <a:rPr lang="en-US" sz="2400" dirty="0" smtClean="0"/>
              <a:t> ROI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kunci</a:t>
            </a:r>
            <a:r>
              <a:rPr lang="en-US" sz="2400" dirty="0" smtClean="0"/>
              <a:t> </a:t>
            </a:r>
            <a:r>
              <a:rPr lang="en-US" sz="2400" dirty="0" err="1" smtClean="0"/>
              <a:t>dinamis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pengujian</a:t>
            </a:r>
            <a:r>
              <a:rPr lang="en-US" sz="2400" dirty="0" smtClean="0"/>
              <a:t>,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</a:t>
            </a:r>
            <a:r>
              <a:rPr lang="en-US" sz="2400" dirty="0" err="1" smtClean="0"/>
              <a:t>kasus</a:t>
            </a:r>
            <a:endParaRPr lang="en-US" sz="2400" dirty="0" smtClean="0"/>
          </a:p>
          <a:p>
            <a:r>
              <a:rPr lang="en-US" sz="2400" dirty="0" err="1" smtClean="0"/>
              <a:t>Menganalisa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pengujian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latin typeface="Candara" pitchFamily="34" charset="0"/>
              </a:rPr>
              <a:t>MTA4204: </a:t>
            </a:r>
            <a:r>
              <a:rPr lang="en-US" sz="4400" dirty="0" err="1" smtClean="0">
                <a:latin typeface="Candara" pitchFamily="34" charset="0"/>
              </a:rPr>
              <a:t>Steganografi</a:t>
            </a:r>
            <a:r>
              <a:rPr lang="en-US" sz="4400" dirty="0" smtClean="0">
                <a:latin typeface="Candara" pitchFamily="34" charset="0"/>
              </a:rPr>
              <a:t> </a:t>
            </a:r>
            <a:r>
              <a:rPr lang="en-US" sz="4400" dirty="0" err="1" smtClean="0">
                <a:latin typeface="Candara" pitchFamily="34" charset="0"/>
              </a:rPr>
              <a:t>dengan</a:t>
            </a:r>
            <a:r>
              <a:rPr lang="en-US" sz="4400" dirty="0" smtClean="0">
                <a:latin typeface="Candara" pitchFamily="34" charset="0"/>
              </a:rPr>
              <a:t> </a:t>
            </a:r>
            <a:r>
              <a:rPr lang="en-US" sz="4400" dirty="0" err="1" smtClean="0">
                <a:latin typeface="Candara" pitchFamily="34" charset="0"/>
              </a:rPr>
              <a:t>Kunci</a:t>
            </a:r>
            <a:r>
              <a:rPr lang="en-US" sz="4400" dirty="0" smtClean="0">
                <a:latin typeface="Candara" pitchFamily="34" charset="0"/>
              </a:rPr>
              <a:t> </a:t>
            </a:r>
            <a:r>
              <a:rPr lang="en-US" sz="4400" dirty="0" err="1" smtClean="0">
                <a:latin typeface="Candara" pitchFamily="34" charset="0"/>
              </a:rPr>
              <a:t>Dinamis</a:t>
            </a:r>
            <a:r>
              <a:rPr lang="en-US" sz="4400" dirty="0" smtClean="0">
                <a:latin typeface="Candara" pitchFamily="34" charset="0"/>
              </a:rPr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Referensi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8785" t="23959" r="9224" b="6250"/>
          <a:stretch>
            <a:fillRect/>
          </a:stretch>
        </p:blipFill>
        <p:spPr bwMode="auto">
          <a:xfrm>
            <a:off x="304800" y="2514600"/>
            <a:ext cx="8458200" cy="404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Topik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72000"/>
          </a:xfrm>
        </p:spPr>
        <p:txBody>
          <a:bodyPr>
            <a:normAutofit/>
          </a:bodyPr>
          <a:lstStyle/>
          <a:p>
            <a:pPr marL="521208" indent="-457200">
              <a:buFont typeface="+mj-lt"/>
              <a:buAutoNum type="arabicPeriod"/>
            </a:pPr>
            <a:r>
              <a:rPr lang="en-US" sz="2400" dirty="0" smtClean="0">
                <a:latin typeface="Candara" pitchFamily="34" charset="0"/>
              </a:rPr>
              <a:t>MTA4201*: </a:t>
            </a:r>
            <a:r>
              <a:rPr lang="en-US" sz="2400" dirty="0" err="1" smtClean="0">
                <a:latin typeface="Candara" pitchFamily="34" charset="0"/>
              </a:rPr>
              <a:t>Penggunaan</a:t>
            </a:r>
            <a:r>
              <a:rPr lang="en-US" sz="2400" dirty="0" smtClean="0">
                <a:latin typeface="Candara" pitchFamily="34" charset="0"/>
              </a:rPr>
              <a:t> Secret Sharing </a:t>
            </a:r>
            <a:r>
              <a:rPr lang="en-US" sz="2400" dirty="0" err="1" smtClean="0">
                <a:latin typeface="Candara" pitchFamily="34" charset="0"/>
              </a:rPr>
              <a:t>untuk</a:t>
            </a:r>
            <a:r>
              <a:rPr lang="en-US" sz="2400" dirty="0" smtClean="0">
                <a:latin typeface="Candara" pitchFamily="34" charset="0"/>
              </a:rPr>
              <a:t> </a:t>
            </a:r>
            <a:r>
              <a:rPr lang="en-US" sz="2400" dirty="0" err="1" smtClean="0">
                <a:latin typeface="Candara" pitchFamily="34" charset="0"/>
              </a:rPr>
              <a:t>Berbagi</a:t>
            </a:r>
            <a:r>
              <a:rPr lang="en-US" sz="2400" dirty="0" smtClean="0">
                <a:latin typeface="Candara" pitchFamily="34" charset="0"/>
              </a:rPr>
              <a:t> </a:t>
            </a:r>
            <a:r>
              <a:rPr lang="en-US" sz="2400" dirty="0" smtClean="0">
                <a:latin typeface="Candara" pitchFamily="34" charset="0"/>
              </a:rPr>
              <a:t>Password</a:t>
            </a:r>
          </a:p>
          <a:p>
            <a:pPr marL="521208" indent="-457200">
              <a:buFont typeface="+mj-lt"/>
              <a:buAutoNum type="arabicPeriod"/>
            </a:pPr>
            <a:r>
              <a:rPr lang="en-US" sz="2400" dirty="0" smtClean="0">
                <a:latin typeface="Candara" pitchFamily="34" charset="0"/>
              </a:rPr>
              <a:t>MTA4202: Honey Encryption</a:t>
            </a:r>
            <a:endParaRPr lang="en-US" sz="2400" dirty="0" smtClean="0">
              <a:latin typeface="Candara" pitchFamily="34" charset="0"/>
            </a:endParaRPr>
          </a:p>
          <a:p>
            <a:pPr marL="521208" indent="-457200">
              <a:buFont typeface="+mj-lt"/>
              <a:buAutoNum type="arabicPeriod"/>
            </a:pPr>
            <a:r>
              <a:rPr lang="en-US" sz="2400" dirty="0" smtClean="0">
                <a:latin typeface="Candara" pitchFamily="34" charset="0"/>
              </a:rPr>
              <a:t>MTA4203: </a:t>
            </a:r>
            <a:r>
              <a:rPr lang="en-US" sz="2400" dirty="0" err="1" smtClean="0">
                <a:latin typeface="Candara" pitchFamily="34" charset="0"/>
              </a:rPr>
              <a:t>Modifikasi</a:t>
            </a:r>
            <a:r>
              <a:rPr lang="en-US" sz="2400" dirty="0" smtClean="0">
                <a:latin typeface="Candara" pitchFamily="34" charset="0"/>
              </a:rPr>
              <a:t> DES </a:t>
            </a:r>
            <a:r>
              <a:rPr lang="en-US" sz="2400" dirty="0" err="1" smtClean="0">
                <a:latin typeface="Candara" pitchFamily="34" charset="0"/>
              </a:rPr>
              <a:t>Berbasiskan</a:t>
            </a:r>
            <a:r>
              <a:rPr lang="en-US" sz="2400" dirty="0" smtClean="0">
                <a:latin typeface="Candara" pitchFamily="34" charset="0"/>
              </a:rPr>
              <a:t> Graf</a:t>
            </a:r>
          </a:p>
          <a:p>
            <a:pPr marL="521208" indent="-457200">
              <a:buFont typeface="+mj-lt"/>
              <a:buAutoNum type="arabicPeriod"/>
            </a:pPr>
            <a:r>
              <a:rPr lang="en-US" sz="2400" dirty="0" smtClean="0">
                <a:latin typeface="Candara" pitchFamily="34" charset="0"/>
              </a:rPr>
              <a:t>MTA4204: </a:t>
            </a:r>
            <a:r>
              <a:rPr lang="en-US" sz="2400" dirty="0" err="1" smtClean="0">
                <a:latin typeface="Candara" pitchFamily="34" charset="0"/>
              </a:rPr>
              <a:t>Steganografi</a:t>
            </a:r>
            <a:r>
              <a:rPr lang="en-US" sz="2400" dirty="0" smtClean="0">
                <a:latin typeface="Candara" pitchFamily="34" charset="0"/>
              </a:rPr>
              <a:t> </a:t>
            </a:r>
            <a:r>
              <a:rPr lang="en-US" sz="2400" dirty="0" err="1" smtClean="0">
                <a:latin typeface="Candara" pitchFamily="34" charset="0"/>
              </a:rPr>
              <a:t>dengan</a:t>
            </a:r>
            <a:r>
              <a:rPr lang="en-US" sz="2400" dirty="0" smtClean="0">
                <a:latin typeface="Candara" pitchFamily="34" charset="0"/>
              </a:rPr>
              <a:t> </a:t>
            </a:r>
            <a:r>
              <a:rPr lang="en-US" sz="2400" dirty="0" err="1" smtClean="0">
                <a:latin typeface="Candara" pitchFamily="34" charset="0"/>
              </a:rPr>
              <a:t>Kunci</a:t>
            </a:r>
            <a:r>
              <a:rPr lang="en-US" sz="2400" dirty="0" smtClean="0">
                <a:latin typeface="Candara" pitchFamily="34" charset="0"/>
              </a:rPr>
              <a:t> </a:t>
            </a:r>
            <a:r>
              <a:rPr lang="en-US" sz="2400" dirty="0" err="1" smtClean="0">
                <a:latin typeface="Candara" pitchFamily="34" charset="0"/>
              </a:rPr>
              <a:t>Dinamis</a:t>
            </a:r>
            <a:endParaRPr lang="en-US" sz="2400" dirty="0" smtClean="0">
              <a:latin typeface="Candara" pitchFamily="34" charset="0"/>
            </a:endParaRPr>
          </a:p>
          <a:p>
            <a:pPr marL="521208" indent="-457200">
              <a:buFont typeface="+mj-lt"/>
              <a:buAutoNum type="arabicPeriod"/>
            </a:pPr>
            <a:endParaRPr lang="en-US" sz="2400" dirty="0" smtClean="0">
              <a:latin typeface="Candara" pitchFamily="34" charset="0"/>
            </a:endParaRPr>
          </a:p>
          <a:p>
            <a:pPr marL="521208" indent="-457200">
              <a:buNone/>
            </a:pPr>
            <a:r>
              <a:rPr lang="en-US" sz="2400" dirty="0" err="1" smtClean="0">
                <a:latin typeface="Candara" pitchFamily="34" charset="0"/>
              </a:rPr>
              <a:t>Prasyarat</a:t>
            </a:r>
            <a:r>
              <a:rPr lang="en-US" sz="2400" dirty="0" smtClean="0">
                <a:latin typeface="Candara" pitchFamily="34" charset="0"/>
              </a:rPr>
              <a:t>:</a:t>
            </a:r>
          </a:p>
          <a:p>
            <a:pPr marL="521208" indent="-457200">
              <a:buNone/>
            </a:pPr>
            <a:r>
              <a:rPr lang="en-US" sz="2400" dirty="0" err="1" smtClean="0">
                <a:latin typeface="Candara" pitchFamily="34" charset="0"/>
              </a:rPr>
              <a:t>Mahasiswa</a:t>
            </a:r>
            <a:r>
              <a:rPr lang="en-US" sz="2400" dirty="0" smtClean="0">
                <a:latin typeface="Candara" pitchFamily="34" charset="0"/>
              </a:rPr>
              <a:t> </a:t>
            </a:r>
            <a:r>
              <a:rPr lang="en-US" sz="2400" dirty="0" err="1" smtClean="0">
                <a:latin typeface="Candara" pitchFamily="34" charset="0"/>
              </a:rPr>
              <a:t>harus</a:t>
            </a:r>
            <a:r>
              <a:rPr lang="en-US" sz="2400" dirty="0" smtClean="0">
                <a:latin typeface="Candara" pitchFamily="34" charset="0"/>
              </a:rPr>
              <a:t> </a:t>
            </a:r>
            <a:r>
              <a:rPr lang="en-US" sz="2400" dirty="0" err="1" smtClean="0">
                <a:latin typeface="Candara" pitchFamily="34" charset="0"/>
              </a:rPr>
              <a:t>sudah</a:t>
            </a:r>
            <a:r>
              <a:rPr lang="en-US" sz="2400" dirty="0" smtClean="0">
                <a:latin typeface="Candara" pitchFamily="34" charset="0"/>
              </a:rPr>
              <a:t> lulus </a:t>
            </a:r>
            <a:r>
              <a:rPr lang="en-US" sz="2400" dirty="0" err="1" smtClean="0">
                <a:latin typeface="Candara" pitchFamily="34" charset="0"/>
              </a:rPr>
              <a:t>kuliah</a:t>
            </a:r>
            <a:r>
              <a:rPr lang="en-US" sz="2400" dirty="0" smtClean="0">
                <a:latin typeface="Candara" pitchFamily="34" charset="0"/>
              </a:rPr>
              <a:t> </a:t>
            </a:r>
            <a:r>
              <a:rPr lang="en-US" sz="2400" dirty="0" err="1" smtClean="0">
                <a:latin typeface="Candara" pitchFamily="34" charset="0"/>
              </a:rPr>
              <a:t>Keamanan</a:t>
            </a:r>
            <a:r>
              <a:rPr lang="en-US" sz="2400" dirty="0" smtClean="0">
                <a:latin typeface="Candara" pitchFamily="34" charset="0"/>
              </a:rPr>
              <a:t> </a:t>
            </a:r>
            <a:r>
              <a:rPr lang="en-US" sz="2400" dirty="0" err="1" smtClean="0">
                <a:latin typeface="Candara" pitchFamily="34" charset="0"/>
              </a:rPr>
              <a:t>Informasi</a:t>
            </a:r>
            <a:r>
              <a:rPr lang="en-US" sz="2400" dirty="0" smtClean="0">
                <a:latin typeface="Candara" pitchFamily="34" charset="0"/>
              </a:rPr>
              <a:t> </a:t>
            </a:r>
            <a:r>
              <a:rPr lang="en-US" sz="2400" dirty="0" err="1" smtClean="0">
                <a:latin typeface="Candara" pitchFamily="34" charset="0"/>
              </a:rPr>
              <a:t>atau</a:t>
            </a:r>
            <a:endParaRPr lang="en-US" sz="2400" dirty="0" smtClean="0">
              <a:latin typeface="Candara" pitchFamily="34" charset="0"/>
            </a:endParaRPr>
          </a:p>
          <a:p>
            <a:pPr marL="521208" indent="-457200">
              <a:buNone/>
            </a:pPr>
            <a:r>
              <a:rPr lang="en-US" sz="2400" dirty="0" err="1" smtClean="0">
                <a:latin typeface="Candara" pitchFamily="34" charset="0"/>
              </a:rPr>
              <a:t>Algoritma</a:t>
            </a:r>
            <a:r>
              <a:rPr lang="en-US" sz="2400" dirty="0" smtClean="0">
                <a:latin typeface="Candara" pitchFamily="34" charset="0"/>
              </a:rPr>
              <a:t> </a:t>
            </a:r>
            <a:r>
              <a:rPr lang="en-US" sz="2400" dirty="0" err="1" smtClean="0">
                <a:latin typeface="Candara" pitchFamily="34" charset="0"/>
              </a:rPr>
              <a:t>Kriptografi</a:t>
            </a:r>
            <a:endParaRPr lang="en-US" sz="2400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latin typeface="Candara" pitchFamily="34" charset="0"/>
              </a:rPr>
              <a:t>MTA4201* </a:t>
            </a:r>
            <a:r>
              <a:rPr lang="en-US" sz="4400" dirty="0" err="1" smtClean="0">
                <a:latin typeface="Candara" pitchFamily="34" charset="0"/>
              </a:rPr>
              <a:t>Penggunaan</a:t>
            </a:r>
            <a:r>
              <a:rPr lang="en-US" sz="4400" dirty="0" smtClean="0">
                <a:latin typeface="Candara" pitchFamily="34" charset="0"/>
              </a:rPr>
              <a:t> Secret Sharing </a:t>
            </a:r>
            <a:r>
              <a:rPr lang="en-US" sz="4400" dirty="0" err="1" smtClean="0">
                <a:latin typeface="Candara" pitchFamily="34" charset="0"/>
              </a:rPr>
              <a:t>untuk</a:t>
            </a:r>
            <a:r>
              <a:rPr lang="en-US" sz="4400" dirty="0" smtClean="0">
                <a:latin typeface="Candara" pitchFamily="34" charset="0"/>
              </a:rPr>
              <a:t> </a:t>
            </a:r>
            <a:r>
              <a:rPr lang="en-US" sz="4400" dirty="0" err="1" smtClean="0">
                <a:latin typeface="Candara" pitchFamily="34" charset="0"/>
              </a:rPr>
              <a:t>Berbagi</a:t>
            </a:r>
            <a:r>
              <a:rPr lang="en-US" sz="4400" dirty="0" smtClean="0">
                <a:latin typeface="Candara" pitchFamily="34" charset="0"/>
              </a:rPr>
              <a:t>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/>
              <a:t>Latar</a:t>
            </a:r>
            <a:r>
              <a:rPr lang="en-US" sz="2000" dirty="0" smtClean="0"/>
              <a:t> </a:t>
            </a:r>
            <a:r>
              <a:rPr lang="en-US" sz="2000" dirty="0" err="1" smtClean="0"/>
              <a:t>belakang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Secret sharing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metode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membagi</a:t>
            </a:r>
            <a:r>
              <a:rPr lang="en-US" sz="2000" dirty="0" smtClean="0"/>
              <a:t> </a:t>
            </a:r>
            <a:r>
              <a:rPr lang="en-US" sz="2000" dirty="0" err="1" smtClean="0"/>
              <a:t>rahasia</a:t>
            </a:r>
            <a:r>
              <a:rPr lang="en-US" sz="2000" dirty="0" smtClean="0"/>
              <a:t> </a:t>
            </a:r>
            <a:r>
              <a:rPr lang="en-US" sz="2000" dirty="0" err="1" smtClean="0"/>
              <a:t>kepada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partisipan</a:t>
            </a:r>
            <a:endParaRPr lang="en-US" sz="2000" dirty="0" smtClean="0"/>
          </a:p>
          <a:p>
            <a:r>
              <a:rPr lang="en-US" sz="2000" dirty="0" smtClean="0"/>
              <a:t>Secret sharing (</a:t>
            </a:r>
            <a:r>
              <a:rPr lang="en-US" sz="2000" dirty="0" err="1" smtClean="0"/>
              <a:t>k,n</a:t>
            </a:r>
            <a:r>
              <a:rPr lang="en-US" sz="2000" dirty="0" smtClean="0"/>
              <a:t>) </a:t>
            </a:r>
            <a:r>
              <a:rPr lang="en-US" sz="2000" dirty="0" err="1" smtClean="0"/>
              <a:t>membagi</a:t>
            </a:r>
            <a:r>
              <a:rPr lang="en-US" sz="2000" dirty="0" smtClean="0"/>
              <a:t> </a:t>
            </a:r>
            <a:r>
              <a:rPr lang="en-US" sz="2000" dirty="0" err="1" smtClean="0"/>
              <a:t>rahasia</a:t>
            </a:r>
            <a:r>
              <a:rPr lang="en-US" sz="2000" dirty="0" smtClean="0"/>
              <a:t> </a:t>
            </a:r>
            <a:r>
              <a:rPr lang="en-US" sz="2000" dirty="0" err="1" smtClean="0"/>
              <a:t>kepada</a:t>
            </a:r>
            <a:r>
              <a:rPr lang="en-US" sz="2000" dirty="0" smtClean="0"/>
              <a:t> n </a:t>
            </a:r>
            <a:r>
              <a:rPr lang="en-US" sz="2000" dirty="0" err="1" smtClean="0"/>
              <a:t>orang</a:t>
            </a:r>
            <a:r>
              <a:rPr lang="en-US" sz="2000" dirty="0" smtClean="0"/>
              <a:t> </a:t>
            </a:r>
            <a:r>
              <a:rPr lang="en-US" sz="2000" dirty="0" err="1" smtClean="0"/>
              <a:t>partisipan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jika</a:t>
            </a:r>
            <a:r>
              <a:rPr lang="en-US" sz="2000" dirty="0" smtClean="0"/>
              <a:t> k </a:t>
            </a:r>
            <a:r>
              <a:rPr lang="en-US" sz="2000" dirty="0" err="1" smtClean="0"/>
              <a:t>orang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mengumpulkan</a:t>
            </a:r>
            <a:r>
              <a:rPr lang="en-US" sz="2000" dirty="0" smtClean="0"/>
              <a:t> </a:t>
            </a:r>
            <a:r>
              <a:rPr lang="en-US" sz="2000" dirty="0" err="1" smtClean="0"/>
              <a:t>bagian</a:t>
            </a:r>
            <a:r>
              <a:rPr lang="en-US" sz="2000" dirty="0" smtClean="0"/>
              <a:t> </a:t>
            </a:r>
            <a:r>
              <a:rPr lang="en-US" sz="2000" dirty="0" err="1" smtClean="0"/>
              <a:t>rahasianya</a:t>
            </a:r>
            <a:r>
              <a:rPr lang="en-US" sz="2000" dirty="0" smtClean="0"/>
              <a:t>,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rahasia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dibangun</a:t>
            </a:r>
            <a:r>
              <a:rPr lang="en-US" sz="2000" dirty="0" smtClean="0"/>
              <a:t> </a:t>
            </a:r>
            <a:r>
              <a:rPr lang="en-US" sz="2000" dirty="0" err="1" smtClean="0"/>
              <a:t>kembali</a:t>
            </a:r>
            <a:endParaRPr lang="en-US" sz="2000" dirty="0" smtClean="0"/>
          </a:p>
          <a:p>
            <a:r>
              <a:rPr lang="en-US" sz="2000" dirty="0" err="1" smtClean="0"/>
              <a:t>Ada</a:t>
            </a:r>
            <a:r>
              <a:rPr lang="en-US" sz="2000" dirty="0" smtClean="0"/>
              <a:t> </a:t>
            </a:r>
            <a:r>
              <a:rPr lang="en-US" sz="2000" dirty="0" err="1" smtClean="0"/>
              <a:t>alat</a:t>
            </a:r>
            <a:r>
              <a:rPr lang="en-US" sz="2000" dirty="0" smtClean="0"/>
              <a:t>/software yang </a:t>
            </a:r>
            <a:r>
              <a:rPr lang="en-US" sz="2000" dirty="0" err="1" smtClean="0"/>
              <a:t>mungkin</a:t>
            </a:r>
            <a:r>
              <a:rPr lang="en-US" sz="2000" dirty="0" smtClean="0"/>
              <a:t> </a:t>
            </a:r>
            <a:r>
              <a:rPr lang="en-US" sz="2000" dirty="0" err="1" smtClean="0"/>
              <a:t>membutuhkan</a:t>
            </a:r>
            <a:r>
              <a:rPr lang="en-US" sz="2000" dirty="0" smtClean="0"/>
              <a:t> </a:t>
            </a:r>
            <a:r>
              <a:rPr lang="en-US" sz="2000" dirty="0" err="1" smtClean="0"/>
              <a:t>otentikasi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1 </a:t>
            </a:r>
            <a:r>
              <a:rPr lang="en-US" sz="2000" dirty="0" err="1" smtClean="0"/>
              <a:t>entitas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endParaRPr lang="en-US" sz="2000" dirty="0" smtClean="0"/>
          </a:p>
          <a:p>
            <a:r>
              <a:rPr lang="en-US" sz="2000" dirty="0" err="1" smtClean="0"/>
              <a:t>Salah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metode</a:t>
            </a:r>
            <a:r>
              <a:rPr lang="en-US" sz="2000" dirty="0" smtClean="0"/>
              <a:t> </a:t>
            </a:r>
            <a:r>
              <a:rPr lang="en-US" sz="2000" dirty="0" err="1" smtClean="0"/>
              <a:t>otentikasi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password,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diperlukan</a:t>
            </a:r>
            <a:r>
              <a:rPr lang="en-US" sz="2000" dirty="0" smtClean="0"/>
              <a:t> </a:t>
            </a:r>
            <a:r>
              <a:rPr lang="en-US" sz="2000" dirty="0" err="1" smtClean="0"/>
              <a:t>cara</a:t>
            </a:r>
            <a:r>
              <a:rPr lang="en-US" sz="2000" dirty="0" smtClean="0"/>
              <a:t> agar password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dibagi</a:t>
            </a:r>
            <a:r>
              <a:rPr lang="en-US" sz="2000" dirty="0" smtClean="0"/>
              <a:t>, </a:t>
            </a:r>
            <a:r>
              <a:rPr lang="en-US" sz="2000" dirty="0" err="1" smtClean="0"/>
              <a:t>tanpa</a:t>
            </a:r>
            <a:r>
              <a:rPr lang="en-US" sz="2000" dirty="0" smtClean="0"/>
              <a:t> </a:t>
            </a:r>
            <a:r>
              <a:rPr lang="en-US" sz="2000" dirty="0" err="1" smtClean="0"/>
              <a:t>mengubah</a:t>
            </a:r>
            <a:r>
              <a:rPr lang="en-US" sz="2000" dirty="0" smtClean="0"/>
              <a:t> </a:t>
            </a:r>
            <a:r>
              <a:rPr lang="en-US" sz="2000" dirty="0" err="1" smtClean="0"/>
              <a:t>teknis</a:t>
            </a:r>
            <a:r>
              <a:rPr lang="en-US" sz="2000" dirty="0" smtClean="0"/>
              <a:t> </a:t>
            </a:r>
            <a:r>
              <a:rPr lang="en-US" sz="2000" dirty="0" err="1" smtClean="0"/>
              <a:t>otentikasi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alat</a:t>
            </a:r>
            <a:r>
              <a:rPr lang="en-US" sz="2000" dirty="0" smtClean="0"/>
              <a:t>/software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Candara" pitchFamily="34" charset="0"/>
              </a:rPr>
              <a:t>MTA4201* </a:t>
            </a:r>
            <a:r>
              <a:rPr lang="en-US" sz="4000" dirty="0" err="1" smtClean="0">
                <a:latin typeface="Candara" pitchFamily="34" charset="0"/>
              </a:rPr>
              <a:t>Penggunaan</a:t>
            </a:r>
            <a:r>
              <a:rPr lang="en-US" sz="4000" dirty="0" smtClean="0">
                <a:latin typeface="Candara" pitchFamily="34" charset="0"/>
              </a:rPr>
              <a:t> Secret Sharing </a:t>
            </a:r>
            <a:r>
              <a:rPr lang="en-US" sz="4000" dirty="0" err="1" smtClean="0">
                <a:latin typeface="Candara" pitchFamily="34" charset="0"/>
              </a:rPr>
              <a:t>untuk</a:t>
            </a:r>
            <a:r>
              <a:rPr lang="en-US" sz="4000" dirty="0" smtClean="0">
                <a:latin typeface="Candara" pitchFamily="34" charset="0"/>
              </a:rPr>
              <a:t> </a:t>
            </a:r>
            <a:r>
              <a:rPr lang="en-US" sz="4000" dirty="0" err="1" smtClean="0">
                <a:latin typeface="Candara" pitchFamily="34" charset="0"/>
              </a:rPr>
              <a:t>Berbagi</a:t>
            </a:r>
            <a:r>
              <a:rPr lang="en-US" sz="4000" dirty="0" smtClean="0">
                <a:latin typeface="Candara" pitchFamily="34" charset="0"/>
              </a:rPr>
              <a:t> Password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/>
              <a:t>Mahasiswa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diminta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:</a:t>
            </a:r>
          </a:p>
          <a:p>
            <a:r>
              <a:rPr lang="en-US" sz="2400" dirty="0" err="1" smtClean="0"/>
              <a:t>Mempelajari</a:t>
            </a:r>
            <a:r>
              <a:rPr lang="en-US" sz="2400" dirty="0" smtClean="0"/>
              <a:t> </a:t>
            </a:r>
            <a:r>
              <a:rPr lang="en-US" sz="2400" dirty="0" err="1" smtClean="0"/>
              <a:t>dasar-dasar</a:t>
            </a:r>
            <a:r>
              <a:rPr lang="en-US" sz="2400" dirty="0" smtClean="0"/>
              <a:t> </a:t>
            </a:r>
            <a:r>
              <a:rPr lang="en-US" sz="2400" dirty="0" err="1" smtClean="0"/>
              <a:t>kriptografi</a:t>
            </a:r>
            <a:r>
              <a:rPr lang="en-US" sz="2400" dirty="0" smtClean="0"/>
              <a:t>, </a:t>
            </a:r>
            <a:r>
              <a:rPr lang="en-US" sz="2400" dirty="0" err="1" smtClean="0"/>
              <a:t>terutama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terkait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otentikasi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Mempelajari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secret sharing, </a:t>
            </a:r>
            <a:r>
              <a:rPr lang="en-US" sz="2400" dirty="0" err="1" smtClean="0"/>
              <a:t>misalnya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Shamir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Blakley</a:t>
            </a:r>
            <a:endParaRPr lang="en-US" sz="2400" dirty="0" smtClean="0"/>
          </a:p>
          <a:p>
            <a:r>
              <a:rPr lang="en-US" sz="2400" dirty="0" err="1" smtClean="0"/>
              <a:t>Mengimplementasikan</a:t>
            </a:r>
            <a:r>
              <a:rPr lang="en-US" sz="2400" dirty="0" smtClean="0"/>
              <a:t> secret sharing </a:t>
            </a:r>
            <a:r>
              <a:rPr lang="en-US" sz="2400" dirty="0" err="1" smtClean="0"/>
              <a:t>untuk</a:t>
            </a:r>
            <a:r>
              <a:rPr lang="en-US" sz="2400" dirty="0" smtClean="0"/>
              <a:t> password</a:t>
            </a:r>
          </a:p>
          <a:p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pengujian</a:t>
            </a:r>
            <a:r>
              <a:rPr lang="en-US" sz="2400" dirty="0" smtClean="0"/>
              <a:t>,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</a:t>
            </a:r>
            <a:r>
              <a:rPr lang="en-US" sz="2400" dirty="0" err="1" smtClean="0"/>
              <a:t>kasus</a:t>
            </a:r>
            <a:endParaRPr lang="en-US" sz="2400" dirty="0" smtClean="0"/>
          </a:p>
          <a:p>
            <a:r>
              <a:rPr lang="en-US" sz="2400" dirty="0" err="1" smtClean="0"/>
              <a:t>Menganalisa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pengujian</a:t>
            </a: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Candara" pitchFamily="34" charset="0"/>
              </a:rPr>
              <a:t>MTA4202: Honey </a:t>
            </a:r>
            <a:r>
              <a:rPr lang="en-US" sz="4400" dirty="0" smtClean="0">
                <a:latin typeface="Candara" pitchFamily="34" charset="0"/>
              </a:rPr>
              <a:t>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/>
              <a:t>Latar</a:t>
            </a:r>
            <a:r>
              <a:rPr lang="en-US" sz="2400" dirty="0" smtClean="0"/>
              <a:t> </a:t>
            </a:r>
            <a:r>
              <a:rPr lang="en-US" sz="2400" dirty="0" err="1" smtClean="0"/>
              <a:t>belakang</a:t>
            </a:r>
            <a:r>
              <a:rPr lang="en-US" sz="2400" dirty="0" smtClean="0"/>
              <a:t>:</a:t>
            </a:r>
          </a:p>
          <a:p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 smtClean="0"/>
              <a:t>enkripsi</a:t>
            </a:r>
            <a:r>
              <a:rPr lang="en-US" sz="2400" dirty="0" smtClean="0"/>
              <a:t> (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kunci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r>
              <a:rPr lang="en-US" sz="2400" dirty="0" smtClean="0"/>
              <a:t>) </a:t>
            </a:r>
            <a:r>
              <a:rPr lang="en-US" sz="2400" dirty="0" err="1" smtClean="0"/>
              <a:t>biasa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menjaga</a:t>
            </a:r>
            <a:r>
              <a:rPr lang="en-US" sz="2400" dirty="0" smtClean="0"/>
              <a:t> </a:t>
            </a:r>
            <a:r>
              <a:rPr lang="en-US" sz="2400" dirty="0" err="1" smtClean="0"/>
              <a:t>kerahasiaan</a:t>
            </a:r>
            <a:r>
              <a:rPr lang="en-US" sz="2400" dirty="0" smtClean="0"/>
              <a:t> data</a:t>
            </a:r>
          </a:p>
          <a:p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enkripsi</a:t>
            </a:r>
            <a:r>
              <a:rPr lang="en-US" sz="2400" dirty="0" smtClean="0"/>
              <a:t>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</a:t>
            </a:r>
            <a:r>
              <a:rPr lang="en-US" sz="2400" dirty="0" err="1" smtClean="0"/>
              <a:t>ciphertext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rahasia</a:t>
            </a:r>
            <a:r>
              <a:rPr lang="en-US" sz="2400" dirty="0" smtClean="0"/>
              <a:t> </a:t>
            </a:r>
            <a:r>
              <a:rPr lang="en-US" sz="2400" dirty="0" err="1" smtClean="0"/>
              <a:t>disebut</a:t>
            </a:r>
            <a:r>
              <a:rPr lang="en-US" sz="2400" dirty="0" smtClean="0"/>
              <a:t> plaintext</a:t>
            </a:r>
          </a:p>
          <a:p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 smtClean="0"/>
              <a:t>ciphertext</a:t>
            </a:r>
            <a:r>
              <a:rPr lang="en-US" sz="2400" dirty="0" smtClean="0"/>
              <a:t> </a:t>
            </a:r>
            <a:r>
              <a:rPr lang="en-US" sz="2400" dirty="0" err="1" smtClean="0"/>
              <a:t>didekripsi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kunci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salah</a:t>
            </a:r>
            <a:r>
              <a:rPr lang="en-US" sz="2400" dirty="0" smtClean="0"/>
              <a:t>,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data random/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artinya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Candara" pitchFamily="34" charset="0"/>
              </a:rPr>
              <a:t>MTA4202: Honey </a:t>
            </a:r>
            <a:r>
              <a:rPr lang="en-US" sz="4000" dirty="0" smtClean="0">
                <a:latin typeface="Candara" pitchFamily="34" charset="0"/>
              </a:rPr>
              <a:t>Encryption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Honey encryption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 smtClean="0"/>
              <a:t>enkripsi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kuat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</a:t>
            </a:r>
            <a:r>
              <a:rPr lang="en-US" sz="2400" dirty="0" smtClean="0"/>
              <a:t> </a:t>
            </a:r>
            <a:r>
              <a:rPr lang="en-US" sz="2400" dirty="0" err="1" smtClean="0"/>
              <a:t>serangan</a:t>
            </a:r>
            <a:r>
              <a:rPr lang="en-US" sz="2400" dirty="0" smtClean="0"/>
              <a:t> brute </a:t>
            </a:r>
            <a:r>
              <a:rPr lang="en-US" sz="2400" dirty="0" smtClean="0"/>
              <a:t>force</a:t>
            </a:r>
          </a:p>
          <a:p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, </a:t>
            </a:r>
            <a:r>
              <a:rPr lang="en-US" sz="2400" dirty="0" err="1" smtClean="0"/>
              <a:t>dekripsi</a:t>
            </a:r>
            <a:r>
              <a:rPr lang="en-US" sz="2400" dirty="0" smtClean="0"/>
              <a:t> </a:t>
            </a:r>
            <a:r>
              <a:rPr lang="en-US" sz="2400" dirty="0" err="1" smtClean="0"/>
              <a:t>ciphertext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kunci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salah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data yang </a:t>
            </a:r>
            <a:r>
              <a:rPr lang="en-US" sz="2400" dirty="0" err="1" smtClean="0"/>
              <a:t>tampak</a:t>
            </a:r>
            <a:r>
              <a:rPr lang="en-US" sz="2400" dirty="0" smtClean="0"/>
              <a:t> valid</a:t>
            </a: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Candara" pitchFamily="34" charset="0"/>
              </a:rPr>
              <a:t>MTA4202: Honey Encryption </a:t>
            </a:r>
            <a:r>
              <a:rPr lang="en-US" sz="4400" dirty="0" smtClean="0">
                <a:latin typeface="Candara" pitchFamily="34" charset="0"/>
              </a:rPr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/>
              <a:t>Mahasiswa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diminta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endParaRPr lang="en-US" sz="2400" dirty="0" smtClean="0"/>
          </a:p>
          <a:p>
            <a:r>
              <a:rPr lang="en-US" sz="2400" dirty="0" err="1" smtClean="0"/>
              <a:t>Mempelajari</a:t>
            </a:r>
            <a:r>
              <a:rPr lang="en-US" sz="2400" dirty="0" smtClean="0"/>
              <a:t> </a:t>
            </a:r>
            <a:r>
              <a:rPr lang="en-US" sz="2400" dirty="0" err="1" smtClean="0"/>
              <a:t>dasar-dasar</a:t>
            </a:r>
            <a:r>
              <a:rPr lang="en-US" sz="2400" dirty="0" smtClean="0"/>
              <a:t> </a:t>
            </a:r>
            <a:r>
              <a:rPr lang="en-US" sz="2400" dirty="0" err="1" smtClean="0"/>
              <a:t>kriptografi</a:t>
            </a:r>
            <a:endParaRPr lang="en-US" sz="2400" dirty="0" smtClean="0"/>
          </a:p>
          <a:p>
            <a:r>
              <a:rPr lang="en-US" sz="2400" dirty="0" err="1" smtClean="0"/>
              <a:t>Mempelajari</a:t>
            </a:r>
            <a:r>
              <a:rPr lang="en-US" sz="2400" dirty="0" smtClean="0"/>
              <a:t> </a:t>
            </a:r>
            <a:r>
              <a:rPr lang="en-US" sz="2400" dirty="0" err="1" smtClean="0"/>
              <a:t>metode-metode</a:t>
            </a:r>
            <a:r>
              <a:rPr lang="en-US" sz="2400" dirty="0" smtClean="0"/>
              <a:t> honey encryption</a:t>
            </a:r>
          </a:p>
          <a:p>
            <a:r>
              <a:rPr lang="en-US" sz="2400" dirty="0" err="1" smtClean="0"/>
              <a:t>Mengimplementasikan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studi</a:t>
            </a:r>
            <a:r>
              <a:rPr lang="en-US" sz="2400" dirty="0" smtClean="0"/>
              <a:t> </a:t>
            </a:r>
            <a:r>
              <a:rPr lang="en-US" sz="2400" dirty="0" err="1" smtClean="0"/>
              <a:t>kasus</a:t>
            </a:r>
            <a:r>
              <a:rPr lang="en-US" sz="2400" dirty="0" smtClean="0"/>
              <a:t> </a:t>
            </a:r>
            <a:r>
              <a:rPr lang="en-US" sz="2400" dirty="0" err="1" smtClean="0"/>
              <a:t>kartu</a:t>
            </a:r>
            <a:r>
              <a:rPr lang="en-US" sz="2400" dirty="0" smtClean="0"/>
              <a:t> </a:t>
            </a:r>
            <a:r>
              <a:rPr lang="en-US" sz="2400" dirty="0" err="1" smtClean="0"/>
              <a:t>kredit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text-based messaging </a:t>
            </a:r>
            <a:endParaRPr lang="en-US" sz="2400" dirty="0" smtClean="0"/>
          </a:p>
          <a:p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pengujian</a:t>
            </a:r>
            <a:r>
              <a:rPr lang="en-US" sz="2400" dirty="0" smtClean="0"/>
              <a:t>,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berbagai</a:t>
            </a:r>
            <a:r>
              <a:rPr lang="en-US" sz="2400" dirty="0" smtClean="0"/>
              <a:t> </a:t>
            </a:r>
            <a:r>
              <a:rPr lang="en-US" sz="2400" dirty="0" err="1" smtClean="0"/>
              <a:t>kasus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menerapkan</a:t>
            </a:r>
            <a:r>
              <a:rPr lang="en-US" sz="2400" dirty="0" smtClean="0"/>
              <a:t> </a:t>
            </a:r>
            <a:r>
              <a:rPr lang="en-US" sz="2400" dirty="0" err="1" smtClean="0"/>
              <a:t>serangan</a:t>
            </a:r>
            <a:r>
              <a:rPr lang="en-US" sz="2400" dirty="0" smtClean="0"/>
              <a:t> brute force</a:t>
            </a:r>
            <a:endParaRPr lang="en-US" sz="2400" dirty="0" smtClean="0"/>
          </a:p>
          <a:p>
            <a:r>
              <a:rPr lang="en-US" sz="2400" dirty="0" err="1" smtClean="0"/>
              <a:t>Menganalisa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pengujian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Candara" pitchFamily="34" charset="0"/>
              </a:rPr>
              <a:t>MTA4202: Honey Encryption </a:t>
            </a:r>
            <a:r>
              <a:rPr lang="en-US" sz="4000" dirty="0" smtClean="0">
                <a:latin typeface="Candara" pitchFamily="34" charset="0"/>
              </a:rPr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1713" t="27083" r="13324" b="16667"/>
          <a:stretch>
            <a:fillRect/>
          </a:stretch>
        </p:blipFill>
        <p:spPr bwMode="auto">
          <a:xfrm>
            <a:off x="457200" y="1828800"/>
            <a:ext cx="8458200" cy="3568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latin typeface="Candara" pitchFamily="34" charset="0"/>
              </a:rPr>
              <a:t>MTA4203 </a:t>
            </a:r>
            <a:r>
              <a:rPr lang="en-US" sz="4400" dirty="0" err="1" smtClean="0">
                <a:latin typeface="Candara" pitchFamily="34" charset="0"/>
              </a:rPr>
              <a:t>Modifikasi</a:t>
            </a:r>
            <a:r>
              <a:rPr lang="en-US" sz="4400" dirty="0" smtClean="0">
                <a:latin typeface="Candara" pitchFamily="34" charset="0"/>
              </a:rPr>
              <a:t> DES </a:t>
            </a:r>
            <a:r>
              <a:rPr lang="en-US" sz="4400" dirty="0" err="1" smtClean="0">
                <a:latin typeface="Candara" pitchFamily="34" charset="0"/>
              </a:rPr>
              <a:t>Berbasiskan</a:t>
            </a:r>
            <a:r>
              <a:rPr lang="en-US" sz="4400" dirty="0" smtClean="0">
                <a:latin typeface="Candara" pitchFamily="34" charset="0"/>
              </a:rPr>
              <a:t> Graf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/>
              <a:t>Latar</a:t>
            </a:r>
            <a:r>
              <a:rPr lang="en-US" sz="2400" dirty="0" smtClean="0"/>
              <a:t> </a:t>
            </a:r>
            <a:r>
              <a:rPr lang="en-US" sz="2400" dirty="0" err="1" smtClean="0"/>
              <a:t>belakang</a:t>
            </a:r>
            <a:r>
              <a:rPr lang="en-US" sz="2400" dirty="0" smtClean="0"/>
              <a:t>:</a:t>
            </a:r>
          </a:p>
          <a:p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cipherteks</a:t>
            </a:r>
            <a:r>
              <a:rPr lang="en-US" sz="2400" dirty="0" smtClean="0"/>
              <a:t> DES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selalu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plainteks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kunci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sama</a:t>
            </a:r>
            <a:endParaRPr lang="en-US" sz="2400" dirty="0" smtClean="0"/>
          </a:p>
          <a:p>
            <a:r>
              <a:rPr lang="en-US" sz="2400" dirty="0" err="1" smtClean="0"/>
              <a:t>Kunci</a:t>
            </a:r>
            <a:r>
              <a:rPr lang="en-US" sz="2400" dirty="0" smtClean="0"/>
              <a:t> internal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tiap</a:t>
            </a:r>
            <a:r>
              <a:rPr lang="en-US" sz="2400" dirty="0" smtClean="0"/>
              <a:t> </a:t>
            </a:r>
            <a:r>
              <a:rPr lang="en-US" sz="2400" dirty="0" err="1" smtClean="0"/>
              <a:t>ronde</a:t>
            </a:r>
            <a:r>
              <a:rPr lang="en-US" sz="2400" dirty="0" smtClean="0"/>
              <a:t> </a:t>
            </a:r>
            <a:r>
              <a:rPr lang="en-US" sz="2400" dirty="0" err="1" smtClean="0"/>
              <a:t>diturunkan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cara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sama</a:t>
            </a:r>
            <a:endParaRPr lang="en-US" sz="2400" dirty="0" smtClean="0"/>
          </a:p>
          <a:p>
            <a:r>
              <a:rPr lang="en-US" sz="2400" dirty="0" err="1" smtClean="0"/>
              <a:t>Dikembangan</a:t>
            </a:r>
            <a:r>
              <a:rPr lang="en-US" sz="2400" dirty="0" smtClean="0"/>
              <a:t> </a:t>
            </a:r>
            <a:r>
              <a:rPr lang="en-US" sz="2400" dirty="0" err="1" smtClean="0"/>
              <a:t>modifikasi</a:t>
            </a:r>
            <a:r>
              <a:rPr lang="en-US" sz="2400" dirty="0" smtClean="0"/>
              <a:t> DES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mana</a:t>
            </a:r>
            <a:r>
              <a:rPr lang="en-US" sz="2400" dirty="0" smtClean="0"/>
              <a:t> </a:t>
            </a:r>
            <a:r>
              <a:rPr lang="en-US" sz="2400" dirty="0" err="1" smtClean="0"/>
              <a:t>pembangkitan</a:t>
            </a:r>
            <a:r>
              <a:rPr lang="en-US" sz="2400" dirty="0" smtClean="0"/>
              <a:t> </a:t>
            </a:r>
            <a:r>
              <a:rPr lang="en-US" sz="2400" dirty="0" err="1" smtClean="0"/>
              <a:t>kunci</a:t>
            </a:r>
            <a:r>
              <a:rPr lang="en-US" sz="2400" dirty="0" smtClean="0"/>
              <a:t> internal </a:t>
            </a:r>
            <a:r>
              <a:rPr lang="en-US" sz="2400" dirty="0" err="1" smtClean="0"/>
              <a:t>berbasiskan</a:t>
            </a:r>
            <a:r>
              <a:rPr lang="en-US" sz="2400" dirty="0" smtClean="0"/>
              <a:t> </a:t>
            </a:r>
            <a:r>
              <a:rPr lang="en-US" sz="2400" dirty="0" err="1" smtClean="0"/>
              <a:t>graf</a:t>
            </a:r>
            <a:r>
              <a:rPr lang="en-US" sz="2400" dirty="0" smtClean="0"/>
              <a:t>,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menghasilkan</a:t>
            </a:r>
            <a:r>
              <a:rPr lang="en-US" sz="2400" dirty="0" smtClean="0"/>
              <a:t> </a:t>
            </a:r>
            <a:r>
              <a:rPr lang="en-US" sz="2400" dirty="0" err="1" smtClean="0"/>
              <a:t>keacakan</a:t>
            </a:r>
            <a:endParaRPr lang="en-US" sz="2400" dirty="0" smtClean="0"/>
          </a:p>
          <a:p>
            <a:r>
              <a:rPr lang="en-US" sz="2400" dirty="0" err="1" smtClean="0"/>
              <a:t>Protokol</a:t>
            </a:r>
            <a:r>
              <a:rPr lang="en-US" sz="2400" dirty="0" smtClean="0"/>
              <a:t> Zero Knowledge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otentikasi</a:t>
            </a:r>
            <a:r>
              <a:rPr lang="en-US" sz="2400" dirty="0" smtClean="0"/>
              <a:t> </a:t>
            </a:r>
            <a:r>
              <a:rPr lang="en-US" sz="2400" dirty="0" err="1" smtClean="0"/>
              <a:t>entitas</a:t>
            </a:r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530</TotalTime>
  <Words>515</Words>
  <Application>Microsoft Office PowerPoint</Application>
  <PresentationFormat>On-screen Show (4:3)</PresentationFormat>
  <Paragraphs>76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Verve</vt:lpstr>
      <vt:lpstr>Topik Skripsi Semester Genap 2016-2017</vt:lpstr>
      <vt:lpstr>Topik</vt:lpstr>
      <vt:lpstr>MTA4201* Penggunaan Secret Sharing untuk Berbagi Password</vt:lpstr>
      <vt:lpstr>MTA4201* Penggunaan Secret Sharing untuk Berbagi Password (2)</vt:lpstr>
      <vt:lpstr>MTA4202: Honey Encryption</vt:lpstr>
      <vt:lpstr>MTA4202: Honey Encryption (2)</vt:lpstr>
      <vt:lpstr>MTA4202: Honey Encryption (3)</vt:lpstr>
      <vt:lpstr>MTA4202: Honey Encryption (4)</vt:lpstr>
      <vt:lpstr>MTA4203 Modifikasi DES Berbasiskan Graf </vt:lpstr>
      <vt:lpstr>MTA4203 Modifikasi DES Berbasiskan Graf (2)</vt:lpstr>
      <vt:lpstr>MTA4203 Modifikasi DES Berbasiskan Graf (3)</vt:lpstr>
      <vt:lpstr>MTA4204: Steganografi dengan Kunci Dinamis</vt:lpstr>
      <vt:lpstr>MTA4204: Steganografi dengan Kunci Dinamis (2)</vt:lpstr>
      <vt:lpstr>MTA4204: Steganografi dengan Kunci Dinamis (3)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Topik Skripsi</dc:title>
  <dc:creator>ASUS</dc:creator>
  <cp:lastModifiedBy>ASUS</cp:lastModifiedBy>
  <cp:revision>55</cp:revision>
  <dcterms:created xsi:type="dcterms:W3CDTF">2014-05-06T04:16:00Z</dcterms:created>
  <dcterms:modified xsi:type="dcterms:W3CDTF">2016-10-14T07:28:06Z</dcterms:modified>
</cp:coreProperties>
</file>