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912" r:id="rId2"/>
  </p:sldMasterIdLst>
  <p:handoutMasterIdLst>
    <p:handoutMasterId r:id="rId21"/>
  </p:handoutMasterIdLst>
  <p:sldIdLst>
    <p:sldId id="256" r:id="rId3"/>
    <p:sldId id="318" r:id="rId4"/>
    <p:sldId id="335" r:id="rId5"/>
    <p:sldId id="336" r:id="rId6"/>
    <p:sldId id="337" r:id="rId7"/>
    <p:sldId id="348" r:id="rId8"/>
    <p:sldId id="343" r:id="rId9"/>
    <p:sldId id="320" r:id="rId10"/>
    <p:sldId id="339" r:id="rId11"/>
    <p:sldId id="340" r:id="rId12"/>
    <p:sldId id="341" r:id="rId13"/>
    <p:sldId id="345" r:id="rId14"/>
    <p:sldId id="344" r:id="rId15"/>
    <p:sldId id="342" r:id="rId16"/>
    <p:sldId id="346" r:id="rId17"/>
    <p:sldId id="330" r:id="rId18"/>
    <p:sldId id="347" r:id="rId19"/>
    <p:sldId id="262" r:id="rId20"/>
  </p:sldIdLst>
  <p:sldSz cx="9906000" cy="6858000" type="A4"/>
  <p:notesSz cx="6858000" cy="9947275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66FBE"/>
    <a:srgbClr val="1B2D59"/>
    <a:srgbClr val="1B2E5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6" d="100"/>
          <a:sy n="56" d="100"/>
        </p:scale>
        <p:origin x="-1530" y="-37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337" cy="4987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5120" y="0"/>
            <a:ext cx="2971336" cy="4987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C1B28-1B9F-4952-8F5A-7A76F821446E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8555"/>
            <a:ext cx="2971337" cy="4987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5120" y="9448555"/>
            <a:ext cx="2971336" cy="4987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D908F-B367-4E6B-B1F4-E9A61B8877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6529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8D84-0288-421A-975B-9E958BE19C73}" type="datetimeFigureOut">
              <a:rPr lang="id-ID" smtClean="0"/>
              <a:pPr/>
              <a:t>31/10/2016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A71C-146A-4079-85DE-16F60A3D84C0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60485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8D84-0288-421A-975B-9E958BE19C73}" type="datetimeFigureOut">
              <a:rPr lang="id-ID" smtClean="0"/>
              <a:pPr/>
              <a:t>31/10/2016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A71C-146A-4079-85DE-16F60A3D84C0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31057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8D84-0288-421A-975B-9E958BE19C73}" type="datetimeFigureOut">
              <a:rPr lang="id-ID" smtClean="0"/>
              <a:pPr/>
              <a:t>31/10/2016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A71C-146A-4079-85DE-16F60A3D84C0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821040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8D84-0288-421A-975B-9E958BE19C73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31/10/2016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A71C-146A-4079-85DE-16F60A3D84C0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5794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8D84-0288-421A-975B-9E958BE19C73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31/10/2016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A71C-146A-4079-85DE-16F60A3D84C0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4227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8D84-0288-421A-975B-9E958BE19C73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31/10/2016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A71C-146A-4079-85DE-16F60A3D84C0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1846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8D84-0288-421A-975B-9E958BE19C73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31/10/2016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A71C-146A-4079-85DE-16F60A3D84C0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1175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8D84-0288-421A-975B-9E958BE19C73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31/10/2016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A71C-146A-4079-85DE-16F60A3D84C0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0670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8D84-0288-421A-975B-9E958BE19C73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31/10/2016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A71C-146A-4079-85DE-16F60A3D84C0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9116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8D84-0288-421A-975B-9E958BE19C73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31/10/2016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A71C-146A-4079-85DE-16F60A3D84C0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66489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8D84-0288-421A-975B-9E958BE19C73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31/10/2016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A71C-146A-4079-85DE-16F60A3D84C0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829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8D84-0288-421A-975B-9E958BE19C73}" type="datetimeFigureOut">
              <a:rPr lang="id-ID" smtClean="0"/>
              <a:pPr/>
              <a:t>31/10/2016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A71C-146A-4079-85DE-16F60A3D84C0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7233184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8D84-0288-421A-975B-9E958BE19C73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31/10/2016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A71C-146A-4079-85DE-16F60A3D84C0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83304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8D84-0288-421A-975B-9E958BE19C73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31/10/2016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A71C-146A-4079-85DE-16F60A3D84C0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15070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8D84-0288-421A-975B-9E958BE19C73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31/10/2016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A71C-146A-4079-85DE-16F60A3D84C0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668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8D84-0288-421A-975B-9E958BE19C73}" type="datetimeFigureOut">
              <a:rPr lang="id-ID" smtClean="0"/>
              <a:pPr/>
              <a:t>31/10/2016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A71C-146A-4079-85DE-16F60A3D84C0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54357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8D84-0288-421A-975B-9E958BE19C73}" type="datetimeFigureOut">
              <a:rPr lang="id-ID" smtClean="0"/>
              <a:pPr/>
              <a:t>31/10/2016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A71C-146A-4079-85DE-16F60A3D84C0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64133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8D84-0288-421A-975B-9E958BE19C73}" type="datetimeFigureOut">
              <a:rPr lang="id-ID" smtClean="0"/>
              <a:pPr/>
              <a:t>31/10/2016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A71C-146A-4079-85DE-16F60A3D84C0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23126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8D84-0288-421A-975B-9E958BE19C73}" type="datetimeFigureOut">
              <a:rPr lang="id-ID" smtClean="0"/>
              <a:pPr/>
              <a:t>31/10/2016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A71C-146A-4079-85DE-16F60A3D84C0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48920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8D84-0288-421A-975B-9E958BE19C73}" type="datetimeFigureOut">
              <a:rPr lang="id-ID" smtClean="0"/>
              <a:pPr/>
              <a:t>31/10/2016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A71C-146A-4079-85DE-16F60A3D84C0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63026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8D84-0288-421A-975B-9E958BE19C73}" type="datetimeFigureOut">
              <a:rPr lang="id-ID" smtClean="0"/>
              <a:pPr/>
              <a:t>31/10/2016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A71C-146A-4079-85DE-16F60A3D84C0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900178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8D84-0288-421A-975B-9E958BE19C73}" type="datetimeFigureOut">
              <a:rPr lang="id-ID" smtClean="0"/>
              <a:pPr/>
              <a:t>31/10/2016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A71C-146A-4079-85DE-16F60A3D84C0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96663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38D84-0288-421A-975B-9E958BE19C73}" type="datetimeFigureOut">
              <a:rPr lang="id-ID" smtClean="0"/>
              <a:pPr/>
              <a:t>31/10/2016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0A71C-146A-4079-85DE-16F60A3D84C0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96190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38D84-0288-421A-975B-9E958BE19C73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31/10/2016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0A71C-146A-4079-85DE-16F60A3D84C0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877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034928" y="1475165"/>
            <a:ext cx="7322978" cy="1441452"/>
          </a:xfrm>
        </p:spPr>
        <p:txBody>
          <a:bodyPr anchor="ctr">
            <a:noAutofit/>
          </a:bodyPr>
          <a:lstStyle/>
          <a:p>
            <a:pPr algn="r"/>
            <a:r>
              <a:rPr lang="en-US" sz="3600" b="1" dirty="0" err="1" smtClean="0">
                <a:solidFill>
                  <a:srgbClr val="1B2D59"/>
                </a:solidFill>
                <a:latin typeface="Cambria" pitchFamily="18" charset="0"/>
                <a:cs typeface="Arial" panose="020B0604020202020204" pitchFamily="34" charset="0"/>
              </a:rPr>
              <a:t>Daftar</a:t>
            </a:r>
            <a:r>
              <a:rPr lang="en-US" sz="3600" b="1" dirty="0" smtClean="0">
                <a:solidFill>
                  <a:srgbClr val="1B2D59"/>
                </a:solidFill>
                <a:latin typeface="Cambria" pitchFamily="18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solidFill>
                  <a:srgbClr val="1B2D59"/>
                </a:solidFill>
                <a:latin typeface="Cambria" pitchFamily="18" charset="0"/>
                <a:cs typeface="Arial" panose="020B0604020202020204" pitchFamily="34" charset="0"/>
              </a:rPr>
              <a:t>Topik</a:t>
            </a:r>
            <a:r>
              <a:rPr lang="en-US" sz="3600" b="1" dirty="0" smtClean="0">
                <a:solidFill>
                  <a:srgbClr val="1B2D59"/>
                </a:solidFill>
                <a:latin typeface="Cambria" pitchFamily="18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solidFill>
                  <a:srgbClr val="1B2D59"/>
                </a:solidFill>
                <a:latin typeface="Cambria" pitchFamily="18" charset="0"/>
                <a:cs typeface="Arial" panose="020B0604020202020204" pitchFamily="34" charset="0"/>
              </a:rPr>
              <a:t>Skripsi</a:t>
            </a:r>
            <a:r>
              <a:rPr lang="en-US" sz="3600" b="1" dirty="0" smtClean="0">
                <a:solidFill>
                  <a:srgbClr val="1B2D59"/>
                </a:solidFill>
                <a:latin typeface="Cambria" pitchFamily="18" charset="0"/>
                <a:cs typeface="Arial" panose="020B0604020202020204" pitchFamily="34" charset="0"/>
              </a:rPr>
              <a:t/>
            </a:r>
            <a:br>
              <a:rPr lang="en-US" sz="3600" b="1" dirty="0" smtClean="0">
                <a:solidFill>
                  <a:srgbClr val="1B2D59"/>
                </a:solidFill>
                <a:latin typeface="Cambria" pitchFamily="18" charset="0"/>
                <a:cs typeface="Arial" panose="020B0604020202020204" pitchFamily="34" charset="0"/>
              </a:rPr>
            </a:br>
            <a:r>
              <a:rPr lang="en-US" sz="3600" b="1" dirty="0" smtClean="0">
                <a:solidFill>
                  <a:srgbClr val="1B2D59"/>
                </a:solidFill>
                <a:latin typeface="Cambria" pitchFamily="18" charset="0"/>
                <a:cs typeface="Arial" panose="020B0604020202020204" pitchFamily="34" charset="0"/>
              </a:rPr>
              <a:t>Semester </a:t>
            </a:r>
            <a:r>
              <a:rPr lang="en-US" sz="3600" b="1" dirty="0" err="1" smtClean="0">
                <a:solidFill>
                  <a:srgbClr val="1B2D59"/>
                </a:solidFill>
                <a:latin typeface="Cambria" pitchFamily="18" charset="0"/>
                <a:cs typeface="Arial" panose="020B0604020202020204" pitchFamily="34" charset="0"/>
              </a:rPr>
              <a:t>Genap</a:t>
            </a:r>
            <a:r>
              <a:rPr lang="en-US" sz="3600" b="1" dirty="0" smtClean="0">
                <a:solidFill>
                  <a:srgbClr val="1B2D59"/>
                </a:solidFill>
                <a:latin typeface="Cambria" pitchFamily="18" charset="0"/>
                <a:cs typeface="Arial" panose="020B0604020202020204" pitchFamily="34" charset="0"/>
              </a:rPr>
              <a:t> 2016-2017</a:t>
            </a:r>
            <a:endParaRPr lang="id-ID" sz="3600" b="1" dirty="0">
              <a:solidFill>
                <a:srgbClr val="1B2D59"/>
              </a:solidFill>
              <a:latin typeface="Cambria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75200" y="3895432"/>
            <a:ext cx="46918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rgbClr val="366FBE"/>
                </a:solidFill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Rosa de Lima E. </a:t>
            </a:r>
            <a:r>
              <a:rPr lang="en-US" sz="2000" b="1" dirty="0" err="1" smtClean="0">
                <a:solidFill>
                  <a:srgbClr val="366FBE"/>
                </a:solidFill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Padmowati</a:t>
            </a:r>
            <a:endParaRPr lang="id-ID" sz="2000" b="1" dirty="0">
              <a:solidFill>
                <a:srgbClr val="366FBE"/>
              </a:solidFill>
              <a:latin typeface="Cambria" pitchFamily="18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6757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-14513" y="1352844"/>
            <a:ext cx="9906000" cy="4714125"/>
          </a:xfr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pPr marL="174625" indent="0">
              <a:spcBef>
                <a:spcPts val="1200"/>
              </a:spcBef>
              <a:buNone/>
              <a:tabLst>
                <a:tab pos="115888" algn="l"/>
              </a:tabLst>
            </a:pPr>
            <a:endParaRPr lang="en-US" sz="3100" b="1" dirty="0" smtClean="0">
              <a:solidFill>
                <a:srgbClr val="002060"/>
              </a:solidFill>
            </a:endParaRPr>
          </a:p>
          <a:p>
            <a:pPr marL="0" indent="0">
              <a:buNone/>
              <a:tabLst>
                <a:tab pos="0" algn="l"/>
              </a:tabLst>
            </a:pPr>
            <a:endParaRPr lang="en-US" sz="3100" b="1" dirty="0">
              <a:solidFill>
                <a:srgbClr val="00206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325563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 smtClean="0">
                <a:solidFill>
                  <a:schemeClr val="bg1"/>
                </a:solidFill>
                <a:latin typeface="Cambria" pitchFamily="18" charset="0"/>
                <a:cs typeface="Arial" panose="020B0604020202020204" pitchFamily="34" charset="0"/>
              </a:rPr>
              <a:t>RDL4202* </a:t>
            </a:r>
            <a:r>
              <a:rPr lang="en-US" sz="2800" dirty="0" smtClean="0">
                <a:solidFill>
                  <a:schemeClr val="bg1"/>
                </a:solidFill>
                <a:latin typeface="Cambria" pitchFamily="18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solidFill>
                  <a:schemeClr val="bg1"/>
                </a:solidFill>
                <a:latin typeface="Cambria" pitchFamily="18" charset="0"/>
                <a:cs typeface="Arial" panose="020B0604020202020204" pitchFamily="34" charset="0"/>
              </a:rPr>
            </a:br>
            <a:r>
              <a:rPr lang="en-US" sz="2800" dirty="0" err="1" smtClean="0">
                <a:latin typeface="Cambria" pitchFamily="18" charset="0"/>
              </a:rPr>
              <a:t>Sistem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Informasi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Gladi</a:t>
            </a:r>
            <a:r>
              <a:rPr lang="en-US" sz="2800" dirty="0" smtClean="0">
                <a:latin typeface="Cambria" pitchFamily="18" charset="0"/>
              </a:rPr>
              <a:t> LPH </a:t>
            </a:r>
            <a:r>
              <a:rPr lang="en-US" sz="2800" dirty="0" err="1" smtClean="0">
                <a:latin typeface="Cambria" pitchFamily="18" charset="0"/>
              </a:rPr>
              <a:t>Unpar</a:t>
            </a:r>
            <a:endParaRPr lang="en-US" sz="2800" dirty="0" smtClean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432" y="1335313"/>
            <a:ext cx="9240572" cy="5387219"/>
          </a:xfrm>
        </p:spPr>
        <p:txBody>
          <a:bodyPr>
            <a:noAutofit/>
          </a:bodyPr>
          <a:lstStyle/>
          <a:p>
            <a:pPr marL="395288" indent="-395288">
              <a:buNone/>
              <a:tabLst>
                <a:tab pos="0" algn="l"/>
              </a:tabLst>
            </a:pPr>
            <a:r>
              <a:rPr lang="en-US" sz="2000" b="1" dirty="0" smtClean="0">
                <a:solidFill>
                  <a:srgbClr val="366FBE"/>
                </a:solidFill>
                <a:latin typeface="Cambria" pitchFamily="18" charset="0"/>
              </a:rPr>
              <a:t>PROSEDUR (LPH </a:t>
            </a:r>
            <a:r>
              <a:rPr lang="en-US" sz="2000" b="1" dirty="0" err="1" smtClean="0">
                <a:solidFill>
                  <a:srgbClr val="366FBE"/>
                </a:solidFill>
                <a:latin typeface="Cambria" pitchFamily="18" charset="0"/>
              </a:rPr>
              <a:t>menginformasikan</a:t>
            </a:r>
            <a:r>
              <a:rPr lang="en-US" sz="2000" b="1" dirty="0" smtClean="0">
                <a:solidFill>
                  <a:srgbClr val="366FBE"/>
                </a:solidFill>
                <a:latin typeface="Cambria" pitchFamily="18" charset="0"/>
              </a:rPr>
              <a:t> </a:t>
            </a:r>
            <a:r>
              <a:rPr lang="en-US" sz="2000" b="1" dirty="0" err="1" smtClean="0">
                <a:solidFill>
                  <a:srgbClr val="366FBE"/>
                </a:solidFill>
                <a:latin typeface="Cambria" pitchFamily="18" charset="0"/>
              </a:rPr>
              <a:t>alur</a:t>
            </a:r>
            <a:r>
              <a:rPr lang="en-US" sz="2000" b="1" dirty="0" smtClean="0">
                <a:solidFill>
                  <a:srgbClr val="366FBE"/>
                </a:solidFill>
                <a:latin typeface="Cambria" pitchFamily="18" charset="0"/>
              </a:rPr>
              <a:t> </a:t>
            </a:r>
            <a:r>
              <a:rPr lang="en-US" sz="2000" b="1" dirty="0" err="1" smtClean="0">
                <a:solidFill>
                  <a:srgbClr val="366FBE"/>
                </a:solidFill>
                <a:latin typeface="Cambria" pitchFamily="18" charset="0"/>
              </a:rPr>
              <a:t>pendaftaran</a:t>
            </a:r>
            <a:r>
              <a:rPr lang="en-US" sz="2000" b="1" dirty="0" smtClean="0">
                <a:solidFill>
                  <a:srgbClr val="366FBE"/>
                </a:solidFill>
                <a:latin typeface="Cambria" pitchFamily="18" charset="0"/>
              </a:rPr>
              <a:t> </a:t>
            </a:r>
            <a:r>
              <a:rPr lang="en-US" sz="2000" b="1" dirty="0" err="1" smtClean="0">
                <a:solidFill>
                  <a:srgbClr val="366FBE"/>
                </a:solidFill>
                <a:latin typeface="Cambria" pitchFamily="18" charset="0"/>
              </a:rPr>
              <a:t>melalui</a:t>
            </a:r>
            <a:r>
              <a:rPr lang="en-US" sz="2000" b="1" dirty="0" smtClean="0">
                <a:solidFill>
                  <a:srgbClr val="366FBE"/>
                </a:solidFill>
                <a:latin typeface="Cambria" pitchFamily="18" charset="0"/>
              </a:rPr>
              <a:t> </a:t>
            </a:r>
            <a:r>
              <a:rPr lang="en-US" sz="2000" b="1" dirty="0" err="1" smtClean="0">
                <a:solidFill>
                  <a:srgbClr val="366FBE"/>
                </a:solidFill>
                <a:latin typeface="Cambria" pitchFamily="18" charset="0"/>
              </a:rPr>
              <a:t>situs</a:t>
            </a:r>
            <a:r>
              <a:rPr lang="en-US" sz="2000" b="1" dirty="0" smtClean="0">
                <a:solidFill>
                  <a:srgbClr val="366FBE"/>
                </a:solidFill>
                <a:latin typeface="Cambria" pitchFamily="18" charset="0"/>
              </a:rPr>
              <a:t> </a:t>
            </a:r>
            <a:r>
              <a:rPr lang="en-US" sz="2000" b="1" dirty="0" err="1" smtClean="0">
                <a:solidFill>
                  <a:srgbClr val="366FBE"/>
                </a:solidFill>
                <a:latin typeface="Cambria" pitchFamily="18" charset="0"/>
              </a:rPr>
              <a:t>dan</a:t>
            </a:r>
            <a:r>
              <a:rPr lang="en-US" sz="2000" b="1" dirty="0" smtClean="0">
                <a:solidFill>
                  <a:srgbClr val="366FBE"/>
                </a:solidFill>
                <a:latin typeface="Cambria" pitchFamily="18" charset="0"/>
              </a:rPr>
              <a:t> </a:t>
            </a:r>
            <a:r>
              <a:rPr lang="en-US" sz="2000" b="1" dirty="0" err="1" smtClean="0">
                <a:solidFill>
                  <a:srgbClr val="366FBE"/>
                </a:solidFill>
                <a:latin typeface="Cambria" pitchFamily="18" charset="0"/>
              </a:rPr>
              <a:t>papan</a:t>
            </a:r>
            <a:r>
              <a:rPr lang="en-US" sz="2000" b="1" dirty="0" smtClean="0">
                <a:solidFill>
                  <a:srgbClr val="366FBE"/>
                </a:solidFill>
                <a:latin typeface="Cambria" pitchFamily="18" charset="0"/>
              </a:rPr>
              <a:t> </a:t>
            </a:r>
            <a:r>
              <a:rPr lang="en-US" sz="2000" b="1" dirty="0" err="1" smtClean="0">
                <a:solidFill>
                  <a:srgbClr val="366FBE"/>
                </a:solidFill>
                <a:latin typeface="Cambria" pitchFamily="18" charset="0"/>
              </a:rPr>
              <a:t>pengumuman</a:t>
            </a:r>
            <a:r>
              <a:rPr lang="en-US" sz="2000" b="1" dirty="0" smtClean="0">
                <a:solidFill>
                  <a:srgbClr val="366FBE"/>
                </a:solidFill>
                <a:latin typeface="Cambria" pitchFamily="18" charset="0"/>
              </a:rPr>
              <a:t>)</a:t>
            </a:r>
          </a:p>
          <a:p>
            <a:pPr marL="457200" indent="-457200">
              <a:buFont typeface="+mj-lt"/>
              <a:buAutoNum type="arabicPeriod"/>
              <a:tabLst>
                <a:tab pos="0" algn="l"/>
              </a:tabLst>
            </a:pPr>
            <a:r>
              <a:rPr lang="en-US" sz="2000" dirty="0" smtClean="0">
                <a:latin typeface="Cambria" pitchFamily="18" charset="0"/>
              </a:rPr>
              <a:t>LPH </a:t>
            </a:r>
            <a:r>
              <a:rPr lang="en-US" sz="2000" dirty="0" err="1" smtClean="0">
                <a:latin typeface="Cambria" pitchFamily="18" charset="0"/>
              </a:rPr>
              <a:t>menginformasikan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kegiatan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sebuah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jenis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Gladi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memuat</a:t>
            </a:r>
            <a:r>
              <a:rPr lang="en-US" sz="2000" dirty="0" smtClean="0">
                <a:latin typeface="Cambria" pitchFamily="18" charset="0"/>
              </a:rPr>
              <a:t> data </a:t>
            </a:r>
            <a:r>
              <a:rPr lang="en-US" sz="2000" dirty="0" err="1" smtClean="0">
                <a:latin typeface="Cambria" pitchFamily="18" charset="0"/>
              </a:rPr>
              <a:t>jadwal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pendaftarn</a:t>
            </a:r>
            <a:r>
              <a:rPr lang="en-US" sz="2000" dirty="0" smtClean="0">
                <a:latin typeface="Cambria" pitchFamily="18" charset="0"/>
              </a:rPr>
              <a:t>, </a:t>
            </a:r>
            <a:r>
              <a:rPr lang="en-US" sz="2000" dirty="0" err="1" smtClean="0">
                <a:latin typeface="Cambria" pitchFamily="18" charset="0"/>
              </a:rPr>
              <a:t>jadwal</a:t>
            </a:r>
            <a:r>
              <a:rPr lang="en-US" sz="2000" dirty="0" smtClean="0">
                <a:latin typeface="Cambria" pitchFamily="18" charset="0"/>
              </a:rPr>
              <a:t> &amp; </a:t>
            </a:r>
            <a:r>
              <a:rPr lang="en-US" sz="2000" dirty="0" err="1" smtClean="0">
                <a:latin typeface="Cambria" pitchFamily="18" charset="0"/>
              </a:rPr>
              <a:t>lokasi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kegiatan</a:t>
            </a:r>
            <a:r>
              <a:rPr lang="en-US" sz="2000" dirty="0" smtClean="0">
                <a:latin typeface="Cambria" pitchFamily="18" charset="0"/>
              </a:rPr>
              <a:t>,  </a:t>
            </a:r>
            <a:r>
              <a:rPr lang="en-US" sz="2000" dirty="0" err="1" smtClean="0">
                <a:latin typeface="Cambria" pitchFamily="18" charset="0"/>
              </a:rPr>
              <a:t>daya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tampung</a:t>
            </a:r>
            <a:r>
              <a:rPr lang="en-US" sz="2000" dirty="0" smtClean="0">
                <a:latin typeface="Cambria" pitchFamily="18" charset="0"/>
              </a:rPr>
              <a:t> (</a:t>
            </a:r>
            <a:r>
              <a:rPr lang="en-US" sz="2000" dirty="0" err="1" smtClean="0">
                <a:latin typeface="Cambria" pitchFamily="18" charset="0"/>
              </a:rPr>
              <a:t>kuota</a:t>
            </a:r>
            <a:r>
              <a:rPr lang="en-US" sz="2000" dirty="0" smtClean="0">
                <a:latin typeface="Cambria" pitchFamily="18" charset="0"/>
              </a:rPr>
              <a:t>) </a:t>
            </a:r>
            <a:r>
              <a:rPr lang="en-US" sz="2000" dirty="0" err="1" smtClean="0">
                <a:latin typeface="Cambria" pitchFamily="18" charset="0"/>
              </a:rPr>
              <a:t>peserta</a:t>
            </a:r>
            <a:r>
              <a:rPr lang="en-US" sz="2000" dirty="0" smtClean="0">
                <a:latin typeface="Cambria" pitchFamily="18" charset="0"/>
              </a:rPr>
              <a:t>, </a:t>
            </a:r>
            <a:r>
              <a:rPr lang="en-US" sz="2000" dirty="0" err="1" smtClean="0">
                <a:latin typeface="Cambria" pitchFamily="18" charset="0"/>
              </a:rPr>
              <a:t>biaya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pendaftaran</a:t>
            </a:r>
            <a:r>
              <a:rPr lang="en-US" sz="2000" dirty="0" smtClean="0">
                <a:latin typeface="Cambria" pitchFamily="18" charset="0"/>
              </a:rPr>
              <a:t>, </a:t>
            </a:r>
            <a:r>
              <a:rPr lang="en-US" sz="2000" dirty="0" err="1" smtClean="0">
                <a:latin typeface="Cambria" pitchFamily="18" charset="0"/>
              </a:rPr>
              <a:t>dan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prosedur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pendaftaran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peserta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gladi</a:t>
            </a:r>
            <a:endParaRPr lang="en-US" sz="2000" dirty="0" smtClean="0"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  <a:tabLst>
                <a:tab pos="0" algn="l"/>
              </a:tabLst>
            </a:pPr>
            <a:r>
              <a:rPr lang="en-US" sz="2000" dirty="0" err="1" smtClean="0">
                <a:latin typeface="Cambria" pitchFamily="18" charset="0"/>
              </a:rPr>
              <a:t>Mahasiswa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calon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peserta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gladi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mendaftarkan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diri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melalui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sms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atau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datang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langsung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ke</a:t>
            </a:r>
            <a:r>
              <a:rPr lang="en-US" sz="2000" dirty="0" smtClean="0">
                <a:latin typeface="Cambria" pitchFamily="18" charset="0"/>
              </a:rPr>
              <a:t> LPH.</a:t>
            </a:r>
          </a:p>
          <a:p>
            <a:pPr marL="457200" indent="-457200">
              <a:buFont typeface="+mj-lt"/>
              <a:buAutoNum type="arabicPeriod"/>
              <a:tabLst>
                <a:tab pos="0" algn="l"/>
              </a:tabLst>
            </a:pPr>
            <a:r>
              <a:rPr lang="en-US" sz="2000" dirty="0" err="1" smtClean="0">
                <a:latin typeface="Cambria" pitchFamily="18" charset="0"/>
              </a:rPr>
              <a:t>Pencatatan</a:t>
            </a:r>
            <a:r>
              <a:rPr lang="en-US" sz="2000" dirty="0" smtClean="0">
                <a:latin typeface="Cambria" pitchFamily="18" charset="0"/>
              </a:rPr>
              <a:t> data </a:t>
            </a:r>
            <a:r>
              <a:rPr lang="en-US" sz="2000" dirty="0" err="1" smtClean="0">
                <a:latin typeface="Cambria" pitchFamily="18" charset="0"/>
              </a:rPr>
              <a:t>calon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peserta</a:t>
            </a:r>
            <a:r>
              <a:rPr lang="en-US" sz="2000" dirty="0" smtClean="0">
                <a:latin typeface="Cambria" pitchFamily="18" charset="0"/>
              </a:rPr>
              <a:t> (</a:t>
            </a:r>
            <a:r>
              <a:rPr lang="en-US" sz="2000" dirty="0" err="1" smtClean="0">
                <a:latin typeface="Cambria" pitchFamily="18" charset="0"/>
              </a:rPr>
              <a:t>termasuk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biaya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pendaftaran</a:t>
            </a:r>
            <a:r>
              <a:rPr lang="en-US" sz="2000" dirty="0" smtClean="0">
                <a:latin typeface="Cambria" pitchFamily="18" charset="0"/>
              </a:rPr>
              <a:t>) </a:t>
            </a:r>
            <a:r>
              <a:rPr lang="en-US" sz="2000" dirty="0" err="1" smtClean="0">
                <a:latin typeface="Cambria" pitchFamily="18" charset="0"/>
              </a:rPr>
              <a:t>dilakukan</a:t>
            </a:r>
            <a:r>
              <a:rPr lang="en-US" sz="2000" dirty="0" smtClean="0">
                <a:latin typeface="Cambria" pitchFamily="18" charset="0"/>
              </a:rPr>
              <a:t> semi </a:t>
            </a:r>
            <a:r>
              <a:rPr lang="en-US" sz="2000" dirty="0" err="1" smtClean="0">
                <a:latin typeface="Cambria" pitchFamily="18" charset="0"/>
              </a:rPr>
              <a:t>otomatis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menggunakan</a:t>
            </a:r>
            <a:r>
              <a:rPr lang="en-US" sz="2000" dirty="0" smtClean="0">
                <a:latin typeface="Cambria" pitchFamily="18" charset="0"/>
              </a:rPr>
              <a:t> program  </a:t>
            </a:r>
            <a:r>
              <a:rPr lang="en-US" sz="2000" dirty="0" err="1" smtClean="0">
                <a:latin typeface="Cambria" pitchFamily="18" charset="0"/>
              </a:rPr>
              <a:t>Gladi</a:t>
            </a:r>
            <a:r>
              <a:rPr lang="en-US" sz="2000" dirty="0" smtClean="0">
                <a:latin typeface="Cambria" pitchFamily="18" charset="0"/>
              </a:rPr>
              <a:t> (stand alone, </a:t>
            </a:r>
            <a:r>
              <a:rPr lang="en-US" sz="2000" dirty="0" err="1" smtClean="0">
                <a:latin typeface="Cambria" pitchFamily="18" charset="0"/>
              </a:rPr>
              <a:t>buatan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staf</a:t>
            </a:r>
            <a:r>
              <a:rPr lang="en-US" sz="2000" dirty="0" smtClean="0">
                <a:latin typeface="Cambria" pitchFamily="18" charset="0"/>
              </a:rPr>
              <a:t> LPH), </a:t>
            </a:r>
            <a:r>
              <a:rPr lang="en-US" sz="2000" dirty="0" err="1" smtClean="0">
                <a:latin typeface="Cambria" pitchFamily="18" charset="0"/>
              </a:rPr>
              <a:t>mengacu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kepada</a:t>
            </a:r>
            <a:r>
              <a:rPr lang="en-US" sz="2000" dirty="0" smtClean="0">
                <a:latin typeface="Cambria" pitchFamily="18" charset="0"/>
              </a:rPr>
              <a:t> data </a:t>
            </a:r>
            <a:r>
              <a:rPr lang="en-US" sz="2000" dirty="0" err="1" smtClean="0">
                <a:latin typeface="Cambria" pitchFamily="18" charset="0"/>
              </a:rPr>
              <a:t>mahasiswa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Unpar</a:t>
            </a:r>
            <a:r>
              <a:rPr lang="en-US" sz="2000" dirty="0" smtClean="0">
                <a:latin typeface="Cambria" pitchFamily="18" charset="0"/>
              </a:rPr>
              <a:t> yang </a:t>
            </a:r>
            <a:r>
              <a:rPr lang="en-US" sz="2000" dirty="0" err="1" smtClean="0">
                <a:latin typeface="Cambria" pitchFamily="18" charset="0"/>
              </a:rPr>
              <a:t>diperoleh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dari</a:t>
            </a:r>
            <a:r>
              <a:rPr lang="en-US" sz="2000" dirty="0" smtClean="0">
                <a:latin typeface="Cambria" pitchFamily="18" charset="0"/>
              </a:rPr>
              <a:t> BTI </a:t>
            </a:r>
            <a:r>
              <a:rPr lang="en-US" sz="2000" dirty="0" err="1" smtClean="0">
                <a:latin typeface="Cambria" pitchFamily="18" charset="0"/>
              </a:rPr>
              <a:t>dalam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bentuk</a:t>
            </a:r>
            <a:r>
              <a:rPr lang="en-US" sz="2000" dirty="0" smtClean="0">
                <a:latin typeface="Cambria" pitchFamily="18" charset="0"/>
              </a:rPr>
              <a:t> CD.</a:t>
            </a:r>
          </a:p>
          <a:p>
            <a:pPr marL="457200" indent="-457200">
              <a:buFont typeface="+mj-lt"/>
              <a:buAutoNum type="arabicPeriod"/>
              <a:tabLst>
                <a:tab pos="0" algn="l"/>
              </a:tabLst>
            </a:pPr>
            <a:r>
              <a:rPr lang="en-US" sz="2000" dirty="0" err="1" smtClean="0">
                <a:latin typeface="Cambria" pitchFamily="18" charset="0"/>
              </a:rPr>
              <a:t>Pembentukan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kelompok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dilakukan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secara</a:t>
            </a:r>
            <a:r>
              <a:rPr lang="en-US" sz="2000" dirty="0" smtClean="0">
                <a:latin typeface="Cambria" pitchFamily="18" charset="0"/>
              </a:rPr>
              <a:t> manual. </a:t>
            </a:r>
            <a:r>
              <a:rPr lang="en-US" sz="2000" dirty="0" err="1" smtClean="0">
                <a:latin typeface="Cambria" pitchFamily="18" charset="0"/>
              </a:rPr>
              <a:t>Hasil</a:t>
            </a:r>
            <a:r>
              <a:rPr lang="en-US" sz="2000" dirty="0" smtClean="0">
                <a:latin typeface="Cambria" pitchFamily="18" charset="0"/>
              </a:rPr>
              <a:t> data </a:t>
            </a:r>
            <a:r>
              <a:rPr lang="en-US" sz="2000" dirty="0" err="1" smtClean="0">
                <a:latin typeface="Cambria" pitchFamily="18" charset="0"/>
              </a:rPr>
              <a:t>kelompok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direkam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menggunakan</a:t>
            </a:r>
            <a:r>
              <a:rPr lang="en-US" sz="2000" dirty="0" smtClean="0">
                <a:latin typeface="Cambria" pitchFamily="18" charset="0"/>
              </a:rPr>
              <a:t> program </a:t>
            </a:r>
            <a:r>
              <a:rPr lang="en-US" sz="2000" dirty="0" err="1" smtClean="0">
                <a:latin typeface="Cambria" pitchFamily="18" charset="0"/>
              </a:rPr>
              <a:t>Gladi</a:t>
            </a:r>
            <a:r>
              <a:rPr lang="en-US" sz="2000" dirty="0" smtClean="0">
                <a:latin typeface="Cambria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  <a:tabLst>
                <a:tab pos="0" algn="l"/>
              </a:tabLst>
            </a:pPr>
            <a:r>
              <a:rPr lang="en-US" sz="2000" dirty="0" err="1" smtClean="0">
                <a:latin typeface="Cambria" pitchFamily="18" charset="0"/>
              </a:rPr>
              <a:t>Pelaksanaan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Gladi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didukung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oleh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daftar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hadir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peserta</a:t>
            </a:r>
            <a:r>
              <a:rPr lang="en-US" sz="2000" dirty="0" smtClean="0">
                <a:latin typeface="Cambria" pitchFamily="18" charset="0"/>
              </a:rPr>
              <a:t>, </a:t>
            </a:r>
            <a:r>
              <a:rPr lang="en-US" sz="2000" dirty="0" err="1" smtClean="0">
                <a:latin typeface="Cambria" pitchFamily="18" charset="0"/>
              </a:rPr>
              <a:t>materi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dan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alat</a:t>
            </a:r>
            <a:r>
              <a:rPr lang="en-US" sz="2000" dirty="0" smtClean="0">
                <a:latin typeface="Cambria" pitchFamily="18" charset="0"/>
              </a:rPr>
              <a:t> bantu </a:t>
            </a:r>
            <a:r>
              <a:rPr lang="en-US" sz="2000" dirty="0" err="1" smtClean="0">
                <a:latin typeface="Cambria" pitchFamily="18" charset="0"/>
              </a:rPr>
              <a:t>kegiatan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Gladi</a:t>
            </a:r>
            <a:endParaRPr lang="en-US" sz="2000" dirty="0" smtClean="0"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  <a:tabLst>
                <a:tab pos="0" algn="l"/>
              </a:tabLst>
            </a:pPr>
            <a:r>
              <a:rPr lang="en-US" sz="2000" dirty="0" err="1" smtClean="0">
                <a:latin typeface="Cambria" pitchFamily="18" charset="0"/>
              </a:rPr>
              <a:t>Usai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Gladi</a:t>
            </a:r>
            <a:r>
              <a:rPr lang="en-US" sz="2000" dirty="0" smtClean="0">
                <a:latin typeface="Cambria" pitchFamily="18" charset="0"/>
              </a:rPr>
              <a:t>, </a:t>
            </a:r>
            <a:r>
              <a:rPr lang="en-US" sz="2000" dirty="0" err="1" smtClean="0">
                <a:latin typeface="Cambria" pitchFamily="18" charset="0"/>
              </a:rPr>
              <a:t>mahasiswa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memperoleh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sertifikat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Gladi</a:t>
            </a:r>
            <a:endParaRPr lang="en-US" sz="2000" dirty="0" smtClean="0">
              <a:latin typeface="Cambria" pitchFamily="18" charset="0"/>
            </a:endParaRPr>
          </a:p>
          <a:p>
            <a:pPr marL="395288" indent="-395288">
              <a:tabLst>
                <a:tab pos="0" algn="l"/>
              </a:tabLst>
            </a:pPr>
            <a:endParaRPr lang="en-US" sz="2000" dirty="0">
              <a:latin typeface="Cambria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320800"/>
            <a:ext cx="9906000" cy="14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4757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0" y="795867"/>
            <a:ext cx="9906000" cy="5774265"/>
          </a:xfr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pPr marL="174625" indent="0">
              <a:spcBef>
                <a:spcPts val="1200"/>
              </a:spcBef>
              <a:buNone/>
              <a:tabLst>
                <a:tab pos="115888" algn="l"/>
              </a:tabLst>
            </a:pPr>
            <a:endParaRPr lang="en-US" sz="3100" b="1" dirty="0" smtClean="0">
              <a:solidFill>
                <a:srgbClr val="002060"/>
              </a:solidFill>
            </a:endParaRPr>
          </a:p>
          <a:p>
            <a:pPr marL="0" indent="0">
              <a:buNone/>
              <a:tabLst>
                <a:tab pos="0" algn="l"/>
              </a:tabLst>
            </a:pPr>
            <a:endParaRPr lang="en-US" sz="3100" b="1" dirty="0">
              <a:solidFill>
                <a:srgbClr val="00206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728133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cs typeface="Arial" panose="020B0604020202020204" pitchFamily="34" charset="0"/>
              </a:rPr>
              <a:t>RDL4202*</a:t>
            </a: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Cambria" pitchFamily="18" charset="0"/>
                <a:cs typeface="Arial" panose="020B0604020202020204" pitchFamily="34" charset="0"/>
              </a:rPr>
            </a:br>
            <a:r>
              <a:rPr lang="en-US" sz="2400" dirty="0" err="1" smtClean="0">
                <a:latin typeface="Cambria" pitchFamily="18" charset="0"/>
              </a:rPr>
              <a:t>Sistem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Informasi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Gladi</a:t>
            </a:r>
            <a:r>
              <a:rPr lang="en-US" sz="2400" dirty="0" smtClean="0">
                <a:latin typeface="Cambria" pitchFamily="18" charset="0"/>
              </a:rPr>
              <a:t> LPH </a:t>
            </a:r>
            <a:r>
              <a:rPr lang="en-US" sz="2400" dirty="0" err="1" smtClean="0">
                <a:latin typeface="Cambria" pitchFamily="18" charset="0"/>
              </a:rPr>
              <a:t>Unpar</a:t>
            </a:r>
            <a:r>
              <a:rPr lang="en-US" sz="2400" dirty="0" smtClean="0">
                <a:latin typeface="Cambria" pitchFamily="18" charset="0"/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7032" y="931334"/>
            <a:ext cx="9240572" cy="5520266"/>
          </a:xfrm>
        </p:spPr>
        <p:txBody>
          <a:bodyPr>
            <a:noAutofit/>
          </a:bodyPr>
          <a:lstStyle/>
          <a:p>
            <a:pPr marL="395288" indent="-395288">
              <a:buNone/>
              <a:tabLst>
                <a:tab pos="0" algn="l"/>
              </a:tabLst>
            </a:pPr>
            <a:r>
              <a:rPr lang="en-US" sz="2400" b="1" dirty="0" smtClean="0">
                <a:solidFill>
                  <a:srgbClr val="366FBE"/>
                </a:solidFill>
                <a:latin typeface="Cambria" pitchFamily="18" charset="0"/>
              </a:rPr>
              <a:t>TUJUAN (1)</a:t>
            </a:r>
          </a:p>
          <a:p>
            <a:pPr marL="395288" indent="-395288">
              <a:buNone/>
              <a:tabLst>
                <a:tab pos="0" algn="l"/>
              </a:tabLst>
            </a:pPr>
            <a:r>
              <a:rPr lang="en-US" sz="2400" dirty="0" err="1" smtClean="0">
                <a:latin typeface="Cambria" pitchFamily="18" charset="0"/>
              </a:rPr>
              <a:t>Membangun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Sistem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Informasi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Gladi</a:t>
            </a:r>
            <a:r>
              <a:rPr lang="en-US" sz="2400" dirty="0" smtClean="0">
                <a:latin typeface="Cambria" pitchFamily="18" charset="0"/>
              </a:rPr>
              <a:t> LPH </a:t>
            </a:r>
            <a:r>
              <a:rPr lang="en-US" sz="2400" dirty="0" err="1" smtClean="0">
                <a:latin typeface="Cambria" pitchFamily="18" charset="0"/>
              </a:rPr>
              <a:t>Unpar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berbasis</a:t>
            </a:r>
            <a:r>
              <a:rPr lang="en-US" sz="2400" dirty="0" smtClean="0">
                <a:latin typeface="Cambria" pitchFamily="18" charset="0"/>
              </a:rPr>
              <a:t> web yang </a:t>
            </a:r>
            <a:r>
              <a:rPr lang="en-US" sz="2400" dirty="0" err="1" smtClean="0">
                <a:latin typeface="Cambria" pitchFamily="18" charset="0"/>
              </a:rPr>
              <a:t>mampu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mengakomodasi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kegiatan</a:t>
            </a:r>
            <a:r>
              <a:rPr lang="en-US" sz="2400" dirty="0" smtClean="0">
                <a:latin typeface="Cambria" pitchFamily="18" charset="0"/>
              </a:rPr>
              <a:t> :</a:t>
            </a:r>
          </a:p>
          <a:p>
            <a:pPr marL="395288" indent="-395288">
              <a:tabLst>
                <a:tab pos="0" algn="l"/>
              </a:tabLst>
            </a:pPr>
            <a:r>
              <a:rPr lang="en-US" sz="2400" dirty="0" err="1" smtClean="0">
                <a:latin typeface="Cambria" pitchFamily="18" charset="0"/>
              </a:rPr>
              <a:t>Mengelola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tabel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Gladi</a:t>
            </a:r>
            <a:r>
              <a:rPr lang="en-US" sz="2400" dirty="0" smtClean="0">
                <a:latin typeface="Cambria" pitchFamily="18" charset="0"/>
              </a:rPr>
              <a:t> yang </a:t>
            </a:r>
            <a:r>
              <a:rPr lang="en-US" sz="2400" dirty="0" err="1" smtClean="0">
                <a:latin typeface="Cambria" pitchFamily="18" charset="0"/>
              </a:rPr>
              <a:t>memuat</a:t>
            </a:r>
            <a:r>
              <a:rPr lang="en-US" sz="2400" dirty="0" smtClean="0">
                <a:latin typeface="Cambria" pitchFamily="18" charset="0"/>
              </a:rPr>
              <a:t> data </a:t>
            </a:r>
            <a:r>
              <a:rPr lang="en-US" sz="2400" dirty="0" err="1" smtClean="0">
                <a:latin typeface="Cambria" pitchFamily="18" charset="0"/>
              </a:rPr>
              <a:t>jenis</a:t>
            </a:r>
            <a:r>
              <a:rPr lang="en-US" sz="2400" dirty="0" smtClean="0">
                <a:latin typeface="Cambria" pitchFamily="18" charset="0"/>
              </a:rPr>
              <a:t>, </a:t>
            </a:r>
            <a:r>
              <a:rPr lang="en-US" sz="2400" dirty="0" err="1" smtClean="0">
                <a:latin typeface="Cambria" pitchFamily="18" charset="0"/>
              </a:rPr>
              <a:t>jadwal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pendaftaran</a:t>
            </a:r>
            <a:r>
              <a:rPr lang="en-US" sz="2400" dirty="0" smtClean="0">
                <a:latin typeface="Cambria" pitchFamily="18" charset="0"/>
              </a:rPr>
              <a:t>, </a:t>
            </a:r>
            <a:r>
              <a:rPr lang="en-US" sz="2400" dirty="0" err="1" smtClean="0">
                <a:latin typeface="Cambria" pitchFamily="18" charset="0"/>
              </a:rPr>
              <a:t>jadwal</a:t>
            </a:r>
            <a:r>
              <a:rPr lang="en-US" sz="2400" dirty="0" smtClean="0">
                <a:latin typeface="Cambria" pitchFamily="18" charset="0"/>
              </a:rPr>
              <a:t> &amp; </a:t>
            </a:r>
            <a:r>
              <a:rPr lang="en-US" sz="2400" dirty="0" err="1" smtClean="0">
                <a:latin typeface="Cambria" pitchFamily="18" charset="0"/>
              </a:rPr>
              <a:t>lokasi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kegiatan</a:t>
            </a:r>
            <a:r>
              <a:rPr lang="en-US" sz="2400" dirty="0" smtClean="0">
                <a:latin typeface="Cambria" pitchFamily="18" charset="0"/>
              </a:rPr>
              <a:t>, </a:t>
            </a:r>
            <a:r>
              <a:rPr lang="en-US" sz="2400" dirty="0" err="1" smtClean="0">
                <a:latin typeface="Cambria" pitchFamily="18" charset="0"/>
              </a:rPr>
              <a:t>daya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tampung</a:t>
            </a:r>
            <a:r>
              <a:rPr lang="en-US" sz="2400" dirty="0" smtClean="0">
                <a:latin typeface="Cambria" pitchFamily="18" charset="0"/>
              </a:rPr>
              <a:t> (</a:t>
            </a:r>
            <a:r>
              <a:rPr lang="en-US" sz="2400" dirty="0" err="1" smtClean="0">
                <a:latin typeface="Cambria" pitchFamily="18" charset="0"/>
              </a:rPr>
              <a:t>kuota</a:t>
            </a:r>
            <a:r>
              <a:rPr lang="en-US" sz="2400" dirty="0" smtClean="0">
                <a:latin typeface="Cambria" pitchFamily="18" charset="0"/>
              </a:rPr>
              <a:t>) </a:t>
            </a:r>
            <a:r>
              <a:rPr lang="en-US" sz="2400" dirty="0" err="1" smtClean="0">
                <a:latin typeface="Cambria" pitchFamily="18" charset="0"/>
              </a:rPr>
              <a:t>peserta</a:t>
            </a:r>
            <a:r>
              <a:rPr lang="en-US" sz="2400" dirty="0" smtClean="0">
                <a:latin typeface="Cambria" pitchFamily="18" charset="0"/>
              </a:rPr>
              <a:t>, </a:t>
            </a:r>
            <a:r>
              <a:rPr lang="en-US" sz="2400" dirty="0" err="1" smtClean="0">
                <a:latin typeface="Cambria" pitchFamily="18" charset="0"/>
              </a:rPr>
              <a:t>biaya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pendaftaran</a:t>
            </a:r>
            <a:r>
              <a:rPr lang="en-US" sz="2400" dirty="0" smtClean="0">
                <a:latin typeface="Cambria" pitchFamily="18" charset="0"/>
              </a:rPr>
              <a:t>, </a:t>
            </a:r>
            <a:r>
              <a:rPr lang="en-US" sz="2400" dirty="0" err="1" smtClean="0">
                <a:latin typeface="Cambria" pitchFamily="18" charset="0"/>
              </a:rPr>
              <a:t>dll</a:t>
            </a:r>
            <a:endParaRPr lang="en-US" sz="2400" dirty="0" smtClean="0">
              <a:latin typeface="Cambria" pitchFamily="18" charset="0"/>
            </a:endParaRPr>
          </a:p>
          <a:p>
            <a:pPr marL="395288" indent="-395288">
              <a:tabLst>
                <a:tab pos="0" algn="l"/>
              </a:tabLst>
            </a:pPr>
            <a:r>
              <a:rPr lang="en-US" sz="2400" dirty="0" err="1" smtClean="0">
                <a:latin typeface="Cambria" pitchFamily="18" charset="0"/>
              </a:rPr>
              <a:t>Mengelola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tabel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Calon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Peserta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Gladi</a:t>
            </a:r>
            <a:r>
              <a:rPr lang="en-US" sz="2400" dirty="0" smtClean="0">
                <a:latin typeface="Cambria" pitchFamily="18" charset="0"/>
              </a:rPr>
              <a:t> yang </a:t>
            </a:r>
            <a:r>
              <a:rPr lang="en-US" sz="2400" dirty="0" err="1" smtClean="0">
                <a:latin typeface="Cambria" pitchFamily="18" charset="0"/>
              </a:rPr>
              <a:t>mengacu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kepada</a:t>
            </a:r>
            <a:r>
              <a:rPr lang="en-US" sz="2400" dirty="0" smtClean="0">
                <a:latin typeface="Cambria" pitchFamily="18" charset="0"/>
              </a:rPr>
              <a:t> data </a:t>
            </a:r>
            <a:r>
              <a:rPr lang="en-US" sz="2400" dirty="0" err="1" smtClean="0">
                <a:latin typeface="Cambria" pitchFamily="18" charset="0"/>
              </a:rPr>
              <a:t>diri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mahasiswa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Unpar</a:t>
            </a:r>
            <a:r>
              <a:rPr lang="en-US" sz="2400" dirty="0" smtClean="0">
                <a:latin typeface="Cambria" pitchFamily="18" charset="0"/>
              </a:rPr>
              <a:t> di server BTI </a:t>
            </a:r>
          </a:p>
          <a:p>
            <a:pPr marL="395288" indent="-395288">
              <a:tabLst>
                <a:tab pos="0" algn="l"/>
              </a:tabLst>
            </a:pPr>
            <a:r>
              <a:rPr lang="en-US" sz="2400" dirty="0" err="1" smtClean="0">
                <a:latin typeface="Cambria" pitchFamily="18" charset="0"/>
              </a:rPr>
              <a:t>Mengelola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kegiatan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pendaftaran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Gladi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secara</a:t>
            </a:r>
            <a:r>
              <a:rPr lang="en-US" sz="2400" dirty="0" smtClean="0">
                <a:latin typeface="Cambria" pitchFamily="18" charset="0"/>
              </a:rPr>
              <a:t> online </a:t>
            </a:r>
            <a:r>
              <a:rPr lang="en-US" sz="2400" dirty="0" err="1" smtClean="0">
                <a:latin typeface="Cambria" pitchFamily="18" charset="0"/>
              </a:rPr>
              <a:t>disertai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lampiran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bukti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pembayaran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melalui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rekening</a:t>
            </a:r>
            <a:r>
              <a:rPr lang="en-US" sz="2400" dirty="0" smtClean="0">
                <a:latin typeface="Cambria" pitchFamily="18" charset="0"/>
              </a:rPr>
              <a:t> LPH di bank.</a:t>
            </a:r>
          </a:p>
          <a:p>
            <a:pPr marL="395288" indent="-395288">
              <a:tabLst>
                <a:tab pos="0" algn="l"/>
              </a:tabLst>
            </a:pPr>
            <a:r>
              <a:rPr lang="en-US" sz="2400" dirty="0" err="1" smtClean="0">
                <a:latin typeface="Cambria" pitchFamily="18" charset="0"/>
              </a:rPr>
              <a:t>Mendukung</a:t>
            </a:r>
            <a:r>
              <a:rPr lang="en-US" sz="2400" dirty="0" smtClean="0">
                <a:latin typeface="Cambria" pitchFamily="18" charset="0"/>
              </a:rPr>
              <a:t> proses </a:t>
            </a:r>
            <a:r>
              <a:rPr lang="en-US" sz="2400" dirty="0" err="1" smtClean="0">
                <a:latin typeface="Cambria" pitchFamily="18" charset="0"/>
              </a:rPr>
              <a:t>pembentukan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kelompok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peserta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Gladi</a:t>
            </a:r>
            <a:endParaRPr lang="en-US" sz="2400" dirty="0" smtClean="0">
              <a:latin typeface="Cambria" pitchFamily="18" charset="0"/>
            </a:endParaRPr>
          </a:p>
          <a:p>
            <a:pPr marL="395288" indent="-395288">
              <a:tabLst>
                <a:tab pos="0" algn="l"/>
              </a:tabLst>
            </a:pPr>
            <a:r>
              <a:rPr lang="en-US" sz="2400" dirty="0" err="1" smtClean="0">
                <a:latin typeface="Cambria" pitchFamily="18" charset="0"/>
              </a:rPr>
              <a:t>Mengelola</a:t>
            </a:r>
            <a:r>
              <a:rPr lang="en-US" sz="2400" dirty="0" smtClean="0">
                <a:latin typeface="Cambria" pitchFamily="18" charset="0"/>
              </a:rPr>
              <a:t> media </a:t>
            </a:r>
            <a:r>
              <a:rPr lang="en-US" sz="2400" dirty="0" err="1" smtClean="0">
                <a:latin typeface="Cambria" pitchFamily="18" charset="0"/>
              </a:rPr>
              <a:t>komunikasi</a:t>
            </a:r>
            <a:r>
              <a:rPr lang="en-US" sz="2400" dirty="0" smtClean="0">
                <a:latin typeface="Cambria" pitchFamily="18" charset="0"/>
              </a:rPr>
              <a:t> inbox </a:t>
            </a:r>
            <a:r>
              <a:rPr lang="en-US" sz="2400" dirty="0" err="1" smtClean="0">
                <a:latin typeface="Cambria" pitchFamily="18" charset="0"/>
              </a:rPr>
              <a:t>dan</a:t>
            </a:r>
            <a:r>
              <a:rPr lang="en-US" sz="2400" dirty="0" smtClean="0">
                <a:latin typeface="Cambria" pitchFamily="18" charset="0"/>
              </a:rPr>
              <a:t> outbox </a:t>
            </a:r>
            <a:r>
              <a:rPr lang="en-US" sz="2400" dirty="0" err="1" smtClean="0">
                <a:latin typeface="Cambria" pitchFamily="18" charset="0"/>
              </a:rPr>
              <a:t>antara</a:t>
            </a:r>
            <a:r>
              <a:rPr lang="en-US" sz="2400" dirty="0" smtClean="0">
                <a:latin typeface="Cambria" pitchFamily="18" charset="0"/>
              </a:rPr>
              <a:t> LPH </a:t>
            </a:r>
            <a:r>
              <a:rPr lang="en-US" sz="2400" dirty="0" err="1" smtClean="0">
                <a:latin typeface="Cambria" pitchFamily="18" charset="0"/>
              </a:rPr>
              <a:t>dengan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para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peserta</a:t>
            </a:r>
            <a:endParaRPr lang="en-US" sz="2400" dirty="0" smtClean="0">
              <a:latin typeface="Cambria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320800"/>
            <a:ext cx="9906000" cy="14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4757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0" y="795867"/>
            <a:ext cx="9906000" cy="5774265"/>
          </a:xfr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pPr marL="174625" indent="0">
              <a:spcBef>
                <a:spcPts val="1200"/>
              </a:spcBef>
              <a:buNone/>
              <a:tabLst>
                <a:tab pos="115888" algn="l"/>
              </a:tabLst>
            </a:pPr>
            <a:endParaRPr lang="en-US" sz="3100" b="1" dirty="0" smtClean="0">
              <a:solidFill>
                <a:srgbClr val="002060"/>
              </a:solidFill>
            </a:endParaRPr>
          </a:p>
          <a:p>
            <a:pPr marL="0" indent="0">
              <a:buNone/>
              <a:tabLst>
                <a:tab pos="0" algn="l"/>
              </a:tabLst>
            </a:pPr>
            <a:endParaRPr lang="en-US" sz="3100" b="1" dirty="0">
              <a:solidFill>
                <a:srgbClr val="00206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728133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cs typeface="Arial" panose="020B0604020202020204" pitchFamily="34" charset="0"/>
              </a:rPr>
              <a:t>RDL4202* </a:t>
            </a: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Cambria" pitchFamily="18" charset="0"/>
                <a:cs typeface="Arial" panose="020B0604020202020204" pitchFamily="34" charset="0"/>
              </a:rPr>
            </a:br>
            <a:r>
              <a:rPr lang="en-US" sz="2400" dirty="0" err="1" smtClean="0">
                <a:latin typeface="Cambria" pitchFamily="18" charset="0"/>
              </a:rPr>
              <a:t>Sistem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Informasi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Gladi</a:t>
            </a:r>
            <a:r>
              <a:rPr lang="en-US" sz="2400" dirty="0" smtClean="0">
                <a:latin typeface="Cambria" pitchFamily="18" charset="0"/>
              </a:rPr>
              <a:t> LPH </a:t>
            </a:r>
            <a:r>
              <a:rPr lang="en-US" sz="2400" dirty="0" err="1" smtClean="0">
                <a:latin typeface="Cambria" pitchFamily="18" charset="0"/>
              </a:rPr>
              <a:t>Unpar</a:t>
            </a:r>
            <a:r>
              <a:rPr lang="en-US" sz="2400" dirty="0" smtClean="0">
                <a:latin typeface="Cambria" pitchFamily="18" charset="0"/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7032" y="931333"/>
            <a:ext cx="9240572" cy="5808133"/>
          </a:xfrm>
        </p:spPr>
        <p:txBody>
          <a:bodyPr>
            <a:noAutofit/>
          </a:bodyPr>
          <a:lstStyle/>
          <a:p>
            <a:pPr marL="395288" indent="-395288">
              <a:buNone/>
              <a:tabLst>
                <a:tab pos="0" algn="l"/>
              </a:tabLst>
            </a:pPr>
            <a:r>
              <a:rPr lang="en-US" sz="2400" b="1" dirty="0" smtClean="0">
                <a:solidFill>
                  <a:srgbClr val="366FBE"/>
                </a:solidFill>
                <a:latin typeface="Cambria" pitchFamily="18" charset="0"/>
              </a:rPr>
              <a:t>TUJUAN (2)</a:t>
            </a:r>
          </a:p>
          <a:p>
            <a:pPr marL="395288" indent="-395288">
              <a:buNone/>
              <a:tabLst>
                <a:tab pos="0" algn="l"/>
              </a:tabLst>
            </a:pPr>
            <a:r>
              <a:rPr lang="en-US" sz="2400" dirty="0" err="1" smtClean="0">
                <a:latin typeface="Cambria" pitchFamily="18" charset="0"/>
              </a:rPr>
              <a:t>Membangun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Sistem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Informasi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Gladi</a:t>
            </a:r>
            <a:r>
              <a:rPr lang="en-US" sz="2400" dirty="0" smtClean="0">
                <a:latin typeface="Cambria" pitchFamily="18" charset="0"/>
              </a:rPr>
              <a:t> LPH </a:t>
            </a:r>
            <a:r>
              <a:rPr lang="en-US" sz="2400" dirty="0" err="1" smtClean="0">
                <a:latin typeface="Cambria" pitchFamily="18" charset="0"/>
              </a:rPr>
              <a:t>Unpar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berbasis</a:t>
            </a:r>
            <a:r>
              <a:rPr lang="en-US" sz="2400" dirty="0" smtClean="0">
                <a:latin typeface="Cambria" pitchFamily="18" charset="0"/>
              </a:rPr>
              <a:t> web yang </a:t>
            </a:r>
            <a:r>
              <a:rPr lang="en-US" sz="2400" dirty="0" err="1" smtClean="0">
                <a:latin typeface="Cambria" pitchFamily="18" charset="0"/>
              </a:rPr>
              <a:t>mampu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mengakomodasi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kegiatan</a:t>
            </a:r>
            <a:r>
              <a:rPr lang="en-US" sz="2400" dirty="0" smtClean="0">
                <a:latin typeface="Cambria" pitchFamily="18" charset="0"/>
              </a:rPr>
              <a:t> :</a:t>
            </a:r>
          </a:p>
          <a:p>
            <a:pPr marL="395288" indent="-395288">
              <a:tabLst>
                <a:tab pos="0" algn="l"/>
              </a:tabLst>
            </a:pPr>
            <a:r>
              <a:rPr lang="en-US" sz="2400" dirty="0" err="1">
                <a:latin typeface="Cambria" pitchFamily="18" charset="0"/>
              </a:rPr>
              <a:t>Mengelola</a:t>
            </a:r>
            <a:r>
              <a:rPr lang="en-US" sz="2400" dirty="0">
                <a:latin typeface="Cambria" pitchFamily="18" charset="0"/>
              </a:rPr>
              <a:t> data </a:t>
            </a:r>
            <a:r>
              <a:rPr lang="en-US" sz="2400" dirty="0" err="1">
                <a:latin typeface="Cambria" pitchFamily="18" charset="0"/>
              </a:rPr>
              <a:t>pelaksanaan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Gladi</a:t>
            </a:r>
            <a:r>
              <a:rPr lang="en-US" sz="2400" dirty="0">
                <a:latin typeface="Cambria" pitchFamily="18" charset="0"/>
              </a:rPr>
              <a:t> (</a:t>
            </a:r>
            <a:r>
              <a:rPr lang="en-US" sz="2400" dirty="0" err="1">
                <a:latin typeface="Cambria" pitchFamily="18" charset="0"/>
              </a:rPr>
              <a:t>Berita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acara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kegiatan</a:t>
            </a:r>
            <a:r>
              <a:rPr lang="en-US" sz="2400" dirty="0">
                <a:latin typeface="Cambria" pitchFamily="18" charset="0"/>
              </a:rPr>
              <a:t>) </a:t>
            </a:r>
            <a:r>
              <a:rPr lang="en-US" sz="2400" dirty="0" err="1">
                <a:latin typeface="Cambria" pitchFamily="18" charset="0"/>
              </a:rPr>
              <a:t>termasuk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mencetak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oleh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daftar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hadir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peserta</a:t>
            </a:r>
            <a:r>
              <a:rPr lang="en-US" sz="2400" dirty="0">
                <a:latin typeface="Cambria" pitchFamily="18" charset="0"/>
              </a:rPr>
              <a:t>, form </a:t>
            </a:r>
            <a:r>
              <a:rPr lang="en-US" sz="2400" dirty="0" err="1">
                <a:latin typeface="Cambria" pitchFamily="18" charset="0"/>
              </a:rPr>
              <a:t>evaluasi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kegiatan</a:t>
            </a:r>
            <a:r>
              <a:rPr lang="en-US" sz="2400" dirty="0">
                <a:latin typeface="Cambria" pitchFamily="18" charset="0"/>
              </a:rPr>
              <a:t>, form </a:t>
            </a:r>
            <a:r>
              <a:rPr lang="en-US" sz="2400" dirty="0" err="1">
                <a:latin typeface="Cambria" pitchFamily="18" charset="0"/>
              </a:rPr>
              <a:t>penilaian</a:t>
            </a:r>
            <a:r>
              <a:rPr lang="en-US" sz="2400" dirty="0">
                <a:latin typeface="Cambria" pitchFamily="18" charset="0"/>
              </a:rPr>
              <a:t>, </a:t>
            </a:r>
            <a:r>
              <a:rPr lang="en-US" sz="2400" dirty="0" err="1">
                <a:latin typeface="Cambria" pitchFamily="18" charset="0"/>
              </a:rPr>
              <a:t>dll</a:t>
            </a:r>
            <a:endParaRPr lang="en-US" sz="2400" dirty="0">
              <a:latin typeface="Cambria" pitchFamily="18" charset="0"/>
            </a:endParaRPr>
          </a:p>
          <a:p>
            <a:pPr marL="395288" indent="-395288">
              <a:tabLst>
                <a:tab pos="0" algn="l"/>
              </a:tabLst>
            </a:pPr>
            <a:r>
              <a:rPr lang="en-US" sz="2400" dirty="0" err="1" smtClean="0">
                <a:latin typeface="Cambria" pitchFamily="18" charset="0"/>
              </a:rPr>
              <a:t>Mencetak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sertifikat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Gladi</a:t>
            </a:r>
            <a:r>
              <a:rPr lang="en-US" sz="2400" dirty="0" smtClean="0">
                <a:latin typeface="Cambria" pitchFamily="18" charset="0"/>
              </a:rPr>
              <a:t>, yang </a:t>
            </a:r>
            <a:r>
              <a:rPr lang="en-US" sz="2400" dirty="0" err="1" smtClean="0">
                <a:latin typeface="Cambria" pitchFamily="18" charset="0"/>
              </a:rPr>
              <a:t>dapat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diperoleh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apabila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peserta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sudah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mengisi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testimoni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dan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masukan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lainnya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untuk</a:t>
            </a:r>
            <a:r>
              <a:rPr lang="en-US" sz="2400" dirty="0" smtClean="0">
                <a:latin typeface="Cambria" pitchFamily="18" charset="0"/>
              </a:rPr>
              <a:t> LPH.</a:t>
            </a:r>
          </a:p>
          <a:p>
            <a:pPr marL="395288" indent="-395288">
              <a:tabLst>
                <a:tab pos="0" algn="l"/>
              </a:tabLst>
            </a:pPr>
            <a:r>
              <a:rPr lang="en-US" sz="2400" dirty="0" err="1" smtClean="0">
                <a:latin typeface="Cambria" pitchFamily="18" charset="0"/>
              </a:rPr>
              <a:t>Mencetak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berbagai</a:t>
            </a:r>
            <a:r>
              <a:rPr lang="en-US" sz="2400" dirty="0" smtClean="0">
                <a:latin typeface="Cambria" pitchFamily="18" charset="0"/>
              </a:rPr>
              <a:t> format </a:t>
            </a:r>
            <a:r>
              <a:rPr lang="en-US" sz="2400" dirty="0" err="1" smtClean="0">
                <a:latin typeface="Cambria" pitchFamily="18" charset="0"/>
              </a:rPr>
              <a:t>laporan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rekap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untuk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keperluan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pimpinan</a:t>
            </a:r>
            <a:r>
              <a:rPr lang="en-US" sz="2400" dirty="0" smtClean="0">
                <a:latin typeface="Cambria" pitchFamily="18" charset="0"/>
              </a:rPr>
              <a:t> LPH, </a:t>
            </a:r>
            <a:r>
              <a:rPr lang="en-US" sz="2400" dirty="0" err="1" smtClean="0">
                <a:latin typeface="Cambria" pitchFamily="18" charset="0"/>
              </a:rPr>
              <a:t>Fakultas</a:t>
            </a:r>
            <a:r>
              <a:rPr lang="en-US" sz="2400" dirty="0" smtClean="0">
                <a:latin typeface="Cambria" pitchFamily="18" charset="0"/>
              </a:rPr>
              <a:t>, Biro, </a:t>
            </a:r>
            <a:r>
              <a:rPr lang="en-US" sz="2400" dirty="0" err="1" smtClean="0">
                <a:latin typeface="Cambria" pitchFamily="18" charset="0"/>
              </a:rPr>
              <a:t>dan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Universitas</a:t>
            </a:r>
            <a:endParaRPr lang="en-US" sz="2400" dirty="0" smtClean="0">
              <a:latin typeface="Cambria" pitchFamily="18" charset="0"/>
            </a:endParaRPr>
          </a:p>
          <a:p>
            <a:pPr marL="395288" indent="-395288">
              <a:tabLst>
                <a:tab pos="0" algn="l"/>
              </a:tabLst>
            </a:pPr>
            <a:r>
              <a:rPr lang="en-US" sz="2400" dirty="0" err="1" smtClean="0">
                <a:latin typeface="Cambria" pitchFamily="18" charset="0"/>
              </a:rPr>
              <a:t>Memberikan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dukungan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informasi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untuk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para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pimpinan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fakultas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dan</a:t>
            </a:r>
            <a:r>
              <a:rPr lang="en-US" sz="2400" dirty="0" smtClean="0">
                <a:latin typeface="Cambria" pitchFamily="18" charset="0"/>
              </a:rPr>
              <a:t> biro </a:t>
            </a:r>
            <a:r>
              <a:rPr lang="en-US" sz="2400" dirty="0" err="1" smtClean="0">
                <a:latin typeface="Cambria" pitchFamily="18" charset="0"/>
              </a:rPr>
              <a:t>pada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saat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dibutuhkan</a:t>
            </a:r>
            <a:r>
              <a:rPr lang="en-US" sz="2400" dirty="0" smtClean="0">
                <a:latin typeface="Cambria" pitchFamily="18" charset="0"/>
              </a:rPr>
              <a:t> (</a:t>
            </a:r>
            <a:r>
              <a:rPr lang="en-US" sz="2400" dirty="0" err="1" smtClean="0">
                <a:latin typeface="Cambria" pitchFamily="18" charset="0"/>
              </a:rPr>
              <a:t>misalnya</a:t>
            </a:r>
            <a:r>
              <a:rPr lang="en-US" sz="2400" dirty="0" smtClean="0">
                <a:latin typeface="Cambria" pitchFamily="18" charset="0"/>
              </a:rPr>
              <a:t> proses </a:t>
            </a:r>
            <a:r>
              <a:rPr lang="en-US" sz="2400" dirty="0" err="1" smtClean="0">
                <a:latin typeface="Cambria" pitchFamily="18" charset="0"/>
              </a:rPr>
              <a:t>beasiswa</a:t>
            </a:r>
            <a:r>
              <a:rPr lang="en-US" sz="2400" dirty="0" smtClean="0">
                <a:latin typeface="Cambria" pitchFamily="18" charset="0"/>
              </a:rPr>
              <a:t>, </a:t>
            </a:r>
            <a:r>
              <a:rPr lang="en-US" sz="2400" dirty="0" err="1" smtClean="0">
                <a:latin typeface="Cambria" pitchFamily="18" charset="0"/>
              </a:rPr>
              <a:t>kepanitiaan</a:t>
            </a:r>
            <a:r>
              <a:rPr lang="en-US" sz="2400" dirty="0" smtClean="0">
                <a:latin typeface="Cambria" pitchFamily="18" charset="0"/>
              </a:rPr>
              <a:t>, </a:t>
            </a:r>
            <a:r>
              <a:rPr lang="en-US" sz="2400" dirty="0" err="1" smtClean="0">
                <a:latin typeface="Cambria" pitchFamily="18" charset="0"/>
              </a:rPr>
              <a:t>duta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Unpar</a:t>
            </a:r>
            <a:r>
              <a:rPr lang="en-US" sz="2400" dirty="0" smtClean="0">
                <a:latin typeface="Cambria" pitchFamily="18" charset="0"/>
              </a:rPr>
              <a:t>, </a:t>
            </a:r>
            <a:r>
              <a:rPr lang="en-US" sz="2400" dirty="0" err="1" smtClean="0">
                <a:latin typeface="Cambria" pitchFamily="18" charset="0"/>
              </a:rPr>
              <a:t>surat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keterangan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pendamping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ijasah</a:t>
            </a:r>
            <a:r>
              <a:rPr lang="en-US" sz="2400" dirty="0" smtClean="0">
                <a:latin typeface="Cambria" pitchFamily="18" charset="0"/>
              </a:rPr>
              <a:t>, </a:t>
            </a:r>
            <a:r>
              <a:rPr lang="en-US" sz="2400" dirty="0" err="1" smtClean="0">
                <a:latin typeface="Cambria" pitchFamily="18" charset="0"/>
              </a:rPr>
              <a:t>dll</a:t>
            </a:r>
            <a:r>
              <a:rPr lang="en-US" sz="2400" dirty="0" smtClean="0">
                <a:latin typeface="Cambria" pitchFamily="18" charset="0"/>
              </a:rPr>
              <a:t>)</a:t>
            </a:r>
          </a:p>
          <a:p>
            <a:pPr marL="395288" indent="-395288">
              <a:tabLst>
                <a:tab pos="0" algn="l"/>
              </a:tabLst>
            </a:pPr>
            <a:r>
              <a:rPr lang="en-US" sz="2400" dirty="0" err="1" smtClean="0">
                <a:latin typeface="Cambria" pitchFamily="18" charset="0"/>
              </a:rPr>
              <a:t>Menyediakan</a:t>
            </a:r>
            <a:r>
              <a:rPr lang="en-US" sz="2400" dirty="0" smtClean="0">
                <a:latin typeface="Cambria" pitchFamily="18" charset="0"/>
              </a:rPr>
              <a:t> proses </a:t>
            </a:r>
            <a:r>
              <a:rPr lang="en-US" sz="2400" dirty="0" err="1" smtClean="0">
                <a:latin typeface="Cambria" pitchFamily="18" charset="0"/>
              </a:rPr>
              <a:t>konversi</a:t>
            </a:r>
            <a:r>
              <a:rPr lang="en-US" sz="2400" dirty="0" smtClean="0">
                <a:latin typeface="Cambria" pitchFamily="18" charset="0"/>
              </a:rPr>
              <a:t> data </a:t>
            </a:r>
            <a:r>
              <a:rPr lang="en-US" sz="2400" dirty="0" err="1" smtClean="0">
                <a:latin typeface="Cambria" pitchFamily="18" charset="0"/>
              </a:rPr>
              <a:t>ke</a:t>
            </a:r>
            <a:r>
              <a:rPr lang="en-US" sz="2400" dirty="0" smtClean="0">
                <a:latin typeface="Cambria" pitchFamily="18" charset="0"/>
              </a:rPr>
              <a:t> MS-Excel agar </a:t>
            </a:r>
            <a:r>
              <a:rPr lang="en-US" sz="2400" dirty="0" err="1" smtClean="0">
                <a:latin typeface="Cambria" pitchFamily="18" charset="0"/>
              </a:rPr>
              <a:t>dapat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diolah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lebih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lanjut</a:t>
            </a:r>
            <a:endParaRPr lang="en-US" sz="2400" dirty="0" smtClean="0">
              <a:latin typeface="Cambria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320800"/>
            <a:ext cx="9906000" cy="14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51599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-14513" y="1352844"/>
            <a:ext cx="9906000" cy="4714125"/>
          </a:xfr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pPr marL="174625" indent="0">
              <a:spcBef>
                <a:spcPts val="1200"/>
              </a:spcBef>
              <a:buNone/>
              <a:tabLst>
                <a:tab pos="115888" algn="l"/>
              </a:tabLst>
            </a:pPr>
            <a:endParaRPr lang="en-US" sz="3100" b="1" dirty="0" smtClean="0">
              <a:solidFill>
                <a:srgbClr val="002060"/>
              </a:solidFill>
            </a:endParaRPr>
          </a:p>
          <a:p>
            <a:pPr marL="0" indent="0">
              <a:buNone/>
              <a:tabLst>
                <a:tab pos="0" algn="l"/>
              </a:tabLst>
            </a:pPr>
            <a:endParaRPr lang="en-US" sz="3100" b="1" dirty="0">
              <a:solidFill>
                <a:srgbClr val="00206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325563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 smtClean="0">
                <a:solidFill>
                  <a:schemeClr val="bg1"/>
                </a:solidFill>
                <a:latin typeface="Cambria" pitchFamily="18" charset="0"/>
                <a:cs typeface="Arial" panose="020B0604020202020204" pitchFamily="34" charset="0"/>
              </a:rPr>
              <a:t>RDL4203* </a:t>
            </a:r>
            <a:r>
              <a:rPr lang="en-US" sz="2800" dirty="0" smtClean="0">
                <a:solidFill>
                  <a:schemeClr val="bg1"/>
                </a:solidFill>
                <a:latin typeface="Cambria" pitchFamily="18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solidFill>
                  <a:schemeClr val="bg1"/>
                </a:solidFill>
                <a:latin typeface="Cambria" pitchFamily="18" charset="0"/>
                <a:cs typeface="Arial" panose="020B0604020202020204" pitchFamily="34" charset="0"/>
              </a:rPr>
            </a:br>
            <a:r>
              <a:rPr lang="en-US" sz="2800" dirty="0" err="1" smtClean="0">
                <a:latin typeface="Cambria" pitchFamily="18" charset="0"/>
              </a:rPr>
              <a:t>Sistem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Informasi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Pendukung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Gladi</a:t>
            </a:r>
            <a:r>
              <a:rPr lang="en-US" sz="2800" dirty="0" smtClean="0">
                <a:latin typeface="Cambria" pitchFamily="18" charset="0"/>
              </a:rPr>
              <a:t> LPH </a:t>
            </a:r>
            <a:r>
              <a:rPr lang="en-US" sz="2800" dirty="0" err="1" smtClean="0">
                <a:latin typeface="Cambria" pitchFamily="18" charset="0"/>
              </a:rPr>
              <a:t>Unpar</a:t>
            </a:r>
            <a:endParaRPr lang="en-US" sz="2800" dirty="0" smtClean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432" y="1696729"/>
            <a:ext cx="9240572" cy="4653271"/>
          </a:xfrm>
        </p:spPr>
        <p:txBody>
          <a:bodyPr>
            <a:normAutofit/>
          </a:bodyPr>
          <a:lstStyle/>
          <a:p>
            <a:pPr marL="395288" indent="-395288">
              <a:buNone/>
              <a:tabLst>
                <a:tab pos="0" algn="l"/>
              </a:tabLst>
            </a:pPr>
            <a:r>
              <a:rPr lang="en-US" sz="2000" b="1" dirty="0" smtClean="0">
                <a:solidFill>
                  <a:srgbClr val="366FBE"/>
                </a:solidFill>
                <a:latin typeface="Cambria" pitchFamily="18" charset="0"/>
              </a:rPr>
              <a:t>PROSEDUR (LPH </a:t>
            </a:r>
            <a:r>
              <a:rPr lang="en-US" sz="2000" b="1" dirty="0" err="1" smtClean="0">
                <a:solidFill>
                  <a:srgbClr val="366FBE"/>
                </a:solidFill>
                <a:latin typeface="Cambria" pitchFamily="18" charset="0"/>
              </a:rPr>
              <a:t>menjalankan</a:t>
            </a:r>
            <a:r>
              <a:rPr lang="en-US" sz="2000" b="1" dirty="0" smtClean="0">
                <a:solidFill>
                  <a:srgbClr val="366FBE"/>
                </a:solidFill>
                <a:latin typeface="Cambria" pitchFamily="18" charset="0"/>
              </a:rPr>
              <a:t> </a:t>
            </a:r>
            <a:r>
              <a:rPr lang="en-US" sz="2000" b="1" dirty="0" err="1" smtClean="0">
                <a:solidFill>
                  <a:srgbClr val="366FBE"/>
                </a:solidFill>
                <a:latin typeface="Cambria" pitchFamily="18" charset="0"/>
              </a:rPr>
              <a:t>prosedur</a:t>
            </a:r>
            <a:r>
              <a:rPr lang="en-US" sz="2000" b="1" dirty="0" smtClean="0">
                <a:solidFill>
                  <a:srgbClr val="366FBE"/>
                </a:solidFill>
                <a:latin typeface="Cambria" pitchFamily="18" charset="0"/>
              </a:rPr>
              <a:t> </a:t>
            </a:r>
            <a:r>
              <a:rPr lang="en-US" sz="2000" b="1" dirty="0" err="1" smtClean="0">
                <a:solidFill>
                  <a:srgbClr val="366FBE"/>
                </a:solidFill>
                <a:latin typeface="Cambria" pitchFamily="18" charset="0"/>
              </a:rPr>
              <a:t>ini</a:t>
            </a:r>
            <a:r>
              <a:rPr lang="en-US" sz="2000" b="1" dirty="0" smtClean="0">
                <a:solidFill>
                  <a:srgbClr val="366FBE"/>
                </a:solidFill>
                <a:latin typeface="Cambria" pitchFamily="18" charset="0"/>
              </a:rPr>
              <a:t> </a:t>
            </a:r>
            <a:r>
              <a:rPr lang="en-US" sz="2000" b="1" dirty="0" err="1" smtClean="0">
                <a:solidFill>
                  <a:srgbClr val="366FBE"/>
                </a:solidFill>
                <a:latin typeface="Cambria" pitchFamily="18" charset="0"/>
              </a:rPr>
              <a:t>secara</a:t>
            </a:r>
            <a:r>
              <a:rPr lang="en-US" sz="2000" b="1" dirty="0" smtClean="0">
                <a:solidFill>
                  <a:srgbClr val="366FBE"/>
                </a:solidFill>
                <a:latin typeface="Cambria" pitchFamily="18" charset="0"/>
              </a:rPr>
              <a:t> manual; </a:t>
            </a:r>
            <a:r>
              <a:rPr lang="en-US" sz="2000" b="1" dirty="0" err="1" smtClean="0">
                <a:solidFill>
                  <a:srgbClr val="366FBE"/>
                </a:solidFill>
                <a:latin typeface="Cambria" pitchFamily="18" charset="0"/>
              </a:rPr>
              <a:t>pengajar</a:t>
            </a:r>
            <a:r>
              <a:rPr lang="en-US" sz="2000" b="1" dirty="0" smtClean="0">
                <a:solidFill>
                  <a:srgbClr val="366FBE"/>
                </a:solidFill>
                <a:latin typeface="Cambria" pitchFamily="18" charset="0"/>
              </a:rPr>
              <a:t> </a:t>
            </a:r>
            <a:r>
              <a:rPr lang="en-US" sz="2000" b="1" dirty="0" err="1" smtClean="0">
                <a:solidFill>
                  <a:srgbClr val="366FBE"/>
                </a:solidFill>
                <a:latin typeface="Cambria" pitchFamily="18" charset="0"/>
              </a:rPr>
              <a:t>adalah</a:t>
            </a:r>
            <a:r>
              <a:rPr lang="en-US" sz="2000" b="1" dirty="0" smtClean="0">
                <a:solidFill>
                  <a:srgbClr val="366FBE"/>
                </a:solidFill>
                <a:latin typeface="Cambria" pitchFamily="18" charset="0"/>
              </a:rPr>
              <a:t> </a:t>
            </a:r>
            <a:r>
              <a:rPr lang="en-US" sz="2000" b="1" dirty="0" err="1" smtClean="0">
                <a:solidFill>
                  <a:srgbClr val="366FBE"/>
                </a:solidFill>
                <a:latin typeface="Cambria" pitchFamily="18" charset="0"/>
              </a:rPr>
              <a:t>staf</a:t>
            </a:r>
            <a:r>
              <a:rPr lang="en-US" sz="2000" b="1" dirty="0" smtClean="0">
                <a:solidFill>
                  <a:srgbClr val="366FBE"/>
                </a:solidFill>
                <a:latin typeface="Cambria" pitchFamily="18" charset="0"/>
              </a:rPr>
              <a:t> </a:t>
            </a:r>
            <a:r>
              <a:rPr lang="en-US" sz="2000" b="1" dirty="0" err="1" smtClean="0">
                <a:solidFill>
                  <a:srgbClr val="366FBE"/>
                </a:solidFill>
                <a:latin typeface="Cambria" pitchFamily="18" charset="0"/>
              </a:rPr>
              <a:t>dosen</a:t>
            </a:r>
            <a:r>
              <a:rPr lang="en-US" sz="2000" b="1" dirty="0" smtClean="0">
                <a:solidFill>
                  <a:srgbClr val="366FBE"/>
                </a:solidFill>
                <a:latin typeface="Cambria" pitchFamily="18" charset="0"/>
              </a:rPr>
              <a:t> </a:t>
            </a:r>
            <a:r>
              <a:rPr lang="en-US" sz="2000" b="1" dirty="0" err="1" smtClean="0">
                <a:solidFill>
                  <a:srgbClr val="366FBE"/>
                </a:solidFill>
                <a:latin typeface="Cambria" pitchFamily="18" charset="0"/>
              </a:rPr>
              <a:t>unpar</a:t>
            </a:r>
            <a:r>
              <a:rPr lang="en-US" sz="2000" b="1" dirty="0" smtClean="0">
                <a:solidFill>
                  <a:srgbClr val="366FBE"/>
                </a:solidFill>
                <a:latin typeface="Cambria" pitchFamily="18" charset="0"/>
              </a:rPr>
              <a:t>)</a:t>
            </a:r>
          </a:p>
          <a:p>
            <a:pPr marL="395288" indent="-395288">
              <a:buNone/>
              <a:tabLst>
                <a:tab pos="0" algn="l"/>
              </a:tabLst>
            </a:pPr>
            <a:endParaRPr lang="en-US" sz="2000" b="1" dirty="0" smtClean="0">
              <a:solidFill>
                <a:srgbClr val="366FBE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  <a:tabLst>
                <a:tab pos="0" algn="l"/>
              </a:tabLst>
            </a:pPr>
            <a:r>
              <a:rPr lang="en-US" sz="2000" dirty="0" smtClean="0">
                <a:latin typeface="Cambria" pitchFamily="18" charset="0"/>
              </a:rPr>
              <a:t>LPH </a:t>
            </a:r>
            <a:r>
              <a:rPr lang="en-US" sz="2000" dirty="0" err="1" smtClean="0">
                <a:latin typeface="Cambria" pitchFamily="18" charset="0"/>
              </a:rPr>
              <a:t>menginformasikan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rencana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kegiatan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sebuah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jenis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Gladi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memuat</a:t>
            </a:r>
            <a:r>
              <a:rPr lang="en-US" sz="2000" dirty="0" smtClean="0">
                <a:latin typeface="Cambria" pitchFamily="18" charset="0"/>
              </a:rPr>
              <a:t> data </a:t>
            </a:r>
            <a:r>
              <a:rPr lang="en-US" sz="2000" dirty="0" err="1" smtClean="0">
                <a:latin typeface="Cambria" pitchFamily="18" charset="0"/>
              </a:rPr>
              <a:t>jadwal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pendaftaran</a:t>
            </a:r>
            <a:r>
              <a:rPr lang="en-US" sz="2000" dirty="0" smtClean="0">
                <a:latin typeface="Cambria" pitchFamily="18" charset="0"/>
              </a:rPr>
              <a:t>, </a:t>
            </a:r>
            <a:r>
              <a:rPr lang="en-US" sz="2000" dirty="0" err="1" smtClean="0">
                <a:latin typeface="Cambria" pitchFamily="18" charset="0"/>
              </a:rPr>
              <a:t>jadwal</a:t>
            </a:r>
            <a:r>
              <a:rPr lang="en-US" sz="2000" dirty="0" smtClean="0">
                <a:latin typeface="Cambria" pitchFamily="18" charset="0"/>
              </a:rPr>
              <a:t> &amp; </a:t>
            </a:r>
            <a:r>
              <a:rPr lang="en-US" sz="2000" dirty="0" err="1" smtClean="0">
                <a:latin typeface="Cambria" pitchFamily="18" charset="0"/>
              </a:rPr>
              <a:t>lokasi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kegiatan</a:t>
            </a:r>
            <a:r>
              <a:rPr lang="en-US" sz="2000" dirty="0" smtClean="0">
                <a:latin typeface="Cambria" pitchFamily="18" charset="0"/>
              </a:rPr>
              <a:t>,  </a:t>
            </a:r>
            <a:r>
              <a:rPr lang="en-US" sz="2000" dirty="0" err="1" smtClean="0">
                <a:latin typeface="Cambria" pitchFamily="18" charset="0"/>
              </a:rPr>
              <a:t>serta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mengajukan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permohonan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kesedian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mengajar</a:t>
            </a:r>
            <a:r>
              <a:rPr lang="en-US" sz="2000" dirty="0" smtClean="0">
                <a:latin typeface="Cambria" pitchFamily="18" charset="0"/>
              </a:rPr>
              <a:t>, </a:t>
            </a:r>
            <a:r>
              <a:rPr lang="en-US" sz="2000" dirty="0" err="1" smtClean="0">
                <a:latin typeface="Cambria" pitchFamily="18" charset="0"/>
              </a:rPr>
              <a:t>kepada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para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calon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pengajar</a:t>
            </a:r>
            <a:endParaRPr lang="en-US" sz="2000" dirty="0" smtClean="0"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  <a:tabLst>
                <a:tab pos="0" algn="l"/>
              </a:tabLst>
            </a:pPr>
            <a:r>
              <a:rPr lang="en-US" sz="2000" dirty="0" err="1" smtClean="0">
                <a:latin typeface="Cambria" pitchFamily="18" charset="0"/>
              </a:rPr>
              <a:t>Calon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pengajar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mengisi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formulir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kesediaan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mengajar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dan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menyerahkan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ke</a:t>
            </a:r>
            <a:r>
              <a:rPr lang="en-US" sz="2000" dirty="0" smtClean="0">
                <a:latin typeface="Cambria" pitchFamily="18" charset="0"/>
              </a:rPr>
              <a:t> LPH.</a:t>
            </a:r>
          </a:p>
          <a:p>
            <a:pPr marL="457200" indent="-457200">
              <a:buFont typeface="+mj-lt"/>
              <a:buAutoNum type="arabicPeriod"/>
              <a:tabLst>
                <a:tab pos="0" algn="l"/>
              </a:tabLst>
            </a:pPr>
            <a:r>
              <a:rPr lang="en-US" sz="2000" dirty="0" err="1" smtClean="0">
                <a:latin typeface="Cambria" pitchFamily="18" charset="0"/>
              </a:rPr>
              <a:t>Pengajar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mempersiapkan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materi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dan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alat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pendukung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pengajaran</a:t>
            </a:r>
            <a:endParaRPr lang="en-US" sz="2000" dirty="0" smtClean="0"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  <a:tabLst>
                <a:tab pos="0" algn="l"/>
              </a:tabLst>
            </a:pPr>
            <a:r>
              <a:rPr lang="en-US" sz="2000" dirty="0" smtClean="0">
                <a:latin typeface="Cambria" pitchFamily="18" charset="0"/>
              </a:rPr>
              <a:t>LPH </a:t>
            </a:r>
            <a:r>
              <a:rPr lang="en-US" sz="2000" dirty="0" err="1" smtClean="0">
                <a:latin typeface="Cambria" pitchFamily="18" charset="0"/>
              </a:rPr>
              <a:t>mempersiapkan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kebutuhan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transportasi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dan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akomodasi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bagi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para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pengajar</a:t>
            </a:r>
            <a:endParaRPr lang="en-US" sz="2000" dirty="0" smtClean="0"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  <a:tabLst>
                <a:tab pos="0" algn="l"/>
              </a:tabLst>
            </a:pPr>
            <a:r>
              <a:rPr lang="en-US" sz="2000" dirty="0" smtClean="0">
                <a:latin typeface="Cambria" pitchFamily="18" charset="0"/>
              </a:rPr>
              <a:t>LPH </a:t>
            </a:r>
            <a:r>
              <a:rPr lang="en-US" sz="2000" dirty="0" err="1" smtClean="0">
                <a:latin typeface="Cambria" pitchFamily="18" charset="0"/>
              </a:rPr>
              <a:t>mempersiapkan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dokumen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berita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acara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kegiatan</a:t>
            </a:r>
            <a:r>
              <a:rPr lang="en-US" sz="2000" dirty="0" smtClean="0">
                <a:latin typeface="Cambria" pitchFamily="18" charset="0"/>
              </a:rPr>
              <a:t>, </a:t>
            </a:r>
            <a:r>
              <a:rPr lang="en-US" sz="2000" dirty="0" err="1" smtClean="0">
                <a:latin typeface="Cambria" pitchFamily="18" charset="0"/>
              </a:rPr>
              <a:t>serta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formulir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evaluasi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dan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penilaian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peserta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Gladi</a:t>
            </a:r>
            <a:r>
              <a:rPr lang="en-US" sz="2000" dirty="0" smtClean="0">
                <a:latin typeface="Cambria" pitchFamily="18" charset="0"/>
              </a:rPr>
              <a:t>. </a:t>
            </a:r>
          </a:p>
          <a:p>
            <a:pPr marL="457200" indent="-457200">
              <a:buFont typeface="+mj-lt"/>
              <a:buAutoNum type="arabicPeriod"/>
              <a:tabLst>
                <a:tab pos="0" algn="l"/>
              </a:tabLst>
            </a:pPr>
            <a:r>
              <a:rPr lang="en-US" sz="2000" dirty="0" err="1" smtClean="0">
                <a:latin typeface="Cambria" pitchFamily="18" charset="0"/>
              </a:rPr>
              <a:t>Usai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Gladi</a:t>
            </a:r>
            <a:r>
              <a:rPr lang="en-US" sz="2000" dirty="0" smtClean="0">
                <a:latin typeface="Cambria" pitchFamily="18" charset="0"/>
              </a:rPr>
              <a:t>, </a:t>
            </a:r>
            <a:r>
              <a:rPr lang="en-US" sz="2000" dirty="0" err="1" smtClean="0">
                <a:latin typeface="Cambria" pitchFamily="18" charset="0"/>
              </a:rPr>
              <a:t>pengajar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memperoleh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sertifikat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penghargaan</a:t>
            </a:r>
            <a:endParaRPr lang="en-US" sz="2000" dirty="0" smtClean="0">
              <a:latin typeface="Cambria" pitchFamily="18" charset="0"/>
            </a:endParaRPr>
          </a:p>
          <a:p>
            <a:pPr marL="395288" indent="-395288">
              <a:tabLst>
                <a:tab pos="0" algn="l"/>
              </a:tabLst>
            </a:pPr>
            <a:endParaRPr lang="en-US" sz="2000" dirty="0">
              <a:latin typeface="Cambria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320800"/>
            <a:ext cx="9906000" cy="14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4757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0" y="1335911"/>
            <a:ext cx="9906000" cy="5522089"/>
          </a:xfr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pPr marL="174625" indent="0">
              <a:spcBef>
                <a:spcPts val="1200"/>
              </a:spcBef>
              <a:buNone/>
              <a:tabLst>
                <a:tab pos="115888" algn="l"/>
              </a:tabLst>
            </a:pPr>
            <a:endParaRPr lang="en-US" sz="3100" b="1" dirty="0" smtClean="0">
              <a:solidFill>
                <a:srgbClr val="002060"/>
              </a:solidFill>
            </a:endParaRPr>
          </a:p>
          <a:p>
            <a:pPr marL="0" indent="0">
              <a:buNone/>
              <a:tabLst>
                <a:tab pos="0" algn="l"/>
              </a:tabLst>
            </a:pPr>
            <a:endParaRPr lang="en-US" sz="3100" b="1" dirty="0">
              <a:solidFill>
                <a:srgbClr val="00206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325563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 smtClean="0">
                <a:solidFill>
                  <a:schemeClr val="bg1"/>
                </a:solidFill>
                <a:latin typeface="Cambria" pitchFamily="18" charset="0"/>
                <a:cs typeface="Arial" panose="020B0604020202020204" pitchFamily="34" charset="0"/>
              </a:rPr>
              <a:t>RDL4203* </a:t>
            </a:r>
            <a:r>
              <a:rPr lang="en-US" sz="2800" dirty="0" smtClean="0">
                <a:solidFill>
                  <a:schemeClr val="bg1"/>
                </a:solidFill>
                <a:latin typeface="Cambria" pitchFamily="18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solidFill>
                  <a:schemeClr val="bg1"/>
                </a:solidFill>
                <a:latin typeface="Cambria" pitchFamily="18" charset="0"/>
                <a:cs typeface="Arial" panose="020B0604020202020204" pitchFamily="34" charset="0"/>
              </a:rPr>
            </a:br>
            <a:r>
              <a:rPr lang="en-US" sz="2800" dirty="0" err="1" smtClean="0">
                <a:latin typeface="Cambria" pitchFamily="18" charset="0"/>
              </a:rPr>
              <a:t>Sistem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Informasi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Pendukung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Gladi</a:t>
            </a:r>
            <a:r>
              <a:rPr lang="en-US" sz="2800" dirty="0" smtClean="0">
                <a:latin typeface="Cambria" pitchFamily="18" charset="0"/>
              </a:rPr>
              <a:t> LPH </a:t>
            </a:r>
            <a:r>
              <a:rPr lang="en-US" sz="2800" dirty="0" err="1" smtClean="0">
                <a:latin typeface="Cambria" pitchFamily="18" charset="0"/>
              </a:rPr>
              <a:t>Unpar</a:t>
            </a:r>
            <a:endParaRPr lang="en-US" sz="2800" dirty="0" smtClean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299" y="1354667"/>
            <a:ext cx="9240572" cy="5283200"/>
          </a:xfrm>
        </p:spPr>
        <p:txBody>
          <a:bodyPr>
            <a:normAutofit/>
          </a:bodyPr>
          <a:lstStyle/>
          <a:p>
            <a:pPr marL="395288" indent="-395288">
              <a:buNone/>
              <a:tabLst>
                <a:tab pos="0" algn="l"/>
              </a:tabLst>
            </a:pPr>
            <a:r>
              <a:rPr lang="en-US" sz="2400" b="1" dirty="0" smtClean="0">
                <a:solidFill>
                  <a:srgbClr val="366FBE"/>
                </a:solidFill>
                <a:latin typeface="Cambria" pitchFamily="18" charset="0"/>
              </a:rPr>
              <a:t>TUJUAN (1)</a:t>
            </a:r>
          </a:p>
          <a:p>
            <a:pPr marL="395288" indent="-395288">
              <a:buNone/>
              <a:tabLst>
                <a:tab pos="0" algn="l"/>
              </a:tabLst>
            </a:pPr>
            <a:r>
              <a:rPr lang="en-US" sz="2400" dirty="0" err="1" smtClean="0">
                <a:latin typeface="Cambria" pitchFamily="18" charset="0"/>
              </a:rPr>
              <a:t>Membangun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Sistem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Informasi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Pendukung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Gladi</a:t>
            </a:r>
            <a:r>
              <a:rPr lang="en-US" sz="2400" dirty="0" smtClean="0">
                <a:latin typeface="Cambria" pitchFamily="18" charset="0"/>
              </a:rPr>
              <a:t> LPH </a:t>
            </a:r>
            <a:r>
              <a:rPr lang="en-US" sz="2400" dirty="0" err="1" smtClean="0">
                <a:latin typeface="Cambria" pitchFamily="18" charset="0"/>
              </a:rPr>
              <a:t>Unpar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berbasis</a:t>
            </a:r>
            <a:r>
              <a:rPr lang="en-US" sz="2400" dirty="0" smtClean="0">
                <a:latin typeface="Cambria" pitchFamily="18" charset="0"/>
              </a:rPr>
              <a:t> web yang </a:t>
            </a:r>
            <a:r>
              <a:rPr lang="en-US" sz="2400" dirty="0" err="1" smtClean="0">
                <a:latin typeface="Cambria" pitchFamily="18" charset="0"/>
              </a:rPr>
              <a:t>mampu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mengakomodasi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kegiatan</a:t>
            </a:r>
            <a:r>
              <a:rPr lang="en-US" sz="2400" dirty="0" smtClean="0">
                <a:latin typeface="Cambria" pitchFamily="18" charset="0"/>
              </a:rPr>
              <a:t> :</a:t>
            </a:r>
          </a:p>
          <a:p>
            <a:pPr marL="395288" indent="-395288">
              <a:tabLst>
                <a:tab pos="0" algn="l"/>
              </a:tabLst>
            </a:pPr>
            <a:r>
              <a:rPr lang="en-US" sz="2400" dirty="0" err="1" smtClean="0">
                <a:latin typeface="Cambria" pitchFamily="18" charset="0"/>
              </a:rPr>
              <a:t>Mengelola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tabel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Kurikulum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dan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Materi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Gladi</a:t>
            </a:r>
            <a:endParaRPr lang="en-US" sz="2400" dirty="0" smtClean="0">
              <a:latin typeface="Cambria" pitchFamily="18" charset="0"/>
            </a:endParaRPr>
          </a:p>
          <a:p>
            <a:pPr marL="395288" indent="-395288">
              <a:tabLst>
                <a:tab pos="0" algn="l"/>
              </a:tabLst>
            </a:pPr>
            <a:r>
              <a:rPr lang="en-US" sz="2400" dirty="0" err="1" smtClean="0">
                <a:latin typeface="Cambria" pitchFamily="18" charset="0"/>
              </a:rPr>
              <a:t>Mengelola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tabel</a:t>
            </a:r>
            <a:r>
              <a:rPr lang="en-US" sz="2400" dirty="0" smtClean="0">
                <a:latin typeface="Cambria" pitchFamily="18" charset="0"/>
              </a:rPr>
              <a:t> data </a:t>
            </a:r>
            <a:r>
              <a:rPr lang="en-US" sz="2400" dirty="0" err="1" smtClean="0">
                <a:latin typeface="Cambria" pitchFamily="18" charset="0"/>
              </a:rPr>
              <a:t>Pengajar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Gladi</a:t>
            </a:r>
            <a:r>
              <a:rPr lang="en-US" sz="2400" dirty="0" smtClean="0">
                <a:latin typeface="Cambria" pitchFamily="18" charset="0"/>
              </a:rPr>
              <a:t> yang </a:t>
            </a:r>
            <a:r>
              <a:rPr lang="en-US" sz="2400" dirty="0" err="1" smtClean="0">
                <a:latin typeface="Cambria" pitchFamily="18" charset="0"/>
              </a:rPr>
              <a:t>juga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memuat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bidang</a:t>
            </a:r>
            <a:r>
              <a:rPr lang="en-US" sz="2400" dirty="0" smtClean="0">
                <a:latin typeface="Cambria" pitchFamily="18" charset="0"/>
              </a:rPr>
              <a:t> ajar yang </a:t>
            </a:r>
            <a:r>
              <a:rPr lang="en-US" sz="2400" dirty="0" err="1" smtClean="0">
                <a:latin typeface="Cambria" pitchFamily="18" charset="0"/>
              </a:rPr>
              <a:t>dikuasai</a:t>
            </a:r>
            <a:endParaRPr lang="en-US" sz="2400" dirty="0" smtClean="0">
              <a:latin typeface="Cambria" pitchFamily="18" charset="0"/>
            </a:endParaRPr>
          </a:p>
          <a:p>
            <a:pPr marL="395288" indent="-395288">
              <a:tabLst>
                <a:tab pos="0" algn="l"/>
              </a:tabLst>
            </a:pPr>
            <a:r>
              <a:rPr lang="en-US" sz="2400" dirty="0" err="1" smtClean="0">
                <a:latin typeface="Cambria" pitchFamily="18" charset="0"/>
              </a:rPr>
              <a:t>Mengelola</a:t>
            </a:r>
            <a:r>
              <a:rPr lang="en-US" sz="2400" dirty="0" smtClean="0">
                <a:latin typeface="Cambria" pitchFamily="18" charset="0"/>
              </a:rPr>
              <a:t> proses </a:t>
            </a:r>
            <a:r>
              <a:rPr lang="en-US" sz="2400" dirty="0" err="1" smtClean="0">
                <a:latin typeface="Cambria" pitchFamily="18" charset="0"/>
              </a:rPr>
              <a:t>kesediaan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mengajar</a:t>
            </a:r>
            <a:r>
              <a:rPr lang="en-US" sz="2400" dirty="0" smtClean="0">
                <a:latin typeface="Cambria" pitchFamily="18" charset="0"/>
              </a:rPr>
              <a:t>.</a:t>
            </a:r>
          </a:p>
          <a:p>
            <a:pPr marL="395288" indent="-395288">
              <a:tabLst>
                <a:tab pos="0" algn="l"/>
              </a:tabLst>
            </a:pPr>
            <a:r>
              <a:rPr lang="en-US" sz="2400" dirty="0" err="1" smtClean="0">
                <a:latin typeface="Cambria" pitchFamily="18" charset="0"/>
              </a:rPr>
              <a:t>Mengelola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kebutuhan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biaya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tarnsportasi</a:t>
            </a:r>
            <a:r>
              <a:rPr lang="en-US" sz="2400" dirty="0" smtClean="0">
                <a:latin typeface="Cambria" pitchFamily="18" charset="0"/>
              </a:rPr>
              <a:t>, </a:t>
            </a:r>
            <a:r>
              <a:rPr lang="en-US" sz="2400" dirty="0" err="1" smtClean="0">
                <a:latin typeface="Cambria" pitchFamily="18" charset="0"/>
              </a:rPr>
              <a:t>akomodasi</a:t>
            </a:r>
            <a:r>
              <a:rPr lang="en-US" sz="2400" dirty="0" smtClean="0">
                <a:latin typeface="Cambria" pitchFamily="18" charset="0"/>
              </a:rPr>
              <a:t>, </a:t>
            </a:r>
            <a:r>
              <a:rPr lang="en-US" sz="2400" dirty="0" err="1" smtClean="0">
                <a:latin typeface="Cambria" pitchFamily="18" charset="0"/>
              </a:rPr>
              <a:t>uang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saku</a:t>
            </a:r>
            <a:r>
              <a:rPr lang="en-US" sz="2400" dirty="0" smtClean="0">
                <a:latin typeface="Cambria" pitchFamily="18" charset="0"/>
              </a:rPr>
              <a:t>, </a:t>
            </a:r>
            <a:r>
              <a:rPr lang="en-US" sz="2400" dirty="0" err="1" smtClean="0">
                <a:latin typeface="Cambria" pitchFamily="18" charset="0"/>
              </a:rPr>
              <a:t>alat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tulis</a:t>
            </a:r>
            <a:r>
              <a:rPr lang="en-US" sz="2400" dirty="0" smtClean="0">
                <a:latin typeface="Cambria" pitchFamily="18" charset="0"/>
              </a:rPr>
              <a:t>, </a:t>
            </a:r>
            <a:r>
              <a:rPr lang="en-US" sz="2400" dirty="0" err="1" smtClean="0">
                <a:latin typeface="Cambria" pitchFamily="18" charset="0"/>
              </a:rPr>
              <a:t>dll</a:t>
            </a:r>
            <a:endParaRPr lang="en-US" sz="2400" dirty="0" smtClean="0">
              <a:latin typeface="Cambria" pitchFamily="18" charset="0"/>
            </a:endParaRPr>
          </a:p>
          <a:p>
            <a:pPr marL="395288" indent="-395288">
              <a:tabLst>
                <a:tab pos="0" algn="l"/>
              </a:tabLst>
            </a:pPr>
            <a:r>
              <a:rPr lang="en-US" sz="2400" dirty="0" err="1" smtClean="0">
                <a:latin typeface="Cambria" pitchFamily="18" charset="0"/>
              </a:rPr>
              <a:t>Mengelola</a:t>
            </a:r>
            <a:r>
              <a:rPr lang="en-US" sz="2400" dirty="0" smtClean="0">
                <a:latin typeface="Cambria" pitchFamily="18" charset="0"/>
              </a:rPr>
              <a:t> media </a:t>
            </a:r>
            <a:r>
              <a:rPr lang="en-US" sz="2400" dirty="0" err="1" smtClean="0">
                <a:latin typeface="Cambria" pitchFamily="18" charset="0"/>
              </a:rPr>
              <a:t>komunikasi</a:t>
            </a:r>
            <a:r>
              <a:rPr lang="en-US" sz="2400" dirty="0" smtClean="0">
                <a:latin typeface="Cambria" pitchFamily="18" charset="0"/>
              </a:rPr>
              <a:t> inbox </a:t>
            </a:r>
            <a:r>
              <a:rPr lang="en-US" sz="2400" dirty="0" err="1" smtClean="0">
                <a:latin typeface="Cambria" pitchFamily="18" charset="0"/>
              </a:rPr>
              <a:t>dan</a:t>
            </a:r>
            <a:r>
              <a:rPr lang="en-US" sz="2400" dirty="0" smtClean="0">
                <a:latin typeface="Cambria" pitchFamily="18" charset="0"/>
              </a:rPr>
              <a:t> outbox </a:t>
            </a:r>
            <a:r>
              <a:rPr lang="en-US" sz="2400" dirty="0" err="1" smtClean="0">
                <a:latin typeface="Cambria" pitchFamily="18" charset="0"/>
              </a:rPr>
              <a:t>antara</a:t>
            </a:r>
            <a:r>
              <a:rPr lang="en-US" sz="2400" dirty="0" smtClean="0">
                <a:latin typeface="Cambria" pitchFamily="18" charset="0"/>
              </a:rPr>
              <a:t> LPH </a:t>
            </a:r>
            <a:r>
              <a:rPr lang="en-US" sz="2400" dirty="0" err="1" smtClean="0">
                <a:latin typeface="Cambria" pitchFamily="18" charset="0"/>
              </a:rPr>
              <a:t>dengan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para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pengajar</a:t>
            </a:r>
            <a:endParaRPr lang="en-US" sz="2400" dirty="0" smtClean="0">
              <a:latin typeface="Cambria" pitchFamily="18" charset="0"/>
            </a:endParaRPr>
          </a:p>
          <a:p>
            <a:pPr marL="395288" indent="-395288">
              <a:tabLst>
                <a:tab pos="0" algn="l"/>
              </a:tabLst>
            </a:pPr>
            <a:r>
              <a:rPr lang="en-US" sz="2400" dirty="0" err="1" smtClean="0">
                <a:latin typeface="Cambria" pitchFamily="18" charset="0"/>
              </a:rPr>
              <a:t>Mengelola</a:t>
            </a:r>
            <a:r>
              <a:rPr lang="en-US" sz="2400" dirty="0" smtClean="0">
                <a:latin typeface="Cambria" pitchFamily="18" charset="0"/>
              </a:rPr>
              <a:t> proses </a:t>
            </a:r>
            <a:r>
              <a:rPr lang="en-US" sz="2400" dirty="0" err="1" smtClean="0">
                <a:latin typeface="Cambria" pitchFamily="18" charset="0"/>
              </a:rPr>
              <a:t>evaluasi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dan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penilaian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peserta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Gladi</a:t>
            </a:r>
            <a:endParaRPr lang="en-US" sz="2400" dirty="0" smtClean="0">
              <a:latin typeface="Cambria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320800"/>
            <a:ext cx="9906000" cy="14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4757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0" y="1335911"/>
            <a:ext cx="9906000" cy="5522089"/>
          </a:xfr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pPr marL="174625" indent="0">
              <a:spcBef>
                <a:spcPts val="1200"/>
              </a:spcBef>
              <a:buNone/>
              <a:tabLst>
                <a:tab pos="115888" algn="l"/>
              </a:tabLst>
            </a:pPr>
            <a:endParaRPr lang="en-US" sz="3100" b="1" dirty="0" smtClean="0">
              <a:solidFill>
                <a:srgbClr val="002060"/>
              </a:solidFill>
            </a:endParaRPr>
          </a:p>
          <a:p>
            <a:pPr marL="0" indent="0">
              <a:buNone/>
              <a:tabLst>
                <a:tab pos="0" algn="l"/>
              </a:tabLst>
            </a:pPr>
            <a:endParaRPr lang="en-US" sz="3100" b="1" dirty="0">
              <a:solidFill>
                <a:srgbClr val="00206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325563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 smtClean="0">
                <a:solidFill>
                  <a:schemeClr val="bg1"/>
                </a:solidFill>
                <a:latin typeface="Cambria" pitchFamily="18" charset="0"/>
                <a:cs typeface="Arial" panose="020B0604020202020204" pitchFamily="34" charset="0"/>
              </a:rPr>
              <a:t>RDL4203* </a:t>
            </a:r>
            <a:r>
              <a:rPr lang="en-US" sz="2800" dirty="0" smtClean="0">
                <a:solidFill>
                  <a:schemeClr val="bg1"/>
                </a:solidFill>
                <a:latin typeface="Cambria" pitchFamily="18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solidFill>
                  <a:schemeClr val="bg1"/>
                </a:solidFill>
                <a:latin typeface="Cambria" pitchFamily="18" charset="0"/>
                <a:cs typeface="Arial" panose="020B0604020202020204" pitchFamily="34" charset="0"/>
              </a:rPr>
            </a:br>
            <a:r>
              <a:rPr lang="en-US" sz="2800" dirty="0" err="1" smtClean="0">
                <a:latin typeface="Cambria" pitchFamily="18" charset="0"/>
              </a:rPr>
              <a:t>Sistem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Informasi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Pendukung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Gladi</a:t>
            </a:r>
            <a:r>
              <a:rPr lang="en-US" sz="2800" dirty="0" smtClean="0">
                <a:latin typeface="Cambria" pitchFamily="18" charset="0"/>
              </a:rPr>
              <a:t> LPH </a:t>
            </a:r>
            <a:r>
              <a:rPr lang="en-US" sz="2800" dirty="0" err="1" smtClean="0">
                <a:latin typeface="Cambria" pitchFamily="18" charset="0"/>
              </a:rPr>
              <a:t>Unpar</a:t>
            </a:r>
            <a:endParaRPr lang="en-US" sz="2800" dirty="0" smtClean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299" y="1354667"/>
            <a:ext cx="9240572" cy="5283200"/>
          </a:xfrm>
        </p:spPr>
        <p:txBody>
          <a:bodyPr>
            <a:normAutofit/>
          </a:bodyPr>
          <a:lstStyle/>
          <a:p>
            <a:pPr marL="395288" indent="-395288">
              <a:buNone/>
              <a:tabLst>
                <a:tab pos="0" algn="l"/>
              </a:tabLst>
            </a:pPr>
            <a:r>
              <a:rPr lang="en-US" sz="2400" b="1" dirty="0" smtClean="0">
                <a:solidFill>
                  <a:srgbClr val="366FBE"/>
                </a:solidFill>
                <a:latin typeface="Cambria" pitchFamily="18" charset="0"/>
              </a:rPr>
              <a:t>TUJUAN (2)</a:t>
            </a:r>
          </a:p>
          <a:p>
            <a:pPr marL="395288" indent="-395288">
              <a:buNone/>
              <a:tabLst>
                <a:tab pos="0" algn="l"/>
              </a:tabLst>
            </a:pPr>
            <a:r>
              <a:rPr lang="en-US" sz="2400" dirty="0" err="1" smtClean="0">
                <a:latin typeface="Cambria" pitchFamily="18" charset="0"/>
              </a:rPr>
              <a:t>Membangun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Sistem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Informasi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Pendukung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Gladi</a:t>
            </a:r>
            <a:r>
              <a:rPr lang="en-US" sz="2400" dirty="0" smtClean="0">
                <a:latin typeface="Cambria" pitchFamily="18" charset="0"/>
              </a:rPr>
              <a:t> LPH </a:t>
            </a:r>
            <a:r>
              <a:rPr lang="en-US" sz="2400" dirty="0" err="1" smtClean="0">
                <a:latin typeface="Cambria" pitchFamily="18" charset="0"/>
              </a:rPr>
              <a:t>Unpar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berbasis</a:t>
            </a:r>
            <a:r>
              <a:rPr lang="en-US" sz="2400" dirty="0" smtClean="0">
                <a:latin typeface="Cambria" pitchFamily="18" charset="0"/>
              </a:rPr>
              <a:t> web yang </a:t>
            </a:r>
            <a:r>
              <a:rPr lang="en-US" sz="2400" dirty="0" err="1" smtClean="0">
                <a:latin typeface="Cambria" pitchFamily="18" charset="0"/>
              </a:rPr>
              <a:t>mampu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mengakomodasi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kegiatan</a:t>
            </a:r>
            <a:r>
              <a:rPr lang="en-US" sz="2400" dirty="0" smtClean="0">
                <a:latin typeface="Cambria" pitchFamily="18" charset="0"/>
              </a:rPr>
              <a:t> :</a:t>
            </a:r>
          </a:p>
          <a:p>
            <a:pPr marL="395288" indent="-395288">
              <a:tabLst>
                <a:tab pos="0" algn="l"/>
              </a:tabLst>
            </a:pPr>
            <a:r>
              <a:rPr lang="en-US" sz="2400" dirty="0" err="1" smtClean="0">
                <a:latin typeface="Cambria" pitchFamily="18" charset="0"/>
              </a:rPr>
              <a:t>Mencetak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sertifikat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sebagai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pengajar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Gladi</a:t>
            </a:r>
            <a:endParaRPr lang="en-US" sz="2400" dirty="0" smtClean="0">
              <a:latin typeface="Cambria" pitchFamily="18" charset="0"/>
            </a:endParaRPr>
          </a:p>
          <a:p>
            <a:pPr marL="395288" indent="-395288">
              <a:tabLst>
                <a:tab pos="0" algn="l"/>
              </a:tabLst>
            </a:pPr>
            <a:r>
              <a:rPr lang="en-US" sz="2400" dirty="0" err="1" smtClean="0">
                <a:latin typeface="Cambria" pitchFamily="18" charset="0"/>
              </a:rPr>
              <a:t>Mencetak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berbagai</a:t>
            </a:r>
            <a:r>
              <a:rPr lang="en-US" sz="2400" dirty="0" smtClean="0">
                <a:latin typeface="Cambria" pitchFamily="18" charset="0"/>
              </a:rPr>
              <a:t> format </a:t>
            </a:r>
            <a:r>
              <a:rPr lang="en-US" sz="2400" dirty="0" err="1" smtClean="0">
                <a:latin typeface="Cambria" pitchFamily="18" charset="0"/>
              </a:rPr>
              <a:t>laporan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rekap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untuk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keperluan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pimpinan</a:t>
            </a:r>
            <a:r>
              <a:rPr lang="en-US" sz="2400" dirty="0" smtClean="0">
                <a:latin typeface="Cambria" pitchFamily="18" charset="0"/>
              </a:rPr>
              <a:t> LPH, </a:t>
            </a:r>
            <a:r>
              <a:rPr lang="en-US" sz="2400" dirty="0" err="1" smtClean="0">
                <a:latin typeface="Cambria" pitchFamily="18" charset="0"/>
              </a:rPr>
              <a:t>Fakultas</a:t>
            </a:r>
            <a:r>
              <a:rPr lang="en-US" sz="2400" dirty="0" smtClean="0">
                <a:latin typeface="Cambria" pitchFamily="18" charset="0"/>
              </a:rPr>
              <a:t>, Biro, </a:t>
            </a:r>
            <a:r>
              <a:rPr lang="en-US" sz="2400" dirty="0" err="1" smtClean="0">
                <a:latin typeface="Cambria" pitchFamily="18" charset="0"/>
              </a:rPr>
              <a:t>dan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Universitas</a:t>
            </a:r>
            <a:endParaRPr lang="en-US" sz="2400" dirty="0" smtClean="0">
              <a:latin typeface="Cambria" pitchFamily="18" charset="0"/>
            </a:endParaRPr>
          </a:p>
          <a:p>
            <a:pPr marL="395288" indent="-395288">
              <a:tabLst>
                <a:tab pos="0" algn="l"/>
              </a:tabLst>
            </a:pPr>
            <a:r>
              <a:rPr lang="en-US" sz="2400" dirty="0" err="1" smtClean="0">
                <a:latin typeface="Cambria" pitchFamily="18" charset="0"/>
              </a:rPr>
              <a:t>Memberikan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dukungan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informasi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untuk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para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pimpinan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fakultas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dan</a:t>
            </a:r>
            <a:r>
              <a:rPr lang="en-US" sz="2400" dirty="0" smtClean="0">
                <a:latin typeface="Cambria" pitchFamily="18" charset="0"/>
              </a:rPr>
              <a:t> biro </a:t>
            </a:r>
            <a:r>
              <a:rPr lang="en-US" sz="2400" dirty="0" err="1" smtClean="0">
                <a:latin typeface="Cambria" pitchFamily="18" charset="0"/>
              </a:rPr>
              <a:t>pada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saat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dibutuhkan</a:t>
            </a:r>
            <a:r>
              <a:rPr lang="en-US" sz="2400" dirty="0" smtClean="0">
                <a:latin typeface="Cambria" pitchFamily="18" charset="0"/>
              </a:rPr>
              <a:t> (</a:t>
            </a:r>
            <a:r>
              <a:rPr lang="en-US" sz="2400" dirty="0" err="1" smtClean="0">
                <a:latin typeface="Cambria" pitchFamily="18" charset="0"/>
              </a:rPr>
              <a:t>misalnya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penugasan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dosen</a:t>
            </a:r>
            <a:r>
              <a:rPr lang="en-US" sz="2400" dirty="0" smtClean="0">
                <a:latin typeface="Cambria" pitchFamily="18" charset="0"/>
              </a:rPr>
              <a:t>, </a:t>
            </a:r>
            <a:r>
              <a:rPr lang="en-US" sz="2400" dirty="0" err="1" smtClean="0">
                <a:latin typeface="Cambria" pitchFamily="18" charset="0"/>
              </a:rPr>
              <a:t>pendampingan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mahasiswa</a:t>
            </a:r>
            <a:r>
              <a:rPr lang="en-US" sz="2400" dirty="0" smtClean="0">
                <a:latin typeface="Cambria" pitchFamily="18" charset="0"/>
              </a:rPr>
              <a:t>, </a:t>
            </a:r>
            <a:r>
              <a:rPr lang="en-US" sz="2400" dirty="0" err="1" smtClean="0">
                <a:latin typeface="Cambria" pitchFamily="18" charset="0"/>
              </a:rPr>
              <a:t>dll</a:t>
            </a:r>
            <a:r>
              <a:rPr lang="en-US" sz="2400" dirty="0" smtClean="0">
                <a:latin typeface="Cambria" pitchFamily="18" charset="0"/>
              </a:rPr>
              <a:t>)</a:t>
            </a:r>
          </a:p>
          <a:p>
            <a:pPr marL="395288" indent="-395288">
              <a:tabLst>
                <a:tab pos="0" algn="l"/>
              </a:tabLst>
            </a:pPr>
            <a:r>
              <a:rPr lang="en-US" sz="2400" dirty="0" err="1" smtClean="0">
                <a:latin typeface="Cambria" pitchFamily="18" charset="0"/>
              </a:rPr>
              <a:t>Menyediakan</a:t>
            </a:r>
            <a:r>
              <a:rPr lang="en-US" sz="2400" dirty="0" smtClean="0">
                <a:latin typeface="Cambria" pitchFamily="18" charset="0"/>
              </a:rPr>
              <a:t> proses </a:t>
            </a:r>
            <a:r>
              <a:rPr lang="en-US" sz="2400" dirty="0" err="1" smtClean="0">
                <a:latin typeface="Cambria" pitchFamily="18" charset="0"/>
              </a:rPr>
              <a:t>konversi</a:t>
            </a:r>
            <a:r>
              <a:rPr lang="en-US" sz="2400" dirty="0" smtClean="0">
                <a:latin typeface="Cambria" pitchFamily="18" charset="0"/>
              </a:rPr>
              <a:t> data </a:t>
            </a:r>
            <a:r>
              <a:rPr lang="en-US" sz="2400" dirty="0" err="1" smtClean="0">
                <a:latin typeface="Cambria" pitchFamily="18" charset="0"/>
              </a:rPr>
              <a:t>ke</a:t>
            </a:r>
            <a:r>
              <a:rPr lang="en-US" sz="2400" dirty="0" smtClean="0">
                <a:latin typeface="Cambria" pitchFamily="18" charset="0"/>
              </a:rPr>
              <a:t> MS-Excel agar </a:t>
            </a:r>
            <a:r>
              <a:rPr lang="en-US" sz="2400" dirty="0" err="1" smtClean="0">
                <a:latin typeface="Cambria" pitchFamily="18" charset="0"/>
              </a:rPr>
              <a:t>dapat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diolah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lebih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lanjut</a:t>
            </a:r>
            <a:endParaRPr lang="en-US" sz="2400" dirty="0" smtClean="0">
              <a:latin typeface="Cambria" pitchFamily="18" charset="0"/>
            </a:endParaRPr>
          </a:p>
          <a:p>
            <a:pPr marL="395288" indent="-395288">
              <a:tabLst>
                <a:tab pos="0" algn="l"/>
              </a:tabLst>
            </a:pPr>
            <a:endParaRPr lang="en-US" sz="2400" dirty="0">
              <a:latin typeface="Cambria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320800"/>
            <a:ext cx="9906000" cy="14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10140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325563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ambria" pitchFamily="18" charset="0"/>
                <a:cs typeface="Arial" panose="020B0604020202020204" pitchFamily="34" charset="0"/>
              </a:rPr>
              <a:t>RDL </a:t>
            </a:r>
            <a:r>
              <a:rPr lang="en-US" sz="2800" dirty="0" smtClean="0">
                <a:solidFill>
                  <a:schemeClr val="bg1"/>
                </a:solidFill>
                <a:latin typeface="Cambria" pitchFamily="18" charset="0"/>
                <a:cs typeface="Arial" panose="020B0604020202020204" pitchFamily="34" charset="0"/>
              </a:rPr>
              <a:t>4202* </a:t>
            </a:r>
            <a:r>
              <a:rPr lang="en-US" sz="2800" dirty="0" smtClean="0">
                <a:solidFill>
                  <a:schemeClr val="bg1"/>
                </a:solidFill>
                <a:latin typeface="Cambria" pitchFamily="18" charset="0"/>
                <a:cs typeface="Arial" panose="020B0604020202020204" pitchFamily="34" charset="0"/>
              </a:rPr>
              <a:t>&amp; </a:t>
            </a:r>
            <a:r>
              <a:rPr lang="en-US" sz="2800" dirty="0" smtClean="0">
                <a:solidFill>
                  <a:schemeClr val="bg1"/>
                </a:solidFill>
                <a:latin typeface="Cambria" pitchFamily="18" charset="0"/>
                <a:cs typeface="Arial" panose="020B0604020202020204" pitchFamily="34" charset="0"/>
              </a:rPr>
              <a:t>RDL4203* </a:t>
            </a:r>
            <a:r>
              <a:rPr lang="en-US" sz="2800" dirty="0" smtClean="0">
                <a:solidFill>
                  <a:schemeClr val="bg1"/>
                </a:solidFill>
                <a:latin typeface="Cambria" pitchFamily="18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solidFill>
                  <a:schemeClr val="bg1"/>
                </a:solidFill>
                <a:latin typeface="Cambria" pitchFamily="18" charset="0"/>
                <a:cs typeface="Arial" panose="020B0604020202020204" pitchFamily="34" charset="0"/>
              </a:rPr>
            </a:br>
            <a:r>
              <a:rPr lang="en-US" sz="2800" dirty="0" err="1" smtClean="0">
                <a:latin typeface="Cambria" pitchFamily="18" charset="0"/>
              </a:rPr>
              <a:t>Sistem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Informasi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Gladi</a:t>
            </a:r>
            <a:r>
              <a:rPr lang="en-US" sz="2800" dirty="0" smtClean="0">
                <a:latin typeface="Cambria" pitchFamily="18" charset="0"/>
              </a:rPr>
              <a:t> LPH </a:t>
            </a:r>
            <a:r>
              <a:rPr lang="en-US" sz="2800" dirty="0" err="1" smtClean="0">
                <a:latin typeface="Cambria" pitchFamily="18" charset="0"/>
              </a:rPr>
              <a:t>Unpar</a:t>
            </a:r>
            <a:r>
              <a:rPr lang="en-US" sz="2800" dirty="0" smtClean="0">
                <a:latin typeface="Cambria" pitchFamily="18" charset="0"/>
              </a:rPr>
              <a:t/>
            </a:r>
            <a:br>
              <a:rPr lang="en-US" sz="2800" dirty="0" smtClean="0">
                <a:latin typeface="Cambria" pitchFamily="18" charset="0"/>
              </a:rPr>
            </a:br>
            <a:r>
              <a:rPr lang="en-US" sz="2800" dirty="0" err="1" smtClean="0">
                <a:latin typeface="Cambria" pitchFamily="18" charset="0"/>
              </a:rPr>
              <a:t>Sistem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Informasi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Pendukung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Gladi</a:t>
            </a:r>
            <a:r>
              <a:rPr lang="en-US" sz="2800" dirty="0" smtClean="0">
                <a:latin typeface="Cambria" pitchFamily="18" charset="0"/>
              </a:rPr>
              <a:t> LPH </a:t>
            </a:r>
            <a:r>
              <a:rPr lang="en-US" sz="2800" dirty="0" err="1" smtClean="0">
                <a:latin typeface="Cambria" pitchFamily="18" charset="0"/>
              </a:rPr>
              <a:t>Unpar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9446004" y="6316909"/>
            <a:ext cx="459996" cy="310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prstClr val="white"/>
                </a:solidFill>
                <a:latin typeface="Gotham Medium" panose="02000604030000020004" pitchFamily="50" charset="0"/>
              </a:rPr>
              <a:t>17</a:t>
            </a:r>
            <a:endParaRPr lang="id-ID" sz="1200" dirty="0">
              <a:solidFill>
                <a:prstClr val="white"/>
              </a:solidFill>
              <a:latin typeface="Gotham Medium" panose="02000604030000020004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1302045"/>
            <a:ext cx="9906000" cy="4714125"/>
          </a:xfr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pPr marL="174625" indent="0">
              <a:buNone/>
              <a:tabLst>
                <a:tab pos="115888" algn="l"/>
              </a:tabLst>
            </a:pPr>
            <a:r>
              <a:rPr lang="en-US" sz="2400" b="1" dirty="0" smtClean="0">
                <a:solidFill>
                  <a:srgbClr val="002060"/>
                </a:solidFill>
                <a:latin typeface="Cambria" pitchFamily="18" charset="0"/>
              </a:rPr>
              <a:t>Yang </a:t>
            </a:r>
            <a:r>
              <a:rPr lang="en-US" sz="2400" b="1" dirty="0" err="1" smtClean="0">
                <a:solidFill>
                  <a:srgbClr val="002060"/>
                </a:solidFill>
                <a:latin typeface="Cambria" pitchFamily="18" charset="0"/>
              </a:rPr>
              <a:t>harus</a:t>
            </a:r>
            <a:r>
              <a:rPr lang="en-US" sz="2400" b="1" dirty="0" smtClean="0">
                <a:solidFill>
                  <a:srgbClr val="002060"/>
                </a:solidFill>
                <a:latin typeface="Cambria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Cambria" pitchFamily="18" charset="0"/>
              </a:rPr>
              <a:t>dikerjakan</a:t>
            </a:r>
            <a:r>
              <a:rPr lang="en-US" sz="2400" b="1" dirty="0" smtClean="0">
                <a:solidFill>
                  <a:srgbClr val="002060"/>
                </a:solidFill>
                <a:latin typeface="Cambria" pitchFamily="18" charset="0"/>
              </a:rPr>
              <a:t> (1)</a:t>
            </a:r>
          </a:p>
          <a:p>
            <a:pPr marL="174625" indent="0">
              <a:buNone/>
              <a:tabLst>
                <a:tab pos="115888" algn="l"/>
              </a:tabLst>
            </a:pPr>
            <a:endParaRPr lang="en-US" sz="2400" b="1" dirty="0" smtClean="0">
              <a:solidFill>
                <a:srgbClr val="002060"/>
              </a:solidFill>
              <a:latin typeface="Cambria" pitchFamily="18" charset="0"/>
            </a:endParaRPr>
          </a:p>
          <a:p>
            <a:pPr marL="465138" indent="-290513">
              <a:buFont typeface="+mj-lt"/>
              <a:buAutoNum type="arabicPeriod"/>
              <a:tabLst>
                <a:tab pos="290513" algn="l"/>
              </a:tabLst>
            </a:pPr>
            <a:r>
              <a:rPr lang="en-US" sz="2400" dirty="0" err="1" smtClean="0">
                <a:latin typeface="Cambria" pitchFamily="18" charset="0"/>
              </a:rPr>
              <a:t>Studi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literatur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tentang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sistem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informasi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dan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tentang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teori</a:t>
            </a:r>
            <a:r>
              <a:rPr lang="en-US" sz="2400" dirty="0" smtClean="0">
                <a:latin typeface="Cambria" pitchFamily="18" charset="0"/>
              </a:rPr>
              <a:t>/</a:t>
            </a:r>
            <a:r>
              <a:rPr lang="en-US" sz="2400" dirty="0" err="1" smtClean="0">
                <a:latin typeface="Cambria" pitchFamily="18" charset="0"/>
              </a:rPr>
              <a:t>aturan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dikti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tentang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pembinaan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mahasiswa</a:t>
            </a:r>
            <a:r>
              <a:rPr lang="en-US" sz="2400" dirty="0" smtClean="0">
                <a:latin typeface="Cambria" pitchFamily="18" charset="0"/>
              </a:rPr>
              <a:t>.</a:t>
            </a:r>
          </a:p>
          <a:p>
            <a:pPr marL="465138" indent="-290513">
              <a:buFont typeface="+mj-lt"/>
              <a:buAutoNum type="arabicPeriod"/>
              <a:tabLst>
                <a:tab pos="290513" algn="l"/>
              </a:tabLst>
            </a:pPr>
            <a:r>
              <a:rPr lang="en-US" sz="2400" dirty="0" err="1" smtClean="0">
                <a:latin typeface="Cambria" pitchFamily="18" charset="0"/>
              </a:rPr>
              <a:t>Pengumpulan</a:t>
            </a:r>
            <a:r>
              <a:rPr lang="en-US" sz="2400" dirty="0" smtClean="0">
                <a:latin typeface="Cambria" pitchFamily="18" charset="0"/>
              </a:rPr>
              <a:t> data </a:t>
            </a:r>
            <a:r>
              <a:rPr lang="en-US" sz="2400" dirty="0" err="1" smtClean="0">
                <a:latin typeface="Cambria" pitchFamily="18" charset="0"/>
              </a:rPr>
              <a:t>melalui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teknik</a:t>
            </a:r>
            <a:r>
              <a:rPr lang="en-US" sz="2400" dirty="0" smtClean="0">
                <a:latin typeface="Cambria" pitchFamily="18" charset="0"/>
              </a:rPr>
              <a:t> :</a:t>
            </a:r>
          </a:p>
          <a:p>
            <a:pPr marL="1033463" indent="-288925">
              <a:tabLst>
                <a:tab pos="290513" algn="l"/>
              </a:tabLst>
            </a:pPr>
            <a:r>
              <a:rPr lang="en-US" sz="2400" dirty="0" err="1" smtClean="0">
                <a:latin typeface="Cambria" pitchFamily="18" charset="0"/>
              </a:rPr>
              <a:t>Wawancara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dengan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staf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dan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pimpinan</a:t>
            </a:r>
            <a:r>
              <a:rPr lang="en-US" sz="2400" dirty="0" smtClean="0">
                <a:latin typeface="Cambria" pitchFamily="18" charset="0"/>
              </a:rPr>
              <a:t> LPH </a:t>
            </a:r>
            <a:r>
              <a:rPr lang="en-US" sz="2400" dirty="0" err="1" smtClean="0">
                <a:latin typeface="Cambria" pitchFamily="18" charset="0"/>
              </a:rPr>
              <a:t>untuk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memperoleh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penjelasan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tentang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sistem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kini</a:t>
            </a:r>
            <a:r>
              <a:rPr lang="en-US" sz="2400" dirty="0" smtClean="0">
                <a:latin typeface="Cambria" pitchFamily="18" charset="0"/>
              </a:rPr>
              <a:t>. </a:t>
            </a:r>
          </a:p>
          <a:p>
            <a:pPr marL="1033463" indent="-288925">
              <a:tabLst>
                <a:tab pos="290513" algn="l"/>
              </a:tabLst>
            </a:pPr>
            <a:r>
              <a:rPr lang="en-US" sz="2400" dirty="0" err="1" smtClean="0">
                <a:latin typeface="Cambria" pitchFamily="18" charset="0"/>
              </a:rPr>
              <a:t>Penyebaran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kuesioner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kepada</a:t>
            </a:r>
            <a:r>
              <a:rPr lang="en-US" sz="2400" dirty="0" smtClean="0">
                <a:latin typeface="Cambria" pitchFamily="18" charset="0"/>
              </a:rPr>
              <a:t> alumni </a:t>
            </a:r>
            <a:r>
              <a:rPr lang="en-US" sz="2400" dirty="0" err="1" smtClean="0">
                <a:latin typeface="Cambria" pitchFamily="18" charset="0"/>
              </a:rPr>
              <a:t>Gladi</a:t>
            </a:r>
            <a:endParaRPr lang="en-US" sz="2400" dirty="0" smtClean="0">
              <a:latin typeface="Cambria" pitchFamily="18" charset="0"/>
            </a:endParaRPr>
          </a:p>
          <a:p>
            <a:pPr marL="1033463" indent="-288925">
              <a:tabLst>
                <a:tab pos="290513" algn="l"/>
              </a:tabLst>
            </a:pPr>
            <a:r>
              <a:rPr lang="en-US" sz="2400" dirty="0" err="1" smtClean="0">
                <a:latin typeface="Cambria" pitchFamily="18" charset="0"/>
              </a:rPr>
              <a:t>Pengamatan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dengan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mengikuti</a:t>
            </a:r>
            <a:r>
              <a:rPr lang="en-US" sz="2400" dirty="0" smtClean="0">
                <a:latin typeface="Cambria" pitchFamily="18" charset="0"/>
              </a:rPr>
              <a:t> 1-2 </a:t>
            </a:r>
            <a:r>
              <a:rPr lang="en-US" sz="2400" dirty="0" err="1" smtClean="0">
                <a:latin typeface="Cambria" pitchFamily="18" charset="0"/>
              </a:rPr>
              <a:t>jenis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Gladi</a:t>
            </a:r>
            <a:r>
              <a:rPr lang="en-US" sz="2400" dirty="0" smtClean="0">
                <a:latin typeface="Cambria" pitchFamily="18" charset="0"/>
              </a:rPr>
              <a:t> </a:t>
            </a:r>
          </a:p>
          <a:p>
            <a:pPr marL="1033463" indent="-288925">
              <a:tabLst>
                <a:tab pos="290513" algn="l"/>
              </a:tabLst>
            </a:pPr>
            <a:r>
              <a:rPr lang="en-US" sz="2400" dirty="0" err="1" smtClean="0">
                <a:latin typeface="Cambria" pitchFamily="18" charset="0"/>
              </a:rPr>
              <a:t>Merekam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berbagai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dokumen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aturan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dan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prosedur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Gladi</a:t>
            </a:r>
            <a:r>
              <a:rPr lang="en-US" sz="2400" dirty="0" smtClean="0">
                <a:latin typeface="Cambria" pitchFamily="18" charset="0"/>
              </a:rPr>
              <a:t>, </a:t>
            </a:r>
            <a:r>
              <a:rPr lang="en-US" sz="2400" dirty="0" err="1" smtClean="0">
                <a:latin typeface="Cambria" pitchFamily="18" charset="0"/>
              </a:rPr>
              <a:t>foto</a:t>
            </a:r>
            <a:r>
              <a:rPr lang="en-US" sz="2400" dirty="0" smtClean="0">
                <a:latin typeface="Cambria" pitchFamily="18" charset="0"/>
              </a:rPr>
              <a:t>, </a:t>
            </a:r>
            <a:r>
              <a:rPr lang="en-US" sz="2400" dirty="0" err="1" smtClean="0">
                <a:latin typeface="Cambria" pitchFamily="18" charset="0"/>
              </a:rPr>
              <a:t>formulir</a:t>
            </a:r>
            <a:r>
              <a:rPr lang="en-US" sz="2400" dirty="0" smtClean="0">
                <a:latin typeface="Cambria" pitchFamily="18" charset="0"/>
              </a:rPr>
              <a:t>, </a:t>
            </a:r>
            <a:r>
              <a:rPr lang="en-US" sz="2400" dirty="0" err="1" smtClean="0">
                <a:latin typeface="Cambria" pitchFamily="18" charset="0"/>
              </a:rPr>
              <a:t>situs</a:t>
            </a:r>
            <a:r>
              <a:rPr lang="en-US" sz="2400" dirty="0" smtClean="0">
                <a:latin typeface="Cambria" pitchFamily="18" charset="0"/>
              </a:rPr>
              <a:t> LPH, </a:t>
            </a:r>
            <a:r>
              <a:rPr lang="en-US" sz="2400" dirty="0" err="1" smtClean="0">
                <a:latin typeface="Cambria" pitchFamily="18" charset="0"/>
              </a:rPr>
              <a:t>dll</a:t>
            </a:r>
            <a:r>
              <a:rPr lang="en-US" sz="2400" dirty="0" smtClean="0">
                <a:latin typeface="Cambria" pitchFamily="18" charset="0"/>
              </a:rPr>
              <a:t>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320800"/>
            <a:ext cx="9906000" cy="14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12022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325563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ambria" pitchFamily="18" charset="0"/>
                <a:cs typeface="Arial" panose="020B0604020202020204" pitchFamily="34" charset="0"/>
              </a:rPr>
              <a:t>RDL </a:t>
            </a:r>
            <a:r>
              <a:rPr lang="en-US" sz="2800" dirty="0" smtClean="0">
                <a:solidFill>
                  <a:schemeClr val="bg1"/>
                </a:solidFill>
                <a:latin typeface="Cambria" pitchFamily="18" charset="0"/>
                <a:cs typeface="Arial" panose="020B0604020202020204" pitchFamily="34" charset="0"/>
              </a:rPr>
              <a:t>4202* </a:t>
            </a:r>
            <a:r>
              <a:rPr lang="en-US" sz="2800" dirty="0" smtClean="0">
                <a:solidFill>
                  <a:schemeClr val="bg1"/>
                </a:solidFill>
                <a:latin typeface="Cambria" pitchFamily="18" charset="0"/>
                <a:cs typeface="Arial" panose="020B0604020202020204" pitchFamily="34" charset="0"/>
              </a:rPr>
              <a:t>&amp; </a:t>
            </a:r>
            <a:r>
              <a:rPr lang="en-US" sz="2800" dirty="0" smtClean="0">
                <a:solidFill>
                  <a:schemeClr val="bg1"/>
                </a:solidFill>
                <a:latin typeface="Cambria" pitchFamily="18" charset="0"/>
                <a:cs typeface="Arial" panose="020B0604020202020204" pitchFamily="34" charset="0"/>
              </a:rPr>
              <a:t>RDL4203* </a:t>
            </a:r>
            <a:r>
              <a:rPr lang="en-US" sz="2800" dirty="0" smtClean="0">
                <a:solidFill>
                  <a:schemeClr val="bg1"/>
                </a:solidFill>
                <a:latin typeface="Cambria" pitchFamily="18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solidFill>
                  <a:schemeClr val="bg1"/>
                </a:solidFill>
                <a:latin typeface="Cambria" pitchFamily="18" charset="0"/>
                <a:cs typeface="Arial" panose="020B0604020202020204" pitchFamily="34" charset="0"/>
              </a:rPr>
            </a:br>
            <a:r>
              <a:rPr lang="en-US" sz="2800" dirty="0" err="1" smtClean="0">
                <a:latin typeface="Cambria" pitchFamily="18" charset="0"/>
              </a:rPr>
              <a:t>Sistem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Informasi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Gladi</a:t>
            </a:r>
            <a:r>
              <a:rPr lang="en-US" sz="2800" dirty="0" smtClean="0">
                <a:latin typeface="Cambria" pitchFamily="18" charset="0"/>
              </a:rPr>
              <a:t> LPH </a:t>
            </a:r>
            <a:r>
              <a:rPr lang="en-US" sz="2800" dirty="0" err="1" smtClean="0">
                <a:latin typeface="Cambria" pitchFamily="18" charset="0"/>
              </a:rPr>
              <a:t>Unpar</a:t>
            </a:r>
            <a:r>
              <a:rPr lang="en-US" sz="2800" dirty="0" smtClean="0">
                <a:latin typeface="Cambria" pitchFamily="18" charset="0"/>
              </a:rPr>
              <a:t/>
            </a:r>
            <a:br>
              <a:rPr lang="en-US" sz="2800" dirty="0" smtClean="0">
                <a:latin typeface="Cambria" pitchFamily="18" charset="0"/>
              </a:rPr>
            </a:br>
            <a:r>
              <a:rPr lang="en-US" sz="2800" dirty="0" err="1" smtClean="0">
                <a:latin typeface="Cambria" pitchFamily="18" charset="0"/>
              </a:rPr>
              <a:t>Sistem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Informasi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Pendukung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Gladi</a:t>
            </a:r>
            <a:r>
              <a:rPr lang="en-US" sz="2800" dirty="0" smtClean="0">
                <a:latin typeface="Cambria" pitchFamily="18" charset="0"/>
              </a:rPr>
              <a:t> LPH </a:t>
            </a:r>
            <a:r>
              <a:rPr lang="en-US" sz="2800" dirty="0" err="1" smtClean="0">
                <a:latin typeface="Cambria" pitchFamily="18" charset="0"/>
              </a:rPr>
              <a:t>Unpar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9446004" y="6316909"/>
            <a:ext cx="459996" cy="310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prstClr val="white"/>
                </a:solidFill>
                <a:latin typeface="Gotham Medium" panose="02000604030000020004" pitchFamily="50" charset="0"/>
              </a:rPr>
              <a:t>17</a:t>
            </a:r>
            <a:endParaRPr lang="id-ID" sz="1200" dirty="0">
              <a:solidFill>
                <a:prstClr val="white"/>
              </a:solidFill>
              <a:latin typeface="Gotham Medium" panose="02000604030000020004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1302045"/>
            <a:ext cx="9906000" cy="4714125"/>
          </a:xfr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pPr marL="174625" indent="0">
              <a:buNone/>
              <a:tabLst>
                <a:tab pos="115888" algn="l"/>
              </a:tabLst>
            </a:pPr>
            <a:r>
              <a:rPr lang="en-US" sz="2400" b="1" dirty="0" smtClean="0">
                <a:solidFill>
                  <a:srgbClr val="002060"/>
                </a:solidFill>
                <a:latin typeface="Cambria" pitchFamily="18" charset="0"/>
              </a:rPr>
              <a:t>Yang </a:t>
            </a:r>
            <a:r>
              <a:rPr lang="en-US" sz="2400" b="1" dirty="0" err="1" smtClean="0">
                <a:solidFill>
                  <a:srgbClr val="002060"/>
                </a:solidFill>
                <a:latin typeface="Cambria" pitchFamily="18" charset="0"/>
              </a:rPr>
              <a:t>harus</a:t>
            </a:r>
            <a:r>
              <a:rPr lang="en-US" sz="2400" b="1" dirty="0" smtClean="0">
                <a:solidFill>
                  <a:srgbClr val="002060"/>
                </a:solidFill>
                <a:latin typeface="Cambria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Cambria" pitchFamily="18" charset="0"/>
              </a:rPr>
              <a:t>dikerjakan</a:t>
            </a:r>
            <a:r>
              <a:rPr lang="en-US" sz="2400" b="1" dirty="0" smtClean="0">
                <a:solidFill>
                  <a:srgbClr val="002060"/>
                </a:solidFill>
                <a:latin typeface="Cambria" pitchFamily="18" charset="0"/>
              </a:rPr>
              <a:t> (2)</a:t>
            </a:r>
          </a:p>
          <a:p>
            <a:pPr marL="174625" indent="0">
              <a:buNone/>
              <a:tabLst>
                <a:tab pos="115888" algn="l"/>
              </a:tabLst>
            </a:pPr>
            <a:endParaRPr lang="en-US" sz="2400" b="1" dirty="0" smtClean="0">
              <a:solidFill>
                <a:srgbClr val="002060"/>
              </a:solidFill>
              <a:latin typeface="Cambria" pitchFamily="18" charset="0"/>
            </a:endParaRPr>
          </a:p>
          <a:p>
            <a:pPr marL="631825" indent="-457200">
              <a:buFont typeface="+mj-lt"/>
              <a:buAutoNum type="arabicPeriod" startAt="3"/>
              <a:tabLst>
                <a:tab pos="290513" algn="l"/>
              </a:tabLst>
            </a:pPr>
            <a:r>
              <a:rPr lang="en-US" sz="2400" dirty="0" err="1" smtClean="0">
                <a:latin typeface="Cambria" pitchFamily="18" charset="0"/>
              </a:rPr>
              <a:t>Menganalisis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kebutuhan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sistem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dan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analisis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kebutuhan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perangkat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lunak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dengan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menggunakan</a:t>
            </a:r>
            <a:r>
              <a:rPr lang="en-US" sz="2400" dirty="0" smtClean="0">
                <a:latin typeface="Cambria" pitchFamily="18" charset="0"/>
              </a:rPr>
              <a:t> diagram </a:t>
            </a:r>
            <a:r>
              <a:rPr lang="en-US" sz="2400" dirty="0" err="1" smtClean="0">
                <a:latin typeface="Cambria" pitchFamily="18" charset="0"/>
              </a:rPr>
              <a:t>pemodelan</a:t>
            </a:r>
            <a:endParaRPr lang="en-US" sz="2400" dirty="0" smtClean="0">
              <a:latin typeface="Cambria" pitchFamily="18" charset="0"/>
            </a:endParaRPr>
          </a:p>
          <a:p>
            <a:pPr marL="631825" indent="-457200">
              <a:buFont typeface="+mj-lt"/>
              <a:buAutoNum type="arabicPeriod" startAt="3"/>
              <a:tabLst>
                <a:tab pos="290513" algn="l"/>
              </a:tabLst>
            </a:pPr>
            <a:r>
              <a:rPr lang="en-US" sz="2400" dirty="0" err="1" smtClean="0">
                <a:latin typeface="Cambria" pitchFamily="18" charset="0"/>
              </a:rPr>
              <a:t>Merancang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sistem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informasi</a:t>
            </a:r>
            <a:r>
              <a:rPr lang="en-US" sz="2400" dirty="0" smtClean="0">
                <a:latin typeface="Cambria" pitchFamily="18" charset="0"/>
              </a:rPr>
              <a:t>, </a:t>
            </a:r>
            <a:r>
              <a:rPr lang="en-US" sz="2400" dirty="0" err="1" smtClean="0">
                <a:latin typeface="Cambria" pitchFamily="18" charset="0"/>
              </a:rPr>
              <a:t>termasuk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rancangan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sinkronisasi</a:t>
            </a:r>
            <a:r>
              <a:rPr lang="en-US" sz="2400" dirty="0" smtClean="0">
                <a:latin typeface="Cambria" pitchFamily="18" charset="0"/>
              </a:rPr>
              <a:t> data </a:t>
            </a:r>
            <a:r>
              <a:rPr lang="en-US" sz="2400" dirty="0" err="1" smtClean="0">
                <a:latin typeface="Cambria" pitchFamily="18" charset="0"/>
              </a:rPr>
              <a:t>mahasiswa</a:t>
            </a:r>
            <a:r>
              <a:rPr lang="en-US" sz="2400" dirty="0" smtClean="0">
                <a:latin typeface="Cambria" pitchFamily="18" charset="0"/>
              </a:rPr>
              <a:t> di BTI</a:t>
            </a:r>
          </a:p>
          <a:p>
            <a:pPr marL="631825" indent="-457200">
              <a:buFont typeface="+mj-lt"/>
              <a:buAutoNum type="arabicPeriod" startAt="3"/>
              <a:tabLst>
                <a:tab pos="290513" algn="l"/>
              </a:tabLst>
            </a:pPr>
            <a:r>
              <a:rPr lang="en-US" sz="2400" dirty="0" err="1" smtClean="0">
                <a:latin typeface="Cambria" pitchFamily="18" charset="0"/>
              </a:rPr>
              <a:t>Implementasi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sistem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usulan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dan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pengujian</a:t>
            </a:r>
            <a:r>
              <a:rPr lang="en-US" sz="2400" dirty="0" smtClean="0">
                <a:latin typeface="Cambria" pitchFamily="18" charset="0"/>
              </a:rPr>
              <a:t>. </a:t>
            </a:r>
          </a:p>
          <a:p>
            <a:pPr marL="631825" indent="-457200">
              <a:buFont typeface="+mj-lt"/>
              <a:buAutoNum type="arabicPeriod" startAt="3"/>
              <a:tabLst>
                <a:tab pos="290513" algn="l"/>
              </a:tabLst>
            </a:pPr>
            <a:r>
              <a:rPr lang="en-US" sz="2400" dirty="0" err="1" smtClean="0">
                <a:latin typeface="Cambria" pitchFamily="18" charset="0"/>
              </a:rPr>
              <a:t>Instalasi</a:t>
            </a:r>
            <a:r>
              <a:rPr lang="en-US" sz="2400" dirty="0" smtClean="0">
                <a:latin typeface="Cambria" pitchFamily="18" charset="0"/>
              </a:rPr>
              <a:t>, </a:t>
            </a:r>
            <a:r>
              <a:rPr lang="en-US" sz="2400" dirty="0" err="1" smtClean="0">
                <a:latin typeface="Cambria" pitchFamily="18" charset="0"/>
              </a:rPr>
              <a:t>penyusunan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modul</a:t>
            </a:r>
            <a:r>
              <a:rPr lang="en-US" sz="2400" dirty="0" smtClean="0">
                <a:latin typeface="Cambria" pitchFamily="18" charset="0"/>
              </a:rPr>
              <a:t>/</a:t>
            </a:r>
            <a:r>
              <a:rPr lang="en-US" sz="2400" dirty="0" err="1" smtClean="0">
                <a:latin typeface="Cambria" pitchFamily="18" charset="0"/>
              </a:rPr>
              <a:t>acuan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teknis</a:t>
            </a:r>
            <a:r>
              <a:rPr lang="en-US" sz="2400" dirty="0" smtClean="0">
                <a:latin typeface="Cambria" pitchFamily="18" charset="0"/>
              </a:rPr>
              <a:t>, </a:t>
            </a:r>
            <a:r>
              <a:rPr lang="en-US" sz="2400" dirty="0" err="1" smtClean="0">
                <a:latin typeface="Cambria" pitchFamily="18" charset="0"/>
              </a:rPr>
              <a:t>dokumen</a:t>
            </a:r>
            <a:r>
              <a:rPr lang="en-US" sz="2400" dirty="0" smtClean="0">
                <a:latin typeface="Cambria" pitchFamily="18" charset="0"/>
              </a:rPr>
              <a:t>  </a:t>
            </a:r>
            <a:r>
              <a:rPr lang="en-US" sz="2400" dirty="0" err="1" smtClean="0">
                <a:latin typeface="Cambria" pitchFamily="18" charset="0"/>
              </a:rPr>
              <a:t>cara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penggunaan</a:t>
            </a:r>
            <a:r>
              <a:rPr lang="en-US" sz="2400" dirty="0" smtClean="0">
                <a:latin typeface="Cambria" pitchFamily="18" charset="0"/>
              </a:rPr>
              <a:t>, </a:t>
            </a:r>
            <a:r>
              <a:rPr lang="en-US" sz="2400" dirty="0" err="1" smtClean="0">
                <a:latin typeface="Cambria" pitchFamily="18" charset="0"/>
              </a:rPr>
              <a:t>dan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melakukan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pelatihan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bagi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para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pegguna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sistem</a:t>
            </a:r>
            <a:endParaRPr lang="en-US" sz="2400" dirty="0" smtClean="0">
              <a:latin typeface="Cambria" pitchFamily="18" charset="0"/>
            </a:endParaRPr>
          </a:p>
          <a:p>
            <a:pPr marL="631825" indent="-457200">
              <a:buFont typeface="+mj-lt"/>
              <a:buAutoNum type="arabicPeriod" startAt="3"/>
              <a:tabLst>
                <a:tab pos="290513" algn="l"/>
              </a:tabLst>
            </a:pPr>
            <a:r>
              <a:rPr lang="en-US" sz="2400" dirty="0" err="1" smtClean="0">
                <a:latin typeface="Cambria" pitchFamily="18" charset="0"/>
              </a:rPr>
              <a:t>Memelihara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dan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mengontrol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penggunaan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sistem</a:t>
            </a:r>
            <a:r>
              <a:rPr lang="en-US" sz="2400" dirty="0" smtClean="0">
                <a:latin typeface="Cambria" pitchFamily="18" charset="0"/>
              </a:rPr>
              <a:t> </a:t>
            </a:r>
          </a:p>
          <a:p>
            <a:pPr marL="0" indent="0">
              <a:buNone/>
              <a:tabLst>
                <a:tab pos="0" algn="l"/>
              </a:tabLst>
            </a:pPr>
            <a:endParaRPr lang="en-US" sz="2400" b="1" dirty="0">
              <a:solidFill>
                <a:srgbClr val="002060"/>
              </a:solidFill>
              <a:latin typeface="Cambria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320800"/>
            <a:ext cx="9906000" cy="14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44900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64830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1B2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Daftar</a:t>
            </a:r>
            <a:r>
              <a:rPr lang="en-US" sz="4000" dirty="0" smtClean="0">
                <a:solidFill>
                  <a:srgbClr val="1B2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1B2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Topik</a:t>
            </a:r>
            <a:endParaRPr lang="id-ID" sz="4000" dirty="0">
              <a:solidFill>
                <a:srgbClr val="1B2E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9446004" y="6316909"/>
            <a:ext cx="459996" cy="310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prstClr val="white"/>
                </a:solidFill>
                <a:latin typeface="Gotham Medium" panose="02000604030000020004" pitchFamily="50" charset="0"/>
              </a:rPr>
              <a:t>2</a:t>
            </a:r>
            <a:endParaRPr lang="id-ID" sz="1200" dirty="0">
              <a:solidFill>
                <a:prstClr val="white"/>
              </a:solidFill>
              <a:latin typeface="Gotham Medium" panose="02000604030000020004" pitchFamily="50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="" val="2573016816"/>
              </p:ext>
            </p:extLst>
          </p:nvPr>
        </p:nvGraphicFramePr>
        <p:xfrm>
          <a:off x="1625600" y="1741712"/>
          <a:ext cx="7431314" cy="2721429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320800"/>
                <a:gridCol w="6110514"/>
              </a:tblGrid>
              <a:tr h="60234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ambria" pitchFamily="18" charset="0"/>
                        </a:rPr>
                        <a:t>Kode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ambria" pitchFamily="18" charset="0"/>
                        </a:rPr>
                        <a:t>Judul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 anchor="ctr"/>
                </a:tc>
              </a:tr>
              <a:tr h="602343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mbria" pitchFamily="18" charset="0"/>
                        </a:rPr>
                        <a:t>RDL4201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ambria" pitchFamily="18" charset="0"/>
                          <a:ea typeface="Open Sans" panose="020B0606030504020204" pitchFamily="34" charset="0"/>
                          <a:cs typeface="Arial" panose="020B0604020202020204" pitchFamily="34" charset="0"/>
                        </a:rPr>
                        <a:t>Sistem</a:t>
                      </a:r>
                      <a:r>
                        <a:rPr lang="en-US" dirty="0" smtClean="0">
                          <a:latin typeface="Cambria" pitchFamily="18" charset="0"/>
                          <a:ea typeface="Open Sans" panose="020B0606030504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Cambria" pitchFamily="18" charset="0"/>
                          <a:ea typeface="Open Sans" panose="020B0606030504020204" pitchFamily="34" charset="0"/>
                          <a:cs typeface="Arial" panose="020B0604020202020204" pitchFamily="34" charset="0"/>
                        </a:rPr>
                        <a:t>Pendukung</a:t>
                      </a:r>
                      <a:r>
                        <a:rPr lang="en-US" dirty="0" smtClean="0">
                          <a:latin typeface="Cambria" pitchFamily="18" charset="0"/>
                          <a:ea typeface="Open Sans" panose="020B0606030504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Cambria" pitchFamily="18" charset="0"/>
                          <a:ea typeface="Open Sans" panose="020B0606030504020204" pitchFamily="34" charset="0"/>
                          <a:cs typeface="Arial" panose="020B0604020202020204" pitchFamily="34" charset="0"/>
                        </a:rPr>
                        <a:t>Keputusan</a:t>
                      </a:r>
                      <a:r>
                        <a:rPr lang="en-US" dirty="0" smtClean="0">
                          <a:latin typeface="Cambria" pitchFamily="18" charset="0"/>
                          <a:ea typeface="Open Sans" panose="020B0606030504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Cambria" pitchFamily="18" charset="0"/>
                          <a:ea typeface="Open Sans" panose="020B0606030504020204" pitchFamily="34" charset="0"/>
                          <a:cs typeface="Arial" panose="020B0604020202020204" pitchFamily="34" charset="0"/>
                        </a:rPr>
                        <a:t>Klinis</a:t>
                      </a:r>
                      <a:r>
                        <a:rPr lang="en-US" dirty="0" smtClean="0">
                          <a:latin typeface="Cambria" pitchFamily="18" charset="0"/>
                          <a:ea typeface="Open Sans" panose="020B0606030504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Cambria" pitchFamily="18" charset="0"/>
                          <a:ea typeface="Open Sans" panose="020B0606030504020204" pitchFamily="34" charset="0"/>
                          <a:cs typeface="Arial" panose="020B0604020202020204" pitchFamily="34" charset="0"/>
                        </a:rPr>
                        <a:t>Balita</a:t>
                      </a:r>
                      <a:r>
                        <a:rPr lang="en-US" dirty="0" smtClean="0">
                          <a:latin typeface="Cambria" pitchFamily="18" charset="0"/>
                          <a:ea typeface="Open Sans" panose="020B0606030504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Cambria" pitchFamily="18" charset="0"/>
                          <a:ea typeface="Open Sans" panose="020B0606030504020204" pitchFamily="34" charset="0"/>
                          <a:cs typeface="Arial" panose="020B0604020202020204" pitchFamily="34" charset="0"/>
                        </a:rPr>
                        <a:t>menggunakan</a:t>
                      </a:r>
                      <a:r>
                        <a:rPr lang="en-US" dirty="0" smtClean="0">
                          <a:latin typeface="Cambria" pitchFamily="18" charset="0"/>
                          <a:ea typeface="Open Sans" panose="020B0606030504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Cambria" pitchFamily="18" charset="0"/>
                          <a:ea typeface="Open Sans" panose="020B0606030504020204" pitchFamily="34" charset="0"/>
                          <a:cs typeface="Arial" panose="020B0604020202020204" pitchFamily="34" charset="0"/>
                        </a:rPr>
                        <a:t>Bagan</a:t>
                      </a:r>
                      <a:r>
                        <a:rPr lang="en-US" baseline="0" dirty="0" smtClean="0">
                          <a:latin typeface="Cambria" pitchFamily="18" charset="0"/>
                          <a:ea typeface="Open Sans" panose="020B0606030504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mbria" pitchFamily="18" charset="0"/>
                          <a:ea typeface="Open Sans" panose="020B0606030504020204" pitchFamily="34" charset="0"/>
                          <a:cs typeface="Arial" panose="020B0604020202020204" pitchFamily="34" charset="0"/>
                        </a:rPr>
                        <a:t>Manajemen</a:t>
                      </a:r>
                      <a:r>
                        <a:rPr lang="en-US" baseline="0" dirty="0" smtClean="0">
                          <a:latin typeface="Cambria" pitchFamily="18" charset="0"/>
                          <a:ea typeface="Open Sans" panose="020B0606030504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mbria" pitchFamily="18" charset="0"/>
                          <a:ea typeface="Open Sans" panose="020B0606030504020204" pitchFamily="34" charset="0"/>
                          <a:cs typeface="Arial" panose="020B0604020202020204" pitchFamily="34" charset="0"/>
                        </a:rPr>
                        <a:t>Terpadu</a:t>
                      </a:r>
                      <a:r>
                        <a:rPr lang="en-US" baseline="0" dirty="0" smtClean="0">
                          <a:latin typeface="Cambria" pitchFamily="18" charset="0"/>
                          <a:ea typeface="Open Sans" panose="020B0606030504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mbria" pitchFamily="18" charset="0"/>
                          <a:ea typeface="Open Sans" panose="020B0606030504020204" pitchFamily="34" charset="0"/>
                          <a:cs typeface="Arial" panose="020B0604020202020204" pitchFamily="34" charset="0"/>
                        </a:rPr>
                        <a:t>Balita</a:t>
                      </a:r>
                      <a:r>
                        <a:rPr lang="en-US" baseline="0" dirty="0" smtClean="0">
                          <a:latin typeface="Cambria" pitchFamily="18" charset="0"/>
                          <a:ea typeface="Open Sans" panose="020B0606030504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mbria" pitchFamily="18" charset="0"/>
                          <a:ea typeface="Open Sans" panose="020B0606030504020204" pitchFamily="34" charset="0"/>
                          <a:cs typeface="Arial" panose="020B0604020202020204" pitchFamily="34" charset="0"/>
                        </a:rPr>
                        <a:t>Sakit</a:t>
                      </a:r>
                      <a:r>
                        <a:rPr lang="en-US" baseline="0" dirty="0" smtClean="0">
                          <a:latin typeface="Cambria" pitchFamily="18" charset="0"/>
                          <a:ea typeface="Open Sans" panose="020B0606030504020204" pitchFamily="34" charset="0"/>
                          <a:cs typeface="Arial" panose="020B0604020202020204" pitchFamily="34" charset="0"/>
                        </a:rPr>
                        <a:t> (MTBS)/ Integrated Management of Childhood Illness (IMCI)</a:t>
                      </a:r>
                      <a:endParaRPr lang="en-US" dirty="0" smtClean="0">
                        <a:latin typeface="Cambria" pitchFamily="18" charset="0"/>
                        <a:ea typeface="Open Sans" panose="020B0606030504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6023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RDL4202*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ambria" pitchFamily="18" charset="0"/>
                        </a:rPr>
                        <a:t>Sistem</a:t>
                      </a:r>
                      <a:r>
                        <a:rPr lang="en-US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Cambria" pitchFamily="18" charset="0"/>
                        </a:rPr>
                        <a:t>Informasi</a:t>
                      </a:r>
                      <a:r>
                        <a:rPr lang="en-US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Cambria" pitchFamily="18" charset="0"/>
                        </a:rPr>
                        <a:t>Gladi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LPH </a:t>
                      </a:r>
                      <a:r>
                        <a:rPr lang="en-US" baseline="0" dirty="0" err="1" smtClean="0">
                          <a:latin typeface="Cambria" pitchFamily="18" charset="0"/>
                        </a:rPr>
                        <a:t>Unpar</a:t>
                      </a:r>
                      <a:endParaRPr lang="en-US" dirty="0" smtClean="0">
                        <a:latin typeface="Cambria" pitchFamily="18" charset="0"/>
                      </a:endParaRPr>
                    </a:p>
                  </a:txBody>
                  <a:tcPr anchor="ctr"/>
                </a:tc>
              </a:tr>
              <a:tr h="6023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itchFamily="18" charset="0"/>
                        </a:rPr>
                        <a:t>RDL4203*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ambria" pitchFamily="18" charset="0"/>
                        </a:rPr>
                        <a:t>Sistem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Cambria" pitchFamily="18" charset="0"/>
                        </a:rPr>
                        <a:t>Informasi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Cambria" pitchFamily="18" charset="0"/>
                        </a:rPr>
                        <a:t>Pendukung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Cambria" pitchFamily="18" charset="0"/>
                        </a:rPr>
                        <a:t>Gladi</a:t>
                      </a:r>
                      <a:r>
                        <a:rPr lang="en-US" baseline="0" dirty="0" smtClean="0">
                          <a:latin typeface="Cambria" pitchFamily="18" charset="0"/>
                        </a:rPr>
                        <a:t> LPH </a:t>
                      </a:r>
                      <a:r>
                        <a:rPr lang="en-US" baseline="0" dirty="0" err="1" smtClean="0">
                          <a:latin typeface="Cambria" pitchFamily="18" charset="0"/>
                        </a:rPr>
                        <a:t>Unpar</a:t>
                      </a:r>
                      <a:r>
                        <a:rPr lang="en-US" dirty="0" smtClean="0">
                          <a:latin typeface="Cambria" pitchFamily="18" charset="0"/>
                        </a:rPr>
                        <a:t>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79970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-14513" y="1352844"/>
            <a:ext cx="9906000" cy="4714125"/>
          </a:xfr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pPr marL="174625" indent="0">
              <a:spcBef>
                <a:spcPts val="1200"/>
              </a:spcBef>
              <a:buNone/>
              <a:tabLst>
                <a:tab pos="115888" algn="l"/>
              </a:tabLst>
            </a:pPr>
            <a:endParaRPr lang="en-US" sz="3100" b="1" dirty="0" smtClean="0">
              <a:solidFill>
                <a:srgbClr val="002060"/>
              </a:solidFill>
            </a:endParaRPr>
          </a:p>
          <a:p>
            <a:pPr marL="0" indent="0">
              <a:buNone/>
              <a:tabLst>
                <a:tab pos="0" algn="l"/>
              </a:tabLst>
            </a:pPr>
            <a:endParaRPr lang="en-US" sz="3100" b="1" dirty="0">
              <a:solidFill>
                <a:srgbClr val="00206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2048934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cs typeface="Arial" panose="020B0604020202020204" pitchFamily="34" charset="0"/>
              </a:rPr>
              <a:t>RDL4201 </a:t>
            </a:r>
            <a:br>
              <a:rPr lang="en-US" sz="2400" dirty="0" smtClean="0">
                <a:solidFill>
                  <a:schemeClr val="bg1"/>
                </a:solidFill>
                <a:latin typeface="Cambria" pitchFamily="18" charset="0"/>
                <a:cs typeface="Arial" panose="020B0604020202020204" pitchFamily="34" charset="0"/>
              </a:rPr>
            </a:br>
            <a:r>
              <a:rPr lang="en-US" sz="24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Sistem</a:t>
            </a:r>
            <a:r>
              <a:rPr lang="en-US" sz="24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Pendukung</a:t>
            </a:r>
            <a:r>
              <a:rPr lang="en-US" sz="24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Keputusan</a:t>
            </a:r>
            <a:r>
              <a:rPr lang="en-US" sz="24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Klinis</a:t>
            </a:r>
            <a:r>
              <a:rPr lang="en-US" sz="24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Balita</a:t>
            </a:r>
            <a:r>
              <a:rPr lang="en-US" sz="24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br>
              <a:rPr lang="en-US" sz="24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</a:br>
            <a:r>
              <a:rPr lang="en-US" sz="24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menggunakan</a:t>
            </a:r>
            <a:r>
              <a:rPr lang="en-US" sz="24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Bagan</a:t>
            </a:r>
            <a:r>
              <a:rPr lang="en-US" sz="24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Manajemen</a:t>
            </a:r>
            <a:r>
              <a:rPr lang="en-US" sz="24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Terpadu</a:t>
            </a:r>
            <a:r>
              <a:rPr lang="en-US" sz="24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Balita</a:t>
            </a:r>
            <a:r>
              <a:rPr lang="en-US" sz="24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Sakit</a:t>
            </a:r>
            <a:r>
              <a:rPr lang="en-US" sz="24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(MTBS)/ Integrated Management of Childhood Illness (IMCI)</a:t>
            </a:r>
            <a:endParaRPr lang="en-US" sz="2400" dirty="0" smtClean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233" y="2302933"/>
            <a:ext cx="9240572" cy="3301999"/>
          </a:xfrm>
        </p:spPr>
        <p:txBody>
          <a:bodyPr>
            <a:normAutofit lnSpcReduction="10000"/>
          </a:bodyPr>
          <a:lstStyle/>
          <a:p>
            <a:pPr marL="395288" indent="-395288">
              <a:tabLst>
                <a:tab pos="0" algn="l"/>
              </a:tabLst>
            </a:pPr>
            <a:r>
              <a:rPr lang="en-US" sz="2400" dirty="0" smtClean="0">
                <a:latin typeface="Cambria" pitchFamily="18" charset="0"/>
              </a:rPr>
              <a:t>WHO </a:t>
            </a:r>
            <a:r>
              <a:rPr lang="en-US" sz="2400" dirty="0" err="1" smtClean="0">
                <a:latin typeface="Cambria" pitchFamily="18" charset="0"/>
              </a:rPr>
              <a:t>memperkenalkan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algoritma</a:t>
            </a:r>
            <a:r>
              <a:rPr lang="en-US" sz="2400" dirty="0" smtClean="0">
                <a:latin typeface="Cambria" pitchFamily="18" charset="0"/>
              </a:rPr>
              <a:t>/</a:t>
            </a:r>
            <a:r>
              <a:rPr lang="en-US" sz="2400" dirty="0" err="1" smtClean="0">
                <a:latin typeface="Cambria" pitchFamily="18" charset="0"/>
              </a:rPr>
              <a:t>bagan</a:t>
            </a:r>
            <a:r>
              <a:rPr lang="en-US" sz="2400" dirty="0" smtClean="0">
                <a:latin typeface="Cambria" pitchFamily="18" charset="0"/>
              </a:rPr>
              <a:t> MTBS </a:t>
            </a:r>
            <a:r>
              <a:rPr lang="en-US" sz="2400" dirty="0" err="1" smtClean="0">
                <a:latin typeface="Cambria" pitchFamily="18" charset="0"/>
              </a:rPr>
              <a:t>pada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tahun</a:t>
            </a:r>
            <a:r>
              <a:rPr lang="en-US" sz="2400" dirty="0" smtClean="0">
                <a:latin typeface="Cambria" pitchFamily="18" charset="0"/>
              </a:rPr>
              <a:t> 1996.</a:t>
            </a:r>
          </a:p>
          <a:p>
            <a:pPr marL="395288" indent="-395288">
              <a:tabLst>
                <a:tab pos="0" algn="l"/>
              </a:tabLst>
            </a:pPr>
            <a:r>
              <a:rPr lang="en-US" sz="2400" dirty="0" err="1" smtClean="0">
                <a:latin typeface="Cambria" pitchFamily="18" charset="0"/>
              </a:rPr>
              <a:t>Pengembangkan</a:t>
            </a:r>
            <a:r>
              <a:rPr lang="en-US" sz="2400" dirty="0" smtClean="0">
                <a:latin typeface="Cambria" pitchFamily="18" charset="0"/>
              </a:rPr>
              <a:t> MTBS </a:t>
            </a:r>
            <a:r>
              <a:rPr lang="en-US" sz="2400" dirty="0" err="1" smtClean="0">
                <a:latin typeface="Cambria" pitchFamily="18" charset="0"/>
              </a:rPr>
              <a:t>dilakukan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secara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berkala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sesuai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perkembangan</a:t>
            </a:r>
            <a:r>
              <a:rPr lang="en-US" sz="2400" dirty="0" smtClean="0">
                <a:latin typeface="Cambria" pitchFamily="18" charset="0"/>
              </a:rPr>
              <a:t> program </a:t>
            </a:r>
            <a:r>
              <a:rPr lang="en-US" sz="2400" dirty="0" err="1" smtClean="0">
                <a:latin typeface="Cambria" pitchFamily="18" charset="0"/>
              </a:rPr>
              <a:t>kesehatan</a:t>
            </a:r>
            <a:r>
              <a:rPr lang="en-US" sz="2400" dirty="0" smtClean="0">
                <a:latin typeface="Cambria" pitchFamily="18" charset="0"/>
              </a:rPr>
              <a:t> di </a:t>
            </a:r>
            <a:r>
              <a:rPr lang="en-US" sz="2400" dirty="0" err="1" smtClean="0">
                <a:latin typeface="Cambria" pitchFamily="18" charset="0"/>
              </a:rPr>
              <a:t>DepKes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dan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Ilmu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Kesehatan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Anak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melalui</a:t>
            </a:r>
            <a:r>
              <a:rPr lang="en-US" sz="2400" dirty="0" smtClean="0">
                <a:latin typeface="Cambria" pitchFamily="18" charset="0"/>
              </a:rPr>
              <a:t> IDAI</a:t>
            </a:r>
          </a:p>
          <a:p>
            <a:pPr marL="395288" indent="-395288">
              <a:tabLst>
                <a:tab pos="0" algn="l"/>
              </a:tabLst>
            </a:pPr>
            <a:r>
              <a:rPr lang="en-US" sz="2400" dirty="0" err="1" smtClean="0">
                <a:latin typeface="Cambria" pitchFamily="18" charset="0"/>
              </a:rPr>
              <a:t>Hingga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tahun</a:t>
            </a:r>
            <a:r>
              <a:rPr lang="en-US" sz="2400" dirty="0" smtClean="0">
                <a:latin typeface="Cambria" pitchFamily="18" charset="0"/>
              </a:rPr>
              <a:t> 2009 </a:t>
            </a:r>
            <a:r>
              <a:rPr lang="en-US" sz="2400" dirty="0" err="1" smtClean="0">
                <a:latin typeface="Cambria" pitchFamily="18" charset="0"/>
              </a:rPr>
              <a:t>penerapan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algoritma</a:t>
            </a:r>
            <a:r>
              <a:rPr lang="en-US" sz="2400" dirty="0" smtClean="0">
                <a:latin typeface="Cambria" pitchFamily="18" charset="0"/>
              </a:rPr>
              <a:t> MTBS </a:t>
            </a:r>
            <a:r>
              <a:rPr lang="en-US" sz="2400" dirty="0" err="1" smtClean="0">
                <a:latin typeface="Cambria" pitchFamily="18" charset="0"/>
              </a:rPr>
              <a:t>mencapai</a:t>
            </a:r>
            <a:r>
              <a:rPr lang="en-US" sz="2400" dirty="0" smtClean="0">
                <a:latin typeface="Cambria" pitchFamily="18" charset="0"/>
              </a:rPr>
              <a:t> 51,55% </a:t>
            </a:r>
            <a:r>
              <a:rPr lang="en-US" sz="2400" dirty="0" err="1" smtClean="0">
                <a:latin typeface="Cambria" pitchFamily="18" charset="0"/>
              </a:rPr>
              <a:t>puskesmas</a:t>
            </a:r>
            <a:r>
              <a:rPr lang="en-US" sz="2400" dirty="0" smtClean="0">
                <a:latin typeface="Cambria" pitchFamily="18" charset="0"/>
              </a:rPr>
              <a:t> di 33 </a:t>
            </a:r>
            <a:r>
              <a:rPr lang="en-US" sz="2400" dirty="0" err="1" smtClean="0">
                <a:latin typeface="Cambria" pitchFamily="18" charset="0"/>
              </a:rPr>
              <a:t>propinsi</a:t>
            </a:r>
            <a:r>
              <a:rPr lang="en-US" sz="2400" dirty="0" smtClean="0">
                <a:latin typeface="Cambria" pitchFamily="18" charset="0"/>
              </a:rPr>
              <a:t>.</a:t>
            </a:r>
          </a:p>
          <a:p>
            <a:pPr marL="395288" indent="-395288">
              <a:tabLst>
                <a:tab pos="0" algn="l"/>
              </a:tabLst>
            </a:pPr>
            <a:r>
              <a:rPr lang="en-US" sz="2400" dirty="0" err="1" smtClean="0">
                <a:latin typeface="Cambria" pitchFamily="18" charset="0"/>
              </a:rPr>
              <a:t>Walaupun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Puskesmas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sudah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menggunakan</a:t>
            </a:r>
            <a:r>
              <a:rPr lang="en-US" sz="2400" dirty="0" smtClean="0">
                <a:latin typeface="Cambria" pitchFamily="18" charset="0"/>
              </a:rPr>
              <a:t> RME (</a:t>
            </a:r>
            <a:r>
              <a:rPr lang="en-US" sz="2400" dirty="0" err="1" smtClean="0">
                <a:latin typeface="Cambria" pitchFamily="18" charset="0"/>
              </a:rPr>
              <a:t>Rekam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Medis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Elektronik</a:t>
            </a:r>
            <a:r>
              <a:rPr lang="en-US" sz="2400" dirty="0" smtClean="0">
                <a:latin typeface="Cambria" pitchFamily="18" charset="0"/>
              </a:rPr>
              <a:t>) </a:t>
            </a:r>
            <a:r>
              <a:rPr lang="en-US" sz="2400" dirty="0" err="1" smtClean="0">
                <a:latin typeface="Cambria" pitchFamily="18" charset="0"/>
              </a:rPr>
              <a:t>namun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untuk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prosedur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pelayanan</a:t>
            </a:r>
            <a:r>
              <a:rPr lang="en-US" sz="2400" dirty="0" smtClean="0">
                <a:latin typeface="Cambria" pitchFamily="18" charset="0"/>
              </a:rPr>
              <a:t> MTBS </a:t>
            </a:r>
            <a:r>
              <a:rPr lang="en-US" sz="2400" dirty="0" err="1" smtClean="0">
                <a:latin typeface="Cambria" pitchFamily="18" charset="0"/>
              </a:rPr>
              <a:t>masih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menggunakan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formulir</a:t>
            </a:r>
            <a:r>
              <a:rPr lang="en-US" sz="2400" dirty="0" smtClean="0">
                <a:latin typeface="Cambria" pitchFamily="18" charset="0"/>
              </a:rPr>
              <a:t> MTBS </a:t>
            </a:r>
            <a:r>
              <a:rPr lang="en-US" sz="2400" dirty="0" err="1" smtClean="0">
                <a:latin typeface="Cambria" pitchFamily="18" charset="0"/>
              </a:rPr>
              <a:t>didukung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dengan</a:t>
            </a:r>
            <a:r>
              <a:rPr lang="en-US" sz="2400" dirty="0" smtClean="0">
                <a:latin typeface="Cambria" pitchFamily="18" charset="0"/>
              </a:rPr>
              <a:t> data </a:t>
            </a:r>
            <a:r>
              <a:rPr lang="en-US" sz="2400" dirty="0" err="1" smtClean="0">
                <a:latin typeface="Cambria" pitchFamily="18" charset="0"/>
              </a:rPr>
              <a:t>pada</a:t>
            </a:r>
            <a:r>
              <a:rPr lang="en-US" sz="2400" dirty="0" smtClean="0">
                <a:latin typeface="Cambria" pitchFamily="18" charset="0"/>
              </a:rPr>
              <a:t> RME </a:t>
            </a:r>
          </a:p>
          <a:p>
            <a:pPr marL="395288" indent="-395288">
              <a:tabLst>
                <a:tab pos="0" algn="l"/>
              </a:tabLst>
            </a:pPr>
            <a:endParaRPr lang="en-US" sz="2400" dirty="0">
              <a:latin typeface="Cambria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320800"/>
            <a:ext cx="9906000" cy="14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4757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9304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ambria" pitchFamily="18" charset="0"/>
                <a:cs typeface="Arial" panose="020B0604020202020204" pitchFamily="34" charset="0"/>
              </a:rPr>
              <a:t>RDL4201 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Sistem</a:t>
            </a:r>
            <a:r>
              <a:rPr lang="en-US" sz="28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Pendukung</a:t>
            </a:r>
            <a:r>
              <a:rPr lang="en-US" sz="28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Keputusan</a:t>
            </a:r>
            <a:r>
              <a:rPr lang="en-US" sz="28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Klinis</a:t>
            </a:r>
            <a:r>
              <a:rPr lang="en-US" sz="28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Balita</a:t>
            </a:r>
            <a:r>
              <a:rPr lang="en-US" sz="28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br>
              <a:rPr lang="en-US" sz="28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</a:br>
            <a:r>
              <a:rPr lang="en-US" sz="28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menggunakan</a:t>
            </a:r>
            <a:r>
              <a:rPr lang="en-US" sz="28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Bagan</a:t>
            </a:r>
            <a:r>
              <a:rPr lang="en-US" sz="28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Manajemen</a:t>
            </a:r>
            <a:r>
              <a:rPr lang="en-US" sz="28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Terpadu</a:t>
            </a:r>
            <a:r>
              <a:rPr lang="en-US" sz="28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Balita</a:t>
            </a:r>
            <a:r>
              <a:rPr lang="en-US" sz="28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Sakit</a:t>
            </a:r>
            <a:r>
              <a:rPr lang="en-US" sz="28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(MTBS)/ Integrated Management of Childhood Illness (IMCI)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9446004" y="6316909"/>
            <a:ext cx="459996" cy="310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prstClr val="white"/>
                </a:solidFill>
                <a:latin typeface="Gotham Medium" panose="02000604030000020004" pitchFamily="50" charset="0"/>
              </a:rPr>
              <a:t>4</a:t>
            </a:r>
            <a:endParaRPr lang="id-ID" sz="1200" dirty="0">
              <a:solidFill>
                <a:prstClr val="white"/>
              </a:solidFill>
              <a:latin typeface="Gotham Medium" panose="02000604030000020004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2048933"/>
            <a:ext cx="9039604" cy="4809067"/>
          </a:xfr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366FBE"/>
                </a:solidFill>
                <a:latin typeface="Cambria" pitchFamily="18" charset="0"/>
              </a:rPr>
              <a:t>The IMCI Process (</a:t>
            </a:r>
            <a:r>
              <a:rPr lang="en-US" sz="2400" b="1" dirty="0" err="1" smtClean="0">
                <a:solidFill>
                  <a:srgbClr val="366FBE"/>
                </a:solidFill>
                <a:latin typeface="Cambria" pitchFamily="18" charset="0"/>
              </a:rPr>
              <a:t>secara</a:t>
            </a:r>
            <a:r>
              <a:rPr lang="en-US" sz="2400" b="1" dirty="0" smtClean="0">
                <a:solidFill>
                  <a:srgbClr val="366FBE"/>
                </a:solidFill>
                <a:latin typeface="Cambria" pitchFamily="18" charset="0"/>
              </a:rPr>
              <a:t> </a:t>
            </a:r>
            <a:r>
              <a:rPr lang="en-US" sz="2400" b="1" dirty="0" err="1" smtClean="0">
                <a:solidFill>
                  <a:srgbClr val="366FBE"/>
                </a:solidFill>
                <a:latin typeface="Cambria" pitchFamily="18" charset="0"/>
              </a:rPr>
              <a:t>umum</a:t>
            </a:r>
            <a:r>
              <a:rPr lang="en-US" sz="2400" b="1" dirty="0" smtClean="0">
                <a:solidFill>
                  <a:srgbClr val="366FBE"/>
                </a:solidFill>
                <a:latin typeface="Cambria" pitchFamily="18" charset="0"/>
              </a:rPr>
              <a:t>, </a:t>
            </a:r>
            <a:r>
              <a:rPr lang="en-US" sz="2400" b="1" dirty="0" err="1" smtClean="0">
                <a:solidFill>
                  <a:srgbClr val="366FBE"/>
                </a:solidFill>
                <a:latin typeface="Cambria" pitchFamily="18" charset="0"/>
              </a:rPr>
              <a:t>detilnya</a:t>
            </a:r>
            <a:r>
              <a:rPr lang="en-US" sz="2400" b="1" dirty="0" smtClean="0">
                <a:solidFill>
                  <a:srgbClr val="366FBE"/>
                </a:solidFill>
                <a:latin typeface="Cambria" pitchFamily="18" charset="0"/>
              </a:rPr>
              <a:t> </a:t>
            </a:r>
            <a:r>
              <a:rPr lang="en-US" sz="2400" b="1" dirty="0" err="1" smtClean="0">
                <a:solidFill>
                  <a:srgbClr val="366FBE"/>
                </a:solidFill>
                <a:latin typeface="Cambria" pitchFamily="18" charset="0"/>
              </a:rPr>
              <a:t>cukup</a:t>
            </a:r>
            <a:r>
              <a:rPr lang="en-US" sz="2400" b="1" dirty="0" smtClean="0">
                <a:solidFill>
                  <a:srgbClr val="366FBE"/>
                </a:solidFill>
                <a:latin typeface="Cambria" pitchFamily="18" charset="0"/>
              </a:rPr>
              <a:t> </a:t>
            </a:r>
            <a:r>
              <a:rPr lang="en-US" sz="2400" b="1" dirty="0" err="1" smtClean="0">
                <a:solidFill>
                  <a:srgbClr val="366FBE"/>
                </a:solidFill>
                <a:latin typeface="Cambria" pitchFamily="18" charset="0"/>
              </a:rPr>
              <a:t>rumit</a:t>
            </a:r>
            <a:r>
              <a:rPr lang="en-US" sz="2400" b="1" dirty="0" smtClean="0">
                <a:solidFill>
                  <a:srgbClr val="366FBE"/>
                </a:solidFill>
                <a:latin typeface="Cambria" pitchFamily="18" charset="0"/>
              </a:rPr>
              <a:t> </a:t>
            </a:r>
            <a:r>
              <a:rPr lang="en-US" sz="2400" b="1" dirty="0" err="1" smtClean="0">
                <a:solidFill>
                  <a:srgbClr val="366FBE"/>
                </a:solidFill>
                <a:latin typeface="Cambria" pitchFamily="18" charset="0"/>
              </a:rPr>
              <a:t>seperti</a:t>
            </a:r>
            <a:r>
              <a:rPr lang="en-US" sz="2400" b="1" dirty="0" smtClean="0">
                <a:solidFill>
                  <a:srgbClr val="366FBE"/>
                </a:solidFill>
                <a:latin typeface="Cambria" pitchFamily="18" charset="0"/>
              </a:rPr>
              <a:t> </a:t>
            </a:r>
            <a:r>
              <a:rPr lang="en-US" sz="2400" b="1" dirty="0" err="1" smtClean="0">
                <a:solidFill>
                  <a:srgbClr val="366FBE"/>
                </a:solidFill>
                <a:latin typeface="Cambria" pitchFamily="18" charset="0"/>
              </a:rPr>
              <a:t>bagan</a:t>
            </a:r>
            <a:r>
              <a:rPr lang="en-US" sz="2400" b="1" dirty="0" smtClean="0">
                <a:solidFill>
                  <a:srgbClr val="366FBE"/>
                </a:solidFill>
                <a:latin typeface="Cambria" pitchFamily="18" charset="0"/>
              </a:rPr>
              <a:t>)</a:t>
            </a:r>
          </a:p>
          <a:p>
            <a:r>
              <a:rPr lang="en-US" sz="2400" dirty="0" smtClean="0">
                <a:latin typeface="Cambria" pitchFamily="18" charset="0"/>
              </a:rPr>
              <a:t>List of conditions to check in children an infants</a:t>
            </a:r>
          </a:p>
          <a:p>
            <a:r>
              <a:rPr lang="en-US" sz="2400" dirty="0" smtClean="0">
                <a:latin typeface="Cambria" pitchFamily="18" charset="0"/>
              </a:rPr>
              <a:t>Assess and treat children for all conditions that are present</a:t>
            </a:r>
          </a:p>
          <a:p>
            <a:r>
              <a:rPr lang="en-US" sz="2400" dirty="0" smtClean="0">
                <a:latin typeface="Cambria" pitchFamily="18" charset="0"/>
              </a:rPr>
              <a:t>Standardized algorithms guide management and decision to transfer to higher care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366FBE"/>
                </a:solidFill>
                <a:latin typeface="Cambria" pitchFamily="18" charset="0"/>
              </a:rPr>
              <a:t>Who can use IMCI?</a:t>
            </a:r>
          </a:p>
          <a:p>
            <a:r>
              <a:rPr lang="en-US" sz="2400" dirty="0" smtClean="0">
                <a:latin typeface="Cambria" pitchFamily="18" charset="0"/>
              </a:rPr>
              <a:t>The IMCI process can be used by all doctors, nurses and other health professionals who see young infants and children less than five years old. </a:t>
            </a:r>
          </a:p>
          <a:p>
            <a:r>
              <a:rPr lang="en-US" sz="2400" dirty="0" smtClean="0">
                <a:latin typeface="Cambria" pitchFamily="18" charset="0"/>
              </a:rPr>
              <a:t>It is a case management process for a first-level facility, such as a clinic, health center or an out patient department of a hospital.</a:t>
            </a:r>
          </a:p>
          <a:p>
            <a:pPr marL="0" indent="0">
              <a:buNone/>
              <a:tabLst>
                <a:tab pos="0" algn="l"/>
              </a:tabLst>
            </a:pPr>
            <a:endParaRPr lang="en-US" sz="2400" b="1" dirty="0">
              <a:solidFill>
                <a:srgbClr val="002060"/>
              </a:solidFill>
              <a:latin typeface="Cambria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320800"/>
            <a:ext cx="9906000" cy="14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43753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269999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cs typeface="Arial" panose="020B0604020202020204" pitchFamily="34" charset="0"/>
              </a:rPr>
              <a:t>RDL4201</a:t>
            </a: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Cambria" pitchFamily="18" charset="0"/>
                <a:cs typeface="Arial" panose="020B0604020202020204" pitchFamily="34" charset="0"/>
              </a:rPr>
            </a:br>
            <a:r>
              <a:rPr lang="en-US" sz="24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Sistem</a:t>
            </a:r>
            <a:r>
              <a:rPr lang="en-US" sz="24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Pendukung</a:t>
            </a:r>
            <a:r>
              <a:rPr lang="en-US" sz="24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Keputusan</a:t>
            </a:r>
            <a:r>
              <a:rPr lang="en-US" sz="24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Klinis</a:t>
            </a:r>
            <a:r>
              <a:rPr lang="en-US" sz="24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Balita</a:t>
            </a:r>
            <a:r>
              <a:rPr lang="en-US" sz="24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br>
              <a:rPr lang="en-US" sz="24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</a:br>
            <a:r>
              <a:rPr lang="en-US" sz="24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menggunakan</a:t>
            </a:r>
            <a:r>
              <a:rPr lang="en-US" sz="24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Bagan</a:t>
            </a:r>
            <a:r>
              <a:rPr lang="en-US" sz="24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Manajemen</a:t>
            </a:r>
            <a:r>
              <a:rPr lang="en-US" sz="24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Terpadu</a:t>
            </a:r>
            <a:r>
              <a:rPr lang="en-US" sz="24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Balita</a:t>
            </a:r>
            <a:r>
              <a:rPr lang="en-US" sz="24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Sakit</a:t>
            </a:r>
            <a:r>
              <a:rPr lang="en-US" sz="24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(MTBS)/ Integrated Management of Childhood Illness (IMCI)</a:t>
            </a:r>
            <a:endParaRPr lang="en-US" sz="2400" dirty="0">
              <a:solidFill>
                <a:schemeClr val="bg1"/>
              </a:solidFill>
              <a:latin typeface="Cambria" pitchFamily="18" charset="0"/>
              <a:cs typeface="Arial" panose="020B0604020202020204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9446004" y="6316909"/>
            <a:ext cx="459996" cy="310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prstClr val="white"/>
                </a:solidFill>
                <a:latin typeface="Gotham Medium" panose="02000604030000020004" pitchFamily="50" charset="0"/>
              </a:rPr>
              <a:t>4</a:t>
            </a:r>
            <a:endParaRPr lang="id-ID" sz="1200" dirty="0">
              <a:solidFill>
                <a:prstClr val="white"/>
              </a:solidFill>
              <a:latin typeface="Gotham Medium" panose="02000604030000020004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599" y="1456268"/>
            <a:ext cx="9025467" cy="5164665"/>
          </a:xfr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pPr marL="174625" indent="0">
              <a:lnSpc>
                <a:spcPct val="100000"/>
              </a:lnSpc>
              <a:spcBef>
                <a:spcPts val="1200"/>
              </a:spcBef>
              <a:buNone/>
              <a:tabLst>
                <a:tab pos="115888" algn="l"/>
              </a:tabLst>
            </a:pPr>
            <a:r>
              <a:rPr lang="en-US" sz="2400" b="1" dirty="0" smtClean="0">
                <a:solidFill>
                  <a:srgbClr val="002060"/>
                </a:solidFill>
                <a:latin typeface="Cambria" pitchFamily="18" charset="0"/>
              </a:rPr>
              <a:t>TUJUAN</a:t>
            </a:r>
          </a:p>
          <a:p>
            <a:r>
              <a:rPr lang="en-US" sz="2400" dirty="0" err="1" smtClean="0">
                <a:latin typeface="Cambria" pitchFamily="18" charset="0"/>
              </a:rPr>
              <a:t>Membangun</a:t>
            </a:r>
            <a:r>
              <a:rPr lang="en-US" sz="2400" dirty="0" smtClean="0">
                <a:latin typeface="Cambria" pitchFamily="18" charset="0"/>
              </a:rPr>
              <a:t> SPK </a:t>
            </a:r>
            <a:r>
              <a:rPr lang="en-US" sz="2400" dirty="0" err="1" smtClean="0">
                <a:latin typeface="Cambria" pitchFamily="18" charset="0"/>
              </a:rPr>
              <a:t>Klinis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Balita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menggunakan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algoritma</a:t>
            </a:r>
            <a:r>
              <a:rPr lang="en-US" sz="2400" dirty="0" smtClean="0">
                <a:latin typeface="Cambria" pitchFamily="18" charset="0"/>
              </a:rPr>
              <a:t> MTBS </a:t>
            </a:r>
            <a:r>
              <a:rPr lang="en-US" sz="2400" dirty="0" err="1" smtClean="0">
                <a:latin typeface="Cambria" pitchFamily="18" charset="0"/>
              </a:rPr>
              <a:t>untuk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digunakan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para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bidan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dan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perawat</a:t>
            </a:r>
            <a:r>
              <a:rPr lang="en-US" sz="2400" dirty="0" smtClean="0">
                <a:latin typeface="Cambria" pitchFamily="18" charset="0"/>
              </a:rPr>
              <a:t> (</a:t>
            </a:r>
            <a:r>
              <a:rPr lang="en-US" sz="2400" dirty="0" err="1" smtClean="0">
                <a:latin typeface="Cambria" pitchFamily="18" charset="0"/>
              </a:rPr>
              <a:t>tenaga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kesehatan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kunci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pada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sv-SE" sz="2400" dirty="0" smtClean="0">
                <a:latin typeface="Cambria" pitchFamily="18" charset="0"/>
              </a:rPr>
              <a:t>level pelayanan primer kesehatan balita) di puskesmas/posyandu.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tabLst>
                <a:tab pos="115888" algn="l"/>
              </a:tabLst>
            </a:pPr>
            <a:endParaRPr lang="en-US" sz="2400" dirty="0" smtClean="0">
              <a:latin typeface="Cambria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320800"/>
            <a:ext cx="9906000" cy="14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43753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269999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cs typeface="Arial" panose="020B0604020202020204" pitchFamily="34" charset="0"/>
              </a:rPr>
              <a:t>RDL4201</a:t>
            </a: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Cambria" pitchFamily="18" charset="0"/>
                <a:cs typeface="Arial" panose="020B0604020202020204" pitchFamily="34" charset="0"/>
              </a:rPr>
            </a:br>
            <a:r>
              <a:rPr lang="en-US" sz="24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Sistem</a:t>
            </a:r>
            <a:r>
              <a:rPr lang="en-US" sz="24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Pendukung</a:t>
            </a:r>
            <a:r>
              <a:rPr lang="en-US" sz="24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Keputusan</a:t>
            </a:r>
            <a:r>
              <a:rPr lang="en-US" sz="24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Klinis</a:t>
            </a:r>
            <a:r>
              <a:rPr lang="en-US" sz="24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Balita</a:t>
            </a:r>
            <a:r>
              <a:rPr lang="en-US" sz="24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br>
              <a:rPr lang="en-US" sz="24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</a:br>
            <a:r>
              <a:rPr lang="en-US" sz="24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menggunakan</a:t>
            </a:r>
            <a:r>
              <a:rPr lang="en-US" sz="24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Bagan</a:t>
            </a:r>
            <a:r>
              <a:rPr lang="en-US" sz="24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Manajemen</a:t>
            </a:r>
            <a:r>
              <a:rPr lang="en-US" sz="24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Terpadu</a:t>
            </a:r>
            <a:r>
              <a:rPr lang="en-US" sz="24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Balita</a:t>
            </a:r>
            <a:r>
              <a:rPr lang="en-US" sz="24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Sakit</a:t>
            </a:r>
            <a:r>
              <a:rPr lang="en-US" sz="24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(MTBS)/ Integrated Management of Childhood Illness (IMCI)</a:t>
            </a:r>
            <a:endParaRPr lang="en-US" sz="2400" dirty="0">
              <a:solidFill>
                <a:schemeClr val="bg1"/>
              </a:solidFill>
              <a:latin typeface="Cambria" pitchFamily="18" charset="0"/>
              <a:cs typeface="Arial" panose="020B0604020202020204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9446004" y="6316909"/>
            <a:ext cx="459996" cy="310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prstClr val="white"/>
                </a:solidFill>
                <a:latin typeface="Gotham Medium" panose="02000604030000020004" pitchFamily="50" charset="0"/>
              </a:rPr>
              <a:t>4</a:t>
            </a:r>
            <a:endParaRPr lang="id-ID" sz="1200" dirty="0">
              <a:solidFill>
                <a:prstClr val="white"/>
              </a:solidFill>
              <a:latin typeface="Gotham Medium" panose="02000604030000020004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599" y="1456268"/>
            <a:ext cx="9025467" cy="5401732"/>
          </a:xfr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pPr marL="174625" indent="0">
              <a:lnSpc>
                <a:spcPct val="100000"/>
              </a:lnSpc>
              <a:spcBef>
                <a:spcPts val="1200"/>
              </a:spcBef>
              <a:buNone/>
              <a:tabLst>
                <a:tab pos="115888" algn="l"/>
              </a:tabLst>
            </a:pPr>
            <a:r>
              <a:rPr lang="en-US" sz="2400" b="1" dirty="0" smtClean="0">
                <a:solidFill>
                  <a:srgbClr val="002060"/>
                </a:solidFill>
                <a:latin typeface="Cambria" pitchFamily="18" charset="0"/>
              </a:rPr>
              <a:t>YANG HARUS DIKERJAKAN (1)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tabLst>
                <a:tab pos="115888" algn="l"/>
              </a:tabLst>
            </a:pPr>
            <a:r>
              <a:rPr lang="en-US" sz="2400" dirty="0" err="1" smtClean="0">
                <a:latin typeface="Cambria" pitchFamily="18" charset="0"/>
              </a:rPr>
              <a:t>Studi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literatur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algoritma</a:t>
            </a:r>
            <a:r>
              <a:rPr lang="en-US" sz="2400" dirty="0" smtClean="0">
                <a:latin typeface="Cambria" pitchFamily="18" charset="0"/>
              </a:rPr>
              <a:t> MTBS </a:t>
            </a:r>
            <a:r>
              <a:rPr lang="en-US" sz="2400" dirty="0" err="1" smtClean="0">
                <a:latin typeface="Cambria" pitchFamily="18" charset="0"/>
              </a:rPr>
              <a:t>dan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memodelkan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dalam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Tabel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Keputusan</a:t>
            </a:r>
            <a:endParaRPr lang="en-US" sz="2400" dirty="0" smtClean="0"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Cambria" pitchFamily="18" charset="0"/>
              </a:rPr>
              <a:t>Pengumpulan</a:t>
            </a:r>
            <a:r>
              <a:rPr lang="en-US" sz="2400" dirty="0" smtClean="0">
                <a:latin typeface="Cambria" pitchFamily="18" charset="0"/>
              </a:rPr>
              <a:t> data di </a:t>
            </a:r>
            <a:r>
              <a:rPr lang="en-US" sz="2400" dirty="0" err="1" smtClean="0">
                <a:latin typeface="Cambria" pitchFamily="18" charset="0"/>
              </a:rPr>
              <a:t>sebuah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puskesmas</a:t>
            </a:r>
            <a:r>
              <a:rPr lang="en-US" sz="2400" dirty="0" smtClean="0">
                <a:latin typeface="Cambria" pitchFamily="18" charset="0"/>
              </a:rPr>
              <a:t> yang </a:t>
            </a:r>
            <a:r>
              <a:rPr lang="en-US" sz="2400" dirty="0" err="1" smtClean="0">
                <a:latin typeface="Cambria" pitchFamily="18" charset="0"/>
              </a:rPr>
              <a:t>cukup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maju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menggunakan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teknik</a:t>
            </a:r>
            <a:r>
              <a:rPr lang="en-US" sz="2400" dirty="0" smtClean="0">
                <a:latin typeface="Cambria" pitchFamily="18" charset="0"/>
              </a:rPr>
              <a:t> :</a:t>
            </a:r>
          </a:p>
          <a:p>
            <a:pPr marL="965200" indent="-508000"/>
            <a:r>
              <a:rPr lang="en-US" sz="2400" dirty="0" err="1" smtClean="0">
                <a:latin typeface="Cambria" pitchFamily="18" charset="0"/>
              </a:rPr>
              <a:t>Wawancara</a:t>
            </a:r>
            <a:r>
              <a:rPr lang="en-US" sz="2400" dirty="0" smtClean="0">
                <a:latin typeface="Cambria" pitchFamily="18" charset="0"/>
              </a:rPr>
              <a:t>  </a:t>
            </a:r>
            <a:r>
              <a:rPr lang="en-US" sz="2400" dirty="0" err="1" smtClean="0">
                <a:latin typeface="Cambria" pitchFamily="18" charset="0"/>
              </a:rPr>
              <a:t>dengan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para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petugas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medis</a:t>
            </a:r>
            <a:r>
              <a:rPr lang="en-US" sz="2400" dirty="0" smtClean="0">
                <a:latin typeface="Cambria" pitchFamily="18" charset="0"/>
              </a:rPr>
              <a:t> </a:t>
            </a:r>
          </a:p>
          <a:p>
            <a:pPr marL="965200" indent="-508000"/>
            <a:r>
              <a:rPr lang="en-US" sz="2400" dirty="0" err="1" smtClean="0">
                <a:latin typeface="Cambria" pitchFamily="18" charset="0"/>
              </a:rPr>
              <a:t>Pengamatan</a:t>
            </a:r>
            <a:r>
              <a:rPr lang="en-US" sz="2400" dirty="0" smtClean="0">
                <a:latin typeface="Cambria" pitchFamily="18" charset="0"/>
              </a:rPr>
              <a:t> proses </a:t>
            </a:r>
            <a:r>
              <a:rPr lang="en-US" sz="2400" dirty="0" err="1" smtClean="0">
                <a:latin typeface="Cambria" pitchFamily="18" charset="0"/>
              </a:rPr>
              <a:t>klinis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balita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menggunakan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algoritma</a:t>
            </a:r>
            <a:r>
              <a:rPr lang="en-US" sz="2400" dirty="0" smtClean="0">
                <a:latin typeface="Cambria" pitchFamily="18" charset="0"/>
              </a:rPr>
              <a:t> MTBS</a:t>
            </a:r>
          </a:p>
          <a:p>
            <a:pPr marL="965200" indent="-508000"/>
            <a:r>
              <a:rPr lang="en-US" sz="2400" dirty="0" err="1" smtClean="0">
                <a:latin typeface="Cambria" pitchFamily="18" charset="0"/>
              </a:rPr>
              <a:t>Pengumpulan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dokumen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dan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aturan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pemeriksaan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klinis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balita</a:t>
            </a:r>
            <a:r>
              <a:rPr lang="en-US" sz="2400" dirty="0" smtClean="0">
                <a:latin typeface="Cambria" pitchFamily="18" charset="0"/>
              </a:rPr>
              <a:t>, </a:t>
            </a:r>
            <a:r>
              <a:rPr lang="en-US" sz="2400" dirty="0" err="1" smtClean="0">
                <a:latin typeface="Cambria" pitchFamily="18" charset="0"/>
              </a:rPr>
              <a:t>formulir</a:t>
            </a:r>
            <a:r>
              <a:rPr lang="en-US" sz="2400" dirty="0" smtClean="0">
                <a:latin typeface="Cambria" pitchFamily="18" charset="0"/>
              </a:rPr>
              <a:t> MTBS, </a:t>
            </a:r>
            <a:r>
              <a:rPr lang="en-US" sz="2400" dirty="0" err="1" smtClean="0">
                <a:latin typeface="Cambria" pitchFamily="18" charset="0"/>
              </a:rPr>
              <a:t>laporan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hasil</a:t>
            </a:r>
            <a:r>
              <a:rPr lang="en-US" sz="2400" dirty="0" smtClean="0">
                <a:latin typeface="Cambria" pitchFamily="18" charset="0"/>
              </a:rPr>
              <a:t> MTBS, program </a:t>
            </a:r>
            <a:r>
              <a:rPr lang="en-US" sz="2400" dirty="0" err="1" smtClean="0">
                <a:latin typeface="Cambria" pitchFamily="18" charset="0"/>
              </a:rPr>
              <a:t>penjadwalan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vaksinasi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dan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imunisasi</a:t>
            </a:r>
            <a:r>
              <a:rPr lang="en-US" sz="2400" dirty="0" smtClean="0">
                <a:latin typeface="Cambria" pitchFamily="18" charset="0"/>
              </a:rPr>
              <a:t>, </a:t>
            </a:r>
            <a:r>
              <a:rPr lang="en-US" sz="2400" dirty="0" err="1" smtClean="0">
                <a:latin typeface="Cambria" pitchFamily="18" charset="0"/>
              </a:rPr>
              <a:t>dll</a:t>
            </a:r>
            <a:endParaRPr lang="en-US" sz="2400" dirty="0" smtClean="0">
              <a:latin typeface="Cambria" pitchFamily="18" charset="0"/>
            </a:endParaRPr>
          </a:p>
          <a:p>
            <a:pPr marL="965200" indent="-508000"/>
            <a:r>
              <a:rPr lang="en-US" sz="2400" dirty="0" err="1" smtClean="0">
                <a:latin typeface="Cambria" pitchFamily="18" charset="0"/>
              </a:rPr>
              <a:t>Menganalisis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sistem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Rekam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Medis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Elektronik</a:t>
            </a:r>
            <a:r>
              <a:rPr lang="en-US" sz="2400" dirty="0" smtClean="0">
                <a:latin typeface="Cambria" pitchFamily="18" charset="0"/>
              </a:rPr>
              <a:t> yang </a:t>
            </a:r>
            <a:r>
              <a:rPr lang="en-US" sz="2400" dirty="0" err="1" smtClean="0">
                <a:latin typeface="Cambria" pitchFamily="18" charset="0"/>
              </a:rPr>
              <a:t>digunakan</a:t>
            </a:r>
            <a:endParaRPr lang="en-US" sz="2400" dirty="0" smtClean="0">
              <a:latin typeface="Cambria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tabLst>
                <a:tab pos="115888" algn="l"/>
              </a:tabLst>
            </a:pPr>
            <a:endParaRPr lang="en-US" sz="2400" dirty="0" smtClean="0">
              <a:latin typeface="Cambria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320800"/>
            <a:ext cx="9906000" cy="14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44310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828799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cs typeface="Arial" panose="020B0604020202020204" pitchFamily="34" charset="0"/>
              </a:rPr>
              <a:t>RDL4201</a:t>
            </a: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Cambria" pitchFamily="18" charset="0"/>
                <a:cs typeface="Arial" panose="020B0604020202020204" pitchFamily="34" charset="0"/>
              </a:rPr>
            </a:br>
            <a:r>
              <a:rPr lang="en-US" sz="24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Sistem</a:t>
            </a:r>
            <a:r>
              <a:rPr lang="en-US" sz="24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Pendukung</a:t>
            </a:r>
            <a:r>
              <a:rPr lang="en-US" sz="24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Keputusan</a:t>
            </a:r>
            <a:r>
              <a:rPr lang="en-US" sz="24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Klinis</a:t>
            </a:r>
            <a:r>
              <a:rPr lang="en-US" sz="24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Balita</a:t>
            </a:r>
            <a:r>
              <a:rPr lang="en-US" sz="24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br>
              <a:rPr lang="en-US" sz="24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</a:br>
            <a:r>
              <a:rPr lang="en-US" sz="24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menggunakan</a:t>
            </a:r>
            <a:r>
              <a:rPr lang="en-US" sz="24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Bagan</a:t>
            </a:r>
            <a:r>
              <a:rPr lang="en-US" sz="24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Manajemen</a:t>
            </a:r>
            <a:r>
              <a:rPr lang="en-US" sz="24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Terpadu</a:t>
            </a:r>
            <a:r>
              <a:rPr lang="en-US" sz="24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Balita</a:t>
            </a:r>
            <a:r>
              <a:rPr lang="en-US" sz="24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Sakit</a:t>
            </a:r>
            <a:r>
              <a:rPr lang="en-US" sz="24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(MTBS)/ Integrated Management of Childhood Illness (IMCI)</a:t>
            </a:r>
            <a:endParaRPr lang="en-US" sz="2400" dirty="0">
              <a:solidFill>
                <a:schemeClr val="bg1"/>
              </a:solidFill>
              <a:latin typeface="Cambria" pitchFamily="18" charset="0"/>
              <a:cs typeface="Arial" panose="020B0604020202020204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9446004" y="6316909"/>
            <a:ext cx="459996" cy="310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prstClr val="white"/>
                </a:solidFill>
                <a:latin typeface="Gotham Medium" panose="02000604030000020004" pitchFamily="50" charset="0"/>
              </a:rPr>
              <a:t>4</a:t>
            </a:r>
            <a:endParaRPr lang="id-ID" sz="1200" dirty="0">
              <a:solidFill>
                <a:prstClr val="white"/>
              </a:solidFill>
              <a:latin typeface="Gotham Medium" panose="02000604030000020004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845732"/>
            <a:ext cx="9550400" cy="5012267"/>
          </a:xfr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pPr marL="174625" indent="0">
              <a:lnSpc>
                <a:spcPct val="100000"/>
              </a:lnSpc>
              <a:spcBef>
                <a:spcPts val="1200"/>
              </a:spcBef>
              <a:buNone/>
              <a:tabLst>
                <a:tab pos="115888" algn="l"/>
              </a:tabLst>
            </a:pPr>
            <a:r>
              <a:rPr lang="en-US" sz="2400" b="1" dirty="0" smtClean="0">
                <a:solidFill>
                  <a:srgbClr val="002060"/>
                </a:solidFill>
                <a:latin typeface="Cambria" pitchFamily="18" charset="0"/>
              </a:rPr>
              <a:t>YANG HARUS DIKERJAKAN(2)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400" dirty="0" err="1" smtClean="0">
                <a:latin typeface="Cambria" pitchFamily="18" charset="0"/>
              </a:rPr>
              <a:t>Membuat</a:t>
            </a:r>
            <a:r>
              <a:rPr lang="en-US" sz="2400" dirty="0" smtClean="0">
                <a:latin typeface="Cambria" pitchFamily="18" charset="0"/>
              </a:rPr>
              <a:t> model SPK </a:t>
            </a:r>
            <a:r>
              <a:rPr lang="en-US" sz="2400" dirty="0" err="1" smtClean="0">
                <a:latin typeface="Cambria" pitchFamily="18" charset="0"/>
              </a:rPr>
              <a:t>Klinis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Balita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menggunakan</a:t>
            </a:r>
            <a:r>
              <a:rPr lang="en-US" sz="2400" dirty="0" smtClean="0">
                <a:latin typeface="Cambria" pitchFamily="18" charset="0"/>
              </a:rPr>
              <a:t> Decision Table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400" dirty="0" err="1" smtClean="0">
                <a:latin typeface="Cambria" pitchFamily="18" charset="0"/>
              </a:rPr>
              <a:t>Melakukan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analisis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sistem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aturan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dengan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algoritma</a:t>
            </a:r>
            <a:r>
              <a:rPr lang="en-US" sz="2400" dirty="0" smtClean="0">
                <a:latin typeface="Cambria" pitchFamily="18" charset="0"/>
              </a:rPr>
              <a:t> “IF &lt;</a:t>
            </a:r>
            <a:r>
              <a:rPr lang="en-US" sz="2400" dirty="0" err="1" smtClean="0">
                <a:latin typeface="Cambria" pitchFamily="18" charset="0"/>
              </a:rPr>
              <a:t>gejala</a:t>
            </a:r>
            <a:r>
              <a:rPr lang="en-US" sz="2400" dirty="0" smtClean="0">
                <a:latin typeface="Cambria" pitchFamily="18" charset="0"/>
              </a:rPr>
              <a:t>&gt; THEN &lt;</a:t>
            </a:r>
            <a:r>
              <a:rPr lang="en-US" sz="2400" dirty="0" err="1" smtClean="0">
                <a:latin typeface="Cambria" pitchFamily="18" charset="0"/>
              </a:rPr>
              <a:t>klasifikasi</a:t>
            </a:r>
            <a:r>
              <a:rPr lang="en-US" sz="2400" dirty="0" smtClean="0">
                <a:latin typeface="Cambria" pitchFamily="18" charset="0"/>
              </a:rPr>
              <a:t>&gt;” </a:t>
            </a:r>
            <a:r>
              <a:rPr lang="en-US" sz="2400" dirty="0" err="1" smtClean="0">
                <a:latin typeface="Cambria" pitchFamily="18" charset="0"/>
              </a:rPr>
              <a:t>dan</a:t>
            </a:r>
            <a:r>
              <a:rPr lang="en-US" sz="2400" dirty="0" smtClean="0">
                <a:latin typeface="Cambria" pitchFamily="18" charset="0"/>
              </a:rPr>
              <a:t> “IF &lt;</a:t>
            </a:r>
            <a:r>
              <a:rPr lang="en-US" sz="2400" dirty="0" err="1" smtClean="0">
                <a:latin typeface="Cambria" pitchFamily="18" charset="0"/>
              </a:rPr>
              <a:t>klasifikasi</a:t>
            </a:r>
            <a:r>
              <a:rPr lang="en-US" sz="2400" dirty="0" smtClean="0">
                <a:latin typeface="Cambria" pitchFamily="18" charset="0"/>
              </a:rPr>
              <a:t>&gt; THEN &lt;</a:t>
            </a:r>
            <a:r>
              <a:rPr lang="en-US" sz="2400" dirty="0" err="1" smtClean="0">
                <a:latin typeface="Cambria" pitchFamily="18" charset="0"/>
              </a:rPr>
              <a:t>terapi</a:t>
            </a:r>
            <a:r>
              <a:rPr lang="en-US" sz="2400" dirty="0" smtClean="0">
                <a:latin typeface="Cambria" pitchFamily="18" charset="0"/>
              </a:rPr>
              <a:t>&gt;” </a:t>
            </a:r>
            <a:r>
              <a:rPr lang="en-US" sz="2400" dirty="0" err="1" smtClean="0">
                <a:latin typeface="Cambria" pitchFamily="18" charset="0"/>
              </a:rPr>
              <a:t>dibuat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untuk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membantu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pelayanan</a:t>
            </a:r>
            <a:r>
              <a:rPr lang="en-US" sz="2400" dirty="0" smtClean="0">
                <a:latin typeface="Cambria" pitchFamily="18" charset="0"/>
              </a:rPr>
              <a:t> MTBS di </a:t>
            </a:r>
            <a:r>
              <a:rPr lang="en-US" sz="2400" dirty="0" err="1" smtClean="0">
                <a:latin typeface="Cambria" pitchFamily="18" charset="0"/>
              </a:rPr>
              <a:t>Puskesmas</a:t>
            </a:r>
            <a:r>
              <a:rPr lang="en-US" sz="2400" dirty="0" smtClean="0">
                <a:latin typeface="Cambria" pitchFamily="18" charset="0"/>
              </a:rPr>
              <a:t>. </a:t>
            </a:r>
            <a:r>
              <a:rPr lang="en-US" sz="2400" dirty="0" err="1" smtClean="0">
                <a:latin typeface="Cambria" pitchFamily="18" charset="0"/>
              </a:rPr>
              <a:t>Klasifikasi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dan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terapi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didasarkan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pada</a:t>
            </a:r>
            <a:r>
              <a:rPr lang="en-US" sz="2400" dirty="0" smtClean="0">
                <a:latin typeface="Cambria" pitchFamily="18" charset="0"/>
              </a:rPr>
              <a:t> basis </a:t>
            </a:r>
            <a:r>
              <a:rPr lang="en-US" sz="2400" dirty="0" err="1" smtClean="0">
                <a:latin typeface="Cambria" pitchFamily="18" charset="0"/>
              </a:rPr>
              <a:t>pengetahuan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berdasarkan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standar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algoritma</a:t>
            </a:r>
            <a:r>
              <a:rPr lang="en-US" sz="2400" dirty="0" smtClean="0">
                <a:latin typeface="Cambria" pitchFamily="18" charset="0"/>
              </a:rPr>
              <a:t> MTBS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400" dirty="0" err="1" smtClean="0">
                <a:latin typeface="Cambria" pitchFamily="18" charset="0"/>
              </a:rPr>
              <a:t>Merancang</a:t>
            </a:r>
            <a:r>
              <a:rPr lang="en-US" sz="2400" dirty="0" smtClean="0">
                <a:latin typeface="Cambria" pitchFamily="18" charset="0"/>
              </a:rPr>
              <a:t> SPK </a:t>
            </a:r>
            <a:r>
              <a:rPr lang="en-US" sz="2400" dirty="0" err="1" smtClean="0">
                <a:latin typeface="Cambria" pitchFamily="18" charset="0"/>
              </a:rPr>
              <a:t>Klinis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Balita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untuk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otomatisasi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klasifikasi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kesehatan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balita</a:t>
            </a:r>
            <a:r>
              <a:rPr lang="en-US" sz="2400" dirty="0" smtClean="0">
                <a:latin typeface="Cambria" pitchFamily="18" charset="0"/>
              </a:rPr>
              <a:t>, </a:t>
            </a:r>
            <a:r>
              <a:rPr lang="en-US" sz="2400" dirty="0" err="1" smtClean="0">
                <a:latin typeface="Cambria" pitchFamily="18" charset="0"/>
              </a:rPr>
              <a:t>otomatisasi</a:t>
            </a:r>
            <a:r>
              <a:rPr lang="en-US" sz="2400" dirty="0" smtClean="0">
                <a:latin typeface="Cambria" pitchFamily="18" charset="0"/>
              </a:rPr>
              <a:t> status </a:t>
            </a:r>
            <a:r>
              <a:rPr lang="en-US" sz="2400" dirty="0" err="1" smtClean="0">
                <a:latin typeface="Cambria" pitchFamily="18" charset="0"/>
              </a:rPr>
              <a:t>gizi</a:t>
            </a:r>
            <a:r>
              <a:rPr lang="en-US" sz="2400" dirty="0" smtClean="0">
                <a:latin typeface="Cambria" pitchFamily="18" charset="0"/>
              </a:rPr>
              <a:t>, </a:t>
            </a:r>
            <a:r>
              <a:rPr lang="en-US" sz="2400" dirty="0" err="1" smtClean="0">
                <a:latin typeface="Cambria" pitchFamily="18" charset="0"/>
              </a:rPr>
              <a:t>otomatisasi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dosis</a:t>
            </a:r>
            <a:r>
              <a:rPr lang="en-US" sz="2400" dirty="0" smtClean="0">
                <a:latin typeface="Cambria" pitchFamily="18" charset="0"/>
              </a:rPr>
              <a:t> anti </a:t>
            </a:r>
            <a:r>
              <a:rPr lang="en-US" sz="2400" dirty="0" err="1" smtClean="0">
                <a:latin typeface="Cambria" pitchFamily="18" charset="0"/>
              </a:rPr>
              <a:t>biotik</a:t>
            </a:r>
            <a:r>
              <a:rPr lang="en-US" sz="2400" dirty="0" smtClean="0">
                <a:latin typeface="Cambria" pitchFamily="18" charset="0"/>
              </a:rPr>
              <a:t> (</a:t>
            </a:r>
            <a:r>
              <a:rPr lang="en-US" sz="2400" dirty="0" err="1" smtClean="0">
                <a:latin typeface="Cambria" pitchFamily="18" charset="0"/>
              </a:rPr>
              <a:t>amoksisillin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dan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kotrimoksasole</a:t>
            </a:r>
            <a:r>
              <a:rPr lang="en-US" sz="2400" dirty="0" smtClean="0">
                <a:latin typeface="Cambria" pitchFamily="18" charset="0"/>
              </a:rPr>
              <a:t>) </a:t>
            </a:r>
            <a:r>
              <a:rPr lang="en-US" sz="2400" dirty="0" err="1" smtClean="0">
                <a:latin typeface="Cambria" pitchFamily="18" charset="0"/>
              </a:rPr>
              <a:t>untuk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menjawab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sv-SE" sz="2400" dirty="0" smtClean="0">
                <a:latin typeface="Cambria" pitchFamily="18" charset="0"/>
              </a:rPr>
              <a:t>permasalahan yang ditemukan pada tahap diagnosis,  serta  merancang pengingat </a:t>
            </a:r>
            <a:r>
              <a:rPr lang="en-US" sz="2400" dirty="0" err="1" smtClean="0">
                <a:latin typeface="Cambria" pitchFamily="18" charset="0"/>
              </a:rPr>
              <a:t>jadwal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imunisasi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balita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sesuai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bagan</a:t>
            </a:r>
            <a:r>
              <a:rPr lang="en-US" sz="2400" dirty="0" smtClean="0">
                <a:latin typeface="Cambria" pitchFamily="18" charset="0"/>
              </a:rPr>
              <a:t> MTBS.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400" dirty="0" err="1" smtClean="0">
                <a:latin typeface="Cambria" pitchFamily="18" charset="0"/>
              </a:rPr>
              <a:t>Implementasi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dan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pengujian</a:t>
            </a:r>
            <a:r>
              <a:rPr lang="en-US" sz="2400" dirty="0" smtClean="0">
                <a:latin typeface="Cambria" pitchFamily="18" charset="0"/>
              </a:rPr>
              <a:t> SPK </a:t>
            </a:r>
            <a:r>
              <a:rPr lang="en-US" sz="2400" dirty="0" err="1" smtClean="0">
                <a:latin typeface="Cambria" pitchFamily="18" charset="0"/>
              </a:rPr>
              <a:t>Klinis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Balita</a:t>
            </a:r>
            <a:r>
              <a:rPr lang="en-US" sz="2400" dirty="0" smtClean="0">
                <a:latin typeface="Cambria" pitchFamily="18" charset="0"/>
              </a:rPr>
              <a:t>. </a:t>
            </a:r>
          </a:p>
          <a:p>
            <a:pPr marL="0" indent="0">
              <a:buNone/>
              <a:tabLst>
                <a:tab pos="0" algn="l"/>
              </a:tabLst>
            </a:pPr>
            <a:endParaRPr lang="en-US" sz="2400" b="1" dirty="0">
              <a:solidFill>
                <a:srgbClr val="002060"/>
              </a:solidFill>
              <a:latin typeface="Cambria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320800"/>
            <a:ext cx="9906000" cy="14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43753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2150533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ambria" pitchFamily="18" charset="0"/>
                <a:cs typeface="Arial" panose="020B0604020202020204" pitchFamily="34" charset="0"/>
              </a:rPr>
              <a:t>RDL4201 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Sistem</a:t>
            </a:r>
            <a:r>
              <a:rPr lang="en-US" sz="28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Pendukung</a:t>
            </a:r>
            <a:r>
              <a:rPr lang="en-US" sz="28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Keputusan</a:t>
            </a:r>
            <a:r>
              <a:rPr lang="en-US" sz="28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Klinis</a:t>
            </a:r>
            <a:r>
              <a:rPr lang="en-US" sz="28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Balita</a:t>
            </a:r>
            <a:r>
              <a:rPr lang="en-US" sz="28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br>
              <a:rPr lang="en-US" sz="28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</a:br>
            <a:r>
              <a:rPr lang="en-US" sz="28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menggunakan</a:t>
            </a:r>
            <a:r>
              <a:rPr lang="en-US" sz="28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Bagan</a:t>
            </a:r>
            <a:r>
              <a:rPr lang="en-US" sz="28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Manajemen</a:t>
            </a:r>
            <a:r>
              <a:rPr lang="en-US" sz="28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Terpadu</a:t>
            </a:r>
            <a:r>
              <a:rPr lang="en-US" sz="28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Balita</a:t>
            </a:r>
            <a:r>
              <a:rPr lang="en-US" sz="28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Sakit</a:t>
            </a:r>
            <a:r>
              <a:rPr lang="en-US" sz="2800" dirty="0" smtClean="0">
                <a:latin typeface="Cambria" pitchFamily="18" charset="0"/>
                <a:ea typeface="Open Sans" panose="020B0606030504020204" pitchFamily="34" charset="0"/>
                <a:cs typeface="Arial" panose="020B0604020202020204" pitchFamily="34" charset="0"/>
              </a:rPr>
              <a:t> (MTBS)/ Integrated Management of Childhood Illness (IMCI)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9446004" y="6316909"/>
            <a:ext cx="459996" cy="310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prstClr val="white"/>
                </a:solidFill>
                <a:latin typeface="Gotham Medium" panose="02000604030000020004" pitchFamily="50" charset="0"/>
              </a:rPr>
              <a:t>5</a:t>
            </a:r>
            <a:endParaRPr lang="id-ID" sz="1200" dirty="0">
              <a:solidFill>
                <a:prstClr val="white"/>
              </a:solidFill>
              <a:latin typeface="Gotham Medium" panose="02000604030000020004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184399"/>
            <a:ext cx="9906000" cy="3928533"/>
          </a:xfr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pPr marL="174625" indent="0">
              <a:buNone/>
              <a:tabLst>
                <a:tab pos="0" algn="l"/>
              </a:tabLst>
            </a:pPr>
            <a:r>
              <a:rPr lang="en-US" sz="2400" b="1" dirty="0" err="1" smtClean="0">
                <a:solidFill>
                  <a:srgbClr val="002060"/>
                </a:solidFill>
                <a:latin typeface="Cambria" pitchFamily="18" charset="0"/>
              </a:rPr>
              <a:t>Referensi</a:t>
            </a:r>
            <a:r>
              <a:rPr lang="en-US" sz="2400" b="1" dirty="0" smtClean="0">
                <a:solidFill>
                  <a:srgbClr val="002060"/>
                </a:solidFill>
                <a:latin typeface="Cambria" pitchFamily="18" charset="0"/>
              </a:rPr>
              <a:t>: </a:t>
            </a:r>
          </a:p>
          <a:p>
            <a:pPr marL="457200" indent="-338138">
              <a:tabLst>
                <a:tab pos="0" algn="l"/>
                <a:tab pos="508000" algn="l"/>
              </a:tabLst>
            </a:pPr>
            <a:r>
              <a:rPr lang="en-US" sz="2400" dirty="0" smtClean="0">
                <a:latin typeface="Cambria" pitchFamily="18" charset="0"/>
              </a:rPr>
              <a:t>Sarah Ashley, MD; World Health Organization Integrated Management of Childhood </a:t>
            </a:r>
            <a:r>
              <a:rPr lang="en-US" sz="2400" dirty="0" err="1" smtClean="0">
                <a:latin typeface="Cambria" pitchFamily="18" charset="0"/>
              </a:rPr>
              <a:t>Illnes</a:t>
            </a:r>
            <a:r>
              <a:rPr lang="en-US" sz="2400" dirty="0" smtClean="0">
                <a:latin typeface="Cambria" pitchFamily="18" charset="0"/>
              </a:rPr>
              <a:t>;  14 </a:t>
            </a:r>
            <a:r>
              <a:rPr lang="en-US" sz="2400" dirty="0" err="1" smtClean="0">
                <a:latin typeface="Cambria" pitchFamily="18" charset="0"/>
              </a:rPr>
              <a:t>Oktober</a:t>
            </a:r>
            <a:r>
              <a:rPr lang="en-US" sz="2400" dirty="0" smtClean="0">
                <a:latin typeface="Cambria" pitchFamily="18" charset="0"/>
              </a:rPr>
              <a:t> 2015</a:t>
            </a:r>
          </a:p>
          <a:p>
            <a:pPr marL="457200" indent="-338138">
              <a:tabLst>
                <a:tab pos="0" algn="l"/>
                <a:tab pos="508000" algn="l"/>
              </a:tabLst>
            </a:pPr>
            <a:r>
              <a:rPr lang="en-US" sz="2400" dirty="0" smtClean="0">
                <a:latin typeface="Cambria" pitchFamily="18" charset="0"/>
              </a:rPr>
              <a:t>Handbook IMCI World Health Organization </a:t>
            </a:r>
            <a:r>
              <a:rPr lang="en-US" sz="2400" dirty="0" err="1" smtClean="0">
                <a:latin typeface="Cambria" pitchFamily="18" charset="0"/>
              </a:rPr>
              <a:t>Unicef</a:t>
            </a:r>
            <a:r>
              <a:rPr lang="en-US" sz="2400" dirty="0" smtClean="0">
                <a:latin typeface="Cambria" pitchFamily="18" charset="0"/>
              </a:rPr>
              <a:t> 2005</a:t>
            </a:r>
          </a:p>
          <a:p>
            <a:pPr marL="457200" indent="-338138">
              <a:tabLst>
                <a:tab pos="0" algn="l"/>
                <a:tab pos="508000" algn="l"/>
              </a:tabLst>
            </a:pPr>
            <a:r>
              <a:rPr lang="en-US" sz="2400" dirty="0" smtClean="0">
                <a:latin typeface="Cambria" pitchFamily="18" charset="0"/>
              </a:rPr>
              <a:t>A.B. </a:t>
            </a:r>
            <a:r>
              <a:rPr lang="en-US" sz="2400" dirty="0" err="1" smtClean="0">
                <a:latin typeface="Cambria" pitchFamily="18" charset="0"/>
              </a:rPr>
              <a:t>Adehor</a:t>
            </a:r>
            <a:r>
              <a:rPr lang="en-US" sz="2400" dirty="0" smtClean="0">
                <a:latin typeface="Cambria" pitchFamily="18" charset="0"/>
              </a:rPr>
              <a:t> &amp; </a:t>
            </a:r>
            <a:r>
              <a:rPr lang="en-US" sz="2400" dirty="0" err="1" smtClean="0">
                <a:latin typeface="Cambria" pitchFamily="18" charset="0"/>
              </a:rPr>
              <a:t>P.R.Burell</a:t>
            </a:r>
            <a:r>
              <a:rPr lang="en-US" sz="2400" dirty="0" smtClean="0">
                <a:latin typeface="Cambria" pitchFamily="18" charset="0"/>
              </a:rPr>
              <a:t>; The integrated management of health care strategies and differential diagnosis by expert system technology : a single dimensional approach; World Academy of Science, Engineering and Technology; Journal of Social, Behavioral, Educational, Economic, Business and Industrial Engineering Vol.2 No.8; 2008.</a:t>
            </a:r>
          </a:p>
          <a:p>
            <a:pPr marL="457200" indent="-338138">
              <a:tabLst>
                <a:tab pos="0" algn="l"/>
                <a:tab pos="508000" algn="l"/>
              </a:tabLst>
            </a:pPr>
            <a:r>
              <a:rPr lang="en-US" sz="2400" dirty="0" err="1" smtClean="0">
                <a:latin typeface="Cambria" pitchFamily="18" charset="0"/>
              </a:rPr>
              <a:t>Bagan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Manajemen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Terpadu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Balita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Sakit</a:t>
            </a:r>
            <a:r>
              <a:rPr lang="en-US" sz="2400" dirty="0" smtClean="0">
                <a:latin typeface="Cambria" pitchFamily="18" charset="0"/>
              </a:rPr>
              <a:t> MTBS </a:t>
            </a:r>
            <a:r>
              <a:rPr lang="en-US" sz="2400" dirty="0" err="1" smtClean="0">
                <a:latin typeface="Cambria" pitchFamily="18" charset="0"/>
              </a:rPr>
              <a:t>Depkes</a:t>
            </a:r>
            <a:r>
              <a:rPr lang="en-US" sz="2400" dirty="0" smtClean="0">
                <a:latin typeface="Cambria" pitchFamily="18" charset="0"/>
              </a:rPr>
              <a:t> RI. Jakarta 2008</a:t>
            </a:r>
            <a:endParaRPr lang="en-US" sz="2400" dirty="0">
              <a:latin typeface="Cambria" pitchFamily="18" charset="0"/>
            </a:endParaRPr>
          </a:p>
          <a:p>
            <a:pPr marL="0" indent="0">
              <a:buNone/>
              <a:tabLst>
                <a:tab pos="0" algn="l"/>
              </a:tabLst>
            </a:pPr>
            <a:endParaRPr lang="en-US" sz="2400" b="1" dirty="0">
              <a:solidFill>
                <a:srgbClr val="002060"/>
              </a:solidFill>
              <a:latin typeface="Cambria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320800"/>
            <a:ext cx="9906000" cy="14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19773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-14513" y="1352844"/>
            <a:ext cx="9906000" cy="4714125"/>
          </a:xfr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pPr marL="174625" indent="0">
              <a:spcBef>
                <a:spcPts val="1200"/>
              </a:spcBef>
              <a:buNone/>
              <a:tabLst>
                <a:tab pos="115888" algn="l"/>
              </a:tabLst>
            </a:pPr>
            <a:endParaRPr lang="en-US" sz="3100" b="1" dirty="0" smtClean="0">
              <a:solidFill>
                <a:srgbClr val="002060"/>
              </a:solidFill>
            </a:endParaRPr>
          </a:p>
          <a:p>
            <a:pPr marL="0" indent="0">
              <a:buNone/>
              <a:tabLst>
                <a:tab pos="0" algn="l"/>
              </a:tabLst>
            </a:pPr>
            <a:endParaRPr lang="en-US" sz="3100" b="1" dirty="0">
              <a:solidFill>
                <a:srgbClr val="00206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325563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smtClean="0">
                <a:latin typeface="Cambria" pitchFamily="18" charset="0"/>
              </a:rPr>
              <a:t>Gladi LPH Unpar</a:t>
            </a:r>
            <a:endParaRPr lang="en-US" sz="2800" dirty="0" smtClean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432" y="1696729"/>
            <a:ext cx="9240572" cy="3738871"/>
          </a:xfrm>
        </p:spPr>
        <p:txBody>
          <a:bodyPr>
            <a:normAutofit lnSpcReduction="10000"/>
          </a:bodyPr>
          <a:lstStyle/>
          <a:p>
            <a:pPr marL="395288" indent="-395288">
              <a:buNone/>
              <a:tabLst>
                <a:tab pos="0" algn="l"/>
              </a:tabLst>
            </a:pPr>
            <a:r>
              <a:rPr lang="en-US" sz="2400" dirty="0" smtClean="0">
                <a:latin typeface="Cambria" pitchFamily="18" charset="0"/>
              </a:rPr>
              <a:t>LPH </a:t>
            </a:r>
            <a:r>
              <a:rPr lang="en-US" sz="2400" dirty="0" err="1" smtClean="0">
                <a:latin typeface="Cambria" pitchFamily="18" charset="0"/>
              </a:rPr>
              <a:t>Unpar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melakukan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pembinaan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bagi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mahasiswa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Unpar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melalui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kegiatan</a:t>
            </a:r>
            <a:r>
              <a:rPr lang="en-US" sz="2400" dirty="0" smtClean="0">
                <a:latin typeface="Cambria" pitchFamily="18" charset="0"/>
              </a:rPr>
              <a:t> GLADI.</a:t>
            </a:r>
          </a:p>
          <a:p>
            <a:pPr marL="395288" indent="-395288">
              <a:buNone/>
              <a:tabLst>
                <a:tab pos="0" algn="l"/>
              </a:tabLst>
            </a:pPr>
            <a:r>
              <a:rPr lang="en-US" sz="2400" dirty="0" smtClean="0">
                <a:latin typeface="Cambria" pitchFamily="18" charset="0"/>
              </a:rPr>
              <a:t>Ada 4 </a:t>
            </a:r>
            <a:r>
              <a:rPr lang="en-US" sz="2400" dirty="0" err="1" smtClean="0">
                <a:latin typeface="Cambria" pitchFamily="18" charset="0"/>
              </a:rPr>
              <a:t>jenis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Gladi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yaitu</a:t>
            </a:r>
            <a:r>
              <a:rPr lang="en-US" sz="2400" dirty="0" smtClean="0">
                <a:latin typeface="Cambria" pitchFamily="18" charset="0"/>
              </a:rPr>
              <a:t> (</a:t>
            </a:r>
            <a:r>
              <a:rPr lang="en-US" sz="2400" dirty="0" err="1" smtClean="0">
                <a:latin typeface="Cambria" pitchFamily="18" charset="0"/>
              </a:rPr>
              <a:t>detil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dapat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dilihat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pada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situs</a:t>
            </a:r>
            <a:r>
              <a:rPr lang="en-US" sz="2400" dirty="0" smtClean="0">
                <a:latin typeface="Cambria" pitchFamily="18" charset="0"/>
              </a:rPr>
              <a:t> LPH </a:t>
            </a:r>
            <a:r>
              <a:rPr lang="en-US" sz="2400" dirty="0" err="1" smtClean="0">
                <a:latin typeface="Cambria" pitchFamily="18" charset="0"/>
              </a:rPr>
              <a:t>Unpar</a:t>
            </a:r>
            <a:r>
              <a:rPr lang="en-US" sz="2400" dirty="0" smtClean="0">
                <a:latin typeface="Cambria" pitchFamily="18" charset="0"/>
              </a:rPr>
              <a:t>)</a:t>
            </a:r>
          </a:p>
          <a:p>
            <a:pPr marL="395288" indent="-395288">
              <a:tabLst>
                <a:tab pos="0" algn="l"/>
              </a:tabLst>
            </a:pPr>
            <a:r>
              <a:rPr lang="en-US" sz="2400" dirty="0" err="1" smtClean="0">
                <a:latin typeface="Cambria" pitchFamily="18" charset="0"/>
              </a:rPr>
              <a:t>Gladi</a:t>
            </a:r>
            <a:r>
              <a:rPr lang="en-US" sz="2400" dirty="0" smtClean="0">
                <a:latin typeface="Cambria" pitchFamily="18" charset="0"/>
              </a:rPr>
              <a:t> Spiritual</a:t>
            </a:r>
          </a:p>
          <a:p>
            <a:pPr marL="395288" indent="-395288">
              <a:tabLst>
                <a:tab pos="0" algn="l"/>
              </a:tabLst>
            </a:pPr>
            <a:r>
              <a:rPr lang="en-US" sz="2400" dirty="0" err="1" smtClean="0">
                <a:latin typeface="Cambria" pitchFamily="18" charset="0"/>
              </a:rPr>
              <a:t>Gladi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Kreatif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Intelektual</a:t>
            </a:r>
            <a:endParaRPr lang="en-US" sz="2400" dirty="0" smtClean="0">
              <a:latin typeface="Cambria" pitchFamily="18" charset="0"/>
            </a:endParaRPr>
          </a:p>
          <a:p>
            <a:pPr marL="395288" indent="-395288">
              <a:tabLst>
                <a:tab pos="0" algn="l"/>
              </a:tabLst>
            </a:pPr>
            <a:r>
              <a:rPr lang="en-US" sz="2400" dirty="0" err="1" smtClean="0">
                <a:latin typeface="Cambria" pitchFamily="18" charset="0"/>
              </a:rPr>
              <a:t>Gladi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Kepribadian</a:t>
            </a:r>
            <a:endParaRPr lang="en-US" sz="2400" dirty="0" smtClean="0">
              <a:latin typeface="Cambria" pitchFamily="18" charset="0"/>
            </a:endParaRPr>
          </a:p>
          <a:p>
            <a:pPr marL="395288" indent="-395288">
              <a:tabLst>
                <a:tab pos="0" algn="l"/>
              </a:tabLst>
            </a:pPr>
            <a:r>
              <a:rPr lang="en-US" sz="2400" dirty="0" err="1" smtClean="0">
                <a:latin typeface="Cambria" pitchFamily="18" charset="0"/>
              </a:rPr>
              <a:t>Gladi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Budaya</a:t>
            </a:r>
            <a:endParaRPr lang="en-US" sz="2400" dirty="0" smtClean="0">
              <a:latin typeface="Cambria" pitchFamily="18" charset="0"/>
            </a:endParaRPr>
          </a:p>
          <a:p>
            <a:pPr marL="0" indent="0">
              <a:buNone/>
              <a:tabLst>
                <a:tab pos="0" algn="l"/>
              </a:tabLst>
            </a:pPr>
            <a:r>
              <a:rPr lang="en-US" sz="2400" dirty="0" err="1" smtClean="0">
                <a:latin typeface="Cambria" pitchFamily="18" charset="0"/>
              </a:rPr>
              <a:t>Setiap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jenis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kegiatan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Gladi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dilakukan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selama</a:t>
            </a:r>
            <a:r>
              <a:rPr lang="en-US" sz="2400" dirty="0" smtClean="0">
                <a:latin typeface="Cambria" pitchFamily="18" charset="0"/>
              </a:rPr>
              <a:t>  2-4 </a:t>
            </a:r>
            <a:r>
              <a:rPr lang="en-US" sz="2400" dirty="0" err="1" smtClean="0">
                <a:latin typeface="Cambria" pitchFamily="18" charset="0"/>
              </a:rPr>
              <a:t>hari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dan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satu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jenis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kegiatan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dapat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menampung</a:t>
            </a:r>
            <a:r>
              <a:rPr lang="en-US" sz="2400" dirty="0" smtClean="0">
                <a:latin typeface="Cambria" pitchFamily="18" charset="0"/>
              </a:rPr>
              <a:t> 30-40 </a:t>
            </a:r>
            <a:r>
              <a:rPr lang="en-US" sz="2400" dirty="0" err="1" smtClean="0">
                <a:latin typeface="Cambria" pitchFamily="18" charset="0"/>
              </a:rPr>
              <a:t>peserta</a:t>
            </a:r>
            <a:r>
              <a:rPr lang="en-US" sz="2400" dirty="0">
                <a:latin typeface="Cambria" pitchFamily="18" charset="0"/>
              </a:rPr>
              <a:t>.</a:t>
            </a:r>
            <a:endParaRPr lang="en-US" sz="2400" dirty="0" smtClean="0">
              <a:latin typeface="Cambria" pitchFamily="18" charset="0"/>
            </a:endParaRPr>
          </a:p>
          <a:p>
            <a:pPr marL="395288" indent="-395288">
              <a:tabLst>
                <a:tab pos="0" algn="l"/>
              </a:tabLst>
            </a:pPr>
            <a:endParaRPr lang="en-US" sz="2400" dirty="0">
              <a:latin typeface="Cambria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320800"/>
            <a:ext cx="9906000" cy="14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4757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2199</TotalTime>
  <Words>1293</Words>
  <Application>Microsoft Office PowerPoint</Application>
  <PresentationFormat>A4 Paper (210x297 mm)</PresentationFormat>
  <Paragraphs>129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1_Office Theme</vt:lpstr>
      <vt:lpstr>Daftar Topik Skripsi Semester Genap 2016-2017</vt:lpstr>
      <vt:lpstr>Daftar Topik</vt:lpstr>
      <vt:lpstr>RDL4201  Sistem Pendukung Keputusan Klinis Balita  menggunakan Bagan Manajemen Terpadu Balita Sakit (MTBS)/ Integrated Management of Childhood Illness (IMCI)</vt:lpstr>
      <vt:lpstr>RDL4201  Sistem Pendukung Keputusan Klinis Balita  menggunakan Bagan Manajemen Terpadu Balita Sakit (MTBS)/ Integrated Management of Childhood Illness (IMCI)</vt:lpstr>
      <vt:lpstr>RDL4201 Sistem Pendukung Keputusan Klinis Balita  menggunakan Bagan Manajemen Terpadu Balita Sakit (MTBS)/ Integrated Management of Childhood Illness (IMCI)</vt:lpstr>
      <vt:lpstr>RDL4201 Sistem Pendukung Keputusan Klinis Balita  menggunakan Bagan Manajemen Terpadu Balita Sakit (MTBS)/ Integrated Management of Childhood Illness (IMCI)</vt:lpstr>
      <vt:lpstr>RDL4201 Sistem Pendukung Keputusan Klinis Balita  menggunakan Bagan Manajemen Terpadu Balita Sakit (MTBS)/ Integrated Management of Childhood Illness (IMCI)</vt:lpstr>
      <vt:lpstr>RDL4201  Sistem Pendukung Keputusan Klinis Balita  menggunakan Bagan Manajemen Terpadu Balita Sakit (MTBS)/ Integrated Management of Childhood Illness (IMCI)</vt:lpstr>
      <vt:lpstr>Gladi LPH Unpar</vt:lpstr>
      <vt:lpstr>RDL4202*  Sistem Informasi Gladi LPH Unpar</vt:lpstr>
      <vt:lpstr>RDL4202* Sistem Informasi Gladi LPH Unpar.</vt:lpstr>
      <vt:lpstr>RDL4202*  Sistem Informasi Gladi LPH Unpar.</vt:lpstr>
      <vt:lpstr>RDL4203*  Sistem Informasi Pendukung Gladi LPH Unpar</vt:lpstr>
      <vt:lpstr>RDL4203*  Sistem Informasi Pendukung Gladi LPH Unpar</vt:lpstr>
      <vt:lpstr>RDL4203*  Sistem Informasi Pendukung Gladi LPH Unpar</vt:lpstr>
      <vt:lpstr>RDL 4202* &amp; RDL4203*  Sistem Informasi Gladi LPH Unpar Sistem Informasi Pendukung Gladi LPH Unpar</vt:lpstr>
      <vt:lpstr>RDL 4202* &amp; RDL4203*  Sistem Informasi Gladi LPH Unpar Sistem Informasi Pendukung Gladi LPH Unpar</vt:lpstr>
      <vt:lpstr>Slide 18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SLIDER</dc:title>
  <dc:creator>Microsoft</dc:creator>
  <cp:lastModifiedBy>ASUS</cp:lastModifiedBy>
  <cp:revision>165</cp:revision>
  <cp:lastPrinted>2016-08-22T01:39:21Z</cp:lastPrinted>
  <dcterms:created xsi:type="dcterms:W3CDTF">2016-05-12T02:45:33Z</dcterms:created>
  <dcterms:modified xsi:type="dcterms:W3CDTF">2016-10-31T04:33:22Z</dcterms:modified>
</cp:coreProperties>
</file>