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3" r:id="rId5"/>
    <p:sldId id="260" r:id="rId6"/>
    <p:sldId id="269" r:id="rId7"/>
    <p:sldId id="264" r:id="rId8"/>
    <p:sldId id="261" r:id="rId9"/>
    <p:sldId id="266" r:id="rId10"/>
    <p:sldId id="267" r:id="rId11"/>
    <p:sldId id="262" r:id="rId12"/>
    <p:sldId id="271" r:id="rId13"/>
    <p:sldId id="268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4B0BD7E1-8FE6-4A6F-9D18-F499481D923C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C8F3168E-F03C-40CD-ACDD-DB718A200186}" type="slidenum">
              <a:rPr lang="id-ID" smtClean="0"/>
              <a:t>‹#›</a:t>
            </a:fld>
            <a:endParaRPr lang="id-ID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88140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7E1-8FE6-4A6F-9D18-F499481D923C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68E-F03C-40CD-ACDD-DB718A2001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31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4B0BD7E1-8FE6-4A6F-9D18-F499481D923C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C8F3168E-F03C-40CD-ACDD-DB718A200186}" type="slidenum">
              <a:rPr lang="id-ID" smtClean="0"/>
              <a:t>‹#›</a:t>
            </a:fld>
            <a:endParaRPr lang="id-ID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158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7E1-8FE6-4A6F-9D18-F499481D923C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68E-F03C-40CD-ACDD-DB718A200186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24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B0BD7E1-8FE6-4A6F-9D18-F499481D923C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C8F3168E-F03C-40CD-ACDD-DB718A200186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38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7E1-8FE6-4A6F-9D18-F499481D923C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68E-F03C-40CD-ACDD-DB718A2001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331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7E1-8FE6-4A6F-9D18-F499481D923C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68E-F03C-40CD-ACDD-DB718A2001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741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7E1-8FE6-4A6F-9D18-F499481D923C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68E-F03C-40CD-ACDD-DB718A2001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03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7E1-8FE6-4A6F-9D18-F499481D923C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168E-F03C-40CD-ACDD-DB718A2001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7773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4B0BD7E1-8FE6-4A6F-9D18-F499481D923C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C8F3168E-F03C-40CD-ACDD-DB718A2001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6405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4B0BD7E1-8FE6-4A6F-9D18-F499481D923C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C8F3168E-F03C-40CD-ACDD-DB718A20018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666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B0BD7E1-8FE6-4A6F-9D18-F499481D923C}" type="datetimeFigureOut">
              <a:rPr lang="id-ID" smtClean="0"/>
              <a:t>25/10/2016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8F3168E-F03C-40CD-ACDD-DB718A200186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3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tisunpar/BlueTape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tisunpar/BlueTap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400" y="2438400"/>
            <a:ext cx="6578600" cy="3651250"/>
          </a:xfrm>
        </p:spPr>
        <p:txBody>
          <a:bodyPr/>
          <a:lstStyle/>
          <a:p>
            <a:r>
              <a:rPr lang="en-US" b="1" dirty="0" smtClean="0"/>
              <a:t>VAN4201 – Test case generator </a:t>
            </a:r>
            <a:r>
              <a:rPr lang="en-US" b="1" dirty="0" err="1" smtClean="0"/>
              <a:t>dengan</a:t>
            </a:r>
            <a:r>
              <a:rPr lang="en-US" b="1" dirty="0" smtClean="0"/>
              <a:t> DSL</a:t>
            </a:r>
          </a:p>
          <a:p>
            <a:r>
              <a:rPr lang="en-US" b="1" dirty="0" smtClean="0"/>
              <a:t>VAN4202* - </a:t>
            </a:r>
            <a:r>
              <a:rPr lang="en-US" b="1" dirty="0" err="1" smtClean="0"/>
              <a:t>Pengelolaan</a:t>
            </a:r>
            <a:r>
              <a:rPr lang="en-US" b="1" dirty="0" smtClean="0"/>
              <a:t> Seminar Internal </a:t>
            </a:r>
            <a:r>
              <a:rPr lang="en-US" b="1" dirty="0" err="1" smtClean="0"/>
              <a:t>Teknik</a:t>
            </a:r>
            <a:r>
              <a:rPr lang="en-US" b="1" dirty="0" smtClean="0"/>
              <a:t> </a:t>
            </a:r>
            <a:r>
              <a:rPr lang="en-US" b="1" dirty="0" err="1" smtClean="0"/>
              <a:t>Informatika</a:t>
            </a:r>
            <a:r>
              <a:rPr lang="en-US" b="1" dirty="0" smtClean="0"/>
              <a:t> UNPAR</a:t>
            </a:r>
          </a:p>
          <a:p>
            <a:r>
              <a:rPr lang="en-US" b="1" dirty="0" smtClean="0"/>
              <a:t>VAN4203 – SQL Check Constraint Generator </a:t>
            </a:r>
            <a:r>
              <a:rPr lang="en-US" b="1" dirty="0" err="1" smtClean="0"/>
              <a:t>berdasarkan</a:t>
            </a:r>
            <a:r>
              <a:rPr lang="en-US" b="1" dirty="0" smtClean="0"/>
              <a:t> Term </a:t>
            </a:r>
            <a:r>
              <a:rPr lang="en-US" b="1" dirty="0" err="1" smtClean="0"/>
              <a:t>Aturan</a:t>
            </a:r>
            <a:r>
              <a:rPr lang="en-US" b="1" dirty="0" smtClean="0"/>
              <a:t> </a:t>
            </a:r>
            <a:r>
              <a:rPr lang="en-US" b="1" dirty="0" err="1" smtClean="0"/>
              <a:t>Bisnis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SBVR</a:t>
            </a:r>
          </a:p>
          <a:p>
            <a:r>
              <a:rPr lang="en-US" b="1" dirty="0" smtClean="0"/>
              <a:t>VAN4204* </a:t>
            </a:r>
            <a:r>
              <a:rPr lang="en-US" b="1" dirty="0"/>
              <a:t>- </a:t>
            </a:r>
            <a:r>
              <a:rPr lang="en-US" b="1" dirty="0" err="1"/>
              <a:t>Pengelolaan</a:t>
            </a:r>
            <a:r>
              <a:rPr lang="en-US" b="1" dirty="0"/>
              <a:t> </a:t>
            </a:r>
            <a:r>
              <a:rPr lang="en-US" b="1" dirty="0" err="1" smtClean="0"/>
              <a:t>Skripsi</a:t>
            </a:r>
            <a:r>
              <a:rPr lang="en-US" b="1" dirty="0" smtClean="0"/>
              <a:t> 1 Program </a:t>
            </a:r>
            <a:r>
              <a:rPr lang="en-US" b="1" dirty="0" err="1" smtClean="0"/>
              <a:t>Studi</a:t>
            </a:r>
            <a:r>
              <a:rPr lang="en-US" b="1" dirty="0" smtClean="0"/>
              <a:t> </a:t>
            </a:r>
            <a:r>
              <a:rPr lang="en-US" b="1" dirty="0" err="1" smtClean="0"/>
              <a:t>Teknik</a:t>
            </a:r>
            <a:r>
              <a:rPr lang="en-US" b="1" dirty="0" smtClean="0"/>
              <a:t> </a:t>
            </a:r>
            <a:r>
              <a:rPr lang="en-US" b="1" dirty="0" err="1" smtClean="0"/>
              <a:t>Informatika</a:t>
            </a:r>
            <a:r>
              <a:rPr lang="en-US" b="1" dirty="0" smtClean="0"/>
              <a:t> UNPAR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0150" y="568325"/>
            <a:ext cx="6673850" cy="977900"/>
          </a:xfrm>
        </p:spPr>
        <p:txBody>
          <a:bodyPr/>
          <a:lstStyle/>
          <a:p>
            <a:r>
              <a:rPr lang="en-US" b="1" dirty="0" err="1" smtClean="0"/>
              <a:t>Daftar</a:t>
            </a:r>
            <a:r>
              <a:rPr lang="en-US" b="1" dirty="0" smtClean="0"/>
              <a:t> </a:t>
            </a:r>
            <a:r>
              <a:rPr lang="en-US" b="1" dirty="0" err="1" smtClean="0"/>
              <a:t>Topik</a:t>
            </a:r>
            <a:r>
              <a:rPr lang="en-US" b="1" dirty="0" smtClean="0"/>
              <a:t> </a:t>
            </a:r>
            <a:r>
              <a:rPr lang="en-US" b="1" dirty="0" err="1" smtClean="0"/>
              <a:t>Skripsi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2843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0150" y="568325"/>
            <a:ext cx="6673850" cy="156051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/>
                </a:solidFill>
              </a:rPr>
              <a:t>(VAN4203</a:t>
            </a:r>
            <a:r>
              <a:rPr lang="en-US" sz="3200" b="1" dirty="0">
                <a:solidFill>
                  <a:schemeClr val="accent5"/>
                </a:solidFill>
              </a:rPr>
              <a:t>) SQL </a:t>
            </a:r>
            <a:r>
              <a:rPr lang="en-US" sz="3200" b="1" dirty="0" smtClean="0">
                <a:solidFill>
                  <a:schemeClr val="accent5"/>
                </a:solidFill>
              </a:rPr>
              <a:t>Integrity </a:t>
            </a:r>
            <a:r>
              <a:rPr lang="en-US" sz="3200" b="1" dirty="0">
                <a:solidFill>
                  <a:schemeClr val="accent5"/>
                </a:solidFill>
              </a:rPr>
              <a:t>Constraint Generator </a:t>
            </a:r>
            <a:r>
              <a:rPr lang="en-US" sz="3200" b="1" dirty="0" err="1">
                <a:solidFill>
                  <a:schemeClr val="accent5"/>
                </a:solidFill>
              </a:rPr>
              <a:t>berdasarkan</a:t>
            </a:r>
            <a:r>
              <a:rPr lang="en-US" sz="3200" b="1" dirty="0">
                <a:solidFill>
                  <a:schemeClr val="accent5"/>
                </a:solidFill>
              </a:rPr>
              <a:t> Term </a:t>
            </a:r>
            <a:r>
              <a:rPr lang="en-US" sz="3200" b="1" dirty="0" err="1">
                <a:solidFill>
                  <a:schemeClr val="accent5"/>
                </a:solidFill>
              </a:rPr>
              <a:t>Aturan</a:t>
            </a:r>
            <a:r>
              <a:rPr lang="en-US" sz="3200" b="1" dirty="0">
                <a:solidFill>
                  <a:schemeClr val="accent5"/>
                </a:solidFill>
              </a:rPr>
              <a:t> </a:t>
            </a:r>
            <a:r>
              <a:rPr lang="en-US" sz="3200" b="1" dirty="0" err="1" smtClean="0">
                <a:solidFill>
                  <a:schemeClr val="accent5"/>
                </a:solidFill>
              </a:rPr>
              <a:t>Bisnis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400" y="2438400"/>
            <a:ext cx="6578600" cy="3651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Referensi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Domain-Specific </a:t>
            </a:r>
            <a:r>
              <a:rPr lang="en-US" dirty="0"/>
              <a:t>Languages - M. Fowler (Addison-Wesley, 2010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Chanana</a:t>
            </a:r>
            <a:r>
              <a:rPr lang="en-US" dirty="0"/>
              <a:t>, V. &amp; </a:t>
            </a:r>
            <a:r>
              <a:rPr lang="en-US" dirty="0" err="1"/>
              <a:t>Koronios</a:t>
            </a:r>
            <a:r>
              <a:rPr lang="en-US" dirty="0"/>
              <a:t>, A., 2007. </a:t>
            </a:r>
            <a:r>
              <a:rPr lang="en-US" i="1" dirty="0"/>
              <a:t>Data Quality through Business Rules. </a:t>
            </a:r>
            <a:r>
              <a:rPr lang="en-US" dirty="0"/>
              <a:t>Dhaka, </a:t>
            </a:r>
            <a:r>
              <a:rPr lang="en-US" dirty="0" smtClean="0"/>
              <a:t>Bangladesh. </a:t>
            </a:r>
          </a:p>
          <a:p>
            <a:pPr lvl="1"/>
            <a:r>
              <a:rPr lang="en-US" dirty="0"/>
              <a:t>Group, B. R., </a:t>
            </a:r>
            <a:r>
              <a:rPr lang="en-US" dirty="0" err="1"/>
              <a:t>n.d.</a:t>
            </a:r>
            <a:r>
              <a:rPr lang="en-US" dirty="0"/>
              <a:t> </a:t>
            </a:r>
            <a:r>
              <a:rPr lang="en-US" i="1" dirty="0"/>
              <a:t>Business Rules Group. </a:t>
            </a:r>
            <a:r>
              <a:rPr lang="en-US" dirty="0"/>
              <a:t>[Online] Available at: http://www.businessrulesgroup.org </a:t>
            </a:r>
          </a:p>
          <a:p>
            <a:r>
              <a:rPr lang="en-US" dirty="0" err="1" smtClean="0"/>
              <a:t>Syarat</a:t>
            </a:r>
            <a:r>
              <a:rPr lang="en-US" dirty="0" smtClean="0"/>
              <a:t>: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menempuh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PBD</a:t>
            </a:r>
          </a:p>
          <a:p>
            <a:r>
              <a:rPr lang="en-US" dirty="0" err="1" smtClean="0"/>
              <a:t>Untuk</a:t>
            </a:r>
            <a:r>
              <a:rPr lang="en-US" dirty="0"/>
              <a:t>: 1 orang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82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0150" y="568325"/>
            <a:ext cx="6673850" cy="156051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/>
                </a:solidFill>
              </a:rPr>
              <a:t>(VAN4204*) </a:t>
            </a:r>
            <a:r>
              <a:rPr lang="en-US" sz="3000" b="1" dirty="0">
                <a:solidFill>
                  <a:schemeClr val="accent5"/>
                </a:solidFill>
              </a:rPr>
              <a:t>- </a:t>
            </a:r>
            <a:r>
              <a:rPr lang="en-US" sz="3000" b="1" dirty="0" err="1">
                <a:solidFill>
                  <a:schemeClr val="accent5"/>
                </a:solidFill>
              </a:rPr>
              <a:t>Pengelolaan</a:t>
            </a:r>
            <a:r>
              <a:rPr lang="en-US" sz="3000" b="1" dirty="0">
                <a:solidFill>
                  <a:schemeClr val="accent5"/>
                </a:solidFill>
              </a:rPr>
              <a:t> </a:t>
            </a:r>
            <a:r>
              <a:rPr lang="en-US" sz="3000" b="1" dirty="0" err="1">
                <a:solidFill>
                  <a:schemeClr val="accent5"/>
                </a:solidFill>
              </a:rPr>
              <a:t>Skripsi</a:t>
            </a:r>
            <a:r>
              <a:rPr lang="en-US" sz="3000" b="1" dirty="0">
                <a:solidFill>
                  <a:schemeClr val="accent5"/>
                </a:solidFill>
              </a:rPr>
              <a:t> 1 Program </a:t>
            </a:r>
            <a:r>
              <a:rPr lang="en-US" sz="3000" b="1" dirty="0" err="1">
                <a:solidFill>
                  <a:schemeClr val="accent5"/>
                </a:solidFill>
              </a:rPr>
              <a:t>Studi</a:t>
            </a:r>
            <a:r>
              <a:rPr lang="en-US" sz="3000" b="1" dirty="0">
                <a:solidFill>
                  <a:schemeClr val="accent5"/>
                </a:solidFill>
              </a:rPr>
              <a:t> </a:t>
            </a:r>
            <a:r>
              <a:rPr lang="en-US" sz="3000" b="1" dirty="0" err="1">
                <a:solidFill>
                  <a:schemeClr val="accent5"/>
                </a:solidFill>
              </a:rPr>
              <a:t>Teknik</a:t>
            </a:r>
            <a:r>
              <a:rPr lang="en-US" sz="3000" b="1" dirty="0">
                <a:solidFill>
                  <a:schemeClr val="accent5"/>
                </a:solidFill>
              </a:rPr>
              <a:t> </a:t>
            </a:r>
            <a:r>
              <a:rPr lang="en-US" sz="3000" b="1" dirty="0" err="1">
                <a:solidFill>
                  <a:schemeClr val="accent5"/>
                </a:solidFill>
              </a:rPr>
              <a:t>Informatika</a:t>
            </a:r>
            <a:r>
              <a:rPr lang="en-US" sz="3000" b="1" dirty="0">
                <a:solidFill>
                  <a:schemeClr val="accent5"/>
                </a:solidFill>
              </a:rPr>
              <a:t> UNPAR</a:t>
            </a:r>
            <a:endParaRPr lang="en-US" sz="30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400" y="2438400"/>
            <a:ext cx="6578600" cy="3651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proses </a:t>
            </a:r>
            <a:r>
              <a:rPr lang="en-US" dirty="0" err="1" smtClean="0"/>
              <a:t>rutin</a:t>
            </a:r>
            <a:r>
              <a:rPr lang="en-US" dirty="0" smtClean="0"/>
              <a:t> yang </a:t>
            </a:r>
            <a:r>
              <a:rPr lang="en-US" dirty="0" err="1" smtClean="0"/>
              <a:t>berlangsung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jenjang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S1.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> di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smtClean="0"/>
              <a:t>IF </a:t>
            </a:r>
            <a:r>
              <a:rPr lang="en-US" dirty="0" err="1" smtClean="0"/>
              <a:t>Unpar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manual.</a:t>
            </a:r>
          </a:p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: </a:t>
            </a:r>
            <a:r>
              <a:rPr lang="en-US" dirty="0" err="1" smtClean="0"/>
              <a:t>Mengembangkan</a:t>
            </a:r>
            <a:r>
              <a:rPr lang="en-US" dirty="0" smtClean="0"/>
              <a:t> SI yang </a:t>
            </a:r>
            <a:r>
              <a:rPr lang="en-US" dirty="0" err="1" smtClean="0"/>
              <a:t>dapat</a:t>
            </a:r>
            <a:r>
              <a:rPr lang="en-US" dirty="0" smtClean="0"/>
              <a:t> 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proses </a:t>
            </a:r>
            <a:r>
              <a:rPr lang="en-US" dirty="0" err="1" smtClean="0"/>
              <a:t>skripsi</a:t>
            </a:r>
            <a:r>
              <a:rPr lang="en-US" dirty="0" smtClean="0"/>
              <a:t> </a:t>
            </a:r>
            <a:r>
              <a:rPr lang="en-US" dirty="0" smtClean="0"/>
              <a:t>1 (</a:t>
            </a:r>
            <a:r>
              <a:rPr lang="en-US" dirty="0" err="1" smtClean="0"/>
              <a:t>pengajuan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, </a:t>
            </a:r>
            <a:r>
              <a:rPr lang="en-US" dirty="0" err="1" smtClean="0"/>
              <a:t>pengajuan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bimbingan</a:t>
            </a:r>
            <a:r>
              <a:rPr lang="en-US" dirty="0" smtClean="0"/>
              <a:t>, </a:t>
            </a:r>
            <a:r>
              <a:rPr lang="en-US" dirty="0" smtClean="0"/>
              <a:t>proses review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). SI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laporan-laporan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Prodi IT </a:t>
            </a:r>
            <a:r>
              <a:rPr lang="en-US" dirty="0" err="1" smtClean="0"/>
              <a:t>Unpar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6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0150" y="568325"/>
            <a:ext cx="6673850" cy="156051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/>
                </a:solidFill>
              </a:rPr>
              <a:t>(VAN4204*) </a:t>
            </a:r>
            <a:r>
              <a:rPr lang="en-US" sz="3000" b="1" dirty="0">
                <a:solidFill>
                  <a:schemeClr val="accent5"/>
                </a:solidFill>
              </a:rPr>
              <a:t>- </a:t>
            </a:r>
            <a:r>
              <a:rPr lang="en-US" sz="3000" b="1" dirty="0" err="1">
                <a:solidFill>
                  <a:schemeClr val="accent5"/>
                </a:solidFill>
              </a:rPr>
              <a:t>Pengelolaan</a:t>
            </a:r>
            <a:r>
              <a:rPr lang="en-US" sz="3000" b="1" dirty="0">
                <a:solidFill>
                  <a:schemeClr val="accent5"/>
                </a:solidFill>
              </a:rPr>
              <a:t> </a:t>
            </a:r>
            <a:r>
              <a:rPr lang="en-US" sz="3000" b="1" dirty="0" err="1">
                <a:solidFill>
                  <a:schemeClr val="accent5"/>
                </a:solidFill>
              </a:rPr>
              <a:t>Skripsi</a:t>
            </a:r>
            <a:r>
              <a:rPr lang="en-US" sz="3000" b="1" dirty="0">
                <a:solidFill>
                  <a:schemeClr val="accent5"/>
                </a:solidFill>
              </a:rPr>
              <a:t> 1 Program </a:t>
            </a:r>
            <a:r>
              <a:rPr lang="en-US" sz="3000" b="1" dirty="0" err="1">
                <a:solidFill>
                  <a:schemeClr val="accent5"/>
                </a:solidFill>
              </a:rPr>
              <a:t>Studi</a:t>
            </a:r>
            <a:r>
              <a:rPr lang="en-US" sz="3000" b="1" dirty="0">
                <a:solidFill>
                  <a:schemeClr val="accent5"/>
                </a:solidFill>
              </a:rPr>
              <a:t> </a:t>
            </a:r>
            <a:r>
              <a:rPr lang="en-US" sz="3000" b="1" dirty="0" err="1">
                <a:solidFill>
                  <a:schemeClr val="accent5"/>
                </a:solidFill>
              </a:rPr>
              <a:t>Teknik</a:t>
            </a:r>
            <a:r>
              <a:rPr lang="en-US" sz="3000" b="1" dirty="0">
                <a:solidFill>
                  <a:schemeClr val="accent5"/>
                </a:solidFill>
              </a:rPr>
              <a:t> </a:t>
            </a:r>
            <a:r>
              <a:rPr lang="en-US" sz="3000" b="1" dirty="0" err="1">
                <a:solidFill>
                  <a:schemeClr val="accent5"/>
                </a:solidFill>
              </a:rPr>
              <a:t>Informatika</a:t>
            </a:r>
            <a:r>
              <a:rPr lang="en-US" sz="3000" b="1" dirty="0">
                <a:solidFill>
                  <a:schemeClr val="accent5"/>
                </a:solidFill>
              </a:rPr>
              <a:t> UNPAR</a:t>
            </a:r>
            <a:endParaRPr lang="en-US" sz="30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400" y="2438400"/>
            <a:ext cx="6578600" cy="3651250"/>
          </a:xfrm>
        </p:spPr>
        <p:txBody>
          <a:bodyPr>
            <a:normAutofit/>
          </a:bodyPr>
          <a:lstStyle/>
          <a:p>
            <a:r>
              <a:rPr lang="en-US" dirty="0" err="1"/>
              <a:t>Teknologi</a:t>
            </a:r>
            <a:endParaRPr lang="en-US" dirty="0"/>
          </a:p>
          <a:p>
            <a:pPr lvl="1"/>
            <a:r>
              <a:rPr lang="en-US" dirty="0"/>
              <a:t>Framework </a:t>
            </a:r>
            <a:r>
              <a:rPr lang="en-US" dirty="0" err="1"/>
              <a:t>BlueTape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https://github.com/ftisunpar/BlueTape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Oauth</a:t>
            </a:r>
            <a:endParaRPr lang="en-US" dirty="0"/>
          </a:p>
          <a:p>
            <a:pPr lvl="1"/>
            <a:r>
              <a:rPr lang="en-US" dirty="0"/>
              <a:t>PHP &amp; </a:t>
            </a:r>
            <a:r>
              <a:rPr lang="en-US" dirty="0" err="1"/>
              <a:t>CodeIgniter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5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0150" y="568325"/>
            <a:ext cx="6673850" cy="156051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/>
                </a:solidFill>
              </a:rPr>
              <a:t>(VAN4204*) </a:t>
            </a:r>
            <a:r>
              <a:rPr lang="en-US" sz="3000" b="1" dirty="0">
                <a:solidFill>
                  <a:schemeClr val="accent5"/>
                </a:solidFill>
              </a:rPr>
              <a:t>- </a:t>
            </a:r>
            <a:r>
              <a:rPr lang="en-US" sz="3000" b="1" dirty="0" err="1">
                <a:solidFill>
                  <a:schemeClr val="accent5"/>
                </a:solidFill>
              </a:rPr>
              <a:t>Pengelolaan</a:t>
            </a:r>
            <a:r>
              <a:rPr lang="en-US" sz="3000" b="1" dirty="0">
                <a:solidFill>
                  <a:schemeClr val="accent5"/>
                </a:solidFill>
              </a:rPr>
              <a:t> </a:t>
            </a:r>
            <a:r>
              <a:rPr lang="en-US" sz="3000" b="1" dirty="0" err="1">
                <a:solidFill>
                  <a:schemeClr val="accent5"/>
                </a:solidFill>
              </a:rPr>
              <a:t>Skripsi</a:t>
            </a:r>
            <a:r>
              <a:rPr lang="en-US" sz="3000" b="1" dirty="0">
                <a:solidFill>
                  <a:schemeClr val="accent5"/>
                </a:solidFill>
              </a:rPr>
              <a:t> 1 Program </a:t>
            </a:r>
            <a:r>
              <a:rPr lang="en-US" sz="3000" b="1" dirty="0" err="1">
                <a:solidFill>
                  <a:schemeClr val="accent5"/>
                </a:solidFill>
              </a:rPr>
              <a:t>Studi</a:t>
            </a:r>
            <a:r>
              <a:rPr lang="en-US" sz="3000" b="1" dirty="0">
                <a:solidFill>
                  <a:schemeClr val="accent5"/>
                </a:solidFill>
              </a:rPr>
              <a:t> </a:t>
            </a:r>
            <a:r>
              <a:rPr lang="en-US" sz="3000" b="1" dirty="0" err="1">
                <a:solidFill>
                  <a:schemeClr val="accent5"/>
                </a:solidFill>
              </a:rPr>
              <a:t>Teknik</a:t>
            </a:r>
            <a:r>
              <a:rPr lang="en-US" sz="3000" b="1" dirty="0">
                <a:solidFill>
                  <a:schemeClr val="accent5"/>
                </a:solidFill>
              </a:rPr>
              <a:t> </a:t>
            </a:r>
            <a:r>
              <a:rPr lang="en-US" sz="3000" b="1" dirty="0" err="1">
                <a:solidFill>
                  <a:schemeClr val="accent5"/>
                </a:solidFill>
              </a:rPr>
              <a:t>Informatika</a:t>
            </a:r>
            <a:r>
              <a:rPr lang="en-US" sz="3000" b="1" dirty="0">
                <a:solidFill>
                  <a:schemeClr val="accent5"/>
                </a:solidFill>
              </a:rPr>
              <a:t> UNPAR</a:t>
            </a:r>
            <a:endParaRPr lang="en-US" sz="30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400" y="2438400"/>
            <a:ext cx="6578600" cy="3651250"/>
          </a:xfrm>
        </p:spPr>
        <p:txBody>
          <a:bodyPr>
            <a:normAutofit/>
          </a:bodyPr>
          <a:lstStyle/>
          <a:p>
            <a:r>
              <a:rPr lang="en-US" dirty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(</a:t>
            </a:r>
            <a:r>
              <a:rPr lang="en-US" dirty="0" err="1"/>
              <a:t>antara</a:t>
            </a:r>
            <a:r>
              <a:rPr lang="en-US" dirty="0"/>
              <a:t> lain):</a:t>
            </a:r>
          </a:p>
          <a:p>
            <a:pPr lvl="1"/>
            <a:r>
              <a:rPr lang="en-US" i="1" dirty="0"/>
              <a:t>Requirement gathering</a:t>
            </a:r>
          </a:p>
          <a:p>
            <a:pPr lvl="1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lvl="1"/>
            <a:r>
              <a:rPr lang="en-US" dirty="0"/>
              <a:t>Pembangunan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web-based </a:t>
            </a:r>
            <a:endParaRPr lang="en-US" dirty="0" smtClean="0"/>
          </a:p>
          <a:p>
            <a:pPr lvl="1"/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r>
              <a:rPr lang="en-US" dirty="0" err="1"/>
              <a:t>Syarat</a:t>
            </a:r>
            <a:r>
              <a:rPr lang="en-US" dirty="0"/>
              <a:t>: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menempuh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/>
              <a:t> </a:t>
            </a:r>
            <a:r>
              <a:rPr lang="en-US" smtClean="0"/>
              <a:t>PBW</a:t>
            </a:r>
            <a:endParaRPr lang="en-US" dirty="0"/>
          </a:p>
          <a:p>
            <a:r>
              <a:rPr lang="en-US" dirty="0" err="1" smtClean="0"/>
              <a:t>Untuk</a:t>
            </a:r>
            <a:r>
              <a:rPr lang="en-US" dirty="0" smtClean="0"/>
              <a:t>: 1 orang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4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0150" y="568325"/>
            <a:ext cx="6673850" cy="156051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(VAN4201) Test Case Generator </a:t>
            </a:r>
            <a:r>
              <a:rPr lang="en-US" b="1" dirty="0" err="1" smtClean="0">
                <a:solidFill>
                  <a:schemeClr val="accent5"/>
                </a:solidFill>
              </a:rPr>
              <a:t>dengan</a:t>
            </a:r>
            <a:r>
              <a:rPr lang="en-US" b="1" dirty="0" smtClean="0">
                <a:solidFill>
                  <a:schemeClr val="accent5"/>
                </a:solidFill>
              </a:rPr>
              <a:t> DSL</a:t>
            </a:r>
            <a:endParaRPr lang="id-ID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400" y="2438400"/>
            <a:ext cx="6578600" cy="3651250"/>
          </a:xfrm>
        </p:spPr>
        <p:txBody>
          <a:bodyPr/>
          <a:lstStyle/>
          <a:p>
            <a:r>
              <a:rPr lang="en-US" dirty="0" err="1" smtClean="0"/>
              <a:t>Soal-soal</a:t>
            </a:r>
            <a:r>
              <a:rPr lang="en-US" dirty="0" smtClean="0"/>
              <a:t> programming di </a:t>
            </a:r>
            <a:r>
              <a:rPr lang="en-US" dirty="0" err="1" smtClean="0"/>
              <a:t>Unpar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r>
              <a:rPr lang="en-US" i="1" dirty="0" smtClean="0"/>
              <a:t>Domain-specific language</a:t>
            </a:r>
            <a:r>
              <a:rPr lang="en-US" dirty="0" smtClean="0"/>
              <a:t>: </a:t>
            </a:r>
            <a:r>
              <a:rPr lang="en-US" dirty="0"/>
              <a:t>a computer programming language of limited expressiveness focused on </a:t>
            </a:r>
            <a:r>
              <a:rPr lang="en-US" dirty="0" smtClean="0"/>
              <a:t>a </a:t>
            </a:r>
            <a:r>
              <a:rPr lang="id-ID" dirty="0" smtClean="0"/>
              <a:t>particular </a:t>
            </a:r>
            <a:r>
              <a:rPr lang="id-ID" dirty="0"/>
              <a:t>domain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input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, </a:t>
            </a:r>
            <a:r>
              <a:rPr lang="en-US" dirty="0" err="1" smtClean="0"/>
              <a:t>dikembangkan</a:t>
            </a:r>
            <a:r>
              <a:rPr lang="en-US" dirty="0" smtClean="0"/>
              <a:t> DSL-</a:t>
            </a:r>
            <a:r>
              <a:rPr lang="en-US" dirty="0" err="1" smtClean="0"/>
              <a:t>nya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generator test case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40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0150" y="568325"/>
            <a:ext cx="6673850" cy="156051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(VAN4201) Test Case Generator </a:t>
            </a:r>
            <a:r>
              <a:rPr lang="en-US" b="1" dirty="0" err="1" smtClean="0">
                <a:solidFill>
                  <a:schemeClr val="accent5"/>
                </a:solidFill>
              </a:rPr>
              <a:t>dengan</a:t>
            </a:r>
            <a:r>
              <a:rPr lang="en-US" b="1" dirty="0" smtClean="0">
                <a:solidFill>
                  <a:schemeClr val="accent5"/>
                </a:solidFill>
              </a:rPr>
              <a:t> DSL</a:t>
            </a:r>
            <a:endParaRPr lang="id-ID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400" y="2438400"/>
            <a:ext cx="6578600" cy="3651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Tujuan</a:t>
            </a:r>
            <a:endParaRPr lang="en-US" dirty="0" smtClean="0"/>
          </a:p>
          <a:p>
            <a:pPr lvl="1"/>
            <a:r>
              <a:rPr lang="en-US" dirty="0" err="1" smtClean="0"/>
              <a:t>Mengembangkan</a:t>
            </a:r>
            <a:r>
              <a:rPr lang="en-US" dirty="0" smtClean="0"/>
              <a:t> DSL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men-generate test case </a:t>
            </a:r>
            <a:r>
              <a:rPr lang="en-US" dirty="0" err="1" smtClean="0"/>
              <a:t>untuk</a:t>
            </a:r>
            <a:r>
              <a:rPr lang="en-US" dirty="0" smtClean="0"/>
              <a:t> domain </a:t>
            </a:r>
            <a:r>
              <a:rPr lang="en-US" dirty="0" err="1" smtClean="0"/>
              <a:t>tertentu</a:t>
            </a:r>
            <a:r>
              <a:rPr lang="en-US" dirty="0" smtClean="0"/>
              <a:t> (domain: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programming di IT </a:t>
            </a:r>
            <a:r>
              <a:rPr lang="en-US" dirty="0" err="1" smtClean="0"/>
              <a:t>Unpar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Mengembangkan</a:t>
            </a:r>
            <a:r>
              <a:rPr lang="en-US" dirty="0" smtClean="0"/>
              <a:t> generator test case </a:t>
            </a:r>
            <a:r>
              <a:rPr lang="en-US" dirty="0" err="1" smtClean="0"/>
              <a:t>berdasarkan</a:t>
            </a:r>
            <a:r>
              <a:rPr lang="en-US" dirty="0" smtClean="0"/>
              <a:t> DSL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2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0150" y="568325"/>
            <a:ext cx="6673850" cy="156051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(VAN4201) Test Case Generator </a:t>
            </a:r>
            <a:r>
              <a:rPr lang="en-US" b="1" dirty="0" err="1" smtClean="0">
                <a:solidFill>
                  <a:schemeClr val="accent5"/>
                </a:solidFill>
              </a:rPr>
              <a:t>dengan</a:t>
            </a:r>
            <a:r>
              <a:rPr lang="en-US" b="1" dirty="0" smtClean="0">
                <a:solidFill>
                  <a:schemeClr val="accent5"/>
                </a:solidFill>
              </a:rPr>
              <a:t> DSL</a:t>
            </a:r>
            <a:endParaRPr lang="id-ID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400" y="2438400"/>
            <a:ext cx="6578600" cy="3651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(</a:t>
            </a:r>
            <a:r>
              <a:rPr lang="en-US" dirty="0" err="1"/>
              <a:t>antara</a:t>
            </a:r>
            <a:r>
              <a:rPr lang="en-US" dirty="0"/>
              <a:t> lain):</a:t>
            </a:r>
          </a:p>
          <a:p>
            <a:pPr lvl="1"/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DSL</a:t>
            </a:r>
          </a:p>
          <a:p>
            <a:pPr lvl="1"/>
            <a:r>
              <a:rPr lang="en-US" dirty="0" err="1"/>
              <a:t>Mempelajari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DSL (</a:t>
            </a:r>
            <a:r>
              <a:rPr lang="en-US" dirty="0" err="1"/>
              <a:t>misalnya</a:t>
            </a:r>
            <a:r>
              <a:rPr lang="en-US" dirty="0"/>
              <a:t>: ANTLR)</a:t>
            </a:r>
          </a:p>
          <a:p>
            <a:pPr lvl="1"/>
            <a:r>
              <a:rPr lang="en-US" dirty="0" err="1"/>
              <a:t>Mengembangkan</a:t>
            </a:r>
            <a:r>
              <a:rPr lang="en-US" dirty="0"/>
              <a:t> DSL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soal-soal</a:t>
            </a:r>
            <a:r>
              <a:rPr lang="en-US" dirty="0"/>
              <a:t> programming di IT </a:t>
            </a:r>
            <a:r>
              <a:rPr lang="en-US" dirty="0" err="1"/>
              <a:t>Unpar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generator test case</a:t>
            </a:r>
          </a:p>
          <a:p>
            <a:pPr lvl="1"/>
            <a:r>
              <a:rPr lang="en-US" dirty="0" err="1"/>
              <a:t>Menguji</a:t>
            </a:r>
            <a:r>
              <a:rPr lang="en-US" dirty="0"/>
              <a:t> DSL </a:t>
            </a:r>
            <a:r>
              <a:rPr lang="en-US" dirty="0" err="1"/>
              <a:t>dan</a:t>
            </a:r>
            <a:r>
              <a:rPr lang="en-US" dirty="0"/>
              <a:t> generator yang </a:t>
            </a:r>
            <a:r>
              <a:rPr lang="en-US" dirty="0" err="1"/>
              <a:t>dikembangkan</a:t>
            </a:r>
            <a:endParaRPr lang="en-US" dirty="0"/>
          </a:p>
          <a:p>
            <a:r>
              <a:rPr lang="en-US" dirty="0" err="1"/>
              <a:t>Referensi</a:t>
            </a:r>
            <a:r>
              <a:rPr lang="en-US" dirty="0"/>
              <a:t> DSL: Domain-Specific Languages - M. Fowler (Addison-Wesley, 2010)</a:t>
            </a:r>
          </a:p>
          <a:p>
            <a:r>
              <a:rPr lang="en-US" dirty="0" err="1"/>
              <a:t>Untuk</a:t>
            </a:r>
            <a:r>
              <a:rPr lang="en-US" dirty="0"/>
              <a:t>: 1 orang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29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0150" y="568325"/>
            <a:ext cx="6673850" cy="156051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(VAN4202*) 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b="1" dirty="0" err="1" smtClean="0">
                <a:solidFill>
                  <a:schemeClr val="accent5"/>
                </a:solidFill>
              </a:rPr>
              <a:t>Pengelolaan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Seminar Internal </a:t>
            </a:r>
            <a:r>
              <a:rPr lang="en-US" b="1" dirty="0" err="1">
                <a:solidFill>
                  <a:schemeClr val="accent5"/>
                </a:solidFill>
              </a:rPr>
              <a:t>Teknik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Informatika</a:t>
            </a:r>
            <a:r>
              <a:rPr lang="en-US" b="1" dirty="0">
                <a:solidFill>
                  <a:schemeClr val="accent5"/>
                </a:solidFill>
              </a:rPr>
              <a:t> UNPAR</a:t>
            </a:r>
            <a:endParaRPr lang="id-ID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400" y="2438400"/>
            <a:ext cx="6578600" cy="3651250"/>
          </a:xfrm>
        </p:spPr>
        <p:txBody>
          <a:bodyPr>
            <a:normAutofit/>
          </a:bodyPr>
          <a:lstStyle/>
          <a:p>
            <a:r>
              <a:rPr lang="en-US" dirty="0" smtClean="0"/>
              <a:t>Seminar internal 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koordinator</a:t>
            </a:r>
            <a:r>
              <a:rPr lang="en-US" dirty="0" smtClean="0"/>
              <a:t> seminar, </a:t>
            </a:r>
            <a:r>
              <a:rPr lang="en-US" dirty="0" err="1" smtClean="0"/>
              <a:t>narasumber</a:t>
            </a:r>
            <a:r>
              <a:rPr lang="en-US" dirty="0" smtClean="0"/>
              <a:t>, </a:t>
            </a:r>
            <a:r>
              <a:rPr lang="en-US" dirty="0" err="1" smtClean="0"/>
              <a:t>dosen</a:t>
            </a:r>
            <a:r>
              <a:rPr lang="en-US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koordinator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Seminar internal </a:t>
            </a:r>
            <a:r>
              <a:rPr lang="en-US" dirty="0" err="1" smtClean="0"/>
              <a:t>melibatkan</a:t>
            </a:r>
            <a:r>
              <a:rPr lang="en-US" dirty="0" smtClean="0"/>
              <a:t> proses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Tujuan</a:t>
            </a:r>
            <a:endParaRPr lang="en-US" dirty="0" smtClean="0"/>
          </a:p>
          <a:p>
            <a:pPr lvl="1"/>
            <a:r>
              <a:rPr lang="en-US" dirty="0" err="1" smtClean="0"/>
              <a:t>Mengembangan</a:t>
            </a:r>
            <a:r>
              <a:rPr lang="en-US" dirty="0" smtClean="0"/>
              <a:t> SI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seminar internal. SI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proses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keberlangsungan</a:t>
            </a:r>
            <a:r>
              <a:rPr lang="en-US" dirty="0" smtClean="0"/>
              <a:t> seminar internal.</a:t>
            </a:r>
          </a:p>
        </p:txBody>
      </p:sp>
    </p:spTree>
    <p:extLst>
      <p:ext uri="{BB962C8B-B14F-4D97-AF65-F5344CB8AC3E}">
        <p14:creationId xmlns:p14="http://schemas.microsoft.com/office/powerpoint/2010/main" val="37429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0150" y="568325"/>
            <a:ext cx="6673850" cy="156051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(VAN4202*) 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b="1" dirty="0" err="1" smtClean="0">
                <a:solidFill>
                  <a:schemeClr val="accent5"/>
                </a:solidFill>
              </a:rPr>
              <a:t>Pengelolaan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Seminar Internal </a:t>
            </a:r>
            <a:r>
              <a:rPr lang="en-US" b="1" dirty="0" err="1">
                <a:solidFill>
                  <a:schemeClr val="accent5"/>
                </a:solidFill>
              </a:rPr>
              <a:t>Teknik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Informatika</a:t>
            </a:r>
            <a:r>
              <a:rPr lang="en-US" b="1" dirty="0">
                <a:solidFill>
                  <a:schemeClr val="accent5"/>
                </a:solidFill>
              </a:rPr>
              <a:t> UNPAR</a:t>
            </a:r>
            <a:endParaRPr lang="id-ID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400" y="2438400"/>
            <a:ext cx="6578600" cy="3651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Teknologi</a:t>
            </a:r>
            <a:endParaRPr lang="en-US" dirty="0" smtClean="0"/>
          </a:p>
          <a:p>
            <a:pPr lvl="1"/>
            <a:r>
              <a:rPr lang="en-US" dirty="0" smtClean="0"/>
              <a:t>Framework </a:t>
            </a:r>
            <a:r>
              <a:rPr lang="en-US" dirty="0" err="1" smtClean="0"/>
              <a:t>BlueTape</a:t>
            </a: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https://github.com/ftisunpar/BlueTape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Google </a:t>
            </a:r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PHP &amp; </a:t>
            </a:r>
            <a:r>
              <a:rPr lang="en-US" dirty="0" err="1" smtClean="0"/>
              <a:t>CodeIgniter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0150" y="568325"/>
            <a:ext cx="6673850" cy="156051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(VAN4202*) 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b="1" dirty="0" err="1" smtClean="0">
                <a:solidFill>
                  <a:schemeClr val="accent5"/>
                </a:solidFill>
              </a:rPr>
              <a:t>Pengelolaan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Seminar Internal </a:t>
            </a:r>
            <a:r>
              <a:rPr lang="en-US" b="1" dirty="0" err="1">
                <a:solidFill>
                  <a:schemeClr val="accent5"/>
                </a:solidFill>
              </a:rPr>
              <a:t>Teknik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Informatika</a:t>
            </a:r>
            <a:r>
              <a:rPr lang="en-US" b="1" dirty="0">
                <a:solidFill>
                  <a:schemeClr val="accent5"/>
                </a:solidFill>
              </a:rPr>
              <a:t> UNPAR</a:t>
            </a:r>
            <a:endParaRPr lang="id-ID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400" y="2438400"/>
            <a:ext cx="6578600" cy="3651250"/>
          </a:xfrm>
        </p:spPr>
        <p:txBody>
          <a:bodyPr>
            <a:normAutofit/>
          </a:bodyPr>
          <a:lstStyle/>
          <a:p>
            <a:r>
              <a:rPr lang="en-US" dirty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(</a:t>
            </a:r>
            <a:r>
              <a:rPr lang="en-US" dirty="0" err="1"/>
              <a:t>antara</a:t>
            </a:r>
            <a:r>
              <a:rPr lang="en-US" dirty="0"/>
              <a:t> lain):</a:t>
            </a:r>
          </a:p>
          <a:p>
            <a:pPr lvl="1"/>
            <a:r>
              <a:rPr lang="en-US" i="1" dirty="0"/>
              <a:t>Requirement gathering</a:t>
            </a:r>
          </a:p>
          <a:p>
            <a:pPr lvl="1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lvl="1"/>
            <a:r>
              <a:rPr lang="en-US" dirty="0"/>
              <a:t>Pembangunan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web-based </a:t>
            </a:r>
            <a:endParaRPr lang="en-US" dirty="0" smtClean="0"/>
          </a:p>
          <a:p>
            <a:pPr lvl="1"/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 smtClean="0"/>
              <a:t>lunak</a:t>
            </a:r>
            <a:endParaRPr lang="en-US" dirty="0"/>
          </a:p>
          <a:p>
            <a:r>
              <a:rPr lang="en-US" dirty="0" err="1"/>
              <a:t>Syarat</a:t>
            </a:r>
            <a:r>
              <a:rPr lang="en-US" dirty="0"/>
              <a:t>: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menempuh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smtClean="0"/>
              <a:t>PBW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: 1 orang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0150" y="568325"/>
            <a:ext cx="6673850" cy="156051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/>
                </a:solidFill>
              </a:rPr>
              <a:t>(VAN4203</a:t>
            </a:r>
            <a:r>
              <a:rPr lang="en-US" sz="3200" b="1" dirty="0">
                <a:solidFill>
                  <a:schemeClr val="accent5"/>
                </a:solidFill>
              </a:rPr>
              <a:t>) SQL </a:t>
            </a:r>
            <a:r>
              <a:rPr lang="en-US" sz="3200" b="1" dirty="0" smtClean="0">
                <a:solidFill>
                  <a:schemeClr val="accent5"/>
                </a:solidFill>
              </a:rPr>
              <a:t>Integrity </a:t>
            </a:r>
            <a:r>
              <a:rPr lang="en-US" sz="3200" b="1" dirty="0">
                <a:solidFill>
                  <a:schemeClr val="accent5"/>
                </a:solidFill>
              </a:rPr>
              <a:t>Constraint Generator </a:t>
            </a:r>
            <a:r>
              <a:rPr lang="en-US" sz="3200" b="1" dirty="0" err="1">
                <a:solidFill>
                  <a:schemeClr val="accent5"/>
                </a:solidFill>
              </a:rPr>
              <a:t>berdasarkan</a:t>
            </a:r>
            <a:r>
              <a:rPr lang="en-US" sz="3200" b="1" dirty="0">
                <a:solidFill>
                  <a:schemeClr val="accent5"/>
                </a:solidFill>
              </a:rPr>
              <a:t> Term </a:t>
            </a:r>
            <a:r>
              <a:rPr lang="en-US" sz="3200" b="1" dirty="0" err="1">
                <a:solidFill>
                  <a:schemeClr val="accent5"/>
                </a:solidFill>
              </a:rPr>
              <a:t>Aturan</a:t>
            </a:r>
            <a:r>
              <a:rPr lang="en-US" sz="3200" b="1" dirty="0">
                <a:solidFill>
                  <a:schemeClr val="accent5"/>
                </a:solidFill>
              </a:rPr>
              <a:t> </a:t>
            </a:r>
            <a:r>
              <a:rPr lang="en-US" sz="3200" b="1" dirty="0" err="1" smtClean="0">
                <a:solidFill>
                  <a:schemeClr val="accent5"/>
                </a:solidFill>
              </a:rPr>
              <a:t>Bisnis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400" y="2438400"/>
            <a:ext cx="6578600" cy="3651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,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implisit</a:t>
            </a:r>
            <a:r>
              <a:rPr lang="en-US" dirty="0" smtClean="0"/>
              <a:t>,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dangan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data </a:t>
            </a:r>
            <a:r>
              <a:rPr lang="en-US" dirty="0" err="1" smtClean="0"/>
              <a:t>organisasi</a:t>
            </a:r>
            <a:r>
              <a:rPr lang="en-US" dirty="0" smtClean="0"/>
              <a:t>.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formal,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dimanfaatkan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constraint basis data.</a:t>
            </a:r>
          </a:p>
          <a:p>
            <a:r>
              <a:rPr lang="en-US" dirty="0" err="1"/>
              <a:t>Tujuan</a:t>
            </a:r>
            <a:endParaRPr lang="en-US" dirty="0"/>
          </a:p>
          <a:p>
            <a:pPr marL="240030" lvl="1" indent="0">
              <a:buNone/>
            </a:pPr>
            <a:r>
              <a:rPr lang="en-US" dirty="0" err="1"/>
              <a:t>Mengembangkan</a:t>
            </a:r>
            <a:r>
              <a:rPr lang="en-US" dirty="0"/>
              <a:t> generator </a:t>
            </a:r>
            <a:r>
              <a:rPr lang="en-US" dirty="0" err="1"/>
              <a:t>untuk</a:t>
            </a:r>
            <a:r>
              <a:rPr lang="en-US" dirty="0"/>
              <a:t> database integrity constraint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domain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2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70150" y="568325"/>
            <a:ext cx="6673850" cy="156051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/>
                </a:solidFill>
              </a:rPr>
              <a:t>(VAN4203</a:t>
            </a:r>
            <a:r>
              <a:rPr lang="en-US" sz="3200" b="1" dirty="0">
                <a:solidFill>
                  <a:schemeClr val="accent5"/>
                </a:solidFill>
              </a:rPr>
              <a:t>) SQL </a:t>
            </a:r>
            <a:r>
              <a:rPr lang="en-US" sz="3200" b="1" dirty="0" smtClean="0">
                <a:solidFill>
                  <a:schemeClr val="accent5"/>
                </a:solidFill>
              </a:rPr>
              <a:t>Integrity </a:t>
            </a:r>
            <a:r>
              <a:rPr lang="en-US" sz="3200" b="1" dirty="0">
                <a:solidFill>
                  <a:schemeClr val="accent5"/>
                </a:solidFill>
              </a:rPr>
              <a:t>Constraint Generator </a:t>
            </a:r>
            <a:r>
              <a:rPr lang="en-US" sz="3200" b="1" dirty="0" err="1">
                <a:solidFill>
                  <a:schemeClr val="accent5"/>
                </a:solidFill>
              </a:rPr>
              <a:t>berdasarkan</a:t>
            </a:r>
            <a:r>
              <a:rPr lang="en-US" sz="3200" b="1" dirty="0">
                <a:solidFill>
                  <a:schemeClr val="accent5"/>
                </a:solidFill>
              </a:rPr>
              <a:t> Term </a:t>
            </a:r>
            <a:r>
              <a:rPr lang="en-US" sz="3200" b="1" dirty="0" err="1">
                <a:solidFill>
                  <a:schemeClr val="accent5"/>
                </a:solidFill>
              </a:rPr>
              <a:t>Aturan</a:t>
            </a:r>
            <a:r>
              <a:rPr lang="en-US" sz="3200" b="1" dirty="0">
                <a:solidFill>
                  <a:schemeClr val="accent5"/>
                </a:solidFill>
              </a:rPr>
              <a:t> </a:t>
            </a:r>
            <a:r>
              <a:rPr lang="en-US" sz="3200" b="1" dirty="0" err="1" smtClean="0">
                <a:solidFill>
                  <a:schemeClr val="accent5"/>
                </a:solidFill>
              </a:rPr>
              <a:t>Bisnis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5400" y="2438400"/>
            <a:ext cx="6578600" cy="3651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(</a:t>
            </a:r>
            <a:r>
              <a:rPr lang="en-US" dirty="0" err="1"/>
              <a:t>antara</a:t>
            </a:r>
            <a:r>
              <a:rPr lang="en-US" dirty="0"/>
              <a:t> lain):</a:t>
            </a:r>
          </a:p>
          <a:p>
            <a:pPr lvl="1"/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 smtClean="0"/>
          </a:p>
          <a:p>
            <a:pPr lvl="1"/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metode-metode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formal</a:t>
            </a:r>
          </a:p>
          <a:p>
            <a:pPr lvl="1"/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/>
              <a:t>literatur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smtClean="0"/>
              <a:t>DSL (Domain Specific Language)</a:t>
            </a:r>
            <a:endParaRPr lang="en-US" dirty="0"/>
          </a:p>
          <a:p>
            <a:pPr lvl="1"/>
            <a:r>
              <a:rPr lang="en-US" dirty="0" err="1"/>
              <a:t>Mempelajari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DSL (</a:t>
            </a:r>
            <a:r>
              <a:rPr lang="en-US" dirty="0" err="1"/>
              <a:t>misalnya</a:t>
            </a:r>
            <a:r>
              <a:rPr lang="en-US" dirty="0"/>
              <a:t>: ANTLR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/>
              <a:t>Mencari</a:t>
            </a:r>
            <a:r>
              <a:rPr lang="en-US" b="1" dirty="0" smtClean="0"/>
              <a:t> </a:t>
            </a:r>
            <a:r>
              <a:rPr lang="en-US" b="1" dirty="0" err="1" smtClean="0"/>
              <a:t>studi</a:t>
            </a:r>
            <a:r>
              <a:rPr lang="en-US" b="1" dirty="0" smtClean="0"/>
              <a:t> </a:t>
            </a:r>
            <a:r>
              <a:rPr lang="en-US" b="1" dirty="0" err="1" smtClean="0"/>
              <a:t>kasus</a:t>
            </a:r>
            <a:endParaRPr lang="en-US" b="1" dirty="0"/>
          </a:p>
          <a:p>
            <a:pPr lvl="1"/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smtClean="0"/>
              <a:t>generator </a:t>
            </a:r>
            <a:r>
              <a:rPr lang="en-US" dirty="0" err="1" smtClean="0"/>
              <a:t>untuk</a:t>
            </a:r>
            <a:r>
              <a:rPr lang="en-US" dirty="0" smtClean="0"/>
              <a:t> SQL Integrity Constraint</a:t>
            </a:r>
            <a:endParaRPr lang="en-US" dirty="0"/>
          </a:p>
          <a:p>
            <a:pPr lvl="1"/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smtClean="0"/>
              <a:t>generator </a:t>
            </a:r>
            <a:r>
              <a:rPr lang="en-US" dirty="0"/>
              <a:t>yang </a:t>
            </a:r>
            <a:r>
              <a:rPr lang="en-US" dirty="0" err="1"/>
              <a:t>dikembangkan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94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1148</TotalTime>
  <Words>665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Schoolbook</vt:lpstr>
      <vt:lpstr>Corbel</vt:lpstr>
      <vt:lpstr>Feathered</vt:lpstr>
      <vt:lpstr>Daftar Topik Skripsi</vt:lpstr>
      <vt:lpstr>(VAN4201) Test Case Generator dengan DSL</vt:lpstr>
      <vt:lpstr>(VAN4201) Test Case Generator dengan DSL</vt:lpstr>
      <vt:lpstr>(VAN4201) Test Case Generator dengan DSL</vt:lpstr>
      <vt:lpstr>(VAN4202*)  Pengelolaan Seminar Internal Teknik Informatika UNPAR</vt:lpstr>
      <vt:lpstr>(VAN4202*)  Pengelolaan Seminar Internal Teknik Informatika UNPAR</vt:lpstr>
      <vt:lpstr>(VAN4202*)  Pengelolaan Seminar Internal Teknik Informatika UNPAR</vt:lpstr>
      <vt:lpstr>(VAN4203) SQL Integrity Constraint Generator berdasarkan Term Aturan Bisnis</vt:lpstr>
      <vt:lpstr>(VAN4203) SQL Integrity Constraint Generator berdasarkan Term Aturan Bisnis</vt:lpstr>
      <vt:lpstr>(VAN4203) SQL Integrity Constraint Generator berdasarkan Term Aturan Bisnis</vt:lpstr>
      <vt:lpstr>(VAN4204*) - Pengelolaan Skripsi 1 Program Studi Teknik Informatika UNPAR</vt:lpstr>
      <vt:lpstr>(VAN4204*) - Pengelolaan Skripsi 1 Program Studi Teknik Informatika UNPAR</vt:lpstr>
      <vt:lpstr>(VAN4204*) - Pengelolaan Skripsi 1 Program Studi Teknik Informatika UNPAR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Vania Natali</dc:creator>
  <cp:lastModifiedBy>Vania Natali</cp:lastModifiedBy>
  <cp:revision>35</cp:revision>
  <dcterms:created xsi:type="dcterms:W3CDTF">2016-03-15T02:18:47Z</dcterms:created>
  <dcterms:modified xsi:type="dcterms:W3CDTF">2016-10-25T09:03:55Z</dcterms:modified>
</cp:coreProperties>
</file>