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6"/>
  </p:notesMasterIdLst>
  <p:sldIdLst>
    <p:sldId id="256" r:id="rId2"/>
    <p:sldId id="277" r:id="rId3"/>
    <p:sldId id="303" r:id="rId4"/>
    <p:sldId id="300" r:id="rId5"/>
    <p:sldId id="292" r:id="rId6"/>
    <p:sldId id="293" r:id="rId7"/>
    <p:sldId id="294" r:id="rId8"/>
    <p:sldId id="299" r:id="rId9"/>
    <p:sldId id="302" r:id="rId10"/>
    <p:sldId id="295" r:id="rId11"/>
    <p:sldId id="296" r:id="rId12"/>
    <p:sldId id="301" r:id="rId13"/>
    <p:sldId id="297" r:id="rId14"/>
    <p:sldId id="29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40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4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F4B6B-4DD5-4616-9C05-AE78E07A7E40}" type="datetimeFigureOut">
              <a:rPr lang="en-US"/>
              <a:pPr/>
              <a:t>5/3/2017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6B22D-0552-4B94-A980-F4B7EF3356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2023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6B22D-0552-4B94-A980-F4B7EF3356BF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23634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6B22D-0552-4B94-A980-F4B7EF3356BF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6560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6B22D-0552-4B94-A980-F4B7EF3356BF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6560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6B22D-0552-4B94-A980-F4B7EF3356BF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6560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6B22D-0552-4B94-A980-F4B7EF3356BF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6560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6B22D-0552-4B94-A980-F4B7EF3356BF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6560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6B22D-0552-4B94-A980-F4B7EF3356BF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6560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6B22D-0552-4B94-A980-F4B7EF3356BF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6560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6B22D-0552-4B94-A980-F4B7EF3356BF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6560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26B22D-0552-4B94-A980-F4B7EF3356BF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6560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10387963" y="5038579"/>
            <a:ext cx="1892949" cy="1725637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720726" y="776289"/>
            <a:ext cx="10750549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720726" y="2250280"/>
            <a:ext cx="10750549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828800" y="6012657"/>
            <a:ext cx="77216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48A87A34-81AB-432B-8DAE-1953F412C126}" type="datetimeFigureOut">
              <a:rPr lang="en-US" smtClean="0"/>
              <a:pPr/>
              <a:t>5/3/2017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828800" y="5650705"/>
            <a:ext cx="77216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189663" y="5752308"/>
            <a:ext cx="67056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381000"/>
            <a:ext cx="2540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88608" y="6480048"/>
            <a:ext cx="2844800" cy="301752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480970"/>
            <a:ext cx="5680075" cy="3008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9379" y="7035"/>
            <a:ext cx="12173243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10387963" y="93786"/>
            <a:ext cx="1892949" cy="1725637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4176" y="6477000"/>
            <a:ext cx="2844800" cy="3048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5/3/2017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501" y="6480970"/>
            <a:ext cx="5680075" cy="3008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68075" y="809625"/>
            <a:ext cx="670560" cy="300831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8625059" y="9381"/>
            <a:ext cx="3563815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5"/>
            <a:ext cx="12182621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71465"/>
            <a:ext cx="9652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633536"/>
            <a:ext cx="51816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22438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22438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88608" y="6480969"/>
            <a:ext cx="2844800" cy="301752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480969"/>
            <a:ext cx="5680075" cy="3017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19360" y="6480969"/>
            <a:ext cx="670560" cy="30175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931" y="290732"/>
            <a:ext cx="14224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0008" y="290732"/>
            <a:ext cx="774699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820008" y="3427124"/>
            <a:ext cx="774699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696307" y="290732"/>
            <a:ext cx="9144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96307" y="3427124"/>
            <a:ext cx="9144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88608" y="6480969"/>
            <a:ext cx="2840736" cy="301752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5/3/2017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9600" y="6480969"/>
            <a:ext cx="5681472" cy="3017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119360" y="6483096"/>
            <a:ext cx="670560" cy="301752"/>
          </a:xfrm>
        </p:spPr>
        <p:txBody>
          <a:bodyPr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388608" y="6480969"/>
            <a:ext cx="2844800" cy="301752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5/3/2017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481891"/>
            <a:ext cx="5680075" cy="3008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19360" y="6480969"/>
            <a:ext cx="670560" cy="30175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367664"/>
            <a:ext cx="12192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514475" y="367664"/>
            <a:ext cx="32512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868333" y="320040"/>
            <a:ext cx="7034784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71968" y="6556248"/>
            <a:ext cx="2844800" cy="301752"/>
          </a:xfrm>
        </p:spPr>
        <p:txBody>
          <a:bodyPr/>
          <a:lstStyle>
            <a:lvl1pPr>
              <a:defRPr sz="900"/>
            </a:lvl1pPr>
          </a:lstStyle>
          <a:p>
            <a:fld id="{48A87A34-81AB-432B-8DAE-1953F412C126}" type="datetimeFigureOut">
              <a:rPr lang="en-US" smtClean="0"/>
              <a:pPr/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14475" y="6556248"/>
            <a:ext cx="6857493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14101" y="6556248"/>
            <a:ext cx="670560" cy="301752"/>
          </a:xfrm>
        </p:spPr>
        <p:txBody>
          <a:bodyPr/>
          <a:lstStyle>
            <a:lvl1pPr>
              <a:defRPr sz="9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150896"/>
            <a:ext cx="12192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17649" y="373966"/>
            <a:ext cx="9777984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0" y="5867400"/>
            <a:ext cx="9777984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44256" y="6556248"/>
            <a:ext cx="2804160" cy="301752"/>
          </a:xfrm>
        </p:spPr>
        <p:txBody>
          <a:bodyPr/>
          <a:lstStyle>
            <a:lvl1pPr>
              <a:defRPr sz="900"/>
            </a:lvl1pPr>
          </a:lstStyle>
          <a:p>
            <a:fld id="{48A87A34-81AB-432B-8DAE-1953F412C126}" type="datetimeFigureOut">
              <a:rPr lang="en-US" smtClean="0"/>
              <a:pPr/>
              <a:t>5/3/2017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60576" y="6557169"/>
            <a:ext cx="6597429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56256" y="6556248"/>
            <a:ext cx="487680" cy="301752"/>
          </a:xfrm>
        </p:spPr>
        <p:txBody>
          <a:bodyPr/>
          <a:lstStyle>
            <a:lvl1pPr algn="ctr">
              <a:defRPr sz="9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9379" y="14069"/>
            <a:ext cx="12173243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5"/>
            <a:ext cx="12182621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8625059" y="4948410"/>
            <a:ext cx="3563815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882808"/>
            <a:ext cx="109728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388608" y="6480969"/>
            <a:ext cx="28448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481891"/>
            <a:ext cx="5680075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119360" y="6480969"/>
            <a:ext cx="67056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2029" y="1803405"/>
            <a:ext cx="10609243" cy="197538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 smtClean="0"/>
              <a:t>AIF402 - </a:t>
            </a:r>
            <a:r>
              <a:rPr lang="en-US" sz="5400" dirty="0" err="1" smtClean="0"/>
              <a:t>Skripsi</a:t>
            </a:r>
            <a:r>
              <a:rPr lang="en-US" sz="5400" dirty="0" smtClean="0"/>
              <a:t> 2</a:t>
            </a:r>
            <a:br>
              <a:rPr lang="en-US" sz="5400" dirty="0" smtClean="0"/>
            </a:br>
            <a:r>
              <a:rPr lang="en-US" sz="24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</a:rPr>
              <a:t>Pertemuan</a:t>
            </a:r>
            <a:r>
              <a:rPr 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omic Sans MS" panose="030F0702030302020204" pitchFamily="66" charset="0"/>
              </a:rPr>
              <a:t> ke-3</a:t>
            </a:r>
            <a:r>
              <a:rPr lang="en-US" sz="2400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/>
            </a:r>
            <a:br>
              <a:rPr lang="en-US" sz="2400" dirty="0" smtClean="0">
                <a:solidFill>
                  <a:srgbClr val="FFFF00"/>
                </a:solidFill>
                <a:latin typeface="Comic Sans MS" panose="030F0702030302020204" pitchFamily="66" charset="0"/>
              </a:rPr>
            </a:br>
            <a:r>
              <a:rPr lang="en-US" sz="1600" dirty="0" smtClean="0">
                <a:solidFill>
                  <a:srgbClr val="FFFF00"/>
                </a:solidFill>
                <a:latin typeface="Comic Sans MS" panose="030F0702030302020204" pitchFamily="66" charset="0"/>
              </a:rPr>
              <a:t/>
            </a:r>
            <a:br>
              <a:rPr lang="en-US" sz="1600" dirty="0" smtClean="0">
                <a:solidFill>
                  <a:srgbClr val="FFFF00"/>
                </a:solidFill>
                <a:latin typeface="Comic Sans MS" panose="030F0702030302020204" pitchFamily="66" charset="0"/>
              </a:rPr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Maiandra GD" panose="020E0502030308020204" pitchFamily="34" charset="0"/>
              </a:rPr>
              <a:t>Semester </a:t>
            </a:r>
            <a:r>
              <a:rPr lang="en-US" sz="360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Maiandra GD" panose="020E0502030308020204" pitchFamily="34" charset="0"/>
              </a:rPr>
              <a:t>Genap</a:t>
            </a:r>
            <a:r>
              <a:rPr lang="en-US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Maiandra GD" panose="020E0502030308020204" pitchFamily="34" charset="0"/>
              </a:rPr>
              <a:t> 2016/2017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Maiandra GD" panose="020E0502030308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4309" y="3929656"/>
            <a:ext cx="9448800" cy="68580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Lionov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Mariskha</a:t>
            </a:r>
            <a:r>
              <a:rPr lang="en-US" dirty="0" smtClean="0"/>
              <a:t> </a:t>
            </a:r>
            <a:r>
              <a:rPr lang="en-US" dirty="0" err="1" smtClean="0"/>
              <a:t>Adithia</a:t>
            </a:r>
            <a:endParaRPr lang="en-US" dirty="0" smtClean="0"/>
          </a:p>
          <a:p>
            <a:r>
              <a:rPr lang="en-US" dirty="0" smtClean="0"/>
              <a:t>Program 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noProof="1" smtClean="0"/>
              <a:t>Informatika</a:t>
            </a:r>
            <a:r>
              <a:rPr lang="en-US" dirty="0" smtClean="0"/>
              <a:t> – </a:t>
            </a:r>
            <a:r>
              <a:rPr lang="en-US" dirty="0" err="1" smtClean="0"/>
              <a:t>Universitas</a:t>
            </a:r>
            <a:r>
              <a:rPr lang="en-US" dirty="0" smtClean="0"/>
              <a:t> </a:t>
            </a:r>
            <a:r>
              <a:rPr lang="en-US" dirty="0" err="1" smtClean="0"/>
              <a:t>Katolik</a:t>
            </a:r>
            <a:r>
              <a:rPr lang="en-US" dirty="0" smtClean="0"/>
              <a:t> </a:t>
            </a:r>
            <a:r>
              <a:rPr lang="en-US" dirty="0" err="1" smtClean="0"/>
              <a:t>Parahyangan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0237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/>
                </a:solidFill>
                <a:latin typeface="Calibri" panose="020F0502020204030204" pitchFamily="34" charset="0"/>
              </a:rPr>
              <a:t>Persiapan</a:t>
            </a:r>
            <a:r>
              <a:rPr lang="en-US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 YUDISIUM - 4</a:t>
            </a:r>
            <a:endParaRPr lang="en-US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70314"/>
            <a:ext cx="10820400" cy="4474029"/>
          </a:xfrm>
        </p:spPr>
        <p:txBody>
          <a:bodyPr>
            <a:normAutofit/>
          </a:bodyPr>
          <a:lstStyle/>
          <a:p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Lembar</a:t>
            </a:r>
            <a:r>
              <a:rPr lang="en-US" sz="2400" b="1" dirty="0" smtClean="0">
                <a:solidFill>
                  <a:srgbClr val="00B0F0"/>
                </a:solidFill>
                <a:latin typeface="Maiandra GD" panose="020E0502030308020204" pitchFamily="34" charset="0"/>
              </a:rPr>
              <a:t> </a:t>
            </a:r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Yudisium</a:t>
            </a:r>
            <a:r>
              <a:rPr lang="en-US" sz="2400" b="1" dirty="0" smtClean="0">
                <a:solidFill>
                  <a:srgbClr val="00B0F0"/>
                </a:solidFill>
                <a:latin typeface="Maiandra GD" panose="020E0502030308020204" pitchFamily="34" charset="0"/>
              </a:rPr>
              <a:t> </a:t>
            </a:r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Teknik</a:t>
            </a:r>
            <a:r>
              <a:rPr lang="en-US" sz="2400" b="1" dirty="0" smtClean="0">
                <a:solidFill>
                  <a:srgbClr val="00B0F0"/>
                </a:solidFill>
                <a:latin typeface="Maiandra GD" panose="020E0502030308020204" pitchFamily="34" charset="0"/>
              </a:rPr>
              <a:t> </a:t>
            </a:r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Informatika</a:t>
            </a:r>
            <a:endParaRPr lang="en-US" sz="2400" b="1" dirty="0">
              <a:solidFill>
                <a:srgbClr val="00B0F0"/>
              </a:solidFill>
              <a:latin typeface="Maiandra GD" panose="020E0502030308020204" pitchFamily="34" charset="0"/>
            </a:endParaRPr>
          </a:p>
          <a:p>
            <a:pPr lvl="1"/>
            <a:r>
              <a:rPr lang="en-US" dirty="0">
                <a:latin typeface="Maiandra GD" pitchFamily="34" charset="0"/>
              </a:rPr>
              <a:t>Form softcopy (MS Excel 2010) </a:t>
            </a:r>
            <a:r>
              <a:rPr lang="en-US" dirty="0" err="1">
                <a:latin typeface="Maiandra GD" pitchFamily="34" charset="0"/>
              </a:rPr>
              <a:t>dapat</a:t>
            </a:r>
            <a:r>
              <a:rPr lang="en-US" dirty="0">
                <a:latin typeface="Maiandra GD" pitchFamily="34" charset="0"/>
              </a:rPr>
              <a:t> </a:t>
            </a:r>
            <a:r>
              <a:rPr lang="en-US" dirty="0" err="1">
                <a:latin typeface="Maiandra GD" pitchFamily="34" charset="0"/>
              </a:rPr>
              <a:t>diambil</a:t>
            </a:r>
            <a:r>
              <a:rPr lang="en-US" dirty="0">
                <a:latin typeface="Maiandra GD" pitchFamily="34" charset="0"/>
              </a:rPr>
              <a:t> </a:t>
            </a:r>
            <a:r>
              <a:rPr lang="en-US" dirty="0" err="1">
                <a:latin typeface="Maiandra GD" pitchFamily="34" charset="0"/>
              </a:rPr>
              <a:t>di</a:t>
            </a:r>
            <a:r>
              <a:rPr lang="en-US" dirty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elearning</a:t>
            </a:r>
            <a:endParaRPr lang="en-US" dirty="0" smtClean="0">
              <a:latin typeface="Maiandra GD" pitchFamily="34" charset="0"/>
            </a:endParaRPr>
          </a:p>
          <a:p>
            <a:pPr lvl="1"/>
            <a:r>
              <a:rPr lang="en-US" dirty="0">
                <a:latin typeface="Maiandra GD" pitchFamily="34" charset="0"/>
              </a:rPr>
              <a:t>Form </a:t>
            </a:r>
            <a:r>
              <a:rPr lang="en-US" dirty="0" err="1">
                <a:latin typeface="Maiandra GD" pitchFamily="34" charset="0"/>
              </a:rPr>
              <a:t>diisi</a:t>
            </a:r>
            <a:r>
              <a:rPr lang="en-US" dirty="0">
                <a:latin typeface="Maiandra GD" pitchFamily="34" charset="0"/>
              </a:rPr>
              <a:t> </a:t>
            </a:r>
            <a:r>
              <a:rPr lang="en-US" b="1" dirty="0" err="1">
                <a:latin typeface="Maiandra GD" pitchFamily="34" charset="0"/>
              </a:rPr>
              <a:t>lengkap</a:t>
            </a:r>
            <a:r>
              <a:rPr lang="en-US" dirty="0">
                <a:latin typeface="Maiandra GD" pitchFamily="34" charset="0"/>
              </a:rPr>
              <a:t> (</a:t>
            </a:r>
            <a:r>
              <a:rPr lang="en-US" dirty="0" err="1">
                <a:latin typeface="Maiandra GD" pitchFamily="34" charset="0"/>
              </a:rPr>
              <a:t>termasuk</a:t>
            </a:r>
            <a:r>
              <a:rPr lang="en-US" dirty="0">
                <a:latin typeface="Maiandra GD" pitchFamily="34" charset="0"/>
              </a:rPr>
              <a:t> </a:t>
            </a:r>
            <a:r>
              <a:rPr lang="en-US" dirty="0" err="1">
                <a:latin typeface="Maiandra GD" pitchFamily="34" charset="0"/>
              </a:rPr>
              <a:t>nilai</a:t>
            </a:r>
            <a:r>
              <a:rPr lang="en-US" dirty="0">
                <a:latin typeface="Maiandra GD" pitchFamily="34" charset="0"/>
              </a:rPr>
              <a:t> </a:t>
            </a:r>
            <a:r>
              <a:rPr lang="en-US" dirty="0" err="1">
                <a:latin typeface="Maiandra GD" pitchFamily="34" charset="0"/>
              </a:rPr>
              <a:t>skripsi</a:t>
            </a:r>
            <a:r>
              <a:rPr lang="en-US" dirty="0">
                <a:latin typeface="Maiandra GD" pitchFamily="34" charset="0"/>
              </a:rPr>
              <a:t>) </a:t>
            </a:r>
            <a:r>
              <a:rPr lang="en-US" dirty="0" err="1">
                <a:latin typeface="Maiandra GD" pitchFamily="34" charset="0"/>
              </a:rPr>
              <a:t>dan</a:t>
            </a:r>
            <a:r>
              <a:rPr lang="en-US" dirty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diupload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ke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elearning</a:t>
            </a:r>
            <a:r>
              <a:rPr lang="en-US" dirty="0" smtClean="0">
                <a:latin typeface="Maiandra GD" pitchFamily="34" charset="0"/>
              </a:rPr>
              <a:t> (</a:t>
            </a:r>
            <a:r>
              <a:rPr lang="en-US" dirty="0" err="1" smtClean="0">
                <a:latin typeface="Maiandra GD" pitchFamily="34" charset="0"/>
              </a:rPr>
              <a:t>akan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ada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kuliah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khusus</a:t>
            </a:r>
            <a:r>
              <a:rPr lang="en-US" dirty="0" smtClean="0">
                <a:latin typeface="Maiandra GD" pitchFamily="34" charset="0"/>
              </a:rPr>
              <a:t>) </a:t>
            </a:r>
            <a:r>
              <a:rPr lang="en-US" dirty="0" err="1" smtClean="0">
                <a:latin typeface="Maiandra GD" pitchFamily="34" charset="0"/>
              </a:rPr>
              <a:t>dan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akan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diperiksa</a:t>
            </a:r>
            <a:r>
              <a:rPr lang="en-US" dirty="0" smtClean="0">
                <a:latin typeface="Maiandra GD" pitchFamily="34" charset="0"/>
              </a:rPr>
              <a:t> (</a:t>
            </a:r>
            <a:r>
              <a:rPr lang="en-US" dirty="0" err="1">
                <a:latin typeface="Maiandra GD" pitchFamily="34" charset="0"/>
              </a:rPr>
              <a:t>jika</a:t>
            </a:r>
            <a:r>
              <a:rPr lang="en-US" dirty="0">
                <a:latin typeface="Maiandra GD" pitchFamily="34" charset="0"/>
              </a:rPr>
              <a:t> </a:t>
            </a:r>
            <a:r>
              <a:rPr lang="en-US" dirty="0" err="1">
                <a:latin typeface="Maiandra GD" pitchFamily="34" charset="0"/>
              </a:rPr>
              <a:t>belum</a:t>
            </a:r>
            <a:r>
              <a:rPr lang="en-US" dirty="0">
                <a:latin typeface="Maiandra GD" pitchFamily="34" charset="0"/>
              </a:rPr>
              <a:t> </a:t>
            </a:r>
            <a:r>
              <a:rPr lang="en-US" dirty="0" err="1">
                <a:latin typeface="Maiandra GD" pitchFamily="34" charset="0"/>
              </a:rPr>
              <a:t>benar</a:t>
            </a:r>
            <a:r>
              <a:rPr lang="en-US" dirty="0">
                <a:latin typeface="Maiandra GD" pitchFamily="34" charset="0"/>
              </a:rPr>
              <a:t> </a:t>
            </a:r>
            <a:r>
              <a:rPr lang="en-US" dirty="0" err="1">
                <a:latin typeface="Maiandra GD" pitchFamily="34" charset="0"/>
              </a:rPr>
              <a:t>akan</a:t>
            </a:r>
            <a:r>
              <a:rPr lang="en-US" dirty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diberi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komentar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>
                <a:latin typeface="Maiandra GD" pitchFamily="34" charset="0"/>
              </a:rPr>
              <a:t>sampai</a:t>
            </a:r>
            <a:r>
              <a:rPr lang="en-US" dirty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benar</a:t>
            </a:r>
            <a:r>
              <a:rPr lang="en-US" dirty="0" smtClean="0">
                <a:latin typeface="Maiandra GD" pitchFamily="34" charset="0"/>
              </a:rPr>
              <a:t>, “OK”)</a:t>
            </a:r>
          </a:p>
          <a:p>
            <a:pPr lvl="1"/>
            <a:r>
              <a:rPr lang="en-US" dirty="0" err="1" smtClean="0">
                <a:solidFill>
                  <a:srgbClr val="FFFF00"/>
                </a:solidFill>
                <a:latin typeface="Maiandra GD" pitchFamily="34" charset="0"/>
              </a:rPr>
              <a:t>Kuliah</a:t>
            </a:r>
            <a:r>
              <a:rPr lang="en-US" dirty="0" smtClean="0">
                <a:solidFill>
                  <a:srgbClr val="FFFF00"/>
                </a:solidFill>
                <a:latin typeface="Maiandra GD" pitchFamily="34" charset="0"/>
              </a:rPr>
              <a:t> : </a:t>
            </a:r>
            <a:r>
              <a:rPr lang="en-US" dirty="0" smtClean="0">
                <a:solidFill>
                  <a:srgbClr val="FFFF00"/>
                </a:solidFill>
                <a:latin typeface="Maiandra GD" pitchFamily="34" charset="0"/>
              </a:rPr>
              <a:t>42-Yudisium </a:t>
            </a:r>
            <a:r>
              <a:rPr lang="en-US" dirty="0" err="1" smtClean="0">
                <a:solidFill>
                  <a:srgbClr val="FFFF00"/>
                </a:solidFill>
                <a:latin typeface="Maiandra GD" pitchFamily="34" charset="0"/>
              </a:rPr>
              <a:t>dengan</a:t>
            </a:r>
            <a:r>
              <a:rPr lang="en-US" dirty="0" smtClean="0">
                <a:solidFill>
                  <a:srgbClr val="FFFF00"/>
                </a:solidFill>
                <a:latin typeface="Maiandra GD" pitchFamily="34" charset="0"/>
              </a:rPr>
              <a:t> enrolment-key : </a:t>
            </a:r>
            <a:r>
              <a:rPr lang="en-US" dirty="0" err="1" smtClean="0">
                <a:solidFill>
                  <a:srgbClr val="FFFF00"/>
                </a:solidFill>
                <a:latin typeface="Maiandra GD" pitchFamily="34" charset="0"/>
              </a:rPr>
              <a:t>yudisium</a:t>
            </a:r>
            <a:endParaRPr lang="en-US" dirty="0">
              <a:solidFill>
                <a:srgbClr val="FFFF00"/>
              </a:solidFill>
              <a:latin typeface="Maiandra GD" pitchFamily="34" charset="0"/>
            </a:endParaRPr>
          </a:p>
          <a:p>
            <a:pPr lvl="1"/>
            <a:r>
              <a:rPr lang="en-US" dirty="0" err="1">
                <a:latin typeface="Maiandra GD" pitchFamily="34" charset="0"/>
              </a:rPr>
              <a:t>Setelah</a:t>
            </a:r>
            <a:r>
              <a:rPr lang="en-US" dirty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selesai</a:t>
            </a:r>
            <a:r>
              <a:rPr lang="en-US" dirty="0" smtClean="0">
                <a:latin typeface="Maiandra GD" pitchFamily="34" charset="0"/>
              </a:rPr>
              <a:t>: </a:t>
            </a:r>
            <a:r>
              <a:rPr lang="en-US" dirty="0" err="1" smtClean="0">
                <a:latin typeface="Maiandra GD" pitchFamily="34" charset="0"/>
              </a:rPr>
              <a:t>mahasiswa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>
                <a:latin typeface="Maiandra GD" pitchFamily="34" charset="0"/>
              </a:rPr>
              <a:t>mencetak</a:t>
            </a:r>
            <a:r>
              <a:rPr lang="en-US" dirty="0">
                <a:latin typeface="Maiandra GD" pitchFamily="34" charset="0"/>
              </a:rPr>
              <a:t> form </a:t>
            </a:r>
            <a:r>
              <a:rPr lang="en-US" dirty="0" err="1">
                <a:latin typeface="Maiandra GD" pitchFamily="34" charset="0"/>
              </a:rPr>
              <a:t>tersebut</a:t>
            </a:r>
            <a:r>
              <a:rPr lang="en-US" dirty="0">
                <a:latin typeface="Maiandra GD" pitchFamily="34" charset="0"/>
              </a:rPr>
              <a:t> </a:t>
            </a:r>
            <a:r>
              <a:rPr lang="en-US" dirty="0" err="1">
                <a:latin typeface="Maiandra GD" pitchFamily="34" charset="0"/>
              </a:rPr>
              <a:t>di</a:t>
            </a:r>
            <a:r>
              <a:rPr lang="en-US" dirty="0">
                <a:latin typeface="Maiandra GD" pitchFamily="34" charset="0"/>
              </a:rPr>
              <a:t> </a:t>
            </a:r>
            <a:r>
              <a:rPr lang="en-US" dirty="0" err="1">
                <a:latin typeface="Maiandra GD" pitchFamily="34" charset="0"/>
              </a:rPr>
              <a:t>kertas</a:t>
            </a:r>
            <a:r>
              <a:rPr lang="en-US" dirty="0">
                <a:latin typeface="Maiandra GD" pitchFamily="34" charset="0"/>
              </a:rPr>
              <a:t> A4 </a:t>
            </a:r>
            <a:r>
              <a:rPr lang="en-US" dirty="0" err="1">
                <a:latin typeface="Maiandra GD" pitchFamily="34" charset="0"/>
              </a:rPr>
              <a:t>dan</a:t>
            </a:r>
            <a:r>
              <a:rPr lang="en-US" dirty="0">
                <a:latin typeface="Maiandra GD" pitchFamily="34" charset="0"/>
              </a:rPr>
              <a:t> </a:t>
            </a:r>
            <a:r>
              <a:rPr lang="en-US" dirty="0" err="1">
                <a:latin typeface="Maiandra GD" pitchFamily="34" charset="0"/>
              </a:rPr>
              <a:t>diserahkan</a:t>
            </a:r>
            <a:r>
              <a:rPr lang="en-US" dirty="0">
                <a:latin typeface="Maiandra GD" pitchFamily="34" charset="0"/>
              </a:rPr>
              <a:t> </a:t>
            </a:r>
            <a:r>
              <a:rPr lang="en-US" dirty="0" err="1">
                <a:latin typeface="Maiandra GD" pitchFamily="34" charset="0"/>
              </a:rPr>
              <a:t>ke</a:t>
            </a:r>
            <a:r>
              <a:rPr lang="en-US" dirty="0">
                <a:latin typeface="Maiandra GD" pitchFamily="34" charset="0"/>
              </a:rPr>
              <a:t> </a:t>
            </a:r>
            <a:r>
              <a:rPr lang="en-US" dirty="0" err="1">
                <a:latin typeface="Maiandra GD" pitchFamily="34" charset="0"/>
              </a:rPr>
              <a:t>sekjur</a:t>
            </a:r>
            <a:endParaRPr lang="en-US" dirty="0">
              <a:latin typeface="Maiandra GD" pitchFamily="34" charset="0"/>
            </a:endParaRPr>
          </a:p>
          <a:p>
            <a:pPr lvl="1"/>
            <a:r>
              <a:rPr lang="en-US" dirty="0" err="1" smtClean="0">
                <a:latin typeface="Maiandra GD" pitchFamily="34" charset="0"/>
              </a:rPr>
              <a:t>Setelah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semua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selesai</a:t>
            </a:r>
            <a:r>
              <a:rPr lang="en-US" dirty="0" smtClean="0">
                <a:latin typeface="Maiandra GD" pitchFamily="34" charset="0"/>
              </a:rPr>
              <a:t>, </a:t>
            </a:r>
            <a:r>
              <a:rPr lang="en-US" dirty="0" err="1" smtClean="0">
                <a:latin typeface="Maiandra GD" pitchFamily="34" charset="0"/>
              </a:rPr>
              <a:t>pendaftaran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yudisium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baru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akan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diproses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oleh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jurusan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ke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Fakultas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smtClean="0">
                <a:latin typeface="Maiandra GD" pitchFamily="34" charset="0"/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latin typeface="Maiandra GD" pitchFamily="34" charset="0"/>
                <a:sym typeface="Wingdings" panose="05000000000000000000" pitchFamily="2" charset="2"/>
              </a:rPr>
              <a:t>di</a:t>
            </a:r>
            <a:r>
              <a:rPr lang="en-US" dirty="0" smtClean="0">
                <a:latin typeface="Maiandra GD" pitchFamily="34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Maiandra GD" pitchFamily="34" charset="0"/>
                <a:sym typeface="Wingdings" panose="05000000000000000000" pitchFamily="2" charset="2"/>
              </a:rPr>
              <a:t>batas</a:t>
            </a:r>
            <a:r>
              <a:rPr lang="en-US" dirty="0" smtClean="0">
                <a:latin typeface="Maiandra GD" pitchFamily="34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Maiandra GD" pitchFamily="34" charset="0"/>
                <a:sym typeface="Wingdings" panose="05000000000000000000" pitchFamily="2" charset="2"/>
              </a:rPr>
              <a:t>akhir</a:t>
            </a:r>
            <a:r>
              <a:rPr lang="en-US" dirty="0" smtClean="0">
                <a:latin typeface="Maiandra GD" pitchFamily="34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Maiandra GD" pitchFamily="34" charset="0"/>
                <a:sym typeface="Wingdings" panose="05000000000000000000" pitchFamily="2" charset="2"/>
              </a:rPr>
              <a:t>pendaftaran</a:t>
            </a:r>
            <a:r>
              <a:rPr lang="en-US" dirty="0" smtClean="0">
                <a:latin typeface="Maiandra GD" pitchFamily="34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Maiandra GD" pitchFamily="34" charset="0"/>
                <a:sym typeface="Wingdings" panose="05000000000000000000" pitchFamily="2" charset="2"/>
              </a:rPr>
              <a:t>sidang</a:t>
            </a:r>
            <a:r>
              <a:rPr lang="en-US" dirty="0" smtClean="0">
                <a:latin typeface="Maiandra GD" pitchFamily="34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Maiandra GD" pitchFamily="34" charset="0"/>
                <a:sym typeface="Wingdings" panose="05000000000000000000" pitchFamily="2" charset="2"/>
              </a:rPr>
              <a:t>yudisium</a:t>
            </a:r>
            <a:endParaRPr lang="en-US" dirty="0" smtClean="0">
              <a:latin typeface="Maiandra G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5601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/>
                </a:solidFill>
                <a:latin typeface="Calibri" panose="020F0502020204030204" pitchFamily="34" charset="0"/>
              </a:rPr>
              <a:t>Yudisium</a:t>
            </a:r>
            <a:endParaRPr lang="en-US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70314"/>
            <a:ext cx="10820400" cy="4474029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Waktu</a:t>
            </a:r>
            <a:r>
              <a:rPr lang="en-US" sz="2400" b="1" dirty="0" smtClean="0">
                <a:solidFill>
                  <a:srgbClr val="00B0F0"/>
                </a:solidFill>
                <a:latin typeface="Maiandra GD" panose="020E0502030308020204" pitchFamily="34" charset="0"/>
              </a:rPr>
              <a:t> </a:t>
            </a:r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dan</a:t>
            </a:r>
            <a:r>
              <a:rPr lang="en-US" sz="2400" b="1" dirty="0" smtClean="0">
                <a:solidFill>
                  <a:srgbClr val="00B0F0"/>
                </a:solidFill>
                <a:latin typeface="Maiandra GD" panose="020E0502030308020204" pitchFamily="34" charset="0"/>
              </a:rPr>
              <a:t> </a:t>
            </a:r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Tempat</a:t>
            </a:r>
            <a:endParaRPr lang="en-US" sz="2400" b="1" dirty="0">
              <a:solidFill>
                <a:srgbClr val="00B0F0"/>
              </a:solidFill>
              <a:latin typeface="Maiandra GD" panose="020E0502030308020204" pitchFamily="34" charset="0"/>
            </a:endParaRPr>
          </a:p>
          <a:p>
            <a:pPr lvl="1"/>
            <a:r>
              <a:rPr lang="en-US" dirty="0" err="1" smtClean="0">
                <a:latin typeface="Maiandra GD" pitchFamily="34" charset="0"/>
              </a:rPr>
              <a:t>Lihat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papan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pengumuman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fakultas</a:t>
            </a:r>
            <a:r>
              <a:rPr lang="en-US" dirty="0" smtClean="0">
                <a:latin typeface="Maiandra GD" pitchFamily="34" charset="0"/>
              </a:rPr>
              <a:t> </a:t>
            </a:r>
          </a:p>
          <a:p>
            <a:pPr lvl="1"/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aiandra GD" pitchFamily="34" charset="0"/>
              </a:rPr>
              <a:t>11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aiandra GD" pitchFamily="34" charset="0"/>
              </a:rPr>
              <a:t>Agustus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aiandra GD" pitchFamily="34" charset="0"/>
              </a:rPr>
              <a:t> 2017</a:t>
            </a:r>
          </a:p>
          <a:p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Pelaksanaan</a:t>
            </a:r>
            <a:endParaRPr lang="en-US" sz="2400" b="1" dirty="0">
              <a:solidFill>
                <a:srgbClr val="00B0F0"/>
              </a:solidFill>
              <a:latin typeface="Maiandra GD" panose="020E0502030308020204" pitchFamily="34" charset="0"/>
            </a:endParaRPr>
          </a:p>
          <a:p>
            <a:pPr lvl="1"/>
            <a:r>
              <a:rPr lang="en-US" dirty="0" smtClean="0">
                <a:latin typeface="Maiandra GD" pitchFamily="34" charset="0"/>
              </a:rPr>
              <a:t>Dress code : </a:t>
            </a:r>
            <a:r>
              <a:rPr lang="en-US" dirty="0" err="1" smtClean="0">
                <a:latin typeface="Maiandra GD" pitchFamily="34" charset="0"/>
              </a:rPr>
              <a:t>sama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seperti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sidang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skripsi</a:t>
            </a:r>
            <a:endParaRPr lang="en-US" dirty="0" smtClean="0">
              <a:latin typeface="Maiandra GD" pitchFamily="34" charset="0"/>
            </a:endParaRPr>
          </a:p>
          <a:p>
            <a:pPr lvl="1"/>
            <a:r>
              <a:rPr lang="en-US" dirty="0" err="1">
                <a:latin typeface="Maiandra GD" pitchFamily="34" charset="0"/>
              </a:rPr>
              <a:t>Tidak</a:t>
            </a:r>
            <a:r>
              <a:rPr lang="en-US" dirty="0">
                <a:latin typeface="Maiandra GD" pitchFamily="34" charset="0"/>
              </a:rPr>
              <a:t> </a:t>
            </a:r>
            <a:r>
              <a:rPr lang="en-US" dirty="0" err="1">
                <a:latin typeface="Maiandra GD" pitchFamily="34" charset="0"/>
              </a:rPr>
              <a:t>ada</a:t>
            </a:r>
            <a:r>
              <a:rPr lang="en-US" dirty="0">
                <a:latin typeface="Maiandra GD" pitchFamily="34" charset="0"/>
              </a:rPr>
              <a:t> yang </a:t>
            </a:r>
            <a:r>
              <a:rPr lang="en-US" dirty="0" err="1">
                <a:latin typeface="Maiandra GD" pitchFamily="34" charset="0"/>
              </a:rPr>
              <a:t>terlambat</a:t>
            </a:r>
            <a:r>
              <a:rPr lang="en-US" dirty="0">
                <a:latin typeface="Maiandra GD" pitchFamily="34" charset="0"/>
              </a:rPr>
              <a:t>, </a:t>
            </a:r>
            <a:r>
              <a:rPr lang="en-US" dirty="0" err="1">
                <a:latin typeface="Maiandra GD" pitchFamily="34" charset="0"/>
              </a:rPr>
              <a:t>hadir</a:t>
            </a:r>
            <a:r>
              <a:rPr lang="en-US" dirty="0">
                <a:latin typeface="Maiandra GD" pitchFamily="34" charset="0"/>
              </a:rPr>
              <a:t> 1 jam </a:t>
            </a:r>
            <a:r>
              <a:rPr lang="en-US" dirty="0" err="1">
                <a:latin typeface="Maiandra GD" pitchFamily="34" charset="0"/>
              </a:rPr>
              <a:t>sebelum</a:t>
            </a:r>
            <a:r>
              <a:rPr lang="en-US" dirty="0">
                <a:latin typeface="Maiandra GD" pitchFamily="34" charset="0"/>
              </a:rPr>
              <a:t> </a:t>
            </a:r>
            <a:r>
              <a:rPr lang="en-US" dirty="0" err="1">
                <a:latin typeface="Maiandra GD" pitchFamily="34" charset="0"/>
              </a:rPr>
              <a:t>sidang</a:t>
            </a:r>
            <a:r>
              <a:rPr lang="en-US" dirty="0">
                <a:latin typeface="Maiandra GD" pitchFamily="34" charset="0"/>
              </a:rPr>
              <a:t> </a:t>
            </a:r>
            <a:r>
              <a:rPr lang="en-US" dirty="0" err="1">
                <a:latin typeface="Maiandra GD" pitchFamily="34" charset="0"/>
              </a:rPr>
              <a:t>yudisium</a:t>
            </a:r>
            <a:r>
              <a:rPr lang="en-US" dirty="0">
                <a:latin typeface="Maiandra GD" pitchFamily="34" charset="0"/>
              </a:rPr>
              <a:t> </a:t>
            </a:r>
            <a:r>
              <a:rPr lang="en-US" dirty="0" err="1">
                <a:latin typeface="Maiandra GD" pitchFamily="34" charset="0"/>
              </a:rPr>
              <a:t>dimulai</a:t>
            </a:r>
            <a:r>
              <a:rPr lang="en-US" dirty="0">
                <a:latin typeface="Maiandra GD" pitchFamily="34" charset="0"/>
              </a:rPr>
              <a:t>. </a:t>
            </a:r>
            <a:r>
              <a:rPr lang="en-US" dirty="0" err="1">
                <a:latin typeface="Maiandra GD" pitchFamily="34" charset="0"/>
              </a:rPr>
              <a:t>Terlambat</a:t>
            </a:r>
            <a:r>
              <a:rPr lang="en-US" dirty="0">
                <a:latin typeface="Maiandra GD" pitchFamily="34" charset="0"/>
              </a:rPr>
              <a:t> == </a:t>
            </a:r>
            <a:r>
              <a:rPr lang="en-US" dirty="0" err="1">
                <a:latin typeface="Maiandra GD" pitchFamily="34" charset="0"/>
              </a:rPr>
              <a:t>anda</a:t>
            </a:r>
            <a:r>
              <a:rPr lang="en-US" dirty="0">
                <a:latin typeface="Maiandra GD" pitchFamily="34" charset="0"/>
              </a:rPr>
              <a:t> </a:t>
            </a:r>
            <a:r>
              <a:rPr lang="en-US" dirty="0" err="1">
                <a:latin typeface="Maiandra GD" pitchFamily="34" charset="0"/>
              </a:rPr>
              <a:t>tidak</a:t>
            </a:r>
            <a:r>
              <a:rPr lang="en-US" dirty="0">
                <a:latin typeface="Maiandra GD" pitchFamily="34" charset="0"/>
              </a:rPr>
              <a:t> </a:t>
            </a:r>
            <a:r>
              <a:rPr lang="en-US" dirty="0" err="1">
                <a:latin typeface="Maiandra GD" pitchFamily="34" charset="0"/>
              </a:rPr>
              <a:t>boleh</a:t>
            </a:r>
            <a:r>
              <a:rPr lang="en-US" dirty="0">
                <a:latin typeface="Maiandra GD" pitchFamily="34" charset="0"/>
              </a:rPr>
              <a:t> </a:t>
            </a:r>
            <a:r>
              <a:rPr lang="en-US" dirty="0" err="1">
                <a:latin typeface="Maiandra GD" pitchFamily="34" charset="0"/>
              </a:rPr>
              <a:t>masuk</a:t>
            </a:r>
            <a:r>
              <a:rPr lang="en-US" dirty="0">
                <a:latin typeface="Maiandra GD" pitchFamily="34" charset="0"/>
              </a:rPr>
              <a:t> </a:t>
            </a:r>
            <a:r>
              <a:rPr lang="en-US" dirty="0" err="1">
                <a:latin typeface="Maiandra GD" pitchFamily="34" charset="0"/>
              </a:rPr>
              <a:t>dan</a:t>
            </a:r>
            <a:r>
              <a:rPr lang="en-US" dirty="0">
                <a:latin typeface="Maiandra GD" pitchFamily="34" charset="0"/>
              </a:rPr>
              <a:t> </a:t>
            </a:r>
            <a:r>
              <a:rPr lang="en-US" dirty="0" err="1">
                <a:latin typeface="Maiandra GD" pitchFamily="34" charset="0"/>
              </a:rPr>
              <a:t>mengikuti</a:t>
            </a:r>
            <a:r>
              <a:rPr lang="en-US" dirty="0">
                <a:latin typeface="Maiandra GD" pitchFamily="34" charset="0"/>
              </a:rPr>
              <a:t> </a:t>
            </a:r>
            <a:r>
              <a:rPr lang="en-US" dirty="0" err="1">
                <a:latin typeface="Maiandra GD" pitchFamily="34" charset="0"/>
              </a:rPr>
              <a:t>sidang</a:t>
            </a:r>
            <a:r>
              <a:rPr lang="en-US" dirty="0">
                <a:latin typeface="Maiandra GD" pitchFamily="34" charset="0"/>
              </a:rPr>
              <a:t> == </a:t>
            </a:r>
            <a:r>
              <a:rPr lang="en-US" dirty="0" err="1">
                <a:latin typeface="Maiandra GD" pitchFamily="34" charset="0"/>
              </a:rPr>
              <a:t>tidak</a:t>
            </a:r>
            <a:r>
              <a:rPr lang="en-US" dirty="0">
                <a:latin typeface="Maiandra GD" pitchFamily="34" charset="0"/>
              </a:rPr>
              <a:t> lulus</a:t>
            </a:r>
          </a:p>
          <a:p>
            <a:pPr lvl="1"/>
            <a:r>
              <a:rPr lang="en-US" dirty="0" err="1">
                <a:latin typeface="Maiandra GD" pitchFamily="34" charset="0"/>
              </a:rPr>
              <a:t>Akan</a:t>
            </a:r>
            <a:r>
              <a:rPr lang="en-US" dirty="0">
                <a:latin typeface="Maiandra GD" pitchFamily="34" charset="0"/>
              </a:rPr>
              <a:t> </a:t>
            </a:r>
            <a:r>
              <a:rPr lang="en-US" dirty="0" err="1">
                <a:latin typeface="Maiandra GD" pitchFamily="34" charset="0"/>
              </a:rPr>
              <a:t>ada</a:t>
            </a:r>
            <a:r>
              <a:rPr lang="en-US" dirty="0">
                <a:latin typeface="Maiandra GD" pitchFamily="34" charset="0"/>
              </a:rPr>
              <a:t> </a:t>
            </a:r>
            <a:r>
              <a:rPr lang="en-US" dirty="0" err="1">
                <a:latin typeface="Maiandra GD" pitchFamily="34" charset="0"/>
              </a:rPr>
              <a:t>sesi</a:t>
            </a:r>
            <a:r>
              <a:rPr lang="en-US" dirty="0">
                <a:latin typeface="Maiandra GD" pitchFamily="34" charset="0"/>
              </a:rPr>
              <a:t> “</a:t>
            </a:r>
            <a:r>
              <a:rPr lang="en-US" dirty="0" err="1">
                <a:latin typeface="Maiandra GD" pitchFamily="34" charset="0"/>
              </a:rPr>
              <a:t>kesan</a:t>
            </a:r>
            <a:r>
              <a:rPr lang="en-US" dirty="0">
                <a:latin typeface="Maiandra GD" pitchFamily="34" charset="0"/>
              </a:rPr>
              <a:t> </a:t>
            </a:r>
            <a:r>
              <a:rPr lang="en-US" dirty="0" err="1">
                <a:latin typeface="Maiandra GD" pitchFamily="34" charset="0"/>
              </a:rPr>
              <a:t>dan</a:t>
            </a:r>
            <a:r>
              <a:rPr lang="en-US" dirty="0">
                <a:latin typeface="Maiandra GD" pitchFamily="34" charset="0"/>
              </a:rPr>
              <a:t> </a:t>
            </a:r>
            <a:r>
              <a:rPr lang="en-US" dirty="0" err="1">
                <a:latin typeface="Maiandra GD" pitchFamily="34" charset="0"/>
              </a:rPr>
              <a:t>pesan</a:t>
            </a:r>
            <a:r>
              <a:rPr lang="en-US" dirty="0">
                <a:latin typeface="Maiandra GD" pitchFamily="34" charset="0"/>
              </a:rPr>
              <a:t>” :</a:t>
            </a:r>
          </a:p>
          <a:p>
            <a:pPr lvl="2"/>
            <a:r>
              <a:rPr lang="en-US" dirty="0" err="1">
                <a:latin typeface="Maiandra GD" pitchFamily="34" charset="0"/>
              </a:rPr>
              <a:t>Persiapkan</a:t>
            </a:r>
            <a:r>
              <a:rPr lang="en-US" dirty="0">
                <a:latin typeface="Maiandra GD" pitchFamily="34" charset="0"/>
              </a:rPr>
              <a:t> </a:t>
            </a:r>
            <a:r>
              <a:rPr lang="en-US" dirty="0" err="1">
                <a:latin typeface="Maiandra GD" pitchFamily="34" charset="0"/>
              </a:rPr>
              <a:t>kesan</a:t>
            </a:r>
            <a:r>
              <a:rPr lang="en-US" dirty="0">
                <a:latin typeface="Maiandra GD" pitchFamily="34" charset="0"/>
              </a:rPr>
              <a:t>, </a:t>
            </a:r>
            <a:r>
              <a:rPr lang="en-US" dirty="0" err="1">
                <a:latin typeface="Maiandra GD" pitchFamily="34" charset="0"/>
              </a:rPr>
              <a:t>kritik</a:t>
            </a:r>
            <a:r>
              <a:rPr lang="en-US" dirty="0">
                <a:latin typeface="Maiandra GD" pitchFamily="34" charset="0"/>
              </a:rPr>
              <a:t> </a:t>
            </a:r>
            <a:r>
              <a:rPr lang="en-US" dirty="0" err="1">
                <a:latin typeface="Maiandra GD" pitchFamily="34" charset="0"/>
              </a:rPr>
              <a:t>dan</a:t>
            </a:r>
            <a:r>
              <a:rPr lang="en-US" dirty="0">
                <a:latin typeface="Maiandra GD" pitchFamily="34" charset="0"/>
              </a:rPr>
              <a:t> </a:t>
            </a:r>
            <a:r>
              <a:rPr lang="en-US" dirty="0" err="1">
                <a:latin typeface="Maiandra GD" pitchFamily="34" charset="0"/>
              </a:rPr>
              <a:t>solusi</a:t>
            </a:r>
            <a:r>
              <a:rPr lang="en-US" dirty="0">
                <a:latin typeface="Maiandra GD" pitchFamily="34" charset="0"/>
              </a:rPr>
              <a:t> </a:t>
            </a:r>
            <a:r>
              <a:rPr lang="en-US" dirty="0" err="1">
                <a:latin typeface="Maiandra GD" pitchFamily="34" charset="0"/>
              </a:rPr>
              <a:t>anda</a:t>
            </a:r>
            <a:r>
              <a:rPr lang="en-US" dirty="0">
                <a:latin typeface="Maiandra GD" pitchFamily="34" charset="0"/>
              </a:rPr>
              <a:t> </a:t>
            </a:r>
            <a:r>
              <a:rPr lang="en-US" dirty="0" err="1">
                <a:latin typeface="Maiandra GD" pitchFamily="34" charset="0"/>
              </a:rPr>
              <a:t>dengan</a:t>
            </a:r>
            <a:r>
              <a:rPr lang="en-US" dirty="0">
                <a:latin typeface="Maiandra GD" pitchFamily="34" charset="0"/>
              </a:rPr>
              <a:t> </a:t>
            </a:r>
            <a:r>
              <a:rPr lang="en-US" dirty="0" err="1">
                <a:latin typeface="Maiandra GD" pitchFamily="34" charset="0"/>
              </a:rPr>
              <a:t>baik</a:t>
            </a:r>
            <a:endParaRPr lang="en-US" dirty="0">
              <a:latin typeface="Maiandra GD" pitchFamily="34" charset="0"/>
            </a:endParaRPr>
          </a:p>
          <a:p>
            <a:pPr lvl="2"/>
            <a:r>
              <a:rPr lang="en-US" dirty="0" err="1">
                <a:latin typeface="Maiandra GD" pitchFamily="34" charset="0"/>
              </a:rPr>
              <a:t>Sudah</a:t>
            </a:r>
            <a:r>
              <a:rPr lang="en-US" dirty="0">
                <a:latin typeface="Maiandra GD" pitchFamily="34" charset="0"/>
              </a:rPr>
              <a:t> lulus &amp; </a:t>
            </a:r>
            <a:r>
              <a:rPr lang="en-US" dirty="0" err="1">
                <a:latin typeface="Maiandra GD" pitchFamily="34" charset="0"/>
              </a:rPr>
              <a:t>bukan</a:t>
            </a:r>
            <a:r>
              <a:rPr lang="en-US" dirty="0">
                <a:latin typeface="Maiandra GD" pitchFamily="34" charset="0"/>
              </a:rPr>
              <a:t> </a:t>
            </a:r>
            <a:r>
              <a:rPr lang="en-US" dirty="0" err="1">
                <a:latin typeface="Maiandra GD" pitchFamily="34" charset="0"/>
              </a:rPr>
              <a:t>mahasiswa</a:t>
            </a:r>
            <a:r>
              <a:rPr lang="en-US" dirty="0">
                <a:latin typeface="Maiandra GD" pitchFamily="34" charset="0"/>
              </a:rPr>
              <a:t>, </a:t>
            </a:r>
            <a:r>
              <a:rPr lang="en-US" dirty="0" err="1">
                <a:latin typeface="Maiandra GD" pitchFamily="34" charset="0"/>
              </a:rPr>
              <a:t>silahkan</a:t>
            </a:r>
            <a:r>
              <a:rPr lang="en-US" dirty="0">
                <a:latin typeface="Maiandra GD" pitchFamily="34" charset="0"/>
              </a:rPr>
              <a:t> </a:t>
            </a:r>
            <a:r>
              <a:rPr lang="en-US" dirty="0" err="1">
                <a:latin typeface="Maiandra GD" pitchFamily="34" charset="0"/>
              </a:rPr>
              <a:t>bicara</a:t>
            </a:r>
            <a:r>
              <a:rPr lang="en-US" dirty="0">
                <a:latin typeface="Maiandra GD" pitchFamily="34" charset="0"/>
              </a:rPr>
              <a:t> </a:t>
            </a:r>
            <a:r>
              <a:rPr lang="en-US" dirty="0" err="1">
                <a:latin typeface="Maiandra GD" pitchFamily="34" charset="0"/>
              </a:rPr>
              <a:t>apa</a:t>
            </a:r>
            <a:r>
              <a:rPr lang="en-US" dirty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saja</a:t>
            </a:r>
            <a:endParaRPr lang="en-US" dirty="0" smtClean="0">
              <a:latin typeface="Maiandra GD" pitchFamily="34" charset="0"/>
            </a:endParaRPr>
          </a:p>
          <a:p>
            <a:pPr lvl="2"/>
            <a:endParaRPr lang="en-US" dirty="0" smtClean="0">
              <a:latin typeface="Maiandra G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785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libri" pitchFamily="34" charset="0"/>
              </a:rPr>
              <a:t>Yudisium</a:t>
            </a:r>
            <a:r>
              <a:rPr lang="en-US" dirty="0" smtClean="0">
                <a:latin typeface="Calibri" pitchFamily="34" charset="0"/>
              </a:rPr>
              <a:t> (2)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Setelah</a:t>
            </a:r>
            <a:r>
              <a:rPr lang="en-US" sz="2400" b="1" dirty="0" smtClean="0">
                <a:solidFill>
                  <a:srgbClr val="00B0F0"/>
                </a:solidFill>
                <a:latin typeface="Maiandra GD" panose="020E0502030308020204" pitchFamily="34" charset="0"/>
              </a:rPr>
              <a:t> </a:t>
            </a:r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Pelaksanaan</a:t>
            </a:r>
            <a:endParaRPr lang="en-US" sz="2400" b="1" dirty="0" smtClean="0">
              <a:solidFill>
                <a:srgbClr val="00B0F0"/>
              </a:solidFill>
              <a:latin typeface="Maiandra GD" panose="020E0502030308020204" pitchFamily="34" charset="0"/>
            </a:endParaRPr>
          </a:p>
          <a:p>
            <a:pPr lvl="1"/>
            <a:r>
              <a:rPr lang="en-US" dirty="0" err="1" smtClean="0">
                <a:latin typeface="Maiandra GD" pitchFamily="34" charset="0"/>
              </a:rPr>
              <a:t>Diminta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menandatangani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ijazah</a:t>
            </a:r>
            <a:endParaRPr lang="en-US" dirty="0" smtClean="0">
              <a:latin typeface="Maiandra GD" pitchFamily="34" charset="0"/>
            </a:endParaRPr>
          </a:p>
          <a:p>
            <a:pPr lvl="1"/>
            <a:r>
              <a:rPr lang="en-US" dirty="0" err="1" smtClean="0">
                <a:latin typeface="Maiandra GD" pitchFamily="34" charset="0"/>
              </a:rPr>
              <a:t>Jika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sampai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batas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waktu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terakhir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tidak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ditandatangani</a:t>
            </a:r>
            <a:r>
              <a:rPr lang="en-US" dirty="0" smtClean="0">
                <a:latin typeface="Maiandra GD" pitchFamily="34" charset="0"/>
              </a:rPr>
              <a:t>, </a:t>
            </a:r>
            <a:r>
              <a:rPr lang="en-US" dirty="0" err="1" smtClean="0">
                <a:latin typeface="Maiandra GD" pitchFamily="34" charset="0"/>
              </a:rPr>
              <a:t>anda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tidak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dapat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mengikuti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wisuda</a:t>
            </a:r>
            <a:endParaRPr lang="en-US" dirty="0" smtClean="0">
              <a:latin typeface="Maiandra GD" pitchFamily="34" charset="0"/>
            </a:endParaRPr>
          </a:p>
          <a:p>
            <a:pPr lvl="1"/>
            <a:r>
              <a:rPr lang="en-US" dirty="0" smtClean="0">
                <a:latin typeface="Maiandra GD" pitchFamily="34" charset="0"/>
              </a:rPr>
              <a:t>Rule of Thumb : </a:t>
            </a:r>
            <a:r>
              <a:rPr lang="en-US" dirty="0" err="1" smtClean="0">
                <a:latin typeface="Maiandra GD" pitchFamily="34" charset="0"/>
              </a:rPr>
              <a:t>jangan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meninggalkan</a:t>
            </a:r>
            <a:r>
              <a:rPr lang="en-US" dirty="0" smtClean="0">
                <a:latin typeface="Maiandra GD" pitchFamily="34" charset="0"/>
              </a:rPr>
              <a:t> Bandung </a:t>
            </a:r>
            <a:r>
              <a:rPr lang="en-US" dirty="0" err="1" smtClean="0">
                <a:latin typeface="Maiandra GD" pitchFamily="34" charset="0"/>
              </a:rPr>
              <a:t>kira-kira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selama</a:t>
            </a:r>
            <a:r>
              <a:rPr lang="en-US" dirty="0" smtClean="0">
                <a:latin typeface="Maiandra GD" pitchFamily="34" charset="0"/>
              </a:rPr>
              <a:t> 10 </a:t>
            </a:r>
            <a:r>
              <a:rPr lang="en-US" dirty="0" err="1" smtClean="0">
                <a:latin typeface="Maiandra GD" pitchFamily="34" charset="0"/>
              </a:rPr>
              <a:t>hari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setelah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Yudisium</a:t>
            </a:r>
            <a:r>
              <a:rPr lang="en-US" dirty="0" smtClean="0">
                <a:latin typeface="Maiandra GD" pitchFamily="34" charset="0"/>
              </a:rPr>
              <a:t>, </a:t>
            </a:r>
            <a:r>
              <a:rPr lang="en-US" dirty="0" err="1" smtClean="0">
                <a:latin typeface="Maiandra GD" pitchFamily="34" charset="0"/>
              </a:rPr>
              <a:t>atau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bisa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ke</a:t>
            </a:r>
            <a:r>
              <a:rPr lang="en-US" dirty="0" smtClean="0">
                <a:latin typeface="Maiandra GD" pitchFamily="34" charset="0"/>
              </a:rPr>
              <a:t> Bandung </a:t>
            </a:r>
            <a:r>
              <a:rPr lang="en-US" dirty="0" err="1" smtClean="0">
                <a:latin typeface="Maiandra GD" pitchFamily="34" charset="0"/>
              </a:rPr>
              <a:t>setiap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saat</a:t>
            </a:r>
            <a:endParaRPr lang="en-US" dirty="0" smtClean="0">
              <a:latin typeface="Maiandra GD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/>
                </a:solidFill>
                <a:latin typeface="Calibri" panose="020F0502020204030204" pitchFamily="34" charset="0"/>
              </a:rPr>
              <a:t>Wisuda</a:t>
            </a:r>
            <a:endParaRPr lang="en-US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70314"/>
            <a:ext cx="10820400" cy="4474029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Pendaftaran</a:t>
            </a:r>
            <a:endParaRPr lang="en-US" sz="2400" b="1" dirty="0">
              <a:solidFill>
                <a:srgbClr val="00B0F0"/>
              </a:solidFill>
              <a:latin typeface="Maiandra GD" panose="020E0502030308020204" pitchFamily="34" charset="0"/>
            </a:endParaRPr>
          </a:p>
          <a:p>
            <a:pPr lvl="1"/>
            <a:r>
              <a:rPr lang="en-US" dirty="0" err="1" smtClean="0">
                <a:latin typeface="Maiandra GD" pitchFamily="34" charset="0"/>
              </a:rPr>
              <a:t>Pendaftaran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Wisuda</a:t>
            </a:r>
            <a:r>
              <a:rPr lang="en-US" dirty="0" smtClean="0">
                <a:latin typeface="Maiandra GD" pitchFamily="34" charset="0"/>
              </a:rPr>
              <a:t> != </a:t>
            </a:r>
            <a:r>
              <a:rPr lang="en-US" dirty="0" err="1" smtClean="0">
                <a:latin typeface="Maiandra GD" pitchFamily="34" charset="0"/>
              </a:rPr>
              <a:t>Pendaftaran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Yudisium</a:t>
            </a:r>
            <a:endParaRPr lang="en-US" dirty="0" smtClean="0">
              <a:latin typeface="Maiandra GD" pitchFamily="34" charset="0"/>
            </a:endParaRPr>
          </a:p>
          <a:p>
            <a:pPr lvl="1"/>
            <a:r>
              <a:rPr lang="en-US" dirty="0" err="1" smtClean="0">
                <a:latin typeface="Maiandra GD" pitchFamily="34" charset="0"/>
              </a:rPr>
              <a:t>Daftar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di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aiandra GD" pitchFamily="34" charset="0"/>
              </a:rPr>
              <a:t>http://tr.im/wisudainf </a:t>
            </a:r>
          </a:p>
          <a:p>
            <a:pPr lvl="1"/>
            <a:r>
              <a:rPr lang="en-US" dirty="0" smtClean="0">
                <a:latin typeface="Maiandra GD" pitchFamily="34" charset="0"/>
              </a:rPr>
              <a:t>Paling </a:t>
            </a:r>
            <a:r>
              <a:rPr lang="en-US" dirty="0" err="1" smtClean="0">
                <a:latin typeface="Maiandra GD" pitchFamily="34" charset="0"/>
              </a:rPr>
              <a:t>lambat</a:t>
            </a:r>
            <a:r>
              <a:rPr lang="en-US" dirty="0" smtClean="0">
                <a:latin typeface="Maiandra GD" pitchFamily="34" charset="0"/>
              </a:rPr>
              <a:t> 4 </a:t>
            </a:r>
            <a:r>
              <a:rPr lang="en-US" dirty="0" err="1" smtClean="0">
                <a:latin typeface="Maiandra GD" pitchFamily="34" charset="0"/>
              </a:rPr>
              <a:t>Agustus</a:t>
            </a:r>
            <a:r>
              <a:rPr lang="en-US" dirty="0" smtClean="0">
                <a:latin typeface="Maiandra GD" pitchFamily="34" charset="0"/>
              </a:rPr>
              <a:t> 2017</a:t>
            </a:r>
          </a:p>
          <a:p>
            <a:r>
              <a:rPr lang="en-US" sz="2400" b="1" dirty="0" smtClean="0">
                <a:solidFill>
                  <a:srgbClr val="00B0F0"/>
                </a:solidFill>
                <a:latin typeface="Maiandra GD" panose="020E0502030308020204" pitchFamily="34" charset="0"/>
              </a:rPr>
              <a:t>Hardcopy </a:t>
            </a:r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pendaftaran</a:t>
            </a:r>
            <a:endParaRPr lang="en-US" sz="2400" b="1" dirty="0">
              <a:solidFill>
                <a:srgbClr val="00B0F0"/>
              </a:solidFill>
              <a:latin typeface="Maiandra GD" panose="020E0502030308020204" pitchFamily="34" charset="0"/>
            </a:endParaRPr>
          </a:p>
          <a:p>
            <a:pPr lvl="1"/>
            <a:r>
              <a:rPr lang="en-US" dirty="0" err="1" smtClean="0">
                <a:latin typeface="Maiandra GD" pitchFamily="34" charset="0"/>
              </a:rPr>
              <a:t>Tercantum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di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formulir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di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atas</a:t>
            </a:r>
            <a:endParaRPr lang="en-US" dirty="0" smtClean="0">
              <a:latin typeface="Maiandra GD" pitchFamily="34" charset="0"/>
            </a:endParaRPr>
          </a:p>
          <a:p>
            <a:pPr lvl="1"/>
            <a:r>
              <a:rPr lang="en-US" dirty="0" err="1" smtClean="0">
                <a:latin typeface="Maiandra GD" pitchFamily="34" charset="0"/>
              </a:rPr>
              <a:t>Diserahkan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ke</a:t>
            </a:r>
            <a:r>
              <a:rPr lang="en-US" dirty="0" smtClean="0">
                <a:latin typeface="Maiandra GD" pitchFamily="34" charset="0"/>
              </a:rPr>
              <a:t> Tata Usaha </a:t>
            </a:r>
            <a:r>
              <a:rPr lang="en-US" dirty="0" err="1" smtClean="0">
                <a:latin typeface="Maiandra GD" pitchFamily="34" charset="0"/>
              </a:rPr>
              <a:t>Bagian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Kemahasiswaan</a:t>
            </a:r>
            <a:r>
              <a:rPr lang="en-US" dirty="0" smtClean="0">
                <a:latin typeface="Maiandra GD" pitchFamily="34" charset="0"/>
              </a:rPr>
              <a:t> (Pak </a:t>
            </a:r>
            <a:r>
              <a:rPr lang="en-US" dirty="0" smtClean="0">
                <a:latin typeface="Maiandra GD" pitchFamily="34" charset="0"/>
              </a:rPr>
              <a:t>Budi) </a:t>
            </a:r>
            <a:r>
              <a:rPr lang="en-US" dirty="0" err="1" smtClean="0">
                <a:latin typeface="Maiandra GD" pitchFamily="34" charset="0"/>
              </a:rPr>
              <a:t>secepatnya</a:t>
            </a:r>
            <a:endParaRPr lang="en-US" dirty="0">
              <a:latin typeface="Maiandra GD" pitchFamily="34" charset="0"/>
            </a:endParaRPr>
          </a:p>
          <a:p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Waktu</a:t>
            </a:r>
            <a:r>
              <a:rPr lang="en-US" sz="2400" b="1" dirty="0" smtClean="0">
                <a:solidFill>
                  <a:srgbClr val="00B0F0"/>
                </a:solidFill>
                <a:latin typeface="Maiandra GD" panose="020E0502030308020204" pitchFamily="34" charset="0"/>
              </a:rPr>
              <a:t> </a:t>
            </a:r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dan</a:t>
            </a:r>
            <a:r>
              <a:rPr lang="en-US" sz="2400" b="1" dirty="0" smtClean="0">
                <a:solidFill>
                  <a:srgbClr val="00B0F0"/>
                </a:solidFill>
                <a:latin typeface="Maiandra GD" panose="020E0502030308020204" pitchFamily="34" charset="0"/>
              </a:rPr>
              <a:t> </a:t>
            </a:r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Tempat</a:t>
            </a:r>
            <a:endParaRPr lang="en-US" sz="2400" b="1" dirty="0">
              <a:solidFill>
                <a:srgbClr val="00B0F0"/>
              </a:solidFill>
              <a:latin typeface="Maiandra GD" panose="020E0502030308020204" pitchFamily="34" charset="0"/>
            </a:endParaRPr>
          </a:p>
          <a:p>
            <a:pPr lvl="1"/>
            <a:r>
              <a:rPr lang="en-US" dirty="0" err="1" smtClean="0">
                <a:latin typeface="Maiandra GD" pitchFamily="34" charset="0"/>
              </a:rPr>
              <a:t>Lihat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papan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pengumuman</a:t>
            </a:r>
            <a:r>
              <a:rPr lang="en-US" dirty="0" smtClean="0">
                <a:latin typeface="Maiandra GD" pitchFamily="34" charset="0"/>
              </a:rPr>
              <a:t>!</a:t>
            </a:r>
          </a:p>
          <a:p>
            <a:pPr lvl="1"/>
            <a:r>
              <a:rPr lang="en-US" dirty="0" smtClean="0">
                <a:latin typeface="Maiandra GD" pitchFamily="34" charset="0"/>
              </a:rPr>
              <a:t>16 September 2017</a:t>
            </a:r>
            <a:endParaRPr lang="en-US" dirty="0">
              <a:latin typeface="Maiandra GD" pitchFamily="34" charset="0"/>
            </a:endParaRPr>
          </a:p>
          <a:p>
            <a:pPr lvl="1"/>
            <a:r>
              <a:rPr lang="en-US" dirty="0" err="1" smtClean="0">
                <a:latin typeface="Maiandra GD" pitchFamily="34" charset="0"/>
              </a:rPr>
              <a:t>Jangan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sampai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terlambat</a:t>
            </a:r>
            <a:endParaRPr lang="en-US" dirty="0">
              <a:latin typeface="Maiandra GD" pitchFamily="34" charset="0"/>
            </a:endParaRPr>
          </a:p>
          <a:p>
            <a:pPr lvl="2"/>
            <a:endParaRPr lang="en-US" dirty="0" smtClean="0">
              <a:latin typeface="Maiandra G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0042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Closing</a:t>
            </a:r>
            <a:endParaRPr lang="en-US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70314"/>
            <a:ext cx="10820400" cy="4474029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  <a:latin typeface="Maiandra GD" panose="020E0502030308020204" pitchFamily="34" charset="0"/>
              </a:rPr>
              <a:t>Email</a:t>
            </a:r>
            <a:endParaRPr lang="en-US" sz="2400" b="1" dirty="0">
              <a:solidFill>
                <a:srgbClr val="00B0F0"/>
              </a:solidFill>
              <a:latin typeface="Maiandra GD" panose="020E0502030308020204" pitchFamily="34" charset="0"/>
            </a:endParaRPr>
          </a:p>
          <a:p>
            <a:pPr lvl="1"/>
            <a:r>
              <a:rPr lang="en-US" dirty="0" err="1" smtClean="0">
                <a:latin typeface="Maiandra GD" pitchFamily="34" charset="0"/>
              </a:rPr>
              <a:t>Cek</a:t>
            </a:r>
            <a:r>
              <a:rPr lang="en-US" dirty="0" smtClean="0">
                <a:latin typeface="Maiandra GD" pitchFamily="34" charset="0"/>
              </a:rPr>
              <a:t> email student </a:t>
            </a:r>
            <a:r>
              <a:rPr lang="en-US" dirty="0" err="1" smtClean="0">
                <a:latin typeface="Maiandra GD" pitchFamily="34" charset="0"/>
              </a:rPr>
              <a:t>secara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reguler</a:t>
            </a:r>
            <a:r>
              <a:rPr lang="en-US" dirty="0" smtClean="0">
                <a:latin typeface="Maiandra GD" pitchFamily="34" charset="0"/>
              </a:rPr>
              <a:t> 1x per </a:t>
            </a:r>
            <a:r>
              <a:rPr lang="en-US" dirty="0" err="1" smtClean="0">
                <a:latin typeface="Maiandra GD" pitchFamily="34" charset="0"/>
              </a:rPr>
              <a:t>hari</a:t>
            </a:r>
            <a:endParaRPr lang="en-US" dirty="0" smtClean="0">
              <a:latin typeface="Maiandra GD" pitchFamily="34" charset="0"/>
            </a:endParaRPr>
          </a:p>
          <a:p>
            <a:pPr lvl="1"/>
            <a:r>
              <a:rPr lang="en-US" dirty="0" err="1" smtClean="0">
                <a:latin typeface="Maiandra GD" pitchFamily="34" charset="0"/>
              </a:rPr>
              <a:t>Pengumuman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penting</a:t>
            </a:r>
            <a:r>
              <a:rPr lang="en-US" dirty="0" smtClean="0">
                <a:latin typeface="Maiandra GD" pitchFamily="34" charset="0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xmlns="" val="232133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/>
                </a:solidFill>
                <a:latin typeface="Calibri" panose="020F0502020204030204" pitchFamily="34" charset="0"/>
              </a:rPr>
              <a:t>Persiapan</a:t>
            </a:r>
            <a:r>
              <a:rPr lang="en-US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 SIDANG</a:t>
            </a:r>
            <a:endParaRPr lang="en-US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70314"/>
            <a:ext cx="108204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Syarat</a:t>
            </a:r>
            <a:r>
              <a:rPr lang="en-US" sz="2400" b="1" dirty="0" smtClean="0">
                <a:solidFill>
                  <a:srgbClr val="00B0F0"/>
                </a:solidFill>
                <a:latin typeface="Maiandra GD" panose="020E0502030308020204" pitchFamily="34" charset="0"/>
              </a:rPr>
              <a:t> </a:t>
            </a:r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Sidang</a:t>
            </a:r>
            <a:endParaRPr lang="en-US" sz="2400" dirty="0" smtClean="0">
              <a:solidFill>
                <a:srgbClr val="00B0F0"/>
              </a:solidFill>
              <a:latin typeface="Maiandra GD" panose="020E0502030308020204" pitchFamily="34" charset="0"/>
            </a:endParaRPr>
          </a:p>
          <a:p>
            <a:pPr lvl="1"/>
            <a:r>
              <a:rPr lang="en-US" dirty="0" err="1" smtClean="0">
                <a:latin typeface="Maiandra GD" panose="020E0502030308020204" pitchFamily="34" charset="0"/>
              </a:rPr>
              <a:t>Cekal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Keuangan</a:t>
            </a:r>
            <a:r>
              <a:rPr lang="en-US" dirty="0" smtClean="0">
                <a:latin typeface="Maiandra GD" panose="020E0502030308020204" pitchFamily="34" charset="0"/>
              </a:rPr>
              <a:t> ?</a:t>
            </a:r>
          </a:p>
          <a:p>
            <a:pPr lvl="1"/>
            <a:r>
              <a:rPr lang="en-US" dirty="0" smtClean="0">
                <a:latin typeface="Maiandra GD" panose="020E0502030308020204" pitchFamily="34" charset="0"/>
              </a:rPr>
              <a:t>Paling </a:t>
            </a:r>
            <a:r>
              <a:rPr lang="en-US" dirty="0" err="1" smtClean="0">
                <a:latin typeface="Maiandra GD" panose="020E0502030308020204" pitchFamily="34" charset="0"/>
              </a:rPr>
              <a:t>lambat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Senin</a:t>
            </a:r>
            <a:r>
              <a:rPr lang="en-US" dirty="0" smtClean="0">
                <a:latin typeface="Maiandra GD" panose="020E0502030308020204" pitchFamily="34" charset="0"/>
              </a:rPr>
              <a:t>, 8 Mei, </a:t>
            </a:r>
            <a:r>
              <a:rPr lang="en-US" dirty="0" err="1" smtClean="0">
                <a:latin typeface="Maiandra GD" panose="020E0502030308020204" pitchFamily="34" charset="0"/>
              </a:rPr>
              <a:t>pukul</a:t>
            </a:r>
            <a:r>
              <a:rPr lang="en-US" dirty="0" smtClean="0">
                <a:latin typeface="Maiandra GD" panose="020E0502030308020204" pitchFamily="34" charset="0"/>
              </a:rPr>
              <a:t> 09.00 </a:t>
            </a:r>
            <a:r>
              <a:rPr lang="en-US" dirty="0" err="1" smtClean="0">
                <a:latin typeface="Maiandra GD" panose="020E0502030308020204" pitchFamily="34" charset="0"/>
              </a:rPr>
              <a:t>sudah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terupdate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di</a:t>
            </a:r>
            <a:r>
              <a:rPr lang="en-US" dirty="0" smtClean="0">
                <a:latin typeface="Maiandra GD" panose="020E0502030308020204" pitchFamily="34" charset="0"/>
              </a:rPr>
              <a:t> SIK/</a:t>
            </a:r>
            <a:r>
              <a:rPr lang="en-US" dirty="0" err="1" smtClean="0">
                <a:latin typeface="Maiandra GD" panose="020E0502030308020204" pitchFamily="34" charset="0"/>
              </a:rPr>
              <a:t>ada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dispensasi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dari</a:t>
            </a:r>
            <a:r>
              <a:rPr lang="en-US" dirty="0" smtClean="0">
                <a:latin typeface="Maiandra GD" panose="020E0502030308020204" pitchFamily="34" charset="0"/>
              </a:rPr>
              <a:t> WD2  </a:t>
            </a:r>
          </a:p>
          <a:p>
            <a:pPr lvl="1"/>
            <a:r>
              <a:rPr lang="en-US" dirty="0" err="1" smtClean="0">
                <a:latin typeface="Maiandra GD" panose="020E0502030308020204" pitchFamily="34" charset="0"/>
              </a:rPr>
              <a:t>Setelah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itu</a:t>
            </a:r>
            <a:r>
              <a:rPr lang="en-US" dirty="0" smtClean="0">
                <a:latin typeface="Maiandra GD" panose="020E0502030308020204" pitchFamily="34" charset="0"/>
              </a:rPr>
              <a:t>: </a:t>
            </a:r>
            <a:r>
              <a:rPr lang="en-US" dirty="0" err="1" smtClean="0">
                <a:latin typeface="Maiandra GD" panose="020E0502030308020204" pitchFamily="34" charset="0"/>
              </a:rPr>
              <a:t>tidak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bisa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daftar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sidang</a:t>
            </a:r>
            <a:endParaRPr lang="en-US" dirty="0" smtClean="0">
              <a:latin typeface="Maiandra GD" panose="020E0502030308020204" pitchFamily="34" charset="0"/>
            </a:endParaRPr>
          </a:p>
          <a:p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Jadwal</a:t>
            </a:r>
            <a:r>
              <a:rPr lang="en-US" sz="2400" b="1" dirty="0" smtClean="0">
                <a:solidFill>
                  <a:srgbClr val="00B0F0"/>
                </a:solidFill>
                <a:latin typeface="Maiandra GD" panose="020E0502030308020204" pitchFamily="34" charset="0"/>
              </a:rPr>
              <a:t> </a:t>
            </a:r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dan</a:t>
            </a:r>
            <a:r>
              <a:rPr lang="en-US" sz="2400" b="1" dirty="0" smtClean="0">
                <a:solidFill>
                  <a:srgbClr val="00B0F0"/>
                </a:solidFill>
                <a:latin typeface="Maiandra GD" panose="020E0502030308020204" pitchFamily="34" charset="0"/>
              </a:rPr>
              <a:t> </a:t>
            </a:r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Ruang</a:t>
            </a:r>
            <a:endParaRPr lang="en-US" sz="2400" b="1" dirty="0">
              <a:solidFill>
                <a:srgbClr val="00B0F0"/>
              </a:solidFill>
              <a:latin typeface="Maiandra GD" panose="020E0502030308020204" pitchFamily="34" charset="0"/>
            </a:endParaRPr>
          </a:p>
          <a:p>
            <a:pPr lvl="1"/>
            <a:r>
              <a:rPr lang="en-US" dirty="0" err="1" smtClean="0">
                <a:latin typeface="Maiandra GD" panose="020E0502030308020204" pitchFamily="34" charset="0"/>
              </a:rPr>
              <a:t>Akan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diumumkan</a:t>
            </a:r>
            <a:r>
              <a:rPr lang="en-US" dirty="0" smtClean="0">
                <a:latin typeface="Maiandra GD" panose="020E0502030308020204" pitchFamily="34" charset="0"/>
              </a:rPr>
              <a:t> paling </a:t>
            </a:r>
            <a:r>
              <a:rPr lang="en-US" dirty="0" err="1" smtClean="0">
                <a:latin typeface="Maiandra GD" panose="020E0502030308020204" pitchFamily="34" charset="0"/>
              </a:rPr>
              <a:t>lambat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hari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Jumat</a:t>
            </a:r>
            <a:r>
              <a:rPr lang="en-US" dirty="0" smtClean="0">
                <a:latin typeface="Maiandra GD" panose="020E0502030308020204" pitchFamily="34" charset="0"/>
              </a:rPr>
              <a:t> 19 Mei 2017. </a:t>
            </a:r>
            <a:r>
              <a:rPr lang="en-US" dirty="0" err="1" smtClean="0">
                <a:latin typeface="Maiandra GD" panose="020E0502030308020204" pitchFamily="34" charset="0"/>
              </a:rPr>
              <a:t>Sidang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pertama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hari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Senin</a:t>
            </a:r>
            <a:r>
              <a:rPr lang="en-US" dirty="0" smtClean="0">
                <a:latin typeface="Maiandra GD" panose="020E0502030308020204" pitchFamily="34" charset="0"/>
              </a:rPr>
              <a:t>, 22 Mei 2017 </a:t>
            </a:r>
            <a:r>
              <a:rPr lang="en-US" dirty="0" err="1" smtClean="0">
                <a:latin typeface="Maiandra GD" panose="020E0502030308020204" pitchFamily="34" charset="0"/>
              </a:rPr>
              <a:t>pukul</a:t>
            </a:r>
            <a:r>
              <a:rPr lang="en-US" dirty="0" smtClean="0">
                <a:latin typeface="Maiandra GD" panose="020E0502030308020204" pitchFamily="34" charset="0"/>
              </a:rPr>
              <a:t> 08.00 </a:t>
            </a:r>
          </a:p>
          <a:p>
            <a:pPr lvl="1"/>
            <a:r>
              <a:rPr lang="en-US" dirty="0" err="1" smtClean="0">
                <a:latin typeface="Maiandra GD" panose="020E0502030308020204" pitchFamily="34" charset="0"/>
              </a:rPr>
              <a:t>Mungkin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diumumkan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lebih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cepat</a:t>
            </a:r>
            <a:r>
              <a:rPr lang="en-US" dirty="0" smtClean="0">
                <a:latin typeface="Maiandra GD" panose="020E0502030308020204" pitchFamily="34" charset="0"/>
              </a:rPr>
              <a:t>, </a:t>
            </a:r>
            <a:r>
              <a:rPr lang="en-US" dirty="0" err="1" smtClean="0">
                <a:latin typeface="Maiandra GD" panose="020E0502030308020204" pitchFamily="34" charset="0"/>
              </a:rPr>
              <a:t>mungkin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sidang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lebih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cepat</a:t>
            </a:r>
            <a:r>
              <a:rPr lang="en-US" dirty="0" smtClean="0">
                <a:latin typeface="Maiandra GD" panose="020E0502030308020204" pitchFamily="34" charset="0"/>
              </a:rPr>
              <a:t>. </a:t>
            </a:r>
            <a:r>
              <a:rPr lang="en-US" dirty="0" err="1" smtClean="0">
                <a:latin typeface="Maiandra GD" panose="020E0502030308020204" pitchFamily="34" charset="0"/>
              </a:rPr>
              <a:t>Cek</a:t>
            </a:r>
            <a:r>
              <a:rPr lang="en-US" dirty="0" smtClean="0">
                <a:latin typeface="Maiandra GD" panose="020E0502030308020204" pitchFamily="34" charset="0"/>
              </a:rPr>
              <a:t> email </a:t>
            </a:r>
            <a:r>
              <a:rPr lang="en-US" dirty="0" err="1" smtClean="0">
                <a:latin typeface="Maiandra GD" panose="020E0502030308020204" pitchFamily="34" charset="0"/>
              </a:rPr>
              <a:t>anda</a:t>
            </a:r>
            <a:r>
              <a:rPr lang="en-US" dirty="0" smtClean="0">
                <a:latin typeface="Maiandra GD" panose="020E0502030308020204" pitchFamily="34" charset="0"/>
              </a:rPr>
              <a:t>.</a:t>
            </a:r>
          </a:p>
          <a:p>
            <a:pPr lvl="1"/>
            <a:r>
              <a:rPr lang="en-US" dirty="0" err="1" smtClean="0">
                <a:latin typeface="Maiandra GD" panose="020E0502030308020204" pitchFamily="34" charset="0"/>
              </a:rPr>
              <a:t>Ujicoba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ruangan</a:t>
            </a:r>
            <a:r>
              <a:rPr lang="en-US" dirty="0" smtClean="0">
                <a:latin typeface="Maiandra GD" panose="020E0502030308020204" pitchFamily="34" charset="0"/>
              </a:rPr>
              <a:t>/</a:t>
            </a:r>
            <a:r>
              <a:rPr lang="en-US" dirty="0" err="1" smtClean="0">
                <a:latin typeface="Maiandra GD" panose="020E0502030308020204" pitchFamily="34" charset="0"/>
              </a:rPr>
              <a:t>peralatan</a:t>
            </a:r>
            <a:r>
              <a:rPr lang="en-US" dirty="0" smtClean="0">
                <a:latin typeface="Maiandra GD" panose="020E0502030308020204" pitchFamily="34" charset="0"/>
              </a:rPr>
              <a:t>: </a:t>
            </a:r>
            <a:r>
              <a:rPr lang="en-US" dirty="0" err="1" smtClean="0">
                <a:latin typeface="Maiandra GD" panose="020E0502030308020204" pitchFamily="34" charset="0"/>
              </a:rPr>
              <a:t>satu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hari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sebelumnya</a:t>
            </a:r>
            <a:r>
              <a:rPr lang="en-US" dirty="0" smtClean="0">
                <a:latin typeface="Maiandra GD" panose="020E0502030308020204" pitchFamily="34" charset="0"/>
              </a:rPr>
              <a:t>, </a:t>
            </a:r>
            <a:r>
              <a:rPr lang="en-US" dirty="0" err="1" smtClean="0">
                <a:latin typeface="Maiandra GD" panose="020E0502030308020204" pitchFamily="34" charset="0"/>
              </a:rPr>
              <a:t>pukul</a:t>
            </a:r>
            <a:r>
              <a:rPr lang="en-US" dirty="0" smtClean="0">
                <a:latin typeface="Maiandra GD" panose="020E0502030308020204" pitchFamily="34" charset="0"/>
              </a:rPr>
              <a:t> 16.00 </a:t>
            </a:r>
            <a:r>
              <a:rPr lang="en-US" dirty="0" err="1" smtClean="0">
                <a:latin typeface="Maiandra GD" panose="020E0502030308020204" pitchFamily="34" charset="0"/>
              </a:rPr>
              <a:t>atau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pagi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hari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sebelum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pukul</a:t>
            </a:r>
            <a:r>
              <a:rPr lang="en-US" dirty="0" smtClean="0">
                <a:latin typeface="Maiandra GD" panose="020E0502030308020204" pitchFamily="34" charset="0"/>
              </a:rPr>
              <a:t> 08.00 </a:t>
            </a:r>
            <a:r>
              <a:rPr lang="en-US" dirty="0" err="1" smtClean="0">
                <a:latin typeface="Maiandra GD" panose="020E0502030308020204" pitchFamily="34" charset="0"/>
              </a:rPr>
              <a:t>minta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ijin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ke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pekarya</a:t>
            </a:r>
            <a:r>
              <a:rPr lang="en-US" dirty="0" smtClean="0">
                <a:latin typeface="Maiandra GD" panose="020E0502030308020204" pitchFamily="34" charset="0"/>
              </a:rPr>
              <a:t>/admin</a:t>
            </a:r>
          </a:p>
          <a:p>
            <a:pPr lvl="1"/>
            <a:r>
              <a:rPr lang="en-US" dirty="0" err="1" smtClean="0">
                <a:latin typeface="Maiandra GD" panose="020E0502030308020204" pitchFamily="34" charset="0"/>
              </a:rPr>
              <a:t>Pastikan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tidak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hadir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terlambat</a:t>
            </a:r>
            <a:r>
              <a:rPr lang="en-US" dirty="0" smtClean="0">
                <a:latin typeface="Maiandra GD" panose="020E0502030308020204" pitchFamily="34" charset="0"/>
              </a:rPr>
              <a:t>, minimal 30 </a:t>
            </a:r>
            <a:r>
              <a:rPr lang="en-US" dirty="0" err="1" smtClean="0">
                <a:latin typeface="Maiandra GD" panose="020E0502030308020204" pitchFamily="34" charset="0"/>
              </a:rPr>
              <a:t>menit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sebelum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waktu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mulai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sidang</a:t>
            </a:r>
            <a:endParaRPr lang="en-US" dirty="0" smtClean="0">
              <a:solidFill>
                <a:srgbClr val="FF0000"/>
              </a:solidFill>
              <a:latin typeface="Maiandra GD" pitchFamily="34" charset="0"/>
            </a:endParaRPr>
          </a:p>
          <a:p>
            <a:pPr lvl="1"/>
            <a:endParaRPr lang="en-US" dirty="0" smtClean="0">
              <a:latin typeface="Maiandra G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378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/>
                </a:solidFill>
                <a:latin typeface="Calibri" panose="020F0502020204030204" pitchFamily="34" charset="0"/>
              </a:rPr>
              <a:t>Persiapan</a:t>
            </a:r>
            <a:r>
              <a:rPr lang="en-US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 SIDANG (2)</a:t>
            </a:r>
            <a:endParaRPr lang="en-US" dirty="0"/>
          </a:p>
        </p:txBody>
      </p:sp>
      <p:pic>
        <p:nvPicPr>
          <p:cNvPr id="4" name="Content Placeholder 3" descr="Logo-UNPA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8847" y="2487849"/>
            <a:ext cx="1722608" cy="1694991"/>
          </a:xfrm>
        </p:spPr>
      </p:pic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3"/>
          <a:srcRect t="18147"/>
          <a:stretch>
            <a:fillRect/>
          </a:stretch>
        </p:blipFill>
        <p:spPr>
          <a:xfrm>
            <a:off x="1580111" y="4350320"/>
            <a:ext cx="2575560" cy="658645"/>
          </a:xfrm>
          <a:prstGeom prst="rect">
            <a:avLst/>
          </a:prstGeom>
        </p:spPr>
      </p:pic>
      <p:pic>
        <p:nvPicPr>
          <p:cNvPr id="6" name="Content Placeholder 3" descr="Logo-UNP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756" y="2473994"/>
            <a:ext cx="1722608" cy="1694991"/>
          </a:xfrm>
          <a:prstGeom prst="rect">
            <a:avLst/>
          </a:prstGeom>
        </p:spPr>
      </p:pic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3"/>
          <a:srcRect t="19294"/>
          <a:stretch>
            <a:fillRect/>
          </a:stretch>
        </p:blipFill>
        <p:spPr>
          <a:xfrm>
            <a:off x="7343599" y="2849985"/>
            <a:ext cx="3587637" cy="9046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/>
                </a:solidFill>
                <a:latin typeface="Calibri" panose="020F0502020204030204" pitchFamily="34" charset="0"/>
              </a:rPr>
              <a:t>Persiapan</a:t>
            </a:r>
            <a:r>
              <a:rPr lang="en-US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 SIDANG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Revisi</a:t>
            </a:r>
            <a:r>
              <a:rPr lang="en-US" sz="2400" b="1" dirty="0" smtClean="0">
                <a:solidFill>
                  <a:srgbClr val="00B0F0"/>
                </a:solidFill>
                <a:latin typeface="Maiandra GD" panose="020E0502030308020204" pitchFamily="34" charset="0"/>
              </a:rPr>
              <a:t> ?</a:t>
            </a:r>
          </a:p>
          <a:p>
            <a:pPr lvl="1"/>
            <a:r>
              <a:rPr lang="en-US" dirty="0" err="1" smtClean="0">
                <a:latin typeface="Maiandra GD" pitchFamily="34" charset="0"/>
              </a:rPr>
              <a:t>Jika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ada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revisi</a:t>
            </a:r>
            <a:r>
              <a:rPr lang="en-US" dirty="0" smtClean="0">
                <a:latin typeface="Maiandra GD" pitchFamily="34" charset="0"/>
              </a:rPr>
              <a:t>, </a:t>
            </a:r>
            <a:r>
              <a:rPr lang="en-US" dirty="0" err="1" smtClean="0">
                <a:latin typeface="Maiandra GD" pitchFamily="34" charset="0"/>
              </a:rPr>
              <a:t>serahkan</a:t>
            </a:r>
            <a:r>
              <a:rPr lang="en-US" dirty="0" smtClean="0">
                <a:latin typeface="Maiandra GD" pitchFamily="34" charset="0"/>
              </a:rPr>
              <a:t> minimal 1 </a:t>
            </a:r>
            <a:r>
              <a:rPr lang="en-US" dirty="0" err="1" smtClean="0">
                <a:latin typeface="Maiandra GD" pitchFamily="34" charset="0"/>
              </a:rPr>
              <a:t>hari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sebelum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ujian</a:t>
            </a:r>
            <a:endParaRPr lang="en-US" dirty="0" smtClean="0">
              <a:latin typeface="Maiandra GD" pitchFamily="34" charset="0"/>
            </a:endParaRPr>
          </a:p>
          <a:p>
            <a:pPr lvl="1"/>
            <a:r>
              <a:rPr lang="en-US" dirty="0" err="1" smtClean="0">
                <a:latin typeface="Maiandra GD" pitchFamily="34" charset="0"/>
              </a:rPr>
              <a:t>Cantumkan</a:t>
            </a:r>
            <a:r>
              <a:rPr lang="en-US" dirty="0" smtClean="0">
                <a:latin typeface="Maiandra GD" pitchFamily="34" charset="0"/>
              </a:rPr>
              <a:t> : </a:t>
            </a:r>
            <a:r>
              <a:rPr lang="en-US" dirty="0" err="1" smtClean="0">
                <a:latin typeface="Maiandra GD" pitchFamily="34" charset="0"/>
              </a:rPr>
              <a:t>apa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yg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tertulis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salah</a:t>
            </a:r>
            <a:r>
              <a:rPr lang="en-US" dirty="0" smtClean="0">
                <a:latin typeface="Maiandra GD" pitchFamily="34" charset="0"/>
              </a:rPr>
              <a:t>, </a:t>
            </a:r>
            <a:r>
              <a:rPr lang="en-US" dirty="0" err="1" smtClean="0">
                <a:latin typeface="Maiandra GD" pitchFamily="34" charset="0"/>
              </a:rPr>
              <a:t>diperbaiki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menjadi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apa</a:t>
            </a:r>
            <a:r>
              <a:rPr lang="en-US" dirty="0" smtClean="0">
                <a:latin typeface="Maiandra GD" pitchFamily="34" charset="0"/>
              </a:rPr>
              <a:t>, </a:t>
            </a:r>
            <a:r>
              <a:rPr lang="en-US" dirty="0" err="1" smtClean="0">
                <a:latin typeface="Maiandra GD" pitchFamily="34" charset="0"/>
              </a:rPr>
              <a:t>atau</a:t>
            </a:r>
            <a:r>
              <a:rPr lang="en-US" dirty="0" smtClean="0">
                <a:latin typeface="Maiandra GD" pitchFamily="34" charset="0"/>
              </a:rPr>
              <a:t> “</a:t>
            </a:r>
            <a:r>
              <a:rPr lang="en-US" dirty="0" err="1" smtClean="0">
                <a:latin typeface="Maiandra GD" pitchFamily="34" charset="0"/>
              </a:rPr>
              <a:t>tambahan</a:t>
            </a:r>
            <a:r>
              <a:rPr lang="en-US" dirty="0" smtClean="0">
                <a:latin typeface="Maiandra GD" pitchFamily="34" charset="0"/>
              </a:rPr>
              <a:t>”</a:t>
            </a:r>
          </a:p>
          <a:p>
            <a:r>
              <a:rPr lang="en-US" sz="2400" b="1" dirty="0" smtClean="0">
                <a:solidFill>
                  <a:srgbClr val="00B0F0"/>
                </a:solidFill>
                <a:latin typeface="Maiandra GD" panose="020E0502030308020204" pitchFamily="34" charset="0"/>
              </a:rPr>
              <a:t>Dress Code</a:t>
            </a:r>
          </a:p>
          <a:p>
            <a:pPr lvl="1"/>
            <a:r>
              <a:rPr lang="en-US" dirty="0" err="1" smtClean="0">
                <a:latin typeface="Maiandra GD" pitchFamily="34" charset="0"/>
              </a:rPr>
              <a:t>Kemeja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warna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terang</a:t>
            </a:r>
            <a:r>
              <a:rPr lang="en-US" dirty="0" smtClean="0">
                <a:latin typeface="Maiandra GD" pitchFamily="34" charset="0"/>
              </a:rPr>
              <a:t> + (blazer/</a:t>
            </a:r>
            <a:r>
              <a:rPr lang="en-US" dirty="0" err="1" smtClean="0">
                <a:latin typeface="Maiandra GD" pitchFamily="34" charset="0"/>
              </a:rPr>
              <a:t>jas</a:t>
            </a:r>
            <a:r>
              <a:rPr lang="en-US" dirty="0" smtClean="0">
                <a:latin typeface="Maiandra GD" pitchFamily="34" charset="0"/>
              </a:rPr>
              <a:t> – </a:t>
            </a:r>
            <a:r>
              <a:rPr lang="en-US" dirty="0" err="1" smtClean="0">
                <a:latin typeface="Maiandra GD" pitchFamily="34" charset="0"/>
              </a:rPr>
              <a:t>opsional</a:t>
            </a:r>
            <a:r>
              <a:rPr lang="en-US" dirty="0" smtClean="0">
                <a:latin typeface="Maiandra GD" pitchFamily="34" charset="0"/>
              </a:rPr>
              <a:t>), </a:t>
            </a:r>
            <a:r>
              <a:rPr lang="en-US" dirty="0" err="1" smtClean="0">
                <a:latin typeface="Maiandra GD" pitchFamily="34" charset="0"/>
              </a:rPr>
              <a:t>dasi</a:t>
            </a:r>
            <a:r>
              <a:rPr lang="en-US" dirty="0" smtClean="0">
                <a:latin typeface="Maiandra GD" pitchFamily="34" charset="0"/>
              </a:rPr>
              <a:t>, </a:t>
            </a:r>
            <a:r>
              <a:rPr lang="en-US" dirty="0" err="1" smtClean="0">
                <a:latin typeface="Maiandra GD" pitchFamily="34" charset="0"/>
              </a:rPr>
              <a:t>bawahan</a:t>
            </a:r>
            <a:r>
              <a:rPr lang="en-US" dirty="0" smtClean="0">
                <a:latin typeface="Maiandra GD" pitchFamily="34" charset="0"/>
              </a:rPr>
              <a:t> (</a:t>
            </a:r>
            <a:r>
              <a:rPr lang="en-US" dirty="0" err="1" smtClean="0">
                <a:latin typeface="Maiandra GD" pitchFamily="34" charset="0"/>
              </a:rPr>
              <a:t>rok</a:t>
            </a:r>
            <a:r>
              <a:rPr lang="en-US" dirty="0" smtClean="0">
                <a:latin typeface="Maiandra GD" pitchFamily="34" charset="0"/>
              </a:rPr>
              <a:t>/</a:t>
            </a:r>
            <a:r>
              <a:rPr lang="en-US" dirty="0" err="1" smtClean="0">
                <a:latin typeface="Maiandra GD" pitchFamily="34" charset="0"/>
              </a:rPr>
              <a:t>celana</a:t>
            </a:r>
            <a:r>
              <a:rPr lang="en-US" dirty="0" smtClean="0">
                <a:latin typeface="Maiandra GD" pitchFamily="34" charset="0"/>
              </a:rPr>
              <a:t>) </a:t>
            </a:r>
            <a:r>
              <a:rPr lang="en-US" dirty="0" err="1" smtClean="0">
                <a:latin typeface="Maiandra GD" pitchFamily="34" charset="0"/>
              </a:rPr>
              <a:t>warna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gelap</a:t>
            </a:r>
            <a:r>
              <a:rPr lang="en-US" dirty="0" smtClean="0">
                <a:latin typeface="Maiandra GD" pitchFamily="34" charset="0"/>
              </a:rPr>
              <a:t>, </a:t>
            </a:r>
            <a:r>
              <a:rPr lang="en-US" dirty="0" err="1" smtClean="0">
                <a:latin typeface="Maiandra GD" pitchFamily="34" charset="0"/>
              </a:rPr>
              <a:t>sepatu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tertutup</a:t>
            </a:r>
            <a:endParaRPr lang="en-US" dirty="0" smtClean="0">
              <a:latin typeface="Maiandra GD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SIDANG</a:t>
            </a:r>
            <a:endParaRPr lang="en-US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70314"/>
            <a:ext cx="10820400" cy="4474029"/>
          </a:xfrm>
        </p:spPr>
        <p:txBody>
          <a:bodyPr>
            <a:normAutofit fontScale="85000" lnSpcReduction="10000"/>
          </a:bodyPr>
          <a:lstStyle/>
          <a:p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Presentasi</a:t>
            </a:r>
            <a:r>
              <a:rPr lang="en-US" sz="2400" b="1" dirty="0" smtClean="0">
                <a:solidFill>
                  <a:srgbClr val="00B0F0"/>
                </a:solidFill>
                <a:latin typeface="Maiandra GD" panose="020E0502030308020204" pitchFamily="34" charset="0"/>
              </a:rPr>
              <a:t> + Demo</a:t>
            </a:r>
            <a:endParaRPr lang="en-US" sz="2400" b="1" dirty="0">
              <a:solidFill>
                <a:srgbClr val="00B0F0"/>
              </a:solidFill>
              <a:latin typeface="Maiandra GD" panose="020E0502030308020204" pitchFamily="34" charset="0"/>
            </a:endParaRPr>
          </a:p>
          <a:p>
            <a:pPr lvl="1"/>
            <a:r>
              <a:rPr lang="en-US" dirty="0" smtClean="0">
                <a:latin typeface="Maiandra GD" panose="020E0502030308020204" pitchFamily="34" charset="0"/>
              </a:rPr>
              <a:t>Total 30 </a:t>
            </a:r>
            <a:r>
              <a:rPr lang="en-US" dirty="0" err="1" smtClean="0">
                <a:latin typeface="Maiandra GD" panose="020E0502030308020204" pitchFamily="34" charset="0"/>
              </a:rPr>
              <a:t>menit</a:t>
            </a:r>
            <a:endParaRPr lang="en-US" dirty="0" smtClean="0">
              <a:latin typeface="Maiandra GD" panose="020E0502030308020204" pitchFamily="34" charset="0"/>
            </a:endParaRPr>
          </a:p>
          <a:p>
            <a:pPr lvl="1"/>
            <a:r>
              <a:rPr lang="en-US" dirty="0" err="1" smtClean="0">
                <a:latin typeface="Maiandra GD" panose="020E0502030308020204" pitchFamily="34" charset="0"/>
              </a:rPr>
              <a:t>Durasi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sidang</a:t>
            </a:r>
            <a:r>
              <a:rPr lang="en-US" dirty="0" smtClean="0">
                <a:latin typeface="Maiandra GD" panose="020E0502030308020204" pitchFamily="34" charset="0"/>
              </a:rPr>
              <a:t> 100 </a:t>
            </a:r>
            <a:r>
              <a:rPr lang="en-US" dirty="0" err="1" smtClean="0">
                <a:latin typeface="Maiandra GD" panose="020E0502030308020204" pitchFamily="34" charset="0"/>
              </a:rPr>
              <a:t>menit</a:t>
            </a:r>
            <a:r>
              <a:rPr lang="en-US" dirty="0" smtClean="0">
                <a:latin typeface="Maiandra GD" panose="020E0502030308020204" pitchFamily="34" charset="0"/>
              </a:rPr>
              <a:t>, </a:t>
            </a:r>
            <a:r>
              <a:rPr lang="en-US" dirty="0" err="1" smtClean="0">
                <a:latin typeface="Maiandra GD" panose="020E0502030308020204" pitchFamily="34" charset="0"/>
              </a:rPr>
              <a:t>sesi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penilaian</a:t>
            </a:r>
            <a:r>
              <a:rPr lang="en-US" dirty="0" smtClean="0">
                <a:latin typeface="Maiandra GD" panose="020E0502030308020204" pitchFamily="34" charset="0"/>
              </a:rPr>
              <a:t> 10 </a:t>
            </a:r>
            <a:r>
              <a:rPr lang="en-US" dirty="0" err="1" smtClean="0">
                <a:latin typeface="Maiandra GD" panose="020E0502030308020204" pitchFamily="34" charset="0"/>
              </a:rPr>
              <a:t>menit</a:t>
            </a:r>
            <a:endParaRPr lang="en-US" dirty="0" smtClean="0">
              <a:latin typeface="Maiandra GD" panose="020E0502030308020204" pitchFamily="34" charset="0"/>
            </a:endParaRPr>
          </a:p>
          <a:p>
            <a:pPr lvl="1"/>
            <a:r>
              <a:rPr lang="en-US" dirty="0" err="1" smtClean="0">
                <a:latin typeface="Maiandra GD" panose="020E0502030308020204" pitchFamily="34" charset="0"/>
              </a:rPr>
              <a:t>Presentasi</a:t>
            </a:r>
            <a:r>
              <a:rPr lang="en-US" dirty="0" smtClean="0">
                <a:latin typeface="Maiandra GD" panose="020E0502030308020204" pitchFamily="34" charset="0"/>
              </a:rPr>
              <a:t> != </a:t>
            </a:r>
            <a:r>
              <a:rPr lang="en-US" dirty="0" err="1" smtClean="0">
                <a:latin typeface="Maiandra GD" panose="020E0502030308020204" pitchFamily="34" charset="0"/>
              </a:rPr>
              <a:t>isi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buku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di</a:t>
            </a:r>
            <a:r>
              <a:rPr lang="en-US" dirty="0" smtClean="0">
                <a:latin typeface="Maiandra GD" panose="020E0502030308020204" pitchFamily="34" charset="0"/>
              </a:rPr>
              <a:t> PPT</a:t>
            </a:r>
          </a:p>
          <a:p>
            <a:pPr lvl="1"/>
            <a:r>
              <a:rPr lang="en-US" dirty="0" err="1" smtClean="0">
                <a:solidFill>
                  <a:srgbClr val="FFFF00"/>
                </a:solidFill>
                <a:latin typeface="Maiandra GD" panose="020E0502030308020204" pitchFamily="34" charset="0"/>
              </a:rPr>
              <a:t>Perlihatkan</a:t>
            </a:r>
            <a:r>
              <a:rPr lang="en-US" dirty="0" smtClean="0">
                <a:solidFill>
                  <a:srgbClr val="FFFF00"/>
                </a:solidFill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Maiandra GD" panose="020E0502030308020204" pitchFamily="34" charset="0"/>
              </a:rPr>
              <a:t>dan</a:t>
            </a:r>
            <a:r>
              <a:rPr lang="en-US" dirty="0" smtClean="0">
                <a:solidFill>
                  <a:srgbClr val="FFFF00"/>
                </a:solidFill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Maiandra GD" panose="020E0502030308020204" pitchFamily="34" charset="0"/>
              </a:rPr>
              <a:t>jelaskan</a:t>
            </a:r>
            <a:r>
              <a:rPr lang="en-US" dirty="0" smtClean="0">
                <a:solidFill>
                  <a:srgbClr val="FFFF00"/>
                </a:solidFill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Maiandra GD" panose="020E0502030308020204" pitchFamily="34" charset="0"/>
              </a:rPr>
              <a:t>bagian</a:t>
            </a:r>
            <a:r>
              <a:rPr lang="en-US" dirty="0" smtClean="0">
                <a:solidFill>
                  <a:srgbClr val="FFFF00"/>
                </a:solidFill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Maiandra GD" panose="020E0502030308020204" pitchFamily="34" charset="0"/>
              </a:rPr>
              <a:t>kode</a:t>
            </a:r>
            <a:r>
              <a:rPr lang="en-US" dirty="0" smtClean="0">
                <a:solidFill>
                  <a:srgbClr val="FFFF00"/>
                </a:solidFill>
                <a:latin typeface="Maiandra GD" panose="020E0502030308020204" pitchFamily="34" charset="0"/>
              </a:rPr>
              <a:t> program yang </a:t>
            </a:r>
            <a:r>
              <a:rPr lang="en-US" dirty="0" err="1" smtClean="0">
                <a:solidFill>
                  <a:srgbClr val="FFFF00"/>
                </a:solidFill>
                <a:latin typeface="Maiandra GD" panose="020E0502030308020204" pitchFamily="34" charset="0"/>
              </a:rPr>
              <a:t>anda</a:t>
            </a:r>
            <a:r>
              <a:rPr lang="en-US" dirty="0" smtClean="0">
                <a:solidFill>
                  <a:srgbClr val="FFFF00"/>
                </a:solidFill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Maiandra GD" panose="020E0502030308020204" pitchFamily="34" charset="0"/>
              </a:rPr>
              <a:t>buat</a:t>
            </a:r>
            <a:r>
              <a:rPr lang="en-US" dirty="0" smtClean="0">
                <a:solidFill>
                  <a:srgbClr val="FFFF00"/>
                </a:solidFill>
                <a:latin typeface="Maiandra GD" panose="020E0502030308020204" pitchFamily="34" charset="0"/>
              </a:rPr>
              <a:t>!</a:t>
            </a:r>
          </a:p>
          <a:p>
            <a:r>
              <a:rPr lang="en-US" sz="2400" b="1" dirty="0" smtClean="0">
                <a:solidFill>
                  <a:srgbClr val="00B0F0"/>
                </a:solidFill>
                <a:latin typeface="Maiandra GD" panose="020E0502030308020204" pitchFamily="34" charset="0"/>
              </a:rPr>
              <a:t>Tanya </a:t>
            </a:r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Jawab</a:t>
            </a:r>
            <a:endParaRPr lang="en-US" sz="2400" b="1" dirty="0">
              <a:solidFill>
                <a:srgbClr val="00B0F0"/>
              </a:solidFill>
              <a:latin typeface="Maiandra GD" panose="020E0502030308020204" pitchFamily="34" charset="0"/>
            </a:endParaRPr>
          </a:p>
          <a:p>
            <a:pPr lvl="1"/>
            <a:r>
              <a:rPr lang="en-US" dirty="0" err="1" smtClean="0">
                <a:latin typeface="Maiandra GD" pitchFamily="34" charset="0"/>
              </a:rPr>
              <a:t>Klarifikasi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jika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perlu</a:t>
            </a:r>
            <a:endParaRPr lang="en-US" dirty="0" smtClean="0">
              <a:latin typeface="Maiandra GD" pitchFamily="34" charset="0"/>
            </a:endParaRPr>
          </a:p>
          <a:p>
            <a:pPr lvl="1"/>
            <a:r>
              <a:rPr lang="en-US" dirty="0" smtClean="0">
                <a:latin typeface="Maiandra GD" pitchFamily="34" charset="0"/>
              </a:rPr>
              <a:t>Bad signs : </a:t>
            </a:r>
            <a:r>
              <a:rPr lang="en-US" dirty="0" err="1" smtClean="0">
                <a:latin typeface="Maiandra GD" pitchFamily="34" charset="0"/>
              </a:rPr>
              <a:t>tidak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dapat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menjawab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atau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dijawab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oleh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pembimbing</a:t>
            </a:r>
            <a:endParaRPr lang="en-US" dirty="0" smtClean="0">
              <a:latin typeface="Maiandra GD" pitchFamily="34" charset="0"/>
            </a:endParaRPr>
          </a:p>
          <a:p>
            <a:pPr lvl="1"/>
            <a:r>
              <a:rPr lang="en-US" dirty="0" err="1" smtClean="0">
                <a:latin typeface="Maiandra GD" pitchFamily="34" charset="0"/>
              </a:rPr>
              <a:t>Pembimbing</a:t>
            </a:r>
            <a:r>
              <a:rPr lang="en-US" dirty="0" smtClean="0">
                <a:latin typeface="Maiandra GD" pitchFamily="34" charset="0"/>
              </a:rPr>
              <a:t> != Shield </a:t>
            </a:r>
          </a:p>
          <a:p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Penilaian</a:t>
            </a:r>
            <a:endParaRPr lang="en-US" sz="2400" b="1" dirty="0">
              <a:solidFill>
                <a:srgbClr val="00B0F0"/>
              </a:solidFill>
              <a:latin typeface="Maiandra GD" panose="020E0502030308020204" pitchFamily="34" charset="0"/>
            </a:endParaRPr>
          </a:p>
          <a:p>
            <a:pPr lvl="1"/>
            <a:r>
              <a:rPr lang="en-US" dirty="0" err="1" smtClean="0">
                <a:latin typeface="Maiandra GD" pitchFamily="34" charset="0"/>
              </a:rPr>
              <a:t>Mhs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berhak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mengetahui</a:t>
            </a:r>
            <a:r>
              <a:rPr lang="en-US" dirty="0" smtClean="0">
                <a:latin typeface="Maiandra GD" pitchFamily="34" charset="0"/>
              </a:rPr>
              <a:t> detail </a:t>
            </a:r>
            <a:r>
              <a:rPr lang="en-US" dirty="0" err="1" smtClean="0">
                <a:latin typeface="Maiandra GD" pitchFamily="34" charset="0"/>
              </a:rPr>
              <a:t>nilai</a:t>
            </a:r>
            <a:endParaRPr lang="en-US" dirty="0" smtClean="0">
              <a:latin typeface="Maiandra GD" pitchFamily="34" charset="0"/>
            </a:endParaRPr>
          </a:p>
          <a:p>
            <a:pPr lvl="1"/>
            <a:r>
              <a:rPr lang="en-US" dirty="0" err="1" smtClean="0">
                <a:latin typeface="Maiandra GD" pitchFamily="34" charset="0"/>
              </a:rPr>
              <a:t>Ada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pengurangan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nilai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dari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koordinator</a:t>
            </a:r>
            <a:r>
              <a:rPr lang="en-US" dirty="0" smtClean="0">
                <a:latin typeface="Maiandra GD" pitchFamily="34" charset="0"/>
              </a:rPr>
              <a:t>, </a:t>
            </a:r>
            <a:r>
              <a:rPr lang="en-US" dirty="0" err="1" smtClean="0">
                <a:latin typeface="Maiandra GD" pitchFamily="34" charset="0"/>
              </a:rPr>
              <a:t>hasil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bisa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berubah</a:t>
            </a:r>
            <a:r>
              <a:rPr lang="en-US" dirty="0" smtClean="0">
                <a:latin typeface="Maiandra GD" pitchFamily="34" charset="0"/>
              </a:rPr>
              <a:t> : Lulus </a:t>
            </a:r>
            <a:r>
              <a:rPr lang="en-US" dirty="0" smtClean="0">
                <a:latin typeface="Maiandra GD" pitchFamily="34" charset="0"/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latin typeface="Maiandra GD" pitchFamily="34" charset="0"/>
                <a:sym typeface="Wingdings" panose="05000000000000000000" pitchFamily="2" charset="2"/>
              </a:rPr>
              <a:t>tidak</a:t>
            </a:r>
            <a:r>
              <a:rPr lang="en-US" dirty="0" smtClean="0">
                <a:latin typeface="Maiandra GD" pitchFamily="34" charset="0"/>
                <a:sym typeface="Wingdings" panose="05000000000000000000" pitchFamily="2" charset="2"/>
              </a:rPr>
              <a:t> lulus</a:t>
            </a:r>
            <a:r>
              <a:rPr lang="en-US" dirty="0" smtClean="0">
                <a:latin typeface="Maiandra GD" pitchFamily="34" charset="0"/>
              </a:rPr>
              <a:t> </a:t>
            </a:r>
            <a:endParaRPr lang="en-US" dirty="0">
              <a:latin typeface="Maiandra GD" pitchFamily="34" charset="0"/>
            </a:endParaRPr>
          </a:p>
          <a:p>
            <a:pPr lvl="1"/>
            <a:endParaRPr lang="en-US" dirty="0" smtClean="0">
              <a:latin typeface="Maiandra G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1873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/>
                </a:solidFill>
                <a:latin typeface="Calibri" panose="020F0502020204030204" pitchFamily="34" charset="0"/>
              </a:rPr>
              <a:t>Setelah</a:t>
            </a:r>
            <a:r>
              <a:rPr lang="en-US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 SIDANG</a:t>
            </a:r>
            <a:endParaRPr lang="en-US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70314"/>
            <a:ext cx="10820400" cy="4474029"/>
          </a:xfrm>
        </p:spPr>
        <p:txBody>
          <a:bodyPr>
            <a:normAutofit fontScale="85000" lnSpcReduction="10000"/>
          </a:bodyPr>
          <a:lstStyle/>
          <a:p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Tidak</a:t>
            </a:r>
            <a:r>
              <a:rPr lang="en-US" sz="2400" b="1" dirty="0" smtClean="0">
                <a:solidFill>
                  <a:srgbClr val="00B0F0"/>
                </a:solidFill>
                <a:latin typeface="Maiandra GD" panose="020E0502030308020204" pitchFamily="34" charset="0"/>
              </a:rPr>
              <a:t> lulus ?</a:t>
            </a:r>
            <a:endParaRPr lang="en-US" sz="2400" b="1" dirty="0">
              <a:solidFill>
                <a:srgbClr val="00B0F0"/>
              </a:solidFill>
              <a:latin typeface="Maiandra GD" panose="020E0502030308020204" pitchFamily="34" charset="0"/>
            </a:endParaRPr>
          </a:p>
          <a:p>
            <a:pPr lvl="1"/>
            <a:r>
              <a:rPr lang="en-US" dirty="0" err="1" smtClean="0">
                <a:latin typeface="Maiandra GD" panose="020E0502030308020204" pitchFamily="34" charset="0"/>
              </a:rPr>
              <a:t>Ambil</a:t>
            </a:r>
            <a:r>
              <a:rPr lang="en-US" dirty="0" smtClean="0">
                <a:latin typeface="Maiandra GD" panose="020E0502030308020204" pitchFamily="34" charset="0"/>
              </a:rPr>
              <a:t> ke-2x (</a:t>
            </a:r>
            <a:r>
              <a:rPr lang="en-US" dirty="0" err="1" smtClean="0">
                <a:latin typeface="Maiandra GD" panose="020E0502030308020204" pitchFamily="34" charset="0"/>
              </a:rPr>
              <a:t>jangan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lupa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daftar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Skripsi</a:t>
            </a:r>
            <a:r>
              <a:rPr lang="en-US" dirty="0" smtClean="0">
                <a:latin typeface="Maiandra GD" panose="020E0502030308020204" pitchFamily="34" charset="0"/>
              </a:rPr>
              <a:t> 2 </a:t>
            </a:r>
            <a:r>
              <a:rPr lang="en-US" dirty="0" err="1" smtClean="0">
                <a:latin typeface="Maiandra GD" panose="020E0502030308020204" pitchFamily="34" charset="0"/>
              </a:rPr>
              <a:t>lagi</a:t>
            </a:r>
            <a:r>
              <a:rPr lang="en-US" dirty="0" smtClean="0">
                <a:latin typeface="Maiandra GD" panose="020E0502030308020204" pitchFamily="34" charset="0"/>
              </a:rPr>
              <a:t>)</a:t>
            </a:r>
          </a:p>
          <a:p>
            <a:pPr lvl="1"/>
            <a:r>
              <a:rPr lang="en-US" dirty="0" err="1" smtClean="0">
                <a:latin typeface="Maiandra GD" panose="020E0502030308020204" pitchFamily="34" charset="0"/>
              </a:rPr>
              <a:t>Ganti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topik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jika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sudah</a:t>
            </a:r>
            <a:r>
              <a:rPr lang="en-US" dirty="0" smtClean="0">
                <a:latin typeface="Maiandra GD" panose="020E0502030308020204" pitchFamily="34" charset="0"/>
              </a:rPr>
              <a:t> 2x </a:t>
            </a:r>
            <a:r>
              <a:rPr lang="en-US" dirty="0" err="1" smtClean="0">
                <a:latin typeface="Maiandra GD" panose="020E0502030308020204" pitchFamily="34" charset="0"/>
              </a:rPr>
              <a:t>pengambilan</a:t>
            </a:r>
            <a:endParaRPr lang="en-US" dirty="0" smtClean="0">
              <a:latin typeface="Maiandra GD" panose="020E0502030308020204" pitchFamily="34" charset="0"/>
            </a:endParaRPr>
          </a:p>
          <a:p>
            <a:pPr lvl="1"/>
            <a:r>
              <a:rPr lang="en-US" dirty="0" err="1" smtClean="0">
                <a:latin typeface="Maiandra GD" panose="020E0502030308020204" pitchFamily="34" charset="0"/>
              </a:rPr>
              <a:t>Pengajuan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sidang</a:t>
            </a:r>
            <a:r>
              <a:rPr lang="en-US" dirty="0" smtClean="0">
                <a:latin typeface="Maiandra GD" panose="020E0502030308020204" pitchFamily="34" charset="0"/>
              </a:rPr>
              <a:t> paling </a:t>
            </a:r>
            <a:r>
              <a:rPr lang="en-US" dirty="0" err="1" smtClean="0">
                <a:latin typeface="Maiandra GD" panose="020E0502030308020204" pitchFamily="34" charset="0"/>
              </a:rPr>
              <a:t>cepat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adalah</a:t>
            </a:r>
            <a:r>
              <a:rPr lang="en-US" dirty="0" smtClean="0">
                <a:latin typeface="Maiandra GD" panose="020E0502030308020204" pitchFamily="34" charset="0"/>
              </a:rPr>
              <a:t> 3 </a:t>
            </a:r>
            <a:r>
              <a:rPr lang="en-US" dirty="0" err="1" smtClean="0">
                <a:latin typeface="Maiandra GD" panose="020E0502030308020204" pitchFamily="34" charset="0"/>
              </a:rPr>
              <a:t>hari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setelah</a:t>
            </a:r>
            <a:r>
              <a:rPr lang="en-US" dirty="0" smtClean="0">
                <a:latin typeface="Maiandra GD" panose="020E0502030308020204" pitchFamily="34" charset="0"/>
              </a:rPr>
              <a:t> PRS Sem. </a:t>
            </a:r>
            <a:r>
              <a:rPr lang="en-US" dirty="0" err="1" smtClean="0">
                <a:latin typeface="Maiandra GD" panose="020E0502030308020204" pitchFamily="34" charset="0"/>
              </a:rPr>
              <a:t>Genap</a:t>
            </a:r>
            <a:r>
              <a:rPr lang="en-US" dirty="0" smtClean="0">
                <a:latin typeface="Maiandra GD" panose="020E0502030308020204" pitchFamily="34" charset="0"/>
              </a:rPr>
              <a:t> 2015/2016</a:t>
            </a:r>
          </a:p>
          <a:p>
            <a:pPr lvl="1"/>
            <a:r>
              <a:rPr lang="en-US" dirty="0" smtClean="0">
                <a:latin typeface="Maiandra GD" panose="020E0502030308020204" pitchFamily="34" charset="0"/>
              </a:rPr>
              <a:t>1 semester = 1 kali </a:t>
            </a:r>
            <a:r>
              <a:rPr lang="en-US" dirty="0" err="1" smtClean="0">
                <a:latin typeface="Maiandra GD" panose="020E0502030308020204" pitchFamily="34" charset="0"/>
              </a:rPr>
              <a:t>sidang</a:t>
            </a:r>
            <a:endParaRPr lang="en-US" dirty="0" smtClean="0">
              <a:latin typeface="Maiandra GD" panose="020E0502030308020204" pitchFamily="34" charset="0"/>
            </a:endParaRPr>
          </a:p>
          <a:p>
            <a:pPr lvl="1"/>
            <a:r>
              <a:rPr lang="en-US" dirty="0" err="1" smtClean="0">
                <a:latin typeface="Maiandra GD" panose="020E0502030308020204" pitchFamily="34" charset="0"/>
              </a:rPr>
              <a:t>Topik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yg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sama</a:t>
            </a:r>
            <a:r>
              <a:rPr lang="en-US" dirty="0" smtClean="0">
                <a:latin typeface="Maiandra GD" panose="020E0502030308020204" pitchFamily="34" charset="0"/>
              </a:rPr>
              <a:t>: </a:t>
            </a:r>
            <a:r>
              <a:rPr lang="en-US" dirty="0" err="1" smtClean="0">
                <a:latin typeface="Maiandra GD" panose="020E0502030308020204" pitchFamily="34" charset="0"/>
              </a:rPr>
              <a:t>nilai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sidang</a:t>
            </a:r>
            <a:r>
              <a:rPr lang="en-US" dirty="0" smtClean="0">
                <a:latin typeface="Maiandra GD" panose="020E0502030308020204" pitchFamily="34" charset="0"/>
              </a:rPr>
              <a:t> 1 40% </a:t>
            </a:r>
            <a:r>
              <a:rPr lang="en-US" dirty="0" err="1" smtClean="0">
                <a:latin typeface="Maiandra GD" panose="020E0502030308020204" pitchFamily="34" charset="0"/>
              </a:rPr>
              <a:t>dari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nilai</a:t>
            </a:r>
            <a:r>
              <a:rPr lang="en-US" dirty="0" smtClean="0">
                <a:latin typeface="Maiandra GD" panose="020E0502030308020204" pitchFamily="34" charset="0"/>
              </a:rPr>
              <a:t> total</a:t>
            </a:r>
          </a:p>
          <a:p>
            <a:r>
              <a:rPr lang="en-US" sz="2400" b="1" dirty="0" smtClean="0">
                <a:solidFill>
                  <a:srgbClr val="00B0F0"/>
                </a:solidFill>
                <a:latin typeface="Maiandra GD" panose="020E0502030308020204" pitchFamily="34" charset="0"/>
              </a:rPr>
              <a:t>Lulus ?</a:t>
            </a:r>
            <a:endParaRPr lang="en-US" sz="2400" b="1" dirty="0">
              <a:solidFill>
                <a:srgbClr val="00B0F0"/>
              </a:solidFill>
              <a:latin typeface="Maiandra GD" panose="020E0502030308020204" pitchFamily="34" charset="0"/>
            </a:endParaRPr>
          </a:p>
          <a:p>
            <a:pPr lvl="1"/>
            <a:r>
              <a:rPr lang="en-US" dirty="0" err="1" smtClean="0">
                <a:latin typeface="Maiandra GD" pitchFamily="34" charset="0"/>
              </a:rPr>
              <a:t>Revisi</a:t>
            </a:r>
            <a:r>
              <a:rPr lang="en-US" dirty="0" smtClean="0">
                <a:latin typeface="Maiandra GD" pitchFamily="34" charset="0"/>
              </a:rPr>
              <a:t> (</a:t>
            </a:r>
            <a:r>
              <a:rPr lang="en-US" dirty="0" err="1" smtClean="0">
                <a:latin typeface="Maiandra GD" pitchFamily="34" charset="0"/>
              </a:rPr>
              <a:t>syarat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yudisium</a:t>
            </a:r>
            <a:r>
              <a:rPr lang="en-US" dirty="0" smtClean="0">
                <a:latin typeface="Maiandra GD" pitchFamily="34" charset="0"/>
              </a:rPr>
              <a:t>)</a:t>
            </a:r>
          </a:p>
          <a:p>
            <a:pPr lvl="2"/>
            <a:r>
              <a:rPr lang="en-US" dirty="0" err="1" smtClean="0">
                <a:latin typeface="Maiandra GD" pitchFamily="34" charset="0"/>
              </a:rPr>
              <a:t>yg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pembimbingnya</a:t>
            </a:r>
            <a:r>
              <a:rPr lang="en-US" dirty="0" smtClean="0">
                <a:latin typeface="Maiandra GD" pitchFamily="34" charset="0"/>
              </a:rPr>
              <a:t>  CHW, PAN, JNH, HUH, VAN, ABS </a:t>
            </a:r>
            <a:r>
              <a:rPr lang="en-US" dirty="0" smtClean="0">
                <a:latin typeface="Maiandra GD" pitchFamily="34" charset="0"/>
                <a:sym typeface="Wingdings" panose="05000000000000000000" pitchFamily="2" charset="2"/>
              </a:rPr>
              <a:t> TUNGGU </a:t>
            </a:r>
            <a:r>
              <a:rPr lang="en-US" dirty="0" err="1" smtClean="0">
                <a:latin typeface="Maiandra GD" pitchFamily="34" charset="0"/>
                <a:sym typeface="Wingdings" panose="05000000000000000000" pitchFamily="2" charset="2"/>
              </a:rPr>
              <a:t>instruksi</a:t>
            </a:r>
            <a:r>
              <a:rPr lang="en-US" dirty="0" smtClean="0">
                <a:latin typeface="Maiandra GD" pitchFamily="34" charset="0"/>
                <a:sym typeface="Wingdings" panose="05000000000000000000" pitchFamily="2" charset="2"/>
              </a:rPr>
              <a:t> </a:t>
            </a:r>
          </a:p>
          <a:p>
            <a:pPr lvl="2"/>
            <a:r>
              <a:rPr lang="en-US" dirty="0" smtClean="0">
                <a:latin typeface="Maiandra GD" pitchFamily="34" charset="0"/>
              </a:rPr>
              <a:t>“</a:t>
            </a:r>
            <a:r>
              <a:rPr lang="en-US" dirty="0" err="1" smtClean="0">
                <a:latin typeface="Maiandra GD" pitchFamily="34" charset="0"/>
              </a:rPr>
              <a:t>Daftar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Isi</a:t>
            </a:r>
            <a:r>
              <a:rPr lang="en-US" dirty="0" smtClean="0">
                <a:latin typeface="Maiandra GD" pitchFamily="34" charset="0"/>
              </a:rPr>
              <a:t>” !!!</a:t>
            </a:r>
          </a:p>
          <a:p>
            <a:pPr lvl="1"/>
            <a:r>
              <a:rPr lang="en-US" dirty="0" err="1" smtClean="0">
                <a:latin typeface="Maiandra GD" pitchFamily="34" charset="0"/>
              </a:rPr>
              <a:t>Daftar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Yudisium</a:t>
            </a:r>
            <a:endParaRPr lang="en-US" dirty="0" smtClean="0">
              <a:latin typeface="Maiandra GD" pitchFamily="34" charset="0"/>
            </a:endParaRPr>
          </a:p>
          <a:p>
            <a:pPr lvl="1"/>
            <a:r>
              <a:rPr lang="en-US" dirty="0" err="1" smtClean="0">
                <a:latin typeface="Maiandra GD" pitchFamily="34" charset="0"/>
              </a:rPr>
              <a:t>Daftar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Wisuda</a:t>
            </a:r>
            <a:r>
              <a:rPr lang="en-US" dirty="0" smtClean="0">
                <a:latin typeface="Maiandra GD" pitchFamily="34" charset="0"/>
              </a:rPr>
              <a:t> (</a:t>
            </a:r>
            <a:r>
              <a:rPr lang="en-US" dirty="0" err="1" smtClean="0">
                <a:latin typeface="Maiandra GD" pitchFamily="34" charset="0"/>
              </a:rPr>
              <a:t>opsional</a:t>
            </a:r>
            <a:r>
              <a:rPr lang="en-US" dirty="0" smtClean="0">
                <a:latin typeface="Maiandra GD" pitchFamily="34" charset="0"/>
              </a:rPr>
              <a:t>?) </a:t>
            </a:r>
          </a:p>
        </p:txBody>
      </p:sp>
    </p:spTree>
    <p:extLst>
      <p:ext uri="{BB962C8B-B14F-4D97-AF65-F5344CB8AC3E}">
        <p14:creationId xmlns:p14="http://schemas.microsoft.com/office/powerpoint/2010/main" xmlns="" val="118754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/>
                </a:solidFill>
                <a:latin typeface="Calibri" panose="020F0502020204030204" pitchFamily="34" charset="0"/>
              </a:rPr>
              <a:t>Persiapan</a:t>
            </a:r>
            <a:r>
              <a:rPr lang="en-US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 YUDISIUM - 1</a:t>
            </a:r>
            <a:endParaRPr lang="en-US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07029"/>
            <a:ext cx="10820400" cy="4844141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Sidang</a:t>
            </a:r>
            <a:r>
              <a:rPr lang="en-US" sz="2400" b="1" dirty="0" smtClean="0">
                <a:solidFill>
                  <a:srgbClr val="00B0F0"/>
                </a:solidFill>
                <a:latin typeface="Maiandra GD" panose="020E0502030308020204" pitchFamily="34" charset="0"/>
              </a:rPr>
              <a:t> </a:t>
            </a:r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Yudisium</a:t>
            </a:r>
            <a:endParaRPr lang="en-US" sz="2400" b="1" dirty="0">
              <a:solidFill>
                <a:srgbClr val="00B0F0"/>
              </a:solidFill>
              <a:latin typeface="Maiandra GD" panose="020E0502030308020204" pitchFamily="34" charset="0"/>
            </a:endParaRPr>
          </a:p>
          <a:p>
            <a:pPr lvl="1"/>
            <a:r>
              <a:rPr lang="en-US" dirty="0" err="1" smtClean="0">
                <a:latin typeface="Maiandra GD" panose="020E0502030308020204" pitchFamily="34" charset="0"/>
              </a:rPr>
              <a:t>Sidang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resmi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untuk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menentukan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apakah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mahasiswa</a:t>
            </a:r>
            <a:r>
              <a:rPr lang="en-US" dirty="0" smtClean="0">
                <a:latin typeface="Maiandra GD" panose="020E0502030308020204" pitchFamily="34" charset="0"/>
              </a:rPr>
              <a:t> lulus </a:t>
            </a:r>
            <a:r>
              <a:rPr lang="en-US" dirty="0" err="1" smtClean="0">
                <a:latin typeface="Maiandra GD" panose="020E0502030308020204" pitchFamily="34" charset="0"/>
              </a:rPr>
              <a:t>sebagai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sarjana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atau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tidak</a:t>
            </a:r>
            <a:endParaRPr lang="en-US" dirty="0" smtClean="0">
              <a:latin typeface="Maiandra GD" panose="020E0502030308020204" pitchFamily="34" charset="0"/>
            </a:endParaRPr>
          </a:p>
          <a:p>
            <a:pPr lvl="1"/>
            <a:r>
              <a:rPr lang="en-US" dirty="0" err="1" smtClean="0">
                <a:latin typeface="Maiandra GD" panose="020E0502030308020204" pitchFamily="34" charset="0"/>
              </a:rPr>
              <a:t>Tidak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ada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lagi</a:t>
            </a:r>
            <a:r>
              <a:rPr lang="en-US" dirty="0" smtClean="0">
                <a:latin typeface="Maiandra GD" panose="020E0502030308020204" pitchFamily="34" charset="0"/>
              </a:rPr>
              <a:t> “</a:t>
            </a:r>
            <a:r>
              <a:rPr lang="en-US" dirty="0" err="1" smtClean="0">
                <a:latin typeface="Maiandra GD" panose="020E0502030308020204" pitchFamily="34" charset="0"/>
              </a:rPr>
              <a:t>Tunggu</a:t>
            </a:r>
            <a:r>
              <a:rPr lang="en-US" dirty="0" smtClean="0">
                <a:latin typeface="Maiandra GD" panose="020E0502030308020204" pitchFamily="34" charset="0"/>
              </a:rPr>
              <a:t> </a:t>
            </a:r>
            <a:r>
              <a:rPr lang="en-US" dirty="0" err="1" smtClean="0">
                <a:latin typeface="Maiandra GD" panose="020E0502030308020204" pitchFamily="34" charset="0"/>
              </a:rPr>
              <a:t>Sidang</a:t>
            </a:r>
            <a:r>
              <a:rPr lang="en-US" dirty="0" smtClean="0">
                <a:latin typeface="Maiandra GD" panose="020E0502030308020204" pitchFamily="34" charset="0"/>
              </a:rPr>
              <a:t>” </a:t>
            </a:r>
            <a:r>
              <a:rPr lang="en-US" dirty="0" err="1" smtClean="0">
                <a:latin typeface="Maiandra GD" panose="020E0502030308020204" pitchFamily="34" charset="0"/>
              </a:rPr>
              <a:t>mulai</a:t>
            </a:r>
            <a:r>
              <a:rPr lang="en-US" dirty="0" smtClean="0">
                <a:latin typeface="Maiandra GD" panose="020E0502030308020204" pitchFamily="34" charset="0"/>
              </a:rPr>
              <a:t> Semester </a:t>
            </a:r>
            <a:r>
              <a:rPr lang="en-US" dirty="0" err="1" smtClean="0">
                <a:latin typeface="Maiandra GD" panose="020E0502030308020204" pitchFamily="34" charset="0"/>
              </a:rPr>
              <a:t>Genap</a:t>
            </a:r>
            <a:r>
              <a:rPr lang="en-US" dirty="0" smtClean="0">
                <a:latin typeface="Maiandra GD" panose="020E0502030308020204" pitchFamily="34" charset="0"/>
              </a:rPr>
              <a:t> 2015/2016</a:t>
            </a:r>
          </a:p>
          <a:p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Pendaftaran</a:t>
            </a:r>
            <a:endParaRPr lang="en-US" sz="2400" b="1" dirty="0">
              <a:solidFill>
                <a:srgbClr val="00B0F0"/>
              </a:solidFill>
              <a:latin typeface="Maiandra GD" panose="020E0502030308020204" pitchFamily="34" charset="0"/>
            </a:endParaRPr>
          </a:p>
          <a:p>
            <a:pPr lvl="1"/>
            <a:r>
              <a:rPr lang="en-US" dirty="0" smtClean="0">
                <a:latin typeface="Maiandra GD" pitchFamily="34" charset="0"/>
              </a:rPr>
              <a:t>Batas </a:t>
            </a:r>
            <a:r>
              <a:rPr lang="en-US" dirty="0" err="1" smtClean="0">
                <a:latin typeface="Maiandra GD" pitchFamily="34" charset="0"/>
              </a:rPr>
              <a:t>akhir</a:t>
            </a:r>
            <a:r>
              <a:rPr lang="en-US" dirty="0" smtClean="0">
                <a:latin typeface="Maiandra GD" pitchFamily="34" charset="0"/>
              </a:rPr>
              <a:t>: </a:t>
            </a:r>
            <a:r>
              <a:rPr lang="en-US" b="1" dirty="0" smtClean="0">
                <a:solidFill>
                  <a:srgbClr val="FFFF00"/>
                </a:solidFill>
                <a:latin typeface="Maiandra GD" pitchFamily="34" charset="0"/>
              </a:rPr>
              <a:t>4 </a:t>
            </a:r>
            <a:r>
              <a:rPr lang="en-US" b="1" dirty="0" err="1" smtClean="0">
                <a:solidFill>
                  <a:srgbClr val="FFFF00"/>
                </a:solidFill>
                <a:latin typeface="Maiandra GD" pitchFamily="34" charset="0"/>
              </a:rPr>
              <a:t>Agustus</a:t>
            </a:r>
            <a:r>
              <a:rPr lang="en-US" b="1" dirty="0" smtClean="0">
                <a:solidFill>
                  <a:srgbClr val="FFFF00"/>
                </a:solidFill>
                <a:latin typeface="Maiandra GD" pitchFamily="34" charset="0"/>
              </a:rPr>
              <a:t> 2017 </a:t>
            </a:r>
            <a:r>
              <a:rPr lang="en-US" b="1" dirty="0" err="1" smtClean="0">
                <a:solidFill>
                  <a:srgbClr val="FFFF00"/>
                </a:solidFill>
                <a:latin typeface="Maiandra GD" pitchFamily="34" charset="0"/>
              </a:rPr>
              <a:t>pkl</a:t>
            </a:r>
            <a:r>
              <a:rPr lang="en-US" b="1" dirty="0" smtClean="0">
                <a:solidFill>
                  <a:srgbClr val="FFFF00"/>
                </a:solidFill>
                <a:latin typeface="Maiandra GD" pitchFamily="34" charset="0"/>
              </a:rPr>
              <a:t> 11.00 </a:t>
            </a:r>
            <a:r>
              <a:rPr lang="en-US" dirty="0" err="1" smtClean="0">
                <a:latin typeface="Maiandra GD" pitchFamily="34" charset="0"/>
              </a:rPr>
              <a:t>ke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sekeretaris</a:t>
            </a:r>
            <a:r>
              <a:rPr lang="en-US" dirty="0" smtClean="0">
                <a:latin typeface="Maiandra GD" pitchFamily="34" charset="0"/>
              </a:rPr>
              <a:t> PS </a:t>
            </a:r>
            <a:r>
              <a:rPr lang="en-US" dirty="0" err="1" smtClean="0">
                <a:latin typeface="Maiandra GD" pitchFamily="34" charset="0"/>
              </a:rPr>
              <a:t>Teknik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Informatika</a:t>
            </a:r>
            <a:endParaRPr lang="en-US" dirty="0" smtClean="0">
              <a:latin typeface="Maiandra GD" pitchFamily="34" charset="0"/>
            </a:endParaRPr>
          </a:p>
          <a:p>
            <a:pPr lvl="1"/>
            <a:r>
              <a:rPr lang="en-US" dirty="0" err="1" smtClean="0">
                <a:latin typeface="Maiandra GD" pitchFamily="34" charset="0"/>
              </a:rPr>
              <a:t>Dokumen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berikut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diserahkan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kepada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sekjur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secara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Maiandra GD" pitchFamily="34" charset="0"/>
              </a:rPr>
              <a:t>bersamaan</a:t>
            </a:r>
            <a:endParaRPr lang="en-US" b="1" dirty="0" smtClean="0">
              <a:solidFill>
                <a:srgbClr val="FFFF00"/>
              </a:solidFill>
              <a:latin typeface="Maiandra GD" pitchFamily="34" charset="0"/>
            </a:endParaRPr>
          </a:p>
          <a:p>
            <a:pPr lvl="2"/>
            <a:r>
              <a:rPr lang="en-US" dirty="0" smtClean="0">
                <a:latin typeface="Maiandra GD" pitchFamily="34" charset="0"/>
              </a:rPr>
              <a:t>Deliverable </a:t>
            </a:r>
            <a:r>
              <a:rPr lang="en-US" dirty="0" err="1" smtClean="0">
                <a:latin typeface="Maiandra GD" pitchFamily="34" charset="0"/>
              </a:rPr>
              <a:t>skripsi</a:t>
            </a:r>
            <a:endParaRPr lang="en-US" dirty="0" smtClean="0">
              <a:latin typeface="Maiandra GD" pitchFamily="34" charset="0"/>
            </a:endParaRPr>
          </a:p>
          <a:p>
            <a:pPr lvl="2"/>
            <a:r>
              <a:rPr lang="en-US" dirty="0" err="1" smtClean="0">
                <a:latin typeface="Maiandra GD" pitchFamily="34" charset="0"/>
              </a:rPr>
              <a:t>Pernyataan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bebas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pinjam</a:t>
            </a:r>
            <a:r>
              <a:rPr lang="en-US" dirty="0" smtClean="0">
                <a:latin typeface="Maiandra GD" pitchFamily="34" charset="0"/>
              </a:rPr>
              <a:t> (</a:t>
            </a:r>
            <a:r>
              <a:rPr lang="en-US" dirty="0" err="1" smtClean="0">
                <a:latin typeface="Maiandra GD" pitchFamily="34" charset="0"/>
              </a:rPr>
              <a:t>minta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ke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perpustakaan</a:t>
            </a:r>
            <a:r>
              <a:rPr lang="en-US" dirty="0" smtClean="0">
                <a:latin typeface="Maiandra GD" pitchFamily="34" charset="0"/>
              </a:rPr>
              <a:t>)</a:t>
            </a:r>
          </a:p>
          <a:p>
            <a:pPr lvl="2"/>
            <a:r>
              <a:rPr lang="en-US" dirty="0" err="1" smtClean="0">
                <a:latin typeface="Maiandra GD" pitchFamily="34" charset="0"/>
              </a:rPr>
              <a:t>Lembar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Yudisium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Jurusan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Teknik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Informatika</a:t>
            </a:r>
            <a:endParaRPr lang="en-US" dirty="0" smtClean="0">
              <a:latin typeface="Maiandra GD" pitchFamily="34" charset="0"/>
            </a:endParaRPr>
          </a:p>
          <a:p>
            <a:pPr lvl="3"/>
            <a:r>
              <a:rPr lang="en-US" b="1" dirty="0" err="1" smtClean="0">
                <a:solidFill>
                  <a:srgbClr val="FFFF00"/>
                </a:solidFill>
                <a:latin typeface="Maiandra GD" pitchFamily="34" charset="0"/>
              </a:rPr>
              <a:t>Proses</a:t>
            </a:r>
            <a:r>
              <a:rPr lang="en-US" b="1" dirty="0" smtClean="0">
                <a:solidFill>
                  <a:srgbClr val="FFFF00"/>
                </a:solidFill>
                <a:latin typeface="Maiandra GD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Maiandra GD" pitchFamily="34" charset="0"/>
              </a:rPr>
              <a:t>perbaikan</a:t>
            </a:r>
            <a:r>
              <a:rPr lang="en-US" b="1" dirty="0" smtClean="0">
                <a:solidFill>
                  <a:srgbClr val="FFFF00"/>
                </a:solidFill>
                <a:latin typeface="Maiandra GD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Maiandra GD" pitchFamily="34" charset="0"/>
              </a:rPr>
              <a:t>lembar</a:t>
            </a:r>
            <a:r>
              <a:rPr lang="en-US" b="1" dirty="0" smtClean="0">
                <a:solidFill>
                  <a:srgbClr val="FFFF00"/>
                </a:solidFill>
                <a:latin typeface="Maiandra GD" pitchFamily="34" charset="0"/>
              </a:rPr>
              <a:t> softcopy </a:t>
            </a:r>
            <a:r>
              <a:rPr lang="en-US" b="1" dirty="0" err="1" smtClean="0">
                <a:solidFill>
                  <a:srgbClr val="FFFF00"/>
                </a:solidFill>
                <a:latin typeface="Maiandra GD" pitchFamily="34" charset="0"/>
              </a:rPr>
              <a:t>diupload</a:t>
            </a:r>
            <a:r>
              <a:rPr lang="en-US" b="1" dirty="0" smtClean="0">
                <a:solidFill>
                  <a:srgbClr val="FFFF00"/>
                </a:solidFill>
                <a:latin typeface="Maiandra GD" pitchFamily="34" charset="0"/>
              </a:rPr>
              <a:t> via </a:t>
            </a:r>
            <a:r>
              <a:rPr lang="en-US" b="1" dirty="0" err="1" smtClean="0">
                <a:solidFill>
                  <a:srgbClr val="FFFF00"/>
                </a:solidFill>
                <a:latin typeface="Maiandra GD" pitchFamily="34" charset="0"/>
              </a:rPr>
              <a:t>elearning</a:t>
            </a:r>
            <a:r>
              <a:rPr lang="en-US" b="1" dirty="0" smtClean="0">
                <a:solidFill>
                  <a:srgbClr val="FFFF00"/>
                </a:solidFill>
                <a:latin typeface="Maiandra GD" pitchFamily="34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Maiandra GD" pitchFamily="34" charset="0"/>
              </a:rPr>
              <a:t> (</a:t>
            </a:r>
            <a:r>
              <a:rPr lang="en-US" dirty="0" err="1" smtClean="0">
                <a:solidFill>
                  <a:srgbClr val="FFFF00"/>
                </a:solidFill>
                <a:latin typeface="Maiandra GD" pitchFamily="34" charset="0"/>
              </a:rPr>
              <a:t>bukan</a:t>
            </a:r>
            <a:r>
              <a:rPr lang="en-US" dirty="0" smtClean="0">
                <a:solidFill>
                  <a:srgbClr val="FFFF00"/>
                </a:solidFill>
                <a:latin typeface="Maiandra GD" pitchFamily="34" charset="0"/>
              </a:rPr>
              <a:t> via email !!!)</a:t>
            </a:r>
          </a:p>
          <a:p>
            <a:pPr lvl="3"/>
            <a:r>
              <a:rPr lang="en-US" b="1" dirty="0" err="1" smtClean="0">
                <a:solidFill>
                  <a:srgbClr val="FFFF00"/>
                </a:solidFill>
                <a:latin typeface="Maiandra GD" pitchFamily="34" charset="0"/>
              </a:rPr>
              <a:t>Daftar</a:t>
            </a:r>
            <a:r>
              <a:rPr lang="en-US" b="1" dirty="0" smtClean="0">
                <a:solidFill>
                  <a:srgbClr val="FFFF00"/>
                </a:solidFill>
                <a:latin typeface="Maiandra GD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Maiandra GD" pitchFamily="34" charset="0"/>
              </a:rPr>
              <a:t>di</a:t>
            </a:r>
            <a:r>
              <a:rPr lang="en-US" b="1" dirty="0" smtClean="0">
                <a:solidFill>
                  <a:srgbClr val="FFFF00"/>
                </a:solidFill>
                <a:latin typeface="Maiandra GD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Maiandra GD" pitchFamily="34" charset="0"/>
              </a:rPr>
              <a:t>kuliah</a:t>
            </a:r>
            <a:r>
              <a:rPr lang="en-US" b="1" dirty="0" smtClean="0">
                <a:solidFill>
                  <a:srgbClr val="FFFF00"/>
                </a:solidFill>
                <a:latin typeface="Maiandra GD" pitchFamily="34" charset="0"/>
              </a:rPr>
              <a:t> 42-Yudisium, </a:t>
            </a:r>
            <a:r>
              <a:rPr lang="en-US" b="1" dirty="0" err="1" smtClean="0">
                <a:solidFill>
                  <a:srgbClr val="FFFF00"/>
                </a:solidFill>
                <a:latin typeface="Maiandra GD" pitchFamily="34" charset="0"/>
              </a:rPr>
              <a:t>dengan</a:t>
            </a:r>
            <a:r>
              <a:rPr lang="en-US" b="1" dirty="0" smtClean="0">
                <a:solidFill>
                  <a:srgbClr val="FFFF00"/>
                </a:solidFill>
                <a:latin typeface="Maiandra GD" pitchFamily="34" charset="0"/>
              </a:rPr>
              <a:t> enrolment key : </a:t>
            </a:r>
            <a:r>
              <a:rPr lang="en-US" b="1" dirty="0" err="1" smtClean="0">
                <a:solidFill>
                  <a:srgbClr val="FFFF00"/>
                </a:solidFill>
                <a:latin typeface="Maiandra GD" pitchFamily="34" charset="0"/>
              </a:rPr>
              <a:t>yudisium</a:t>
            </a:r>
            <a:endParaRPr lang="en-US" b="1" dirty="0" smtClean="0">
              <a:solidFill>
                <a:srgbClr val="FFFF00"/>
              </a:solidFill>
              <a:latin typeface="Maiandra G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028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/>
                </a:solidFill>
                <a:latin typeface="Calibri" panose="020F0502020204030204" pitchFamily="34" charset="0"/>
              </a:rPr>
              <a:t>Persiapan</a:t>
            </a:r>
            <a:r>
              <a:rPr lang="en-US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 YUDISIUM - 2</a:t>
            </a:r>
            <a:endParaRPr lang="en-US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70314"/>
            <a:ext cx="10820400" cy="4474029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 smtClean="0">
                <a:solidFill>
                  <a:srgbClr val="00B0F0"/>
                </a:solidFill>
                <a:latin typeface="Maiandra GD" panose="020E0502030308020204" pitchFamily="34" charset="0"/>
              </a:rPr>
              <a:t>Deliverable </a:t>
            </a:r>
            <a:r>
              <a:rPr lang="en-US" sz="2400" b="1" dirty="0" err="1" smtClean="0">
                <a:solidFill>
                  <a:srgbClr val="00B0F0"/>
                </a:solidFill>
                <a:latin typeface="Maiandra GD" panose="020E0502030308020204" pitchFamily="34" charset="0"/>
              </a:rPr>
              <a:t>Skripsi</a:t>
            </a:r>
            <a:endParaRPr lang="en-US" sz="2400" b="1" dirty="0">
              <a:solidFill>
                <a:srgbClr val="00B0F0"/>
              </a:solidFill>
              <a:latin typeface="Maiandra GD" panose="020E0502030308020204" pitchFamily="34" charset="0"/>
            </a:endParaRPr>
          </a:p>
          <a:p>
            <a:pPr lvl="1"/>
            <a:r>
              <a:rPr lang="en-US" dirty="0" err="1" smtClean="0">
                <a:latin typeface="Maiandra GD" pitchFamily="34" charset="0"/>
              </a:rPr>
              <a:t>Buku</a:t>
            </a:r>
            <a:r>
              <a:rPr lang="en-US" dirty="0" smtClean="0">
                <a:latin typeface="Maiandra GD" pitchFamily="34" charset="0"/>
              </a:rPr>
              <a:t> Hardcover (</a:t>
            </a:r>
            <a:r>
              <a:rPr lang="en-US" dirty="0" err="1" smtClean="0">
                <a:latin typeface="Maiandra GD" pitchFamily="34" charset="0"/>
              </a:rPr>
              <a:t>tanda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tangan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lengkap</a:t>
            </a:r>
            <a:r>
              <a:rPr lang="en-US" dirty="0" smtClean="0">
                <a:latin typeface="Maiandra GD" pitchFamily="34" charset="0"/>
              </a:rPr>
              <a:t>, </a:t>
            </a:r>
            <a:r>
              <a:rPr lang="en-US" dirty="0" smtClean="0">
                <a:solidFill>
                  <a:srgbClr val="FFFF00"/>
                </a:solidFill>
                <a:latin typeface="Maiandra GD" pitchFamily="34" charset="0"/>
              </a:rPr>
              <a:t>source code </a:t>
            </a:r>
            <a:r>
              <a:rPr lang="en-US" dirty="0" err="1" smtClean="0">
                <a:solidFill>
                  <a:srgbClr val="FFFF00"/>
                </a:solidFill>
                <a:latin typeface="Maiandra GD" pitchFamily="34" charset="0"/>
              </a:rPr>
              <a:t>opsional</a:t>
            </a:r>
            <a:r>
              <a:rPr lang="en-US" dirty="0" smtClean="0">
                <a:solidFill>
                  <a:srgbClr val="FFFF00"/>
                </a:solidFill>
                <a:latin typeface="Maiandra GD" pitchFamily="34" charset="0"/>
              </a:rPr>
              <a:t>)</a:t>
            </a:r>
          </a:p>
          <a:p>
            <a:pPr lvl="2"/>
            <a:r>
              <a:rPr lang="en-US" dirty="0" err="1" smtClean="0">
                <a:solidFill>
                  <a:srgbClr val="FFFF00"/>
                </a:solidFill>
                <a:latin typeface="Maiandra GD" pitchFamily="34" charset="0"/>
              </a:rPr>
              <a:t>Perhatikan</a:t>
            </a:r>
            <a:r>
              <a:rPr lang="en-US" dirty="0" smtClean="0">
                <a:solidFill>
                  <a:srgbClr val="FFFF00"/>
                </a:solidFill>
                <a:latin typeface="Maiandra GD" pitchFamily="34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Maiandra GD" pitchFamily="34" charset="0"/>
              </a:rPr>
              <a:t>nama</a:t>
            </a:r>
            <a:r>
              <a:rPr lang="en-US" dirty="0" smtClean="0">
                <a:solidFill>
                  <a:srgbClr val="FFFF00"/>
                </a:solidFill>
                <a:latin typeface="Maiandra GD" pitchFamily="34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Maiandra GD" pitchFamily="34" charset="0"/>
              </a:rPr>
              <a:t>pembimbing</a:t>
            </a:r>
            <a:r>
              <a:rPr lang="en-US" dirty="0" smtClean="0">
                <a:solidFill>
                  <a:srgbClr val="FFFF00"/>
                </a:solidFill>
                <a:latin typeface="Maiandra GD" pitchFamily="34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Maiandra GD" pitchFamily="34" charset="0"/>
              </a:rPr>
              <a:t>untuk</a:t>
            </a:r>
            <a:r>
              <a:rPr lang="en-US" dirty="0" smtClean="0">
                <a:solidFill>
                  <a:srgbClr val="FFFF00"/>
                </a:solidFill>
                <a:latin typeface="Maiandra GD" pitchFamily="34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Maiandra GD" pitchFamily="34" charset="0"/>
              </a:rPr>
              <a:t>dosen-dosen</a:t>
            </a:r>
            <a:r>
              <a:rPr lang="en-US" dirty="0" smtClean="0">
                <a:solidFill>
                  <a:srgbClr val="FFFF00"/>
                </a:solidFill>
                <a:latin typeface="Maiandra GD" pitchFamily="34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Maiandra GD" pitchFamily="34" charset="0"/>
              </a:rPr>
              <a:t>tertentu</a:t>
            </a:r>
            <a:r>
              <a:rPr lang="en-US" dirty="0" smtClean="0">
                <a:solidFill>
                  <a:srgbClr val="FFFF00"/>
                </a:solidFill>
                <a:latin typeface="Maiandra GD" pitchFamily="34" charset="0"/>
              </a:rPr>
              <a:t> : CHW, HUH, JNH, PAN, ABS </a:t>
            </a:r>
            <a:r>
              <a:rPr lang="en-US" dirty="0" err="1" smtClean="0">
                <a:solidFill>
                  <a:srgbClr val="FFFF00"/>
                </a:solidFill>
                <a:latin typeface="Maiandra GD" pitchFamily="34" charset="0"/>
              </a:rPr>
              <a:t>informasi</a:t>
            </a:r>
            <a:r>
              <a:rPr lang="en-US" dirty="0" smtClean="0">
                <a:solidFill>
                  <a:srgbClr val="FFFF00"/>
                </a:solidFill>
                <a:latin typeface="Maiandra GD" pitchFamily="34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Maiandra GD" pitchFamily="34" charset="0"/>
              </a:rPr>
              <a:t>nama</a:t>
            </a:r>
            <a:r>
              <a:rPr lang="en-US" dirty="0" smtClean="0">
                <a:solidFill>
                  <a:srgbClr val="FFFF00"/>
                </a:solidFill>
                <a:latin typeface="Maiandra GD" pitchFamily="34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Maiandra GD" pitchFamily="34" charset="0"/>
              </a:rPr>
              <a:t>dosen</a:t>
            </a:r>
            <a:r>
              <a:rPr lang="en-US" dirty="0" smtClean="0">
                <a:solidFill>
                  <a:srgbClr val="FFFF00"/>
                </a:solidFill>
                <a:latin typeface="Maiandra GD" pitchFamily="34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Maiandra GD" pitchFamily="34" charset="0"/>
              </a:rPr>
              <a:t>pengganti</a:t>
            </a:r>
            <a:r>
              <a:rPr lang="en-US" dirty="0" smtClean="0">
                <a:solidFill>
                  <a:srgbClr val="FFFF00"/>
                </a:solidFill>
                <a:latin typeface="Maiandra GD" pitchFamily="34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Maiandra GD" pitchFamily="34" charset="0"/>
              </a:rPr>
              <a:t>akan</a:t>
            </a:r>
            <a:r>
              <a:rPr lang="en-US" dirty="0" smtClean="0">
                <a:solidFill>
                  <a:srgbClr val="FFFF00"/>
                </a:solidFill>
                <a:latin typeface="Maiandra GD" pitchFamily="34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Maiandra GD" pitchFamily="34" charset="0"/>
              </a:rPr>
              <a:t>dikirimkan</a:t>
            </a:r>
            <a:endParaRPr lang="en-US" dirty="0" smtClean="0">
              <a:solidFill>
                <a:srgbClr val="FFFF00"/>
              </a:solidFill>
              <a:latin typeface="Maiandra GD" pitchFamily="34" charset="0"/>
            </a:endParaRPr>
          </a:p>
          <a:p>
            <a:pPr lvl="1"/>
            <a:r>
              <a:rPr lang="en-US" dirty="0" smtClean="0">
                <a:latin typeface="Maiandra GD" pitchFamily="34" charset="0"/>
              </a:rPr>
              <a:t>CD/DVD 2 </a:t>
            </a:r>
            <a:r>
              <a:rPr lang="en-US" dirty="0" err="1" smtClean="0">
                <a:latin typeface="Maiandra GD" pitchFamily="34" charset="0"/>
              </a:rPr>
              <a:t>buah</a:t>
            </a:r>
            <a:r>
              <a:rPr lang="en-US" dirty="0" smtClean="0">
                <a:latin typeface="Maiandra GD" pitchFamily="34" charset="0"/>
              </a:rPr>
              <a:t>, </a:t>
            </a:r>
            <a:r>
              <a:rPr lang="en-US" dirty="0" err="1" smtClean="0">
                <a:latin typeface="Maiandra GD" pitchFamily="34" charset="0"/>
              </a:rPr>
              <a:t>dimasukkan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ke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tempat</a:t>
            </a:r>
            <a:r>
              <a:rPr lang="en-US" dirty="0" smtClean="0">
                <a:latin typeface="Maiandra GD" pitchFamily="34" charset="0"/>
              </a:rPr>
              <a:t>, </a:t>
            </a:r>
            <a:r>
              <a:rPr lang="en-US" dirty="0" err="1" smtClean="0">
                <a:latin typeface="Maiandra GD" pitchFamily="34" charset="0"/>
              </a:rPr>
              <a:t>masing-masing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berisi</a:t>
            </a:r>
            <a:r>
              <a:rPr lang="en-US" dirty="0" smtClean="0">
                <a:latin typeface="Maiandra GD" pitchFamily="34" charset="0"/>
              </a:rPr>
              <a:t> :</a:t>
            </a:r>
          </a:p>
          <a:p>
            <a:pPr lvl="2"/>
            <a:r>
              <a:rPr lang="en-US" dirty="0" smtClean="0">
                <a:latin typeface="Maiandra GD" pitchFamily="34" charset="0"/>
              </a:rPr>
              <a:t>Source latex/word </a:t>
            </a:r>
            <a:r>
              <a:rPr lang="en-US" dirty="0" err="1" smtClean="0">
                <a:latin typeface="Maiandra GD" pitchFamily="34" charset="0"/>
              </a:rPr>
              <a:t>buku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Skripsi</a:t>
            </a:r>
            <a:endParaRPr lang="en-US" dirty="0" smtClean="0">
              <a:latin typeface="Maiandra GD" pitchFamily="34" charset="0"/>
            </a:endParaRPr>
          </a:p>
          <a:p>
            <a:pPr lvl="2"/>
            <a:r>
              <a:rPr lang="en-US" dirty="0" smtClean="0">
                <a:latin typeface="Maiandra GD" pitchFamily="34" charset="0"/>
              </a:rPr>
              <a:t>Softcopy </a:t>
            </a:r>
            <a:r>
              <a:rPr lang="en-US" dirty="0" err="1" smtClean="0">
                <a:latin typeface="Maiandra GD" pitchFamily="34" charset="0"/>
              </a:rPr>
              <a:t>buku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skripsi</a:t>
            </a:r>
            <a:r>
              <a:rPr lang="en-US" dirty="0" smtClean="0">
                <a:latin typeface="Maiandra GD" pitchFamily="34" charset="0"/>
              </a:rPr>
              <a:t> (</a:t>
            </a:r>
            <a:r>
              <a:rPr lang="en-US" dirty="0" err="1" smtClean="0">
                <a:latin typeface="Maiandra GD" pitchFamily="34" charset="0"/>
              </a:rPr>
              <a:t>pdf</a:t>
            </a:r>
            <a:r>
              <a:rPr lang="en-US" dirty="0" smtClean="0">
                <a:latin typeface="Maiandra GD" pitchFamily="34" charset="0"/>
              </a:rPr>
              <a:t>)</a:t>
            </a:r>
          </a:p>
          <a:p>
            <a:pPr lvl="2"/>
            <a:r>
              <a:rPr lang="en-US" dirty="0" smtClean="0">
                <a:latin typeface="Maiandra GD" pitchFamily="34" charset="0"/>
              </a:rPr>
              <a:t>Source code program</a:t>
            </a:r>
          </a:p>
          <a:p>
            <a:pPr lvl="2"/>
            <a:r>
              <a:rPr lang="en-US" dirty="0" smtClean="0">
                <a:latin typeface="Maiandra GD" pitchFamily="34" charset="0"/>
              </a:rPr>
              <a:t>Executable program (</a:t>
            </a:r>
            <a:r>
              <a:rPr lang="en-US" dirty="0" err="1" smtClean="0">
                <a:latin typeface="Maiandra GD" pitchFamily="34" charset="0"/>
              </a:rPr>
              <a:t>bisa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langsung</a:t>
            </a:r>
            <a:r>
              <a:rPr lang="en-US" dirty="0" smtClean="0">
                <a:latin typeface="Maiandra GD" pitchFamily="34" charset="0"/>
              </a:rPr>
              <a:t> run </a:t>
            </a:r>
            <a:r>
              <a:rPr lang="en-US" dirty="0" err="1" smtClean="0">
                <a:latin typeface="Maiandra GD" pitchFamily="34" charset="0"/>
              </a:rPr>
              <a:t>tanpa</a:t>
            </a:r>
            <a:r>
              <a:rPr lang="en-US" dirty="0" smtClean="0">
                <a:latin typeface="Maiandra GD" pitchFamily="34" charset="0"/>
              </a:rPr>
              <a:t> compile)</a:t>
            </a:r>
          </a:p>
          <a:p>
            <a:pPr lvl="2"/>
            <a:r>
              <a:rPr lang="en-US" dirty="0" smtClean="0">
                <a:latin typeface="Maiandra GD" pitchFamily="34" charset="0"/>
              </a:rPr>
              <a:t>Software lain yang </a:t>
            </a:r>
            <a:r>
              <a:rPr lang="en-US" dirty="0" err="1" smtClean="0">
                <a:latin typeface="Maiandra GD" pitchFamily="34" charset="0"/>
              </a:rPr>
              <a:t>dibutuhkan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untuk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menjalankan</a:t>
            </a:r>
            <a:r>
              <a:rPr lang="en-US" dirty="0" smtClean="0">
                <a:latin typeface="Maiandra GD" pitchFamily="34" charset="0"/>
              </a:rPr>
              <a:t> executable </a:t>
            </a:r>
          </a:p>
          <a:p>
            <a:pPr lvl="2"/>
            <a:r>
              <a:rPr lang="en-US" dirty="0" smtClean="0">
                <a:latin typeface="Maiandra GD" pitchFamily="34" charset="0"/>
              </a:rPr>
              <a:t>Cara </a:t>
            </a:r>
            <a:r>
              <a:rPr lang="en-US" dirty="0" err="1" smtClean="0">
                <a:latin typeface="Maiandra GD" pitchFamily="34" charset="0"/>
              </a:rPr>
              <a:t>instalasi</a:t>
            </a:r>
            <a:r>
              <a:rPr lang="en-US" dirty="0" smtClean="0">
                <a:latin typeface="Maiandra GD" pitchFamily="34" charset="0"/>
              </a:rPr>
              <a:t> program</a:t>
            </a:r>
          </a:p>
          <a:p>
            <a:pPr lvl="2"/>
            <a:r>
              <a:rPr lang="en-US" dirty="0" smtClean="0">
                <a:latin typeface="Maiandra GD" pitchFamily="34" charset="0"/>
              </a:rPr>
              <a:t>Cara </a:t>
            </a:r>
            <a:r>
              <a:rPr lang="en-US" dirty="0" err="1" smtClean="0">
                <a:latin typeface="Maiandra GD" pitchFamily="34" charset="0"/>
              </a:rPr>
              <a:t>menggunakan</a:t>
            </a:r>
            <a:r>
              <a:rPr lang="en-US" dirty="0" smtClean="0">
                <a:latin typeface="Maiandra GD" pitchFamily="34" charset="0"/>
              </a:rPr>
              <a:t> executable program </a:t>
            </a:r>
            <a:r>
              <a:rPr lang="en-US" dirty="0" err="1" smtClean="0">
                <a:latin typeface="Maiandra GD" pitchFamily="34" charset="0"/>
              </a:rPr>
              <a:t>setelah</a:t>
            </a:r>
            <a:r>
              <a:rPr lang="en-US" dirty="0" smtClean="0">
                <a:latin typeface="Maiandra GD" pitchFamily="34" charset="0"/>
              </a:rPr>
              <a:t> </a:t>
            </a:r>
            <a:r>
              <a:rPr lang="en-US" dirty="0" err="1" smtClean="0">
                <a:latin typeface="Maiandra GD" pitchFamily="34" charset="0"/>
              </a:rPr>
              <a:t>diinstall</a:t>
            </a:r>
            <a:endParaRPr lang="en-US" dirty="0" smtClean="0">
              <a:latin typeface="Maiandra G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285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/>
                </a:solidFill>
                <a:latin typeface="Calibri" panose="020F0502020204030204" pitchFamily="34" charset="0"/>
              </a:rPr>
              <a:t>Persiapan</a:t>
            </a:r>
            <a:r>
              <a:rPr lang="en-US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 YUDISIUM - 3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8056" lvl="1" indent="-384048">
              <a:buSzPct val="80000"/>
              <a:buFont typeface="Wingdings 2"/>
              <a:buChar char=""/>
            </a:pPr>
            <a:r>
              <a:rPr lang="en-US" dirty="0" err="1" smtClean="0">
                <a:solidFill>
                  <a:srgbClr val="FFFF00"/>
                </a:solidFill>
                <a:latin typeface="Maiandra GD" pitchFamily="34" charset="0"/>
              </a:rPr>
              <a:t>Mengisi</a:t>
            </a:r>
            <a:r>
              <a:rPr lang="en-US" dirty="0" smtClean="0">
                <a:solidFill>
                  <a:srgbClr val="FFFF00"/>
                </a:solidFill>
                <a:latin typeface="Maiandra GD" pitchFamily="34" charset="0"/>
              </a:rPr>
              <a:t> survey </a:t>
            </a:r>
            <a:r>
              <a:rPr lang="en-US" dirty="0" err="1" smtClean="0">
                <a:solidFill>
                  <a:srgbClr val="FFFF00"/>
                </a:solidFill>
                <a:latin typeface="Maiandra GD" pitchFamily="34" charset="0"/>
              </a:rPr>
              <a:t>dari</a:t>
            </a:r>
            <a:r>
              <a:rPr lang="en-US" dirty="0" smtClean="0">
                <a:solidFill>
                  <a:srgbClr val="FFFF00"/>
                </a:solidFill>
                <a:latin typeface="Maiandra GD" pitchFamily="34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Maiandra GD" pitchFamily="34" charset="0"/>
              </a:rPr>
              <a:t>jurusan</a:t>
            </a:r>
            <a:r>
              <a:rPr lang="en-US" dirty="0" smtClean="0">
                <a:solidFill>
                  <a:srgbClr val="FFFF00"/>
                </a:solidFill>
                <a:latin typeface="Maiandra GD" pitchFamily="34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Maiandra GD" pitchFamily="34" charset="0"/>
              </a:rPr>
              <a:t>lewat</a:t>
            </a:r>
            <a:r>
              <a:rPr lang="en-US" dirty="0" smtClean="0">
                <a:solidFill>
                  <a:srgbClr val="FFFF00"/>
                </a:solidFill>
                <a:latin typeface="Maiandra GD" pitchFamily="34" charset="0"/>
              </a:rPr>
              <a:t> Google Form. </a:t>
            </a:r>
            <a:r>
              <a:rPr lang="en-US" dirty="0" err="1" smtClean="0">
                <a:solidFill>
                  <a:srgbClr val="FFFF00"/>
                </a:solidFill>
                <a:latin typeface="Maiandra GD" pitchFamily="34" charset="0"/>
              </a:rPr>
              <a:t>Periksa</a:t>
            </a:r>
            <a:r>
              <a:rPr lang="en-US" dirty="0" smtClean="0">
                <a:solidFill>
                  <a:srgbClr val="FFFF00"/>
                </a:solidFill>
                <a:latin typeface="Maiandra GD" pitchFamily="34" charset="0"/>
              </a:rPr>
              <a:t> email </a:t>
            </a:r>
            <a:r>
              <a:rPr lang="en-US" dirty="0" err="1" smtClean="0">
                <a:solidFill>
                  <a:srgbClr val="FFFF00"/>
                </a:solidFill>
                <a:latin typeface="Maiandra GD" pitchFamily="34" charset="0"/>
              </a:rPr>
              <a:t>anda</a:t>
            </a:r>
            <a:r>
              <a:rPr lang="en-US" dirty="0" smtClean="0">
                <a:solidFill>
                  <a:srgbClr val="FFFF00"/>
                </a:solidFill>
                <a:latin typeface="Maiandra GD" pitchFamily="34" charset="0"/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1668</TotalTime>
  <Words>798</Words>
  <Application>Microsoft Office PowerPoint</Application>
  <PresentationFormat>Custom</PresentationFormat>
  <Paragraphs>120</Paragraphs>
  <Slides>14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Verve</vt:lpstr>
      <vt:lpstr>AIF402 - Skripsi 2 Pertemuan ke-3   Semester Genap 2016/2017</vt:lpstr>
      <vt:lpstr>Persiapan SIDANG</vt:lpstr>
      <vt:lpstr>Persiapan SIDANG (2)</vt:lpstr>
      <vt:lpstr>Persiapan SIDANG (3)</vt:lpstr>
      <vt:lpstr>SIDANG</vt:lpstr>
      <vt:lpstr>Setelah SIDANG</vt:lpstr>
      <vt:lpstr>Persiapan YUDISIUM - 1</vt:lpstr>
      <vt:lpstr>Persiapan YUDISIUM - 2</vt:lpstr>
      <vt:lpstr>Persiapan YUDISIUM - 3</vt:lpstr>
      <vt:lpstr>Persiapan YUDISIUM - 4</vt:lpstr>
      <vt:lpstr>Yudisium</vt:lpstr>
      <vt:lpstr>Yudisium (2)</vt:lpstr>
      <vt:lpstr>Wisuda</vt:lpstr>
      <vt:lpstr>Closing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ASUS</cp:lastModifiedBy>
  <cp:revision>127</cp:revision>
  <dcterms:created xsi:type="dcterms:W3CDTF">2013-07-15T20:26:09Z</dcterms:created>
  <dcterms:modified xsi:type="dcterms:W3CDTF">2017-05-03T07:02:58Z</dcterms:modified>
</cp:coreProperties>
</file>