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9" r:id="rId4"/>
    <p:sldId id="260" r:id="rId5"/>
    <p:sldId id="261" r:id="rId6"/>
    <p:sldId id="265" r:id="rId7"/>
    <p:sldId id="264" r:id="rId8"/>
    <p:sldId id="266" r:id="rId9"/>
    <p:sldId id="262" r:id="rId10"/>
    <p:sldId id="263" r:id="rId11"/>
    <p:sldId id="268" r:id="rId12"/>
    <p:sldId id="267" r:id="rId13"/>
    <p:sldId id="269" r:id="rId14"/>
    <p:sldId id="277" r:id="rId15"/>
    <p:sldId id="278" r:id="rId16"/>
    <p:sldId id="270" r:id="rId17"/>
    <p:sldId id="272" r:id="rId18"/>
    <p:sldId id="273" r:id="rId19"/>
    <p:sldId id="274" r:id="rId20"/>
    <p:sldId id="275" r:id="rId21"/>
    <p:sldId id="271" r:id="rId22"/>
    <p:sldId id="276"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03" autoAdjust="0"/>
    <p:restoredTop sz="78207" autoAdjust="0"/>
  </p:normalViewPr>
  <p:slideViewPr>
    <p:cSldViewPr snapToGrid="0">
      <p:cViewPr varScale="1">
        <p:scale>
          <a:sx n="86" d="100"/>
          <a:sy n="86" d="100"/>
        </p:scale>
        <p:origin x="138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0DE802-722C-4673-9FCD-A1C8D1327B4C}" type="datetimeFigureOut">
              <a:rPr lang="zh-CN" altLang="en-US" smtClean="0"/>
              <a:t>2020/6/16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3424BD-5485-4492-8EBE-16564C5F4AE2}" type="slidenum">
              <a:rPr lang="zh-CN" altLang="en-US" smtClean="0"/>
              <a:t>‹#›</a:t>
            </a:fld>
            <a:endParaRPr lang="zh-CN" altLang="en-US"/>
          </a:p>
        </p:txBody>
      </p:sp>
    </p:spTree>
    <p:extLst>
      <p:ext uri="{BB962C8B-B14F-4D97-AF65-F5344CB8AC3E}">
        <p14:creationId xmlns:p14="http://schemas.microsoft.com/office/powerpoint/2010/main" val="371200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Usually an RNN is used for both the encoder and decoder. </a:t>
            </a:r>
            <a:endParaRPr lang="zh-CN" altLang="en-US" dirty="0"/>
          </a:p>
        </p:txBody>
      </p:sp>
      <p:sp>
        <p:nvSpPr>
          <p:cNvPr id="4" name="灯片编号占位符 3"/>
          <p:cNvSpPr>
            <a:spLocks noGrp="1"/>
          </p:cNvSpPr>
          <p:nvPr>
            <p:ph type="sldNum" sz="quarter" idx="10"/>
          </p:nvPr>
        </p:nvSpPr>
        <p:spPr/>
        <p:txBody>
          <a:bodyPr/>
          <a:lstStyle/>
          <a:p>
            <a:fld id="{763424BD-5485-4492-8EBE-16564C5F4AE2}" type="slidenum">
              <a:rPr lang="zh-CN" altLang="en-US" smtClean="0"/>
              <a:t>2</a:t>
            </a:fld>
            <a:endParaRPr lang="zh-CN" altLang="en-US"/>
          </a:p>
        </p:txBody>
      </p:sp>
    </p:spTree>
    <p:extLst>
      <p:ext uri="{BB962C8B-B14F-4D97-AF65-F5344CB8AC3E}">
        <p14:creationId xmlns:p14="http://schemas.microsoft.com/office/powerpoint/2010/main" val="1025470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 the attention computation happens at every decoder time step. </a:t>
            </a:r>
          </a:p>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、将当前的目标隐藏状态与所有源状态进行比较，得出注意力权重。</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、基于注意力权重，我们计算上下文向量。</a:t>
            </a:r>
            <a:endParaRPr lang="en-US" altLang="zh-CN" sz="1200" b="0" i="0" kern="1200" dirty="0">
              <a:solidFill>
                <a:schemeClr val="tx1"/>
              </a:solidFill>
              <a:effectLst/>
              <a:latin typeface="+mn-lt"/>
              <a:ea typeface="+mn-ea"/>
              <a:cs typeface="+mn-cs"/>
            </a:endParaRPr>
          </a:p>
          <a:p>
            <a:r>
              <a:rPr lang="en-US" altLang="zh-CN" dirty="0"/>
              <a:t>3</a:t>
            </a:r>
            <a:r>
              <a:rPr lang="zh-CN" altLang="en-US" dirty="0"/>
              <a:t>、将上下文向量与当前目标隐藏状态组合以产生最终的注意力向量。</a:t>
            </a:r>
            <a:endParaRPr lang="en-US" altLang="zh-CN" dirty="0"/>
          </a:p>
          <a:p>
            <a:r>
              <a:rPr lang="en-US" altLang="zh-CN" dirty="0"/>
              <a:t>4</a:t>
            </a:r>
            <a:r>
              <a:rPr lang="zh-CN" altLang="en-US" dirty="0"/>
              <a:t>、注意力向量作为输入送到下一个时间步。</a:t>
            </a:r>
            <a:endParaRPr lang="en-US" altLang="zh-CN" dirty="0"/>
          </a:p>
          <a:p>
            <a:r>
              <a:rPr lang="en-US" altLang="zh-CN" dirty="0"/>
              <a:t>Score</a:t>
            </a:r>
            <a:r>
              <a:rPr lang="zh-CN" altLang="en-US" dirty="0"/>
              <a:t>的计算方式有多种</a:t>
            </a:r>
          </a:p>
        </p:txBody>
      </p:sp>
      <p:sp>
        <p:nvSpPr>
          <p:cNvPr id="4" name="灯片编号占位符 3"/>
          <p:cNvSpPr>
            <a:spLocks noGrp="1"/>
          </p:cNvSpPr>
          <p:nvPr>
            <p:ph type="sldNum" sz="quarter" idx="10"/>
          </p:nvPr>
        </p:nvSpPr>
        <p:spPr/>
        <p:txBody>
          <a:bodyPr/>
          <a:lstStyle/>
          <a:p>
            <a:fld id="{763424BD-5485-4492-8EBE-16564C5F4AE2}" type="slidenum">
              <a:rPr lang="zh-CN" altLang="en-US">
                <a:solidFill>
                  <a:prstClr val="black"/>
                </a:solidFill>
              </a:rPr>
              <a:pPr/>
              <a:t>11</a:t>
            </a:fld>
            <a:endParaRPr lang="zh-CN" altLang="en-US">
              <a:solidFill>
                <a:prstClr val="black"/>
              </a:solidFill>
            </a:endParaRPr>
          </a:p>
        </p:txBody>
      </p:sp>
    </p:spTree>
    <p:extLst>
      <p:ext uri="{BB962C8B-B14F-4D97-AF65-F5344CB8AC3E}">
        <p14:creationId xmlns:p14="http://schemas.microsoft.com/office/powerpoint/2010/main" val="13498189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Attention</a:t>
            </a:r>
            <a:r>
              <a:rPr lang="en-US" altLang="zh-CN" baseline="0" dirty="0" err="1"/>
              <a:t>Model</a:t>
            </a:r>
            <a:r>
              <a:rPr lang="zh-CN" altLang="en-US" baseline="0" dirty="0"/>
              <a:t>继承自前面的</a:t>
            </a:r>
            <a:r>
              <a:rPr lang="en-US" altLang="zh-CN" baseline="0" dirty="0"/>
              <a:t>Model</a:t>
            </a:r>
            <a:r>
              <a:rPr lang="zh-CN" altLang="en-US" baseline="0" dirty="0"/>
              <a:t>类，重新实现了</a:t>
            </a:r>
            <a:r>
              <a:rPr lang="en-US" altLang="zh-CN" baseline="0" dirty="0"/>
              <a:t>_</a:t>
            </a:r>
            <a:r>
              <a:rPr lang="en-US" altLang="zh-CN" baseline="0" dirty="0" err="1"/>
              <a:t>build_decoder_cell</a:t>
            </a:r>
            <a:r>
              <a:rPr lang="en-US" altLang="zh-CN" baseline="0" dirty="0"/>
              <a:t>()</a:t>
            </a:r>
            <a:r>
              <a:rPr lang="zh-CN" altLang="en-US" baseline="0" dirty="0"/>
              <a:t>方法</a:t>
            </a:r>
            <a:endParaRPr lang="zh-CN" altLang="en-US" dirty="0"/>
          </a:p>
        </p:txBody>
      </p:sp>
      <p:sp>
        <p:nvSpPr>
          <p:cNvPr id="4" name="灯片编号占位符 3"/>
          <p:cNvSpPr>
            <a:spLocks noGrp="1"/>
          </p:cNvSpPr>
          <p:nvPr>
            <p:ph type="sldNum" sz="quarter" idx="10"/>
          </p:nvPr>
        </p:nvSpPr>
        <p:spPr/>
        <p:txBody>
          <a:bodyPr/>
          <a:lstStyle/>
          <a:p>
            <a:fld id="{763424BD-5485-4492-8EBE-16564C5F4AE2}" type="slidenum">
              <a:rPr lang="zh-CN" altLang="en-US" smtClean="0"/>
              <a:t>12</a:t>
            </a:fld>
            <a:endParaRPr lang="zh-CN" altLang="en-US"/>
          </a:p>
        </p:txBody>
      </p:sp>
    </p:spTree>
    <p:extLst>
      <p:ext uri="{BB962C8B-B14F-4D97-AF65-F5344CB8AC3E}">
        <p14:creationId xmlns:p14="http://schemas.microsoft.com/office/powerpoint/2010/main" val="18294707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标准的注意力架构的一个主要缺点是使用顶部（最终）层的输出来查询每个时间步的注意力。 这意味着每个解码步骤必须等待其前一步骤完成</a:t>
            </a:r>
            <a:r>
              <a:rPr lang="en-US" altLang="zh-CN" dirty="0"/>
              <a:t>; </a:t>
            </a:r>
            <a:r>
              <a:rPr lang="zh-CN" altLang="en-US" dirty="0"/>
              <a:t>因此，我们不能通过简单地将</a:t>
            </a:r>
            <a:r>
              <a:rPr lang="en-US" altLang="zh-CN" dirty="0"/>
              <a:t>RNN</a:t>
            </a:r>
            <a:r>
              <a:rPr lang="zh-CN" altLang="en-US" dirty="0"/>
              <a:t>层放置在多个</a:t>
            </a:r>
            <a:r>
              <a:rPr lang="en-US" altLang="zh-CN" dirty="0"/>
              <a:t>GPU</a:t>
            </a:r>
            <a:r>
              <a:rPr lang="zh-CN" altLang="en-US" dirty="0"/>
              <a:t>上来并行化解码过程。</a:t>
            </a:r>
            <a:endParaRPr lang="en-US" altLang="zh-CN" dirty="0"/>
          </a:p>
          <a:p>
            <a:r>
              <a:rPr lang="en-US" altLang="zh-CN" dirty="0"/>
              <a:t>GNMT</a:t>
            </a:r>
            <a:r>
              <a:rPr lang="zh-CN" altLang="en-US" dirty="0"/>
              <a:t>注意力架构通过使用底部（第一）层的输出来查询注意力来并行化解码器的计算。 因此，每个解码步骤可以在其前一步骤的第一层和注意力计算完成时立即开始。</a:t>
            </a:r>
            <a:endParaRPr lang="en-US" altLang="zh-CN" dirty="0"/>
          </a:p>
          <a:p>
            <a:r>
              <a:rPr lang="zh-CN" altLang="en-US" dirty="0"/>
              <a:t>编码部分，为了实现最大可能的并行化计算，双向连接仅用于底部编码器层，所有其他编码器层都是单向的</a:t>
            </a:r>
            <a:endParaRPr lang="en-US" altLang="zh-CN" dirty="0"/>
          </a:p>
          <a:p>
            <a:r>
              <a:rPr lang="en-US" altLang="zh-CN" dirty="0" err="1"/>
              <a:t>GNMTModel</a:t>
            </a:r>
            <a:r>
              <a:rPr lang="zh-CN" altLang="en-US" dirty="0"/>
              <a:t>继承自</a:t>
            </a:r>
            <a:r>
              <a:rPr lang="en-US" altLang="zh-CN" dirty="0" err="1"/>
              <a:t>AttentionModel</a:t>
            </a:r>
            <a:endParaRPr lang="zh-CN" altLang="en-US" dirty="0"/>
          </a:p>
        </p:txBody>
      </p:sp>
      <p:sp>
        <p:nvSpPr>
          <p:cNvPr id="4" name="灯片编号占位符 3"/>
          <p:cNvSpPr>
            <a:spLocks noGrp="1"/>
          </p:cNvSpPr>
          <p:nvPr>
            <p:ph type="sldNum" sz="quarter" idx="10"/>
          </p:nvPr>
        </p:nvSpPr>
        <p:spPr/>
        <p:txBody>
          <a:bodyPr/>
          <a:lstStyle/>
          <a:p>
            <a:fld id="{763424BD-5485-4492-8EBE-16564C5F4AE2}" type="slidenum">
              <a:rPr lang="zh-CN" altLang="en-US" smtClean="0"/>
              <a:t>13</a:t>
            </a:fld>
            <a:endParaRPr lang="zh-CN" altLang="en-US"/>
          </a:p>
        </p:txBody>
      </p:sp>
    </p:spTree>
    <p:extLst>
      <p:ext uri="{BB962C8B-B14F-4D97-AF65-F5344CB8AC3E}">
        <p14:creationId xmlns:p14="http://schemas.microsoft.com/office/powerpoint/2010/main" val="19179044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重新实现了</a:t>
            </a:r>
            <a:r>
              <a:rPr lang="en-US" altLang="zh-CN" dirty="0"/>
              <a:t>_</a:t>
            </a:r>
            <a:r>
              <a:rPr lang="en-US" altLang="zh-CN" dirty="0" err="1"/>
              <a:t>build_encoder</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763424BD-5485-4492-8EBE-16564C5F4AE2}" type="slidenum">
              <a:rPr lang="zh-CN" altLang="en-US" smtClean="0"/>
              <a:t>14</a:t>
            </a:fld>
            <a:endParaRPr lang="zh-CN" altLang="en-US"/>
          </a:p>
        </p:txBody>
      </p:sp>
    </p:spTree>
    <p:extLst>
      <p:ext uri="{BB962C8B-B14F-4D97-AF65-F5344CB8AC3E}">
        <p14:creationId xmlns:p14="http://schemas.microsoft.com/office/powerpoint/2010/main" val="8447881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重新实现了</a:t>
            </a:r>
            <a:r>
              <a:rPr lang="en-US" altLang="zh-CN" dirty="0"/>
              <a:t>_</a:t>
            </a:r>
            <a:r>
              <a:rPr lang="en-US" altLang="zh-CN" dirty="0" err="1"/>
              <a:t>build_decoder_cell</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763424BD-5485-4492-8EBE-16564C5F4AE2}" type="slidenum">
              <a:rPr lang="zh-CN" altLang="en-US" smtClean="0"/>
              <a:t>15</a:t>
            </a:fld>
            <a:endParaRPr lang="zh-CN" altLang="en-US"/>
          </a:p>
        </p:txBody>
      </p:sp>
    </p:spTree>
    <p:extLst>
      <p:ext uri="{BB962C8B-B14F-4D97-AF65-F5344CB8AC3E}">
        <p14:creationId xmlns:p14="http://schemas.microsoft.com/office/powerpoint/2010/main" val="31395931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词典中前三个词是</a:t>
            </a:r>
            <a:r>
              <a:rPr lang="en-US" altLang="zh-CN" sz="1200" b="0" i="0" kern="1200" dirty="0">
                <a:solidFill>
                  <a:schemeClr val="tx1"/>
                </a:solidFill>
                <a:effectLst/>
                <a:latin typeface="+mn-lt"/>
                <a:ea typeface="+mn-ea"/>
                <a:cs typeface="+mn-cs"/>
              </a:rPr>
              <a:t>&lt;</a:t>
            </a:r>
            <a:r>
              <a:rPr lang="en-US" altLang="zh-CN" sz="1200" b="0" i="0" kern="1200" dirty="0" err="1">
                <a:solidFill>
                  <a:schemeClr val="tx1"/>
                </a:solidFill>
                <a:effectLst/>
                <a:latin typeface="+mn-lt"/>
                <a:ea typeface="+mn-ea"/>
                <a:cs typeface="+mn-cs"/>
              </a:rPr>
              <a:t>unk</a:t>
            </a:r>
            <a:r>
              <a:rPr lang="en-US" altLang="zh-CN" sz="1200" b="0" i="0" kern="1200" dirty="0">
                <a:solidFill>
                  <a:schemeClr val="tx1"/>
                </a:solidFill>
                <a:effectLst/>
                <a:latin typeface="+mn-lt"/>
                <a:ea typeface="+mn-ea"/>
                <a:cs typeface="+mn-cs"/>
              </a:rPr>
              <a:t>&gt;&lt;s&gt;&lt;/s&gt;</a:t>
            </a:r>
            <a:r>
              <a:rPr lang="zh-CN" altLang="en-US" sz="1200" b="0" i="0" kern="1200" dirty="0">
                <a:solidFill>
                  <a:schemeClr val="tx1"/>
                </a:solidFill>
                <a:effectLst/>
                <a:latin typeface="+mn-lt"/>
                <a:ea typeface="+mn-ea"/>
                <a:cs typeface="+mn-cs"/>
              </a:rPr>
              <a:t>对词典中的每一个词，从</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开始递增的分配一个数字给这个词。</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shard</a:t>
            </a:r>
            <a:r>
              <a:rPr lang="zh-CN" altLang="en-US" sz="1200" b="0" i="0" kern="1200" dirty="0">
                <a:solidFill>
                  <a:schemeClr val="tx1"/>
                </a:solidFill>
                <a:effectLst/>
                <a:latin typeface="+mn-lt"/>
                <a:ea typeface="+mn-ea"/>
                <a:cs typeface="+mn-cs"/>
              </a:rPr>
              <a:t>数据集分片，分布式训练的时候可以分片来提高训练速度</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过滤掉长度为</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的数据、打乱数据、</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限制源数据和目标数据的最大长度</a:t>
            </a:r>
            <a:endParaRPr lang="zh-CN" altLang="en-US" b="0" i="0" dirty="0"/>
          </a:p>
        </p:txBody>
      </p:sp>
      <p:sp>
        <p:nvSpPr>
          <p:cNvPr id="4" name="灯片编号占位符 3"/>
          <p:cNvSpPr>
            <a:spLocks noGrp="1"/>
          </p:cNvSpPr>
          <p:nvPr>
            <p:ph type="sldNum" sz="quarter" idx="10"/>
          </p:nvPr>
        </p:nvSpPr>
        <p:spPr/>
        <p:txBody>
          <a:bodyPr/>
          <a:lstStyle/>
          <a:p>
            <a:fld id="{763424BD-5485-4492-8EBE-16564C5F4AE2}" type="slidenum">
              <a:rPr lang="zh-CN" altLang="en-US" smtClean="0"/>
              <a:t>16</a:t>
            </a:fld>
            <a:endParaRPr lang="zh-CN" altLang="en-US"/>
          </a:p>
        </p:txBody>
      </p:sp>
    </p:spTree>
    <p:extLst>
      <p:ext uri="{BB962C8B-B14F-4D97-AF65-F5344CB8AC3E}">
        <p14:creationId xmlns:p14="http://schemas.microsoft.com/office/powerpoint/2010/main" val="13965062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每一行数据长度大小不一，这样拿去训练其实是需要很大的运算量的，因此进行</a:t>
            </a:r>
            <a:r>
              <a:rPr lang="zh-CN" altLang="en-US" sz="1200" b="1" i="0" kern="1200" dirty="0">
                <a:solidFill>
                  <a:schemeClr val="tx1"/>
                </a:solidFill>
                <a:effectLst/>
                <a:latin typeface="+mn-lt"/>
                <a:ea typeface="+mn-ea"/>
                <a:cs typeface="+mn-cs"/>
              </a:rPr>
              <a:t>数据对齐处理</a:t>
            </a:r>
            <a:r>
              <a:rPr lang="zh-CN" altLang="en-US" sz="1200" b="0" i="0" kern="1200" dirty="0">
                <a:solidFill>
                  <a:schemeClr val="tx1"/>
                </a:solidFill>
                <a:effectLst/>
                <a:latin typeface="+mn-lt"/>
                <a:ea typeface="+mn-ea"/>
                <a:cs typeface="+mn-cs"/>
              </a:rPr>
              <a:t>。</a:t>
            </a:r>
            <a:endParaRPr lang="zh-CN" altLang="en-US" b="0" i="0" dirty="0"/>
          </a:p>
        </p:txBody>
      </p:sp>
      <p:sp>
        <p:nvSpPr>
          <p:cNvPr id="4" name="灯片编号占位符 3"/>
          <p:cNvSpPr>
            <a:spLocks noGrp="1"/>
          </p:cNvSpPr>
          <p:nvPr>
            <p:ph type="sldNum" sz="quarter" idx="10"/>
          </p:nvPr>
        </p:nvSpPr>
        <p:spPr/>
        <p:txBody>
          <a:bodyPr/>
          <a:lstStyle/>
          <a:p>
            <a:fld id="{763424BD-5485-4492-8EBE-16564C5F4AE2}" type="slidenum">
              <a:rPr lang="zh-CN" altLang="en-US" smtClean="0"/>
              <a:t>17</a:t>
            </a:fld>
            <a:endParaRPr lang="zh-CN" altLang="en-US"/>
          </a:p>
        </p:txBody>
      </p:sp>
    </p:spTree>
    <p:extLst>
      <p:ext uri="{BB962C8B-B14F-4D97-AF65-F5344CB8AC3E}">
        <p14:creationId xmlns:p14="http://schemas.microsoft.com/office/powerpoint/2010/main" val="35894507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i="0" dirty="0"/>
          </a:p>
        </p:txBody>
      </p:sp>
      <p:sp>
        <p:nvSpPr>
          <p:cNvPr id="4" name="灯片编号占位符 3"/>
          <p:cNvSpPr>
            <a:spLocks noGrp="1"/>
          </p:cNvSpPr>
          <p:nvPr>
            <p:ph type="sldNum" sz="quarter" idx="10"/>
          </p:nvPr>
        </p:nvSpPr>
        <p:spPr/>
        <p:txBody>
          <a:bodyPr/>
          <a:lstStyle/>
          <a:p>
            <a:fld id="{763424BD-5485-4492-8EBE-16564C5F4AE2}" type="slidenum">
              <a:rPr lang="zh-CN" altLang="en-US" smtClean="0"/>
              <a:t>18</a:t>
            </a:fld>
            <a:endParaRPr lang="zh-CN" altLang="en-US"/>
          </a:p>
        </p:txBody>
      </p:sp>
    </p:spTree>
    <p:extLst>
      <p:ext uri="{BB962C8B-B14F-4D97-AF65-F5344CB8AC3E}">
        <p14:creationId xmlns:p14="http://schemas.microsoft.com/office/powerpoint/2010/main" val="9287576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a:solidFill>
                  <a:schemeClr val="tx1"/>
                </a:solidFill>
                <a:effectLst/>
                <a:latin typeface="+mn-lt"/>
                <a:ea typeface="+mn-ea"/>
                <a:cs typeface="+mn-cs"/>
              </a:rPr>
              <a:t>Key_func</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根据数据集每一行的数据长度，将它放到合适的</a:t>
            </a:r>
            <a:r>
              <a:rPr lang="zh-CN" altLang="en-US" sz="1200" b="1" i="0" kern="1200" dirty="0">
                <a:solidFill>
                  <a:schemeClr val="tx1"/>
                </a:solidFill>
                <a:effectLst/>
                <a:latin typeface="+mn-lt"/>
                <a:ea typeface="+mn-ea"/>
                <a:cs typeface="+mn-cs"/>
              </a:rPr>
              <a:t>桶</a:t>
            </a:r>
            <a:r>
              <a:rPr lang="zh-CN" altLang="en-US" sz="1200" b="0" i="0" kern="1200" dirty="0">
                <a:solidFill>
                  <a:schemeClr val="tx1"/>
                </a:solidFill>
                <a:effectLst/>
                <a:latin typeface="+mn-lt"/>
                <a:ea typeface="+mn-ea"/>
                <a:cs typeface="+mn-cs"/>
              </a:rPr>
              <a:t>里面去，然后返回该数据所在桶的索引</a:t>
            </a:r>
            <a:r>
              <a:rPr lang="en-US" altLang="zh-CN" sz="1200" b="0" i="0" kern="1200" dirty="0">
                <a:solidFill>
                  <a:schemeClr val="tx1"/>
                </a:solidFill>
                <a:effectLst/>
                <a:latin typeface="+mn-lt"/>
                <a:ea typeface="+mn-ea"/>
                <a:cs typeface="+mn-cs"/>
              </a:rPr>
              <a:t>.</a:t>
            </a:r>
          </a:p>
          <a:p>
            <a:r>
              <a:rPr lang="zh-CN" altLang="en-US" sz="1200" b="1" i="0" kern="1200" dirty="0">
                <a:solidFill>
                  <a:schemeClr val="tx1"/>
                </a:solidFill>
                <a:effectLst/>
                <a:latin typeface="+mn-lt"/>
                <a:ea typeface="+mn-ea"/>
                <a:cs typeface="+mn-cs"/>
              </a:rPr>
              <a:t>长度差不多的数据都分到相同的桶里面去了</a:t>
            </a:r>
            <a:r>
              <a:rPr lang="zh-CN" altLang="en-US" sz="1200" b="0" i="0" kern="1200" dirty="0">
                <a:solidFill>
                  <a:schemeClr val="tx1"/>
                </a:solidFill>
                <a:effectLst/>
                <a:latin typeface="+mn-lt"/>
                <a:ea typeface="+mn-ea"/>
                <a:cs typeface="+mn-cs"/>
              </a:rPr>
              <a:t>，</a:t>
            </a:r>
            <a:r>
              <a:rPr lang="zh-CN" altLang="en-US" sz="1200" b="1" i="0" kern="1200" dirty="0">
                <a:solidFill>
                  <a:schemeClr val="tx1"/>
                </a:solidFill>
                <a:effectLst/>
                <a:latin typeface="+mn-lt"/>
                <a:ea typeface="+mn-ea"/>
                <a:cs typeface="+mn-cs"/>
              </a:rPr>
              <a:t>相似长度的数据放在一起，能够提升计算效率</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en-US" altLang="zh-CN" dirty="0" err="1"/>
              <a:t>reduce_func</a:t>
            </a:r>
            <a:r>
              <a:rPr lang="zh-CN" altLang="en-US" sz="1200" b="0" i="0" kern="1200" dirty="0">
                <a:solidFill>
                  <a:schemeClr val="tx1"/>
                </a:solidFill>
                <a:effectLst/>
                <a:latin typeface="+mn-lt"/>
                <a:ea typeface="+mn-ea"/>
                <a:cs typeface="+mn-cs"/>
              </a:rPr>
              <a:t>，就是把刚刚分桶好的数据，做一个对齐</a:t>
            </a:r>
            <a:endParaRPr lang="zh-CN" altLang="en-US" b="0" i="0" dirty="0"/>
          </a:p>
        </p:txBody>
      </p:sp>
      <p:sp>
        <p:nvSpPr>
          <p:cNvPr id="4" name="灯片编号占位符 3"/>
          <p:cNvSpPr>
            <a:spLocks noGrp="1"/>
          </p:cNvSpPr>
          <p:nvPr>
            <p:ph type="sldNum" sz="quarter" idx="10"/>
          </p:nvPr>
        </p:nvSpPr>
        <p:spPr/>
        <p:txBody>
          <a:bodyPr/>
          <a:lstStyle/>
          <a:p>
            <a:fld id="{763424BD-5485-4492-8EBE-16564C5F4AE2}" type="slidenum">
              <a:rPr lang="zh-CN" altLang="en-US" smtClean="0"/>
              <a:t>19</a:t>
            </a:fld>
            <a:endParaRPr lang="zh-CN" altLang="en-US"/>
          </a:p>
        </p:txBody>
      </p:sp>
    </p:spTree>
    <p:extLst>
      <p:ext uri="{BB962C8B-B14F-4D97-AF65-F5344CB8AC3E}">
        <p14:creationId xmlns:p14="http://schemas.microsoft.com/office/powerpoint/2010/main" val="16923646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除了构建</a:t>
            </a:r>
            <a:r>
              <a:rPr lang="en-US" altLang="zh-CN" dirty="0" err="1"/>
              <a:t>src_vocab_table</a:t>
            </a:r>
            <a:r>
              <a:rPr lang="en-US" altLang="zh-CN" sz="1200" kern="1200" dirty="0">
                <a:solidFill>
                  <a:schemeClr val="tx1"/>
                </a:solidFill>
                <a:effectLst/>
                <a:latin typeface="+mn-lt"/>
                <a:ea typeface="+mn-ea"/>
                <a:cs typeface="+mn-cs"/>
              </a:rPr>
              <a:t>, </a:t>
            </a:r>
            <a:r>
              <a:rPr lang="en-US" altLang="zh-CN" dirty="0" err="1"/>
              <a:t>tgt_vocab_table</a:t>
            </a:r>
            <a:r>
              <a:rPr lang="zh-CN" altLang="en-US" dirty="0"/>
              <a:t>之外，还需要构建</a:t>
            </a:r>
            <a:r>
              <a:rPr lang="en-US" altLang="zh-CN" dirty="0" err="1"/>
              <a:t>reverse_tgt_vocab_table</a:t>
            </a:r>
            <a:endParaRPr lang="en-US" altLang="zh-CN" dirty="0"/>
          </a:p>
          <a:p>
            <a:r>
              <a:rPr lang="zh-CN" altLang="en-US" dirty="0"/>
              <a:t>只有源语言句子，没有目标语言句子</a:t>
            </a:r>
            <a:endParaRPr lang="en-US" altLang="zh-CN" dirty="0"/>
          </a:p>
          <a:p>
            <a:r>
              <a:rPr lang="zh-CN" altLang="en-US" dirty="0"/>
              <a:t>不需要分桶操作，只需要对齐</a:t>
            </a:r>
          </a:p>
        </p:txBody>
      </p:sp>
      <p:sp>
        <p:nvSpPr>
          <p:cNvPr id="4" name="灯片编号占位符 3"/>
          <p:cNvSpPr>
            <a:spLocks noGrp="1"/>
          </p:cNvSpPr>
          <p:nvPr>
            <p:ph type="sldNum" sz="quarter" idx="10"/>
          </p:nvPr>
        </p:nvSpPr>
        <p:spPr/>
        <p:txBody>
          <a:bodyPr/>
          <a:lstStyle/>
          <a:p>
            <a:fld id="{763424BD-5485-4492-8EBE-16564C5F4AE2}" type="slidenum">
              <a:rPr lang="zh-CN" altLang="en-US" smtClean="0"/>
              <a:t>21</a:t>
            </a:fld>
            <a:endParaRPr lang="zh-CN" altLang="en-US"/>
          </a:p>
        </p:txBody>
      </p:sp>
    </p:spTree>
    <p:extLst>
      <p:ext uri="{BB962C8B-B14F-4D97-AF65-F5344CB8AC3E}">
        <p14:creationId xmlns:p14="http://schemas.microsoft.com/office/powerpoint/2010/main" val="4019013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3424BD-5485-4492-8EBE-16564C5F4AE2}" type="slidenum">
              <a:rPr lang="zh-CN" altLang="en-US" smtClean="0"/>
              <a:t>3</a:t>
            </a:fld>
            <a:endParaRPr lang="zh-CN" altLang="en-US"/>
          </a:p>
        </p:txBody>
      </p:sp>
    </p:spTree>
    <p:extLst>
      <p:ext uri="{BB962C8B-B14F-4D97-AF65-F5344CB8AC3E}">
        <p14:creationId xmlns:p14="http://schemas.microsoft.com/office/powerpoint/2010/main" val="588005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检索相应的单词表示。</a:t>
            </a:r>
            <a:r>
              <a:rPr lang="en-US" altLang="zh-CN" sz="1200" b="0" i="0" kern="1200" dirty="0">
                <a:solidFill>
                  <a:schemeClr val="tx1"/>
                </a:solidFill>
                <a:effectLst/>
                <a:latin typeface="+mn-lt"/>
                <a:ea typeface="+mn-ea"/>
                <a:cs typeface="+mn-cs"/>
              </a:rPr>
              <a:t> </a:t>
            </a:r>
          </a:p>
          <a:p>
            <a:r>
              <a:rPr lang="zh-CN" altLang="en-US" dirty="0"/>
              <a:t>用预训练好的单词表示初始化，或者从头开始学习这些表示。</a:t>
            </a:r>
          </a:p>
        </p:txBody>
      </p:sp>
      <p:sp>
        <p:nvSpPr>
          <p:cNvPr id="4" name="灯片编号占位符 3"/>
          <p:cNvSpPr>
            <a:spLocks noGrp="1"/>
          </p:cNvSpPr>
          <p:nvPr>
            <p:ph type="sldNum" sz="quarter" idx="10"/>
          </p:nvPr>
        </p:nvSpPr>
        <p:spPr/>
        <p:txBody>
          <a:bodyPr/>
          <a:lstStyle/>
          <a:p>
            <a:fld id="{763424BD-5485-4492-8EBE-16564C5F4AE2}" type="slidenum">
              <a:rPr lang="zh-CN" altLang="en-US" smtClean="0"/>
              <a:t>4</a:t>
            </a:fld>
            <a:endParaRPr lang="zh-CN" altLang="en-US"/>
          </a:p>
        </p:txBody>
      </p:sp>
    </p:spTree>
    <p:extLst>
      <p:ext uri="{BB962C8B-B14F-4D97-AF65-F5344CB8AC3E}">
        <p14:creationId xmlns:p14="http://schemas.microsoft.com/office/powerpoint/2010/main" val="2498374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3424BD-5485-4492-8EBE-16564C5F4AE2}" type="slidenum">
              <a:rPr lang="zh-CN" altLang="en-US" smtClean="0"/>
              <a:t>5</a:t>
            </a:fld>
            <a:endParaRPr lang="zh-CN" altLang="en-US"/>
          </a:p>
        </p:txBody>
      </p:sp>
    </p:spTree>
    <p:extLst>
      <p:ext uri="{BB962C8B-B14F-4D97-AF65-F5344CB8AC3E}">
        <p14:creationId xmlns:p14="http://schemas.microsoft.com/office/powerpoint/2010/main" val="17864421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根据参数</a:t>
            </a:r>
            <a:r>
              <a:rPr lang="en-US" altLang="zh-CN" dirty="0" err="1"/>
              <a:t>unit_type</a:t>
            </a:r>
            <a:r>
              <a:rPr lang="zh-CN" altLang="en-US" dirty="0"/>
              <a:t>选择不同的</a:t>
            </a:r>
            <a:r>
              <a:rPr lang="en-US" altLang="zh-CN" dirty="0"/>
              <a:t>cell</a:t>
            </a:r>
            <a:r>
              <a:rPr lang="zh-CN" altLang="en-US" dirty="0"/>
              <a:t>类型</a:t>
            </a:r>
            <a:endParaRPr lang="en-US" altLang="zh-CN" dirty="0"/>
          </a:p>
          <a:p>
            <a:r>
              <a:rPr lang="zh-CN" altLang="en-US" dirty="0"/>
              <a:t>只在训练的时候用</a:t>
            </a:r>
            <a:r>
              <a:rPr lang="en-US" altLang="zh-CN" dirty="0"/>
              <a:t>dropout</a:t>
            </a:r>
            <a:r>
              <a:rPr lang="zh-CN" altLang="en-US" dirty="0"/>
              <a:t>，验证和推断时设为</a:t>
            </a:r>
            <a:r>
              <a:rPr lang="en-US" altLang="zh-CN" dirty="0"/>
              <a:t>0</a:t>
            </a:r>
          </a:p>
          <a:p>
            <a:r>
              <a:rPr lang="zh-CN" altLang="en-US" dirty="0"/>
              <a:t>对于多层的情况，将每一层构建的</a:t>
            </a:r>
            <a:r>
              <a:rPr lang="en-US" altLang="zh-CN" dirty="0" err="1"/>
              <a:t>single_cell</a:t>
            </a:r>
            <a:r>
              <a:rPr lang="zh-CN" altLang="en-US" dirty="0"/>
              <a:t>都保存在</a:t>
            </a:r>
            <a:r>
              <a:rPr lang="en-US" altLang="zh-CN" dirty="0" err="1"/>
              <a:t>cell_list</a:t>
            </a:r>
            <a:r>
              <a:rPr lang="zh-CN" altLang="en-US" dirty="0"/>
              <a:t>中</a:t>
            </a:r>
            <a:endParaRPr lang="en-US" altLang="zh-CN"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763424BD-5485-4492-8EBE-16564C5F4AE2}" type="slidenum">
              <a:rPr lang="zh-CN" altLang="en-US" smtClean="0"/>
              <a:t>6</a:t>
            </a:fld>
            <a:endParaRPr lang="zh-CN" altLang="en-US"/>
          </a:p>
        </p:txBody>
      </p:sp>
    </p:spTree>
    <p:extLst>
      <p:ext uri="{BB962C8B-B14F-4D97-AF65-F5344CB8AC3E}">
        <p14:creationId xmlns:p14="http://schemas.microsoft.com/office/powerpoint/2010/main" val="32690935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Note: there's a difference between train and inference.</a:t>
            </a:r>
          </a:p>
          <a:p>
            <a:r>
              <a:rPr lang="en-US" altLang="zh-CN" sz="1200" kern="1200" dirty="0">
                <a:solidFill>
                  <a:schemeClr val="tx1"/>
                </a:solidFill>
                <a:effectLst/>
                <a:latin typeface="+mn-lt"/>
                <a:ea typeface="+mn-ea"/>
                <a:cs typeface="+mn-cs"/>
              </a:rPr>
              <a:t>We could have set </a:t>
            </a:r>
            <a:r>
              <a:rPr lang="en-US" altLang="zh-CN" sz="1200" kern="1200" dirty="0" err="1">
                <a:solidFill>
                  <a:schemeClr val="tx1"/>
                </a:solidFill>
                <a:effectLst/>
                <a:latin typeface="+mn-lt"/>
                <a:ea typeface="+mn-ea"/>
                <a:cs typeface="+mn-cs"/>
              </a:rPr>
              <a:t>output_layer</a:t>
            </a:r>
            <a:r>
              <a:rPr lang="en-US" altLang="zh-CN" sz="1200" kern="1200" dirty="0">
                <a:solidFill>
                  <a:schemeClr val="tx1"/>
                </a:solidFill>
                <a:effectLst/>
                <a:latin typeface="+mn-lt"/>
                <a:ea typeface="+mn-ea"/>
                <a:cs typeface="+mn-cs"/>
              </a:rPr>
              <a:t> when create </a:t>
            </a:r>
            <a:r>
              <a:rPr lang="en-US" altLang="zh-CN" sz="1200" kern="1200" dirty="0" err="1">
                <a:solidFill>
                  <a:schemeClr val="tx1"/>
                </a:solidFill>
                <a:effectLst/>
                <a:latin typeface="+mn-lt"/>
                <a:ea typeface="+mn-ea"/>
                <a:cs typeface="+mn-cs"/>
              </a:rPr>
              <a:t>my_decoder</a:t>
            </a:r>
            <a:r>
              <a:rPr lang="en-US" altLang="zh-CN" sz="1200" kern="1200" dirty="0">
                <a:solidFill>
                  <a:schemeClr val="tx1"/>
                </a:solidFill>
                <a:effectLst/>
                <a:latin typeface="+mn-lt"/>
                <a:ea typeface="+mn-ea"/>
                <a:cs typeface="+mn-cs"/>
              </a:rPr>
              <a:t> and shared more code between train and inference.</a:t>
            </a:r>
          </a:p>
          <a:p>
            <a:r>
              <a:rPr lang="en-US" altLang="zh-CN" sz="1200" kern="1200" dirty="0">
                <a:solidFill>
                  <a:schemeClr val="tx1"/>
                </a:solidFill>
                <a:effectLst/>
                <a:latin typeface="+mn-lt"/>
                <a:ea typeface="+mn-ea"/>
                <a:cs typeface="+mn-cs"/>
              </a:rPr>
              <a:t>We apply the </a:t>
            </a:r>
            <a:r>
              <a:rPr lang="en-US" altLang="zh-CN" sz="1200" kern="1200" dirty="0" err="1">
                <a:solidFill>
                  <a:schemeClr val="tx1"/>
                </a:solidFill>
                <a:effectLst/>
                <a:latin typeface="+mn-lt"/>
                <a:ea typeface="+mn-ea"/>
                <a:cs typeface="+mn-cs"/>
              </a:rPr>
              <a:t>output_layer</a:t>
            </a:r>
            <a:r>
              <a:rPr lang="en-US" altLang="zh-CN" sz="1200" kern="1200" dirty="0">
                <a:solidFill>
                  <a:schemeClr val="tx1"/>
                </a:solidFill>
                <a:effectLst/>
                <a:latin typeface="+mn-lt"/>
                <a:ea typeface="+mn-ea"/>
                <a:cs typeface="+mn-cs"/>
              </a:rPr>
              <a:t> to all </a:t>
            </a:r>
            <a:r>
              <a:rPr lang="en-US" altLang="zh-CN" sz="1200" kern="1200" dirty="0" err="1">
                <a:solidFill>
                  <a:schemeClr val="tx1"/>
                </a:solidFill>
                <a:effectLst/>
                <a:latin typeface="+mn-lt"/>
                <a:ea typeface="+mn-ea"/>
                <a:cs typeface="+mn-cs"/>
              </a:rPr>
              <a:t>timesteps</a:t>
            </a:r>
            <a:r>
              <a:rPr lang="en-US" altLang="zh-CN" sz="1200" kern="1200" dirty="0">
                <a:solidFill>
                  <a:schemeClr val="tx1"/>
                </a:solidFill>
                <a:effectLst/>
                <a:latin typeface="+mn-lt"/>
                <a:ea typeface="+mn-ea"/>
                <a:cs typeface="+mn-cs"/>
              </a:rPr>
              <a:t> for speed:</a:t>
            </a:r>
            <a:endParaRPr lang="zh-CN" altLang="en-US" dirty="0"/>
          </a:p>
        </p:txBody>
      </p:sp>
      <p:sp>
        <p:nvSpPr>
          <p:cNvPr id="4" name="灯片编号占位符 3"/>
          <p:cNvSpPr>
            <a:spLocks noGrp="1"/>
          </p:cNvSpPr>
          <p:nvPr>
            <p:ph type="sldNum" sz="quarter" idx="10"/>
          </p:nvPr>
        </p:nvSpPr>
        <p:spPr/>
        <p:txBody>
          <a:bodyPr/>
          <a:lstStyle/>
          <a:p>
            <a:fld id="{763424BD-5485-4492-8EBE-16564C5F4AE2}" type="slidenum">
              <a:rPr lang="zh-CN" altLang="en-US" smtClean="0"/>
              <a:t>7</a:t>
            </a:fld>
            <a:endParaRPr lang="zh-CN" altLang="en-US"/>
          </a:p>
        </p:txBody>
      </p:sp>
    </p:spTree>
    <p:extLst>
      <p:ext uri="{BB962C8B-B14F-4D97-AF65-F5344CB8AC3E}">
        <p14:creationId xmlns:p14="http://schemas.microsoft.com/office/powerpoint/2010/main" val="2334473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3424BD-5485-4492-8EBE-16564C5F4AE2}" type="slidenum">
              <a:rPr lang="zh-CN" altLang="en-US" smtClean="0"/>
              <a:t>8</a:t>
            </a:fld>
            <a:endParaRPr lang="zh-CN" altLang="en-US"/>
          </a:p>
        </p:txBody>
      </p:sp>
    </p:spTree>
    <p:extLst>
      <p:ext uri="{BB962C8B-B14F-4D97-AF65-F5344CB8AC3E}">
        <p14:creationId xmlns:p14="http://schemas.microsoft.com/office/powerpoint/2010/main" val="1230166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target_weights</a:t>
            </a:r>
            <a:r>
              <a:rPr lang="zh-CN" altLang="en-US" dirty="0"/>
              <a:t>是与</a:t>
            </a:r>
            <a:r>
              <a:rPr lang="en-US" altLang="zh-CN" dirty="0" err="1"/>
              <a:t>decoder_outputs</a:t>
            </a:r>
            <a:r>
              <a:rPr lang="zh-CN" altLang="en-US" dirty="0"/>
              <a:t>大小相同的零一矩阵。 它屏蔽目标序列长度之外的填充位置，值为</a:t>
            </a:r>
            <a:r>
              <a:rPr lang="en-US" altLang="zh-CN" dirty="0"/>
              <a:t>0</a:t>
            </a:r>
            <a:r>
              <a:rPr lang="zh-CN" altLang="en-US" dirty="0"/>
              <a:t>。</a:t>
            </a:r>
            <a:endParaRPr lang="en-US" altLang="zh-CN" dirty="0"/>
          </a:p>
          <a:p>
            <a:r>
              <a:rPr lang="zh-CN" altLang="en-US" sz="1200" b="0" i="0" kern="1200" dirty="0">
                <a:solidFill>
                  <a:schemeClr val="tx1"/>
                </a:solidFill>
                <a:effectLst/>
                <a:latin typeface="+mn-lt"/>
                <a:ea typeface="+mn-ea"/>
                <a:cs typeface="+mn-cs"/>
              </a:rPr>
              <a:t>我们将损失除以</a:t>
            </a:r>
            <a:r>
              <a:rPr lang="en-US" altLang="zh-CN" sz="1200" b="0" i="0" kern="1200" dirty="0" err="1">
                <a:solidFill>
                  <a:schemeClr val="tx1"/>
                </a:solidFill>
                <a:effectLst/>
                <a:latin typeface="+mn-lt"/>
                <a:ea typeface="+mn-ea"/>
                <a:cs typeface="+mn-cs"/>
              </a:rPr>
              <a:t>batch_size</a:t>
            </a:r>
            <a:r>
              <a:rPr lang="zh-CN" altLang="en-US" sz="1200" b="0" i="0" kern="1200" dirty="0">
                <a:solidFill>
                  <a:schemeClr val="tx1"/>
                </a:solidFill>
                <a:effectLst/>
                <a:latin typeface="+mn-lt"/>
                <a:ea typeface="+mn-ea"/>
                <a:cs typeface="+mn-cs"/>
              </a:rPr>
              <a:t>，因此我们的超参数对</a:t>
            </a:r>
            <a:r>
              <a:rPr lang="en-US" altLang="zh-CN" sz="1200" b="0" i="0" kern="1200" dirty="0" err="1">
                <a:solidFill>
                  <a:schemeClr val="tx1"/>
                </a:solidFill>
                <a:effectLst/>
                <a:latin typeface="+mn-lt"/>
                <a:ea typeface="+mn-ea"/>
                <a:cs typeface="+mn-cs"/>
              </a:rPr>
              <a:t>batch_size</a:t>
            </a:r>
            <a:r>
              <a:rPr lang="zh-CN" altLang="en-US" sz="1200" b="0" i="0" kern="1200" dirty="0">
                <a:solidFill>
                  <a:schemeClr val="tx1"/>
                </a:solidFill>
                <a:effectLst/>
                <a:latin typeface="+mn-lt"/>
                <a:ea typeface="+mn-ea"/>
                <a:cs typeface="+mn-cs"/>
              </a:rPr>
              <a:t>是“不变的”</a:t>
            </a:r>
            <a:r>
              <a:rPr lang="en-US" altLang="zh-CN" sz="1200" b="0" i="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763424BD-5485-4492-8EBE-16564C5F4AE2}" type="slidenum">
              <a:rPr lang="zh-CN" altLang="en-US" smtClean="0"/>
              <a:t>9</a:t>
            </a:fld>
            <a:endParaRPr lang="zh-CN" altLang="en-US"/>
          </a:p>
        </p:txBody>
      </p:sp>
    </p:spTree>
    <p:extLst>
      <p:ext uri="{BB962C8B-B14F-4D97-AF65-F5344CB8AC3E}">
        <p14:creationId xmlns:p14="http://schemas.microsoft.com/office/powerpoint/2010/main" val="3054043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梯度修剪主要避免训练梯度爆炸和消失问题</a:t>
            </a:r>
          </a:p>
        </p:txBody>
      </p:sp>
      <p:sp>
        <p:nvSpPr>
          <p:cNvPr id="4" name="灯片编号占位符 3"/>
          <p:cNvSpPr>
            <a:spLocks noGrp="1"/>
          </p:cNvSpPr>
          <p:nvPr>
            <p:ph type="sldNum" sz="quarter" idx="10"/>
          </p:nvPr>
        </p:nvSpPr>
        <p:spPr/>
        <p:txBody>
          <a:bodyPr/>
          <a:lstStyle/>
          <a:p>
            <a:fld id="{763424BD-5485-4492-8EBE-16564C5F4AE2}" type="slidenum">
              <a:rPr lang="zh-CN" altLang="en-US" smtClean="0"/>
              <a:t>10</a:t>
            </a:fld>
            <a:endParaRPr lang="zh-CN" altLang="en-US"/>
          </a:p>
        </p:txBody>
      </p:sp>
    </p:spTree>
    <p:extLst>
      <p:ext uri="{BB962C8B-B14F-4D97-AF65-F5344CB8AC3E}">
        <p14:creationId xmlns:p14="http://schemas.microsoft.com/office/powerpoint/2010/main" val="2161867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A564F541-5FD5-4B71-BB65-DCFAD0CF5DB5}" type="datetimeFigureOut">
              <a:rPr lang="zh-CN" altLang="en-US" smtClean="0"/>
              <a:t>2020/6/16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304D6D-0D57-4719-84C9-ABA4797735B1}" type="slidenum">
              <a:rPr lang="zh-CN" altLang="en-US" smtClean="0"/>
              <a:t>‹#›</a:t>
            </a:fld>
            <a:endParaRPr lang="zh-CN" altLang="en-US"/>
          </a:p>
        </p:txBody>
      </p:sp>
    </p:spTree>
    <p:extLst>
      <p:ext uri="{BB962C8B-B14F-4D97-AF65-F5344CB8AC3E}">
        <p14:creationId xmlns:p14="http://schemas.microsoft.com/office/powerpoint/2010/main" val="1313084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564F541-5FD5-4B71-BB65-DCFAD0CF5DB5}" type="datetimeFigureOut">
              <a:rPr lang="zh-CN" altLang="en-US" smtClean="0"/>
              <a:t>2020/6/16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304D6D-0D57-4719-84C9-ABA4797735B1}" type="slidenum">
              <a:rPr lang="zh-CN" altLang="en-US" smtClean="0"/>
              <a:t>‹#›</a:t>
            </a:fld>
            <a:endParaRPr lang="zh-CN" altLang="en-US"/>
          </a:p>
        </p:txBody>
      </p:sp>
    </p:spTree>
    <p:extLst>
      <p:ext uri="{BB962C8B-B14F-4D97-AF65-F5344CB8AC3E}">
        <p14:creationId xmlns:p14="http://schemas.microsoft.com/office/powerpoint/2010/main" val="311015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564F541-5FD5-4B71-BB65-DCFAD0CF5DB5}" type="datetimeFigureOut">
              <a:rPr lang="zh-CN" altLang="en-US" smtClean="0"/>
              <a:t>2020/6/16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304D6D-0D57-4719-84C9-ABA4797735B1}" type="slidenum">
              <a:rPr lang="zh-CN" altLang="en-US" smtClean="0"/>
              <a:t>‹#›</a:t>
            </a:fld>
            <a:endParaRPr lang="zh-CN" altLang="en-US"/>
          </a:p>
        </p:txBody>
      </p:sp>
    </p:spTree>
    <p:extLst>
      <p:ext uri="{BB962C8B-B14F-4D97-AF65-F5344CB8AC3E}">
        <p14:creationId xmlns:p14="http://schemas.microsoft.com/office/powerpoint/2010/main" val="2715718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564F541-5FD5-4B71-BB65-DCFAD0CF5DB5}" type="datetimeFigureOut">
              <a:rPr lang="zh-CN" altLang="en-US" smtClean="0"/>
              <a:t>2020/6/16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304D6D-0D57-4719-84C9-ABA4797735B1}" type="slidenum">
              <a:rPr lang="zh-CN" altLang="en-US" smtClean="0"/>
              <a:t>‹#›</a:t>
            </a:fld>
            <a:endParaRPr lang="zh-CN" altLang="en-US"/>
          </a:p>
        </p:txBody>
      </p:sp>
    </p:spTree>
    <p:extLst>
      <p:ext uri="{BB962C8B-B14F-4D97-AF65-F5344CB8AC3E}">
        <p14:creationId xmlns:p14="http://schemas.microsoft.com/office/powerpoint/2010/main" val="3322652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A564F541-5FD5-4B71-BB65-DCFAD0CF5DB5}" type="datetimeFigureOut">
              <a:rPr lang="zh-CN" altLang="en-US" smtClean="0"/>
              <a:t>2020/6/16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304D6D-0D57-4719-84C9-ABA4797735B1}" type="slidenum">
              <a:rPr lang="zh-CN" altLang="en-US" smtClean="0"/>
              <a:t>‹#›</a:t>
            </a:fld>
            <a:endParaRPr lang="zh-CN" altLang="en-US"/>
          </a:p>
        </p:txBody>
      </p:sp>
    </p:spTree>
    <p:extLst>
      <p:ext uri="{BB962C8B-B14F-4D97-AF65-F5344CB8AC3E}">
        <p14:creationId xmlns:p14="http://schemas.microsoft.com/office/powerpoint/2010/main" val="1127069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564F541-5FD5-4B71-BB65-DCFAD0CF5DB5}" type="datetimeFigureOut">
              <a:rPr lang="zh-CN" altLang="en-US" smtClean="0"/>
              <a:t>2020/6/16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304D6D-0D57-4719-84C9-ABA4797735B1}" type="slidenum">
              <a:rPr lang="zh-CN" altLang="en-US" smtClean="0"/>
              <a:t>‹#›</a:t>
            </a:fld>
            <a:endParaRPr lang="zh-CN" altLang="en-US"/>
          </a:p>
        </p:txBody>
      </p:sp>
    </p:spTree>
    <p:extLst>
      <p:ext uri="{BB962C8B-B14F-4D97-AF65-F5344CB8AC3E}">
        <p14:creationId xmlns:p14="http://schemas.microsoft.com/office/powerpoint/2010/main" val="3610662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564F541-5FD5-4B71-BB65-DCFAD0CF5DB5}" type="datetimeFigureOut">
              <a:rPr lang="zh-CN" altLang="en-US" smtClean="0"/>
              <a:t>2020/6/16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8304D6D-0D57-4719-84C9-ABA4797735B1}" type="slidenum">
              <a:rPr lang="zh-CN" altLang="en-US" smtClean="0"/>
              <a:t>‹#›</a:t>
            </a:fld>
            <a:endParaRPr lang="zh-CN" altLang="en-US"/>
          </a:p>
        </p:txBody>
      </p:sp>
    </p:spTree>
    <p:extLst>
      <p:ext uri="{BB962C8B-B14F-4D97-AF65-F5344CB8AC3E}">
        <p14:creationId xmlns:p14="http://schemas.microsoft.com/office/powerpoint/2010/main" val="1706740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564F541-5FD5-4B71-BB65-DCFAD0CF5DB5}" type="datetimeFigureOut">
              <a:rPr lang="zh-CN" altLang="en-US" smtClean="0"/>
              <a:t>2020/6/16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8304D6D-0D57-4719-84C9-ABA4797735B1}" type="slidenum">
              <a:rPr lang="zh-CN" altLang="en-US" smtClean="0"/>
              <a:t>‹#›</a:t>
            </a:fld>
            <a:endParaRPr lang="zh-CN" altLang="en-US"/>
          </a:p>
        </p:txBody>
      </p:sp>
    </p:spTree>
    <p:extLst>
      <p:ext uri="{BB962C8B-B14F-4D97-AF65-F5344CB8AC3E}">
        <p14:creationId xmlns:p14="http://schemas.microsoft.com/office/powerpoint/2010/main" val="977850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564F541-5FD5-4B71-BB65-DCFAD0CF5DB5}" type="datetimeFigureOut">
              <a:rPr lang="zh-CN" altLang="en-US" smtClean="0"/>
              <a:t>2020/6/16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8304D6D-0D57-4719-84C9-ABA4797735B1}" type="slidenum">
              <a:rPr lang="zh-CN" altLang="en-US" smtClean="0"/>
              <a:t>‹#›</a:t>
            </a:fld>
            <a:endParaRPr lang="zh-CN" altLang="en-US"/>
          </a:p>
        </p:txBody>
      </p:sp>
    </p:spTree>
    <p:extLst>
      <p:ext uri="{BB962C8B-B14F-4D97-AF65-F5344CB8AC3E}">
        <p14:creationId xmlns:p14="http://schemas.microsoft.com/office/powerpoint/2010/main" val="796119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564F541-5FD5-4B71-BB65-DCFAD0CF5DB5}" type="datetimeFigureOut">
              <a:rPr lang="zh-CN" altLang="en-US" smtClean="0"/>
              <a:t>2020/6/16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304D6D-0D57-4719-84C9-ABA4797735B1}" type="slidenum">
              <a:rPr lang="zh-CN" altLang="en-US" smtClean="0"/>
              <a:t>‹#›</a:t>
            </a:fld>
            <a:endParaRPr lang="zh-CN" altLang="en-US"/>
          </a:p>
        </p:txBody>
      </p:sp>
    </p:spTree>
    <p:extLst>
      <p:ext uri="{BB962C8B-B14F-4D97-AF65-F5344CB8AC3E}">
        <p14:creationId xmlns:p14="http://schemas.microsoft.com/office/powerpoint/2010/main" val="151777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564F541-5FD5-4B71-BB65-DCFAD0CF5DB5}" type="datetimeFigureOut">
              <a:rPr lang="zh-CN" altLang="en-US" smtClean="0"/>
              <a:t>2020/6/16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304D6D-0D57-4719-84C9-ABA4797735B1}" type="slidenum">
              <a:rPr lang="zh-CN" altLang="en-US" smtClean="0"/>
              <a:t>‹#›</a:t>
            </a:fld>
            <a:endParaRPr lang="zh-CN" altLang="en-US"/>
          </a:p>
        </p:txBody>
      </p:sp>
    </p:spTree>
    <p:extLst>
      <p:ext uri="{BB962C8B-B14F-4D97-AF65-F5344CB8AC3E}">
        <p14:creationId xmlns:p14="http://schemas.microsoft.com/office/powerpoint/2010/main" val="738030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64F541-5FD5-4B71-BB65-DCFAD0CF5DB5}" type="datetimeFigureOut">
              <a:rPr lang="zh-CN" altLang="en-US" smtClean="0"/>
              <a:t>2020/6/16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304D6D-0D57-4719-84C9-ABA4797735B1}" type="slidenum">
              <a:rPr lang="zh-CN" altLang="en-US" smtClean="0"/>
              <a:t>‹#›</a:t>
            </a:fld>
            <a:endParaRPr lang="zh-CN" altLang="en-US"/>
          </a:p>
        </p:txBody>
      </p:sp>
    </p:spTree>
    <p:extLst>
      <p:ext uri="{BB962C8B-B14F-4D97-AF65-F5344CB8AC3E}">
        <p14:creationId xmlns:p14="http://schemas.microsoft.com/office/powerpoint/2010/main" val="17735501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机器翻译</a:t>
            </a:r>
          </a:p>
        </p:txBody>
      </p:sp>
      <p:sp>
        <p:nvSpPr>
          <p:cNvPr id="4" name="文本框 3"/>
          <p:cNvSpPr txBox="1"/>
          <p:nvPr/>
        </p:nvSpPr>
        <p:spPr>
          <a:xfrm>
            <a:off x="7391400" y="6235700"/>
            <a:ext cx="4965700" cy="369332"/>
          </a:xfrm>
          <a:prstGeom prst="rect">
            <a:avLst/>
          </a:prstGeom>
          <a:noFill/>
        </p:spPr>
        <p:txBody>
          <a:bodyPr wrap="square" rtlCol="0">
            <a:spAutoFit/>
          </a:bodyPr>
          <a:lstStyle/>
          <a:p>
            <a:r>
              <a:rPr lang="en-US" altLang="zh-CN" dirty="0"/>
              <a:t>https://github.com/tensorflow/nmt/tree/master</a:t>
            </a:r>
            <a:endParaRPr lang="zh-CN" altLang="en-US" dirty="0"/>
          </a:p>
        </p:txBody>
      </p:sp>
    </p:spTree>
    <p:extLst>
      <p:ext uri="{BB962C8B-B14F-4D97-AF65-F5344CB8AC3E}">
        <p14:creationId xmlns:p14="http://schemas.microsoft.com/office/powerpoint/2010/main" val="567387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6515100" cy="561975"/>
          </a:xfrm>
        </p:spPr>
        <p:txBody>
          <a:bodyPr>
            <a:noAutofit/>
          </a:bodyPr>
          <a:lstStyle/>
          <a:p>
            <a:r>
              <a:rPr lang="en-US" altLang="zh-CN" sz="3200" dirty="0"/>
              <a:t>Gradient </a:t>
            </a:r>
            <a:r>
              <a:rPr lang="en-US" altLang="zh-CN" sz="3200" dirty="0" err="1"/>
              <a:t>compution</a:t>
            </a:r>
            <a:r>
              <a:rPr lang="en-US" altLang="zh-CN" sz="3200" dirty="0"/>
              <a:t> &amp; optimization</a:t>
            </a:r>
            <a:endParaRPr lang="zh-CN" altLang="en-US" sz="3200" dirty="0"/>
          </a:p>
        </p:txBody>
      </p:sp>
      <p:pic>
        <p:nvPicPr>
          <p:cNvPr id="5" name="图片 4"/>
          <p:cNvPicPr>
            <a:picLocks noChangeAspect="1"/>
          </p:cNvPicPr>
          <p:nvPr/>
        </p:nvPicPr>
        <p:blipFill>
          <a:blip r:embed="rId3"/>
          <a:stretch>
            <a:fillRect/>
          </a:stretch>
        </p:blipFill>
        <p:spPr>
          <a:xfrm>
            <a:off x="8507302" y="0"/>
            <a:ext cx="3684698" cy="3038841"/>
          </a:xfrm>
          <a:prstGeom prst="rect">
            <a:avLst/>
          </a:prstGeom>
        </p:spPr>
      </p:pic>
      <p:sp>
        <p:nvSpPr>
          <p:cNvPr id="4" name="文本框 3"/>
          <p:cNvSpPr txBox="1"/>
          <p:nvPr/>
        </p:nvSpPr>
        <p:spPr>
          <a:xfrm>
            <a:off x="791441" y="1962496"/>
            <a:ext cx="7097475" cy="461665"/>
          </a:xfrm>
          <a:prstGeom prst="rect">
            <a:avLst/>
          </a:prstGeom>
          <a:noFill/>
        </p:spPr>
        <p:txBody>
          <a:bodyPr wrap="square" rtlCol="0">
            <a:spAutoFit/>
          </a:bodyPr>
          <a:lstStyle/>
          <a:p>
            <a:endParaRPr lang="zh-CN" altLang="zh-CN" sz="2400" dirty="0"/>
          </a:p>
        </p:txBody>
      </p:sp>
      <p:pic>
        <p:nvPicPr>
          <p:cNvPr id="3" name="图片 2"/>
          <p:cNvPicPr>
            <a:picLocks noChangeAspect="1"/>
          </p:cNvPicPr>
          <p:nvPr/>
        </p:nvPicPr>
        <p:blipFill>
          <a:blip r:embed="rId4"/>
          <a:stretch>
            <a:fillRect/>
          </a:stretch>
        </p:blipFill>
        <p:spPr>
          <a:xfrm>
            <a:off x="908209" y="3904173"/>
            <a:ext cx="7098715" cy="1688041"/>
          </a:xfrm>
          <a:prstGeom prst="rect">
            <a:avLst/>
          </a:prstGeom>
        </p:spPr>
      </p:pic>
      <p:pic>
        <p:nvPicPr>
          <p:cNvPr id="6" name="图片 5"/>
          <p:cNvPicPr>
            <a:picLocks noChangeAspect="1"/>
          </p:cNvPicPr>
          <p:nvPr/>
        </p:nvPicPr>
        <p:blipFill>
          <a:blip r:embed="rId5"/>
          <a:stretch>
            <a:fillRect/>
          </a:stretch>
        </p:blipFill>
        <p:spPr>
          <a:xfrm>
            <a:off x="908209" y="1010997"/>
            <a:ext cx="6863937" cy="2826327"/>
          </a:xfrm>
          <a:prstGeom prst="rect">
            <a:avLst/>
          </a:prstGeom>
        </p:spPr>
      </p:pic>
      <p:pic>
        <p:nvPicPr>
          <p:cNvPr id="7" name="图片 6"/>
          <p:cNvPicPr>
            <a:picLocks noChangeAspect="1"/>
          </p:cNvPicPr>
          <p:nvPr/>
        </p:nvPicPr>
        <p:blipFill>
          <a:blip r:embed="rId6"/>
          <a:stretch>
            <a:fillRect/>
          </a:stretch>
        </p:blipFill>
        <p:spPr>
          <a:xfrm>
            <a:off x="908209" y="5710759"/>
            <a:ext cx="7130126" cy="700176"/>
          </a:xfrm>
          <a:prstGeom prst="rect">
            <a:avLst/>
          </a:prstGeom>
        </p:spPr>
      </p:pic>
      <p:sp>
        <p:nvSpPr>
          <p:cNvPr id="9" name="Rectangle 2"/>
          <p:cNvSpPr>
            <a:spLocks noChangeArrowheads="1"/>
          </p:cNvSpPr>
          <p:nvPr/>
        </p:nvSpPr>
        <p:spPr bwMode="auto">
          <a:xfrm>
            <a:off x="8507302" y="3437214"/>
            <a:ext cx="3338945" cy="40011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tf.clip_by_global_norm</a:t>
            </a:r>
            <a:r>
              <a:rPr kumimoji="0" lang="en-US" altLang="zh-CN" sz="20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07247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6515100" cy="561975"/>
          </a:xfrm>
        </p:spPr>
        <p:txBody>
          <a:bodyPr>
            <a:noAutofit/>
          </a:bodyPr>
          <a:lstStyle/>
          <a:p>
            <a:r>
              <a:rPr lang="en-US" altLang="zh-CN" sz="3200" dirty="0"/>
              <a:t>Attention mechanism</a:t>
            </a:r>
            <a:endParaRPr lang="zh-CN" altLang="en-US" sz="3200" dirty="0"/>
          </a:p>
        </p:txBody>
      </p:sp>
      <p:pic>
        <p:nvPicPr>
          <p:cNvPr id="3" name="图片 2"/>
          <p:cNvPicPr>
            <a:picLocks noChangeAspect="1"/>
          </p:cNvPicPr>
          <p:nvPr/>
        </p:nvPicPr>
        <p:blipFill>
          <a:blip r:embed="rId3"/>
          <a:stretch>
            <a:fillRect/>
          </a:stretch>
        </p:blipFill>
        <p:spPr>
          <a:xfrm>
            <a:off x="4887189" y="392256"/>
            <a:ext cx="5605354" cy="4102100"/>
          </a:xfrm>
          <a:prstGeom prst="rect">
            <a:avLst/>
          </a:prstGeom>
        </p:spPr>
      </p:pic>
      <p:pic>
        <p:nvPicPr>
          <p:cNvPr id="5" name="图片 4"/>
          <p:cNvPicPr>
            <a:picLocks noChangeAspect="1"/>
          </p:cNvPicPr>
          <p:nvPr/>
        </p:nvPicPr>
        <p:blipFill>
          <a:blip r:embed="rId4"/>
          <a:stretch>
            <a:fillRect/>
          </a:stretch>
        </p:blipFill>
        <p:spPr>
          <a:xfrm>
            <a:off x="1233055" y="4759901"/>
            <a:ext cx="8141278" cy="1750932"/>
          </a:xfrm>
          <a:prstGeom prst="rect">
            <a:avLst/>
          </a:prstGeom>
        </p:spPr>
      </p:pic>
    </p:spTree>
    <p:extLst>
      <p:ext uri="{BB962C8B-B14F-4D97-AF65-F5344CB8AC3E}">
        <p14:creationId xmlns:p14="http://schemas.microsoft.com/office/powerpoint/2010/main" val="2679729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838200" y="365125"/>
            <a:ext cx="6515100" cy="561975"/>
          </a:xfrm>
        </p:spPr>
        <p:txBody>
          <a:bodyPr>
            <a:noAutofit/>
          </a:bodyPr>
          <a:lstStyle/>
          <a:p>
            <a:r>
              <a:rPr lang="en-US" altLang="zh-CN" sz="3200" dirty="0"/>
              <a:t>Attention mechanism</a:t>
            </a:r>
            <a:endParaRPr lang="zh-CN" altLang="en-US" sz="3200" dirty="0"/>
          </a:p>
        </p:txBody>
      </p:sp>
      <p:pic>
        <p:nvPicPr>
          <p:cNvPr id="5" name="图片 4"/>
          <p:cNvPicPr>
            <a:picLocks noChangeAspect="1"/>
          </p:cNvPicPr>
          <p:nvPr/>
        </p:nvPicPr>
        <p:blipFill>
          <a:blip r:embed="rId3"/>
          <a:stretch>
            <a:fillRect/>
          </a:stretch>
        </p:blipFill>
        <p:spPr>
          <a:xfrm>
            <a:off x="8140621" y="0"/>
            <a:ext cx="4051379" cy="2964873"/>
          </a:xfrm>
          <a:prstGeom prst="rect">
            <a:avLst/>
          </a:prstGeom>
        </p:spPr>
      </p:pic>
      <p:pic>
        <p:nvPicPr>
          <p:cNvPr id="6" name="图片 5"/>
          <p:cNvPicPr>
            <a:picLocks noChangeAspect="1"/>
          </p:cNvPicPr>
          <p:nvPr/>
        </p:nvPicPr>
        <p:blipFill>
          <a:blip r:embed="rId4"/>
          <a:stretch>
            <a:fillRect/>
          </a:stretch>
        </p:blipFill>
        <p:spPr>
          <a:xfrm>
            <a:off x="784185" y="1072860"/>
            <a:ext cx="7249829" cy="852921"/>
          </a:xfrm>
          <a:prstGeom prst="rect">
            <a:avLst/>
          </a:prstGeom>
        </p:spPr>
      </p:pic>
      <p:pic>
        <p:nvPicPr>
          <p:cNvPr id="7" name="图片 6"/>
          <p:cNvPicPr>
            <a:picLocks noChangeAspect="1"/>
          </p:cNvPicPr>
          <p:nvPr/>
        </p:nvPicPr>
        <p:blipFill>
          <a:blip r:embed="rId5"/>
          <a:stretch>
            <a:fillRect/>
          </a:stretch>
        </p:blipFill>
        <p:spPr>
          <a:xfrm>
            <a:off x="784185" y="1986420"/>
            <a:ext cx="7249828" cy="881468"/>
          </a:xfrm>
          <a:prstGeom prst="rect">
            <a:avLst/>
          </a:prstGeom>
        </p:spPr>
      </p:pic>
      <p:sp>
        <p:nvSpPr>
          <p:cNvPr id="8" name="Rectangle 1"/>
          <p:cNvSpPr>
            <a:spLocks noChangeArrowheads="1"/>
          </p:cNvSpPr>
          <p:nvPr/>
        </p:nvSpPr>
        <p:spPr bwMode="auto">
          <a:xfrm>
            <a:off x="784184" y="2941790"/>
            <a:ext cx="4896179"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cell = model_helper.create_rnn_cell(</a:t>
            </a:r>
            <a:r>
              <a:rPr kumimoji="0" lang="en-US"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endParaRPr kumimoji="0" lang="zh-CN" altLang="zh-CN" b="0" i="0" u="none" strike="noStrike" cap="none" normalizeH="0" baseline="0" dirty="0">
              <a:ln>
                <a:noFill/>
              </a:ln>
              <a:solidFill>
                <a:schemeClr val="tx1"/>
              </a:solidFill>
              <a:effectLst/>
              <a:latin typeface="Arial" panose="020B0604020202020204" pitchFamily="34" charset="0"/>
            </a:endParaRPr>
          </a:p>
        </p:txBody>
      </p:sp>
      <p:pic>
        <p:nvPicPr>
          <p:cNvPr id="9" name="图片 8"/>
          <p:cNvPicPr>
            <a:picLocks noChangeAspect="1"/>
          </p:cNvPicPr>
          <p:nvPr/>
        </p:nvPicPr>
        <p:blipFill>
          <a:blip r:embed="rId6"/>
          <a:stretch>
            <a:fillRect/>
          </a:stretch>
        </p:blipFill>
        <p:spPr>
          <a:xfrm>
            <a:off x="784184" y="3385024"/>
            <a:ext cx="5050802" cy="2239921"/>
          </a:xfrm>
          <a:prstGeom prst="rect">
            <a:avLst/>
          </a:prstGeom>
        </p:spPr>
      </p:pic>
    </p:spTree>
    <p:extLst>
      <p:ext uri="{BB962C8B-B14F-4D97-AF65-F5344CB8AC3E}">
        <p14:creationId xmlns:p14="http://schemas.microsoft.com/office/powerpoint/2010/main" val="3888341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838200" y="365125"/>
            <a:ext cx="6515100" cy="561975"/>
          </a:xfrm>
        </p:spPr>
        <p:txBody>
          <a:bodyPr>
            <a:noAutofit/>
          </a:bodyPr>
          <a:lstStyle/>
          <a:p>
            <a:r>
              <a:rPr lang="en-US" altLang="zh-CN" sz="3200" dirty="0"/>
              <a:t>GNMT attention architecture</a:t>
            </a:r>
            <a:endParaRPr lang="zh-CN" altLang="en-US" sz="3200" dirty="0"/>
          </a:p>
        </p:txBody>
      </p:sp>
      <p:pic>
        <p:nvPicPr>
          <p:cNvPr id="5" name="图片 4"/>
          <p:cNvPicPr>
            <a:picLocks noChangeAspect="1"/>
          </p:cNvPicPr>
          <p:nvPr/>
        </p:nvPicPr>
        <p:blipFill>
          <a:blip r:embed="rId3"/>
          <a:stretch>
            <a:fillRect/>
          </a:stretch>
        </p:blipFill>
        <p:spPr>
          <a:xfrm>
            <a:off x="1981632" y="1173739"/>
            <a:ext cx="8832846" cy="4589752"/>
          </a:xfrm>
          <a:prstGeom prst="rect">
            <a:avLst/>
          </a:prstGeom>
        </p:spPr>
      </p:pic>
    </p:spTree>
    <p:extLst>
      <p:ext uri="{BB962C8B-B14F-4D97-AF65-F5344CB8AC3E}">
        <p14:creationId xmlns:p14="http://schemas.microsoft.com/office/powerpoint/2010/main" val="2493870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838200" y="365125"/>
            <a:ext cx="6515100" cy="561975"/>
          </a:xfrm>
        </p:spPr>
        <p:txBody>
          <a:bodyPr>
            <a:noAutofit/>
          </a:bodyPr>
          <a:lstStyle/>
          <a:p>
            <a:r>
              <a:rPr lang="en-US" altLang="zh-CN" sz="3200" dirty="0"/>
              <a:t>GNMT attention architecture</a:t>
            </a:r>
            <a:endParaRPr lang="zh-CN" altLang="en-US" sz="3200" dirty="0"/>
          </a:p>
        </p:txBody>
      </p:sp>
      <p:pic>
        <p:nvPicPr>
          <p:cNvPr id="5" name="图片 4"/>
          <p:cNvPicPr>
            <a:picLocks noChangeAspect="1"/>
          </p:cNvPicPr>
          <p:nvPr/>
        </p:nvPicPr>
        <p:blipFill>
          <a:blip r:embed="rId3"/>
          <a:stretch>
            <a:fillRect/>
          </a:stretch>
        </p:blipFill>
        <p:spPr>
          <a:xfrm>
            <a:off x="6739232" y="0"/>
            <a:ext cx="5452768" cy="2833385"/>
          </a:xfrm>
          <a:prstGeom prst="rect">
            <a:avLst/>
          </a:prstGeom>
        </p:spPr>
      </p:pic>
      <p:pic>
        <p:nvPicPr>
          <p:cNvPr id="2" name="图片 1"/>
          <p:cNvPicPr>
            <a:picLocks noChangeAspect="1"/>
          </p:cNvPicPr>
          <p:nvPr/>
        </p:nvPicPr>
        <p:blipFill>
          <a:blip r:embed="rId4"/>
          <a:stretch>
            <a:fillRect/>
          </a:stretch>
        </p:blipFill>
        <p:spPr>
          <a:xfrm>
            <a:off x="838200" y="3198510"/>
            <a:ext cx="7147476" cy="695772"/>
          </a:xfrm>
          <a:prstGeom prst="rect">
            <a:avLst/>
          </a:prstGeom>
        </p:spPr>
      </p:pic>
      <p:sp>
        <p:nvSpPr>
          <p:cNvPr id="3" name="Rectangle 1"/>
          <p:cNvSpPr>
            <a:spLocks noChangeArrowheads="1"/>
          </p:cNvSpPr>
          <p:nvPr/>
        </p:nvSpPr>
        <p:spPr bwMode="auto">
          <a:xfrm>
            <a:off x="838200" y="4069690"/>
            <a:ext cx="10661073" cy="163121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sz="20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.encoder_emb_inp = </a:t>
            </a:r>
            <a:r>
              <a:rPr kumimoji="0" lang="zh-CN" altLang="zh-CN" sz="2000"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sz="20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.encoder_emb_lookup_fn(</a:t>
            </a:r>
            <a:r>
              <a:rPr kumimoji="0" lang="zh-CN" altLang="zh-CN" sz="2000"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sz="20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.embedding_encoder</a:t>
            </a:r>
            <a:r>
              <a:rPr kumimoji="0" lang="zh-CN" altLang="zh-CN" sz="20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source)</a:t>
            </a:r>
            <a:endParaRPr kumimoji="0" lang="en-US" altLang="zh-CN" sz="2000" b="0" i="0" u="none" strike="noStrike" cap="none" normalizeH="0" baseline="0" dirty="0">
              <a:ln>
                <a:noFill/>
              </a:ln>
              <a:solidFill>
                <a:srgbClr val="A9B7C6"/>
              </a:solidFill>
              <a:effectLst/>
              <a:latin typeface="宋体" panose="02010600030101010101" pitchFamily="2" charset="-122"/>
              <a:ea typeface="宋体" panose="02010600030101010101" pitchFamily="2" charset="-122"/>
            </a:endParaRPr>
          </a:p>
          <a:p>
            <a:pPr eaLnBrk="0" fontAlgn="base" hangingPunct="0">
              <a:spcBef>
                <a:spcPct val="0"/>
              </a:spcBef>
              <a:spcAft>
                <a:spcPct val="0"/>
              </a:spcAft>
            </a:pPr>
            <a:r>
              <a:rPr lang="zh-CN" altLang="zh-CN" sz="2000" dirty="0">
                <a:solidFill>
                  <a:srgbClr val="A9B7C6"/>
                </a:solidFill>
                <a:latin typeface="宋体" panose="02010600030101010101" pitchFamily="2" charset="-122"/>
              </a:rPr>
              <a:t>bi_encoder_outputs</a:t>
            </a:r>
            <a:r>
              <a:rPr lang="zh-CN" altLang="zh-CN" sz="2000" dirty="0">
                <a:solidFill>
                  <a:srgbClr val="CC7832"/>
                </a:solidFill>
                <a:latin typeface="宋体" panose="02010600030101010101" pitchFamily="2" charset="-122"/>
              </a:rPr>
              <a:t>, </a:t>
            </a:r>
            <a:r>
              <a:rPr lang="zh-CN" altLang="zh-CN" sz="2000" dirty="0">
                <a:solidFill>
                  <a:srgbClr val="A9B7C6"/>
                </a:solidFill>
                <a:latin typeface="宋体" panose="02010600030101010101" pitchFamily="2" charset="-122"/>
              </a:rPr>
              <a:t>bi_encoder_state = </a:t>
            </a:r>
            <a:r>
              <a:rPr lang="zh-CN" altLang="zh-CN" sz="2000" dirty="0">
                <a:solidFill>
                  <a:srgbClr val="94558D"/>
                </a:solidFill>
                <a:latin typeface="宋体" panose="02010600030101010101" pitchFamily="2" charset="-122"/>
              </a:rPr>
              <a:t>self</a:t>
            </a:r>
            <a:r>
              <a:rPr lang="zh-CN" altLang="zh-CN" sz="2000" dirty="0">
                <a:solidFill>
                  <a:srgbClr val="A9B7C6"/>
                </a:solidFill>
                <a:latin typeface="宋体" panose="02010600030101010101" pitchFamily="2" charset="-122"/>
              </a:rPr>
              <a:t>._build_bidirectional_rnn(</a:t>
            </a:r>
            <a:r>
              <a:rPr lang="en-US" altLang="zh-CN" sz="2000" dirty="0">
                <a:solidFill>
                  <a:srgbClr val="A9B7C6"/>
                </a:solidFill>
                <a:latin typeface="宋体" panose="02010600030101010101" pitchFamily="2" charset="-122"/>
              </a:rPr>
              <a:t>…)</a:t>
            </a:r>
            <a:endParaRPr kumimoji="0" lang="zh-CN" altLang="zh-CN" sz="20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pPr>
            <a:r>
              <a:rPr lang="zh-CN" altLang="zh-CN" sz="2000" dirty="0">
                <a:solidFill>
                  <a:srgbClr val="808080"/>
                </a:solidFill>
                <a:latin typeface="宋体" panose="02010600030101010101" pitchFamily="2" charset="-122"/>
              </a:rPr>
              <a:t># Build unidirectional layers</a:t>
            </a:r>
            <a:br>
              <a:rPr lang="zh-CN" altLang="zh-CN" sz="2000" dirty="0">
                <a:solidFill>
                  <a:srgbClr val="808080"/>
                </a:solidFill>
                <a:latin typeface="宋体" panose="02010600030101010101" pitchFamily="2" charset="-122"/>
              </a:rPr>
            </a:br>
            <a:r>
              <a:rPr lang="zh-CN" altLang="zh-CN" sz="2000" dirty="0">
                <a:solidFill>
                  <a:srgbClr val="A9B7C6"/>
                </a:solidFill>
                <a:latin typeface="宋体" panose="02010600030101010101" pitchFamily="2" charset="-122"/>
              </a:rPr>
              <a:t>encoder_state</a:t>
            </a:r>
            <a:r>
              <a:rPr lang="zh-CN" altLang="zh-CN" sz="2000" dirty="0">
                <a:solidFill>
                  <a:srgbClr val="CC7832"/>
                </a:solidFill>
                <a:latin typeface="宋体" panose="02010600030101010101" pitchFamily="2" charset="-122"/>
              </a:rPr>
              <a:t>, </a:t>
            </a:r>
            <a:r>
              <a:rPr lang="zh-CN" altLang="zh-CN" sz="2000" dirty="0">
                <a:solidFill>
                  <a:srgbClr val="A9B7C6"/>
                </a:solidFill>
                <a:latin typeface="宋体" panose="02010600030101010101" pitchFamily="2" charset="-122"/>
              </a:rPr>
              <a:t>encoder_outputs = </a:t>
            </a:r>
            <a:r>
              <a:rPr lang="zh-CN" altLang="zh-CN" sz="2000" dirty="0">
                <a:solidFill>
                  <a:srgbClr val="94558D"/>
                </a:solidFill>
                <a:latin typeface="宋体" panose="02010600030101010101" pitchFamily="2" charset="-122"/>
              </a:rPr>
              <a:t>self</a:t>
            </a:r>
            <a:r>
              <a:rPr lang="zh-CN" altLang="zh-CN" sz="2000" dirty="0">
                <a:solidFill>
                  <a:srgbClr val="A9B7C6"/>
                </a:solidFill>
                <a:latin typeface="宋体" panose="02010600030101010101" pitchFamily="2" charset="-122"/>
              </a:rPr>
              <a:t>._build_all_encoder_layers(</a:t>
            </a:r>
            <a:br>
              <a:rPr lang="zh-CN" altLang="zh-CN" sz="2000" dirty="0">
                <a:solidFill>
                  <a:srgbClr val="A9B7C6"/>
                </a:solidFill>
                <a:latin typeface="宋体" panose="02010600030101010101" pitchFamily="2" charset="-122"/>
              </a:rPr>
            </a:br>
            <a:r>
              <a:rPr lang="zh-CN" altLang="zh-CN" sz="2000" dirty="0">
                <a:solidFill>
                  <a:srgbClr val="A9B7C6"/>
                </a:solidFill>
                <a:latin typeface="宋体" panose="02010600030101010101" pitchFamily="2" charset="-122"/>
              </a:rPr>
              <a:t>        bi_encoder_outputs</a:t>
            </a:r>
            <a:r>
              <a:rPr lang="zh-CN" altLang="zh-CN" sz="2000" dirty="0">
                <a:solidFill>
                  <a:srgbClr val="CC7832"/>
                </a:solidFill>
                <a:latin typeface="宋体" panose="02010600030101010101" pitchFamily="2" charset="-122"/>
              </a:rPr>
              <a:t>, </a:t>
            </a:r>
            <a:r>
              <a:rPr lang="zh-CN" altLang="zh-CN" sz="2000" dirty="0">
                <a:solidFill>
                  <a:srgbClr val="A9B7C6"/>
                </a:solidFill>
                <a:latin typeface="宋体" panose="02010600030101010101" pitchFamily="2" charset="-122"/>
              </a:rPr>
              <a:t>num_uni_layers</a:t>
            </a:r>
            <a:r>
              <a:rPr lang="zh-CN" altLang="zh-CN" sz="2000" dirty="0">
                <a:solidFill>
                  <a:srgbClr val="CC7832"/>
                </a:solidFill>
                <a:latin typeface="宋体" panose="02010600030101010101" pitchFamily="2" charset="-122"/>
              </a:rPr>
              <a:t>, </a:t>
            </a:r>
            <a:r>
              <a:rPr lang="zh-CN" altLang="zh-CN" sz="2000" dirty="0">
                <a:solidFill>
                  <a:srgbClr val="A9B7C6"/>
                </a:solidFill>
                <a:latin typeface="宋体" panose="02010600030101010101" pitchFamily="2" charset="-122"/>
              </a:rPr>
              <a:t>dtype</a:t>
            </a:r>
            <a:r>
              <a:rPr lang="zh-CN" altLang="zh-CN" sz="2000" dirty="0">
                <a:solidFill>
                  <a:srgbClr val="CC7832"/>
                </a:solidFill>
                <a:latin typeface="宋体" panose="02010600030101010101" pitchFamily="2" charset="-122"/>
              </a:rPr>
              <a:t>, </a:t>
            </a:r>
            <a:r>
              <a:rPr lang="zh-CN" altLang="zh-CN" sz="2000" dirty="0">
                <a:solidFill>
                  <a:srgbClr val="A9B7C6"/>
                </a:solidFill>
                <a:latin typeface="宋体" panose="02010600030101010101" pitchFamily="2" charset="-122"/>
              </a:rPr>
              <a:t>hparams)</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85504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838200" y="365125"/>
            <a:ext cx="6515100" cy="561975"/>
          </a:xfrm>
        </p:spPr>
        <p:txBody>
          <a:bodyPr>
            <a:noAutofit/>
          </a:bodyPr>
          <a:lstStyle/>
          <a:p>
            <a:r>
              <a:rPr lang="en-US" altLang="zh-CN" sz="3200" dirty="0"/>
              <a:t>GNMT attention architecture</a:t>
            </a:r>
            <a:endParaRPr lang="zh-CN" altLang="en-US" sz="3200" dirty="0"/>
          </a:p>
        </p:txBody>
      </p:sp>
      <p:pic>
        <p:nvPicPr>
          <p:cNvPr id="5" name="图片 4"/>
          <p:cNvPicPr>
            <a:picLocks noChangeAspect="1"/>
          </p:cNvPicPr>
          <p:nvPr/>
        </p:nvPicPr>
        <p:blipFill>
          <a:blip r:embed="rId3"/>
          <a:stretch>
            <a:fillRect/>
          </a:stretch>
        </p:blipFill>
        <p:spPr>
          <a:xfrm>
            <a:off x="6739232" y="0"/>
            <a:ext cx="5452768" cy="2833385"/>
          </a:xfrm>
          <a:prstGeom prst="rect">
            <a:avLst/>
          </a:prstGeom>
        </p:spPr>
      </p:pic>
      <p:sp>
        <p:nvSpPr>
          <p:cNvPr id="6" name="Rectangle 1"/>
          <p:cNvSpPr>
            <a:spLocks noChangeArrowheads="1"/>
          </p:cNvSpPr>
          <p:nvPr/>
        </p:nvSpPr>
        <p:spPr bwMode="auto">
          <a:xfrm>
            <a:off x="838200" y="2970919"/>
            <a:ext cx="8970817" cy="163121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cell_list = model_helper._cell_list(</a:t>
            </a:r>
            <a:r>
              <a:rPr kumimoji="0" lang="en-US" altLang="zh-CN" sz="20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p>
          <a:p>
            <a:pPr eaLnBrk="0" fontAlgn="base" hangingPunct="0">
              <a:spcBef>
                <a:spcPct val="0"/>
              </a:spcBef>
              <a:spcAft>
                <a:spcPct val="0"/>
              </a:spcAft>
            </a:pPr>
            <a:r>
              <a:rPr lang="zh-CN" altLang="zh-CN" sz="2000" dirty="0">
                <a:solidFill>
                  <a:srgbClr val="808080"/>
                </a:solidFill>
                <a:latin typeface="宋体" panose="02010600030101010101" pitchFamily="2" charset="-122"/>
              </a:rPr>
              <a:t># Only wrap the bottom layer with the attention mechanism.</a:t>
            </a:r>
            <a:br>
              <a:rPr lang="zh-CN" altLang="zh-CN" sz="2000" dirty="0">
                <a:solidFill>
                  <a:srgbClr val="808080"/>
                </a:solidFill>
                <a:latin typeface="宋体" panose="02010600030101010101" pitchFamily="2" charset="-122"/>
              </a:rPr>
            </a:br>
            <a:r>
              <a:rPr lang="zh-CN" altLang="zh-CN" sz="2000" dirty="0">
                <a:solidFill>
                  <a:srgbClr val="A9B7C6"/>
                </a:solidFill>
                <a:latin typeface="宋体" panose="02010600030101010101" pitchFamily="2" charset="-122"/>
              </a:rPr>
              <a:t>attention_cell = cell_list.pop(</a:t>
            </a:r>
            <a:r>
              <a:rPr lang="zh-CN" altLang="zh-CN" sz="2000" dirty="0">
                <a:solidFill>
                  <a:srgbClr val="6897BB"/>
                </a:solidFill>
                <a:latin typeface="宋体" panose="02010600030101010101" pitchFamily="2" charset="-122"/>
              </a:rPr>
              <a:t>0</a:t>
            </a:r>
            <a:r>
              <a:rPr lang="zh-CN" altLang="zh-CN" sz="2000" dirty="0">
                <a:solidFill>
                  <a:srgbClr val="A9B7C6"/>
                </a:solidFill>
                <a:latin typeface="宋体" panose="02010600030101010101" pitchFamily="2" charset="-122"/>
              </a:rPr>
              <a:t>)</a:t>
            </a:r>
            <a:endParaRPr kumimoji="0" lang="zh-CN" altLang="zh-CN" sz="20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pPr>
            <a:r>
              <a:rPr lang="zh-CN" altLang="zh-CN" sz="2000" dirty="0">
                <a:solidFill>
                  <a:srgbClr val="A9B7C6"/>
                </a:solidFill>
                <a:latin typeface="宋体" panose="02010600030101010101" pitchFamily="2" charset="-122"/>
              </a:rPr>
              <a:t>attention_cell = tf.contrib.seq2seq.AttentionWrapper(</a:t>
            </a:r>
            <a:r>
              <a:rPr lang="en-US" altLang="zh-CN" sz="2000" dirty="0">
                <a:solidFill>
                  <a:srgbClr val="A9B7C6"/>
                </a:solidFill>
                <a:latin typeface="宋体" panose="02010600030101010101" pitchFamily="2" charset="-122"/>
              </a:rPr>
              <a:t>…)</a:t>
            </a:r>
            <a:endParaRPr kumimoji="0" lang="zh-CN" altLang="zh-CN" sz="20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pPr>
            <a:r>
              <a:rPr lang="zh-CN" altLang="zh-CN" sz="2000" dirty="0">
                <a:solidFill>
                  <a:srgbClr val="A9B7C6"/>
                </a:solidFill>
                <a:latin typeface="宋体" panose="02010600030101010101" pitchFamily="2" charset="-122"/>
              </a:rPr>
              <a:t>cell = GNMTAttentionMultiCell(attention_cell</a:t>
            </a:r>
            <a:r>
              <a:rPr lang="zh-CN" altLang="zh-CN" sz="2000" dirty="0">
                <a:solidFill>
                  <a:srgbClr val="CC7832"/>
                </a:solidFill>
                <a:latin typeface="宋体" panose="02010600030101010101" pitchFamily="2" charset="-122"/>
              </a:rPr>
              <a:t>, </a:t>
            </a:r>
            <a:r>
              <a:rPr lang="zh-CN" altLang="zh-CN" sz="2000" dirty="0">
                <a:solidFill>
                  <a:srgbClr val="A9B7C6"/>
                </a:solidFill>
                <a:latin typeface="宋体" panose="02010600030101010101" pitchFamily="2" charset="-122"/>
              </a:rPr>
              <a:t>cell_list)</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
        <p:nvSpPr>
          <p:cNvPr id="10" name="Rectangle 5"/>
          <p:cNvSpPr>
            <a:spLocks noChangeArrowheads="1"/>
          </p:cNvSpPr>
          <p:nvPr/>
        </p:nvSpPr>
        <p:spPr bwMode="auto">
          <a:xfrm>
            <a:off x="6844146" y="4877204"/>
            <a:ext cx="4475018" cy="40011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cells = [attention_cell] + cells</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cxnSp>
        <p:nvCxnSpPr>
          <p:cNvPr id="12" name="直接箭头连接符 11"/>
          <p:cNvCxnSpPr>
            <a:endCxn id="10" idx="1"/>
          </p:cNvCxnSpPr>
          <p:nvPr/>
        </p:nvCxnSpPr>
        <p:spPr>
          <a:xfrm>
            <a:off x="6026727" y="4602135"/>
            <a:ext cx="817419" cy="47512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1067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838200" y="365125"/>
            <a:ext cx="6515100" cy="561975"/>
          </a:xfrm>
        </p:spPr>
        <p:txBody>
          <a:bodyPr>
            <a:noAutofit/>
          </a:bodyPr>
          <a:lstStyle/>
          <a:p>
            <a:r>
              <a:rPr lang="en-US" altLang="zh-CN" sz="3200" dirty="0"/>
              <a:t>Datasets (Train)</a:t>
            </a:r>
            <a:endParaRPr lang="zh-CN" altLang="en-US" sz="3200" dirty="0"/>
          </a:p>
        </p:txBody>
      </p:sp>
      <p:pic>
        <p:nvPicPr>
          <p:cNvPr id="2" name="图片 1"/>
          <p:cNvPicPr>
            <a:picLocks noChangeAspect="1"/>
          </p:cNvPicPr>
          <p:nvPr/>
        </p:nvPicPr>
        <p:blipFill>
          <a:blip r:embed="rId3"/>
          <a:stretch>
            <a:fillRect/>
          </a:stretch>
        </p:blipFill>
        <p:spPr>
          <a:xfrm>
            <a:off x="838199" y="1047317"/>
            <a:ext cx="7317803" cy="642938"/>
          </a:xfrm>
          <a:prstGeom prst="rect">
            <a:avLst/>
          </a:prstGeom>
        </p:spPr>
      </p:pic>
      <p:pic>
        <p:nvPicPr>
          <p:cNvPr id="3" name="图片 2"/>
          <p:cNvPicPr>
            <a:picLocks noChangeAspect="1"/>
          </p:cNvPicPr>
          <p:nvPr/>
        </p:nvPicPr>
        <p:blipFill>
          <a:blip r:embed="rId4"/>
          <a:stretch>
            <a:fillRect/>
          </a:stretch>
        </p:blipFill>
        <p:spPr>
          <a:xfrm>
            <a:off x="838198" y="1790987"/>
            <a:ext cx="5876838" cy="2193168"/>
          </a:xfrm>
          <a:prstGeom prst="rect">
            <a:avLst/>
          </a:prstGeom>
        </p:spPr>
      </p:pic>
      <p:pic>
        <p:nvPicPr>
          <p:cNvPr id="5" name="图片 4"/>
          <p:cNvPicPr>
            <a:picLocks noChangeAspect="1"/>
          </p:cNvPicPr>
          <p:nvPr/>
        </p:nvPicPr>
        <p:blipFill>
          <a:blip r:embed="rId5"/>
          <a:stretch>
            <a:fillRect/>
          </a:stretch>
        </p:blipFill>
        <p:spPr>
          <a:xfrm>
            <a:off x="838197" y="4396165"/>
            <a:ext cx="7975791" cy="2364850"/>
          </a:xfrm>
          <a:prstGeom prst="rect">
            <a:avLst/>
          </a:prstGeom>
        </p:spPr>
      </p:pic>
      <p:sp>
        <p:nvSpPr>
          <p:cNvPr id="6" name="文本框 5"/>
          <p:cNvSpPr txBox="1"/>
          <p:nvPr/>
        </p:nvSpPr>
        <p:spPr>
          <a:xfrm>
            <a:off x="838198" y="3990105"/>
            <a:ext cx="7211293" cy="400110"/>
          </a:xfrm>
          <a:prstGeom prst="rect">
            <a:avLst/>
          </a:prstGeom>
          <a:noFill/>
        </p:spPr>
        <p:txBody>
          <a:bodyPr wrap="square" rtlCol="0">
            <a:spAutoFit/>
          </a:bodyPr>
          <a:lstStyle/>
          <a:p>
            <a:r>
              <a:rPr lang="en-US" altLang="zh-CN" sz="2000" dirty="0"/>
              <a:t>shard</a:t>
            </a:r>
            <a:r>
              <a:rPr lang="zh-CN" altLang="en-US" sz="2000" dirty="0"/>
              <a:t>、</a:t>
            </a:r>
            <a:r>
              <a:rPr lang="en-US" altLang="zh-CN" sz="2000" dirty="0"/>
              <a:t>skip</a:t>
            </a:r>
            <a:r>
              <a:rPr lang="zh-CN" altLang="en-US" sz="2000" dirty="0"/>
              <a:t>、</a:t>
            </a:r>
            <a:r>
              <a:rPr lang="en-US" altLang="zh-CN" sz="2000" dirty="0"/>
              <a:t>shuffle</a:t>
            </a:r>
            <a:r>
              <a:rPr lang="zh-CN" altLang="en-US" sz="2000" dirty="0"/>
              <a:t>、</a:t>
            </a:r>
            <a:r>
              <a:rPr lang="en-US" altLang="zh-CN" sz="2000" dirty="0"/>
              <a:t>map</a:t>
            </a:r>
            <a:r>
              <a:rPr lang="zh-CN" altLang="en-US" sz="2000" dirty="0"/>
              <a:t>、</a:t>
            </a:r>
            <a:r>
              <a:rPr lang="en-US" altLang="zh-CN" sz="2000" dirty="0"/>
              <a:t>filter</a:t>
            </a:r>
            <a:r>
              <a:rPr lang="zh-CN" altLang="en-US" sz="2000" dirty="0"/>
              <a:t>等操作</a:t>
            </a:r>
          </a:p>
        </p:txBody>
      </p:sp>
      <p:sp>
        <p:nvSpPr>
          <p:cNvPr id="7" name="矩形 6"/>
          <p:cNvSpPr/>
          <p:nvPr/>
        </p:nvSpPr>
        <p:spPr>
          <a:xfrm>
            <a:off x="7606145" y="2564405"/>
            <a:ext cx="4364182" cy="646331"/>
          </a:xfrm>
          <a:prstGeom prst="rect">
            <a:avLst/>
          </a:prstGeom>
        </p:spPr>
        <p:txBody>
          <a:bodyPr wrap="square">
            <a:spAutoFit/>
          </a:bodyPr>
          <a:lstStyle/>
          <a:p>
            <a:r>
              <a:rPr lang="en-US" altLang="zh-CN" b="0" dirty="0">
                <a:effectLst/>
                <a:latin typeface="+mn-ea"/>
              </a:rPr>
              <a:t>['</a:t>
            </a:r>
            <a:r>
              <a:rPr lang="zh-CN" altLang="en-US" b="0" dirty="0">
                <a:effectLst/>
                <a:latin typeface="+mn-ea"/>
              </a:rPr>
              <a:t>上海　浦东</a:t>
            </a:r>
            <a:r>
              <a:rPr lang="en-US" altLang="zh-CN" b="0" dirty="0">
                <a:effectLst/>
                <a:latin typeface="+mn-ea"/>
              </a:rPr>
              <a:t>', '</a:t>
            </a:r>
            <a:r>
              <a:rPr lang="zh-CN" altLang="en-US" b="0" dirty="0">
                <a:effectLst/>
                <a:latin typeface="+mn-ea"/>
              </a:rPr>
              <a:t>上海　浦东</a:t>
            </a:r>
            <a:r>
              <a:rPr lang="en-US" altLang="zh-CN" b="0" dirty="0">
                <a:effectLst/>
                <a:latin typeface="+mn-ea"/>
              </a:rPr>
              <a:t>'] ---&gt; [['</a:t>
            </a:r>
            <a:r>
              <a:rPr lang="zh-CN" altLang="en-US" b="0" dirty="0">
                <a:effectLst/>
                <a:latin typeface="+mn-ea"/>
              </a:rPr>
              <a:t>上海</a:t>
            </a:r>
            <a:r>
              <a:rPr lang="en-US" altLang="zh-CN" b="0" dirty="0">
                <a:effectLst/>
                <a:latin typeface="+mn-ea"/>
              </a:rPr>
              <a:t>', '</a:t>
            </a:r>
            <a:r>
              <a:rPr lang="zh-CN" altLang="en-US" b="0" dirty="0">
                <a:effectLst/>
                <a:latin typeface="+mn-ea"/>
              </a:rPr>
              <a:t>浦东</a:t>
            </a:r>
            <a:r>
              <a:rPr lang="en-US" altLang="zh-CN" b="0" dirty="0">
                <a:effectLst/>
                <a:latin typeface="+mn-ea"/>
              </a:rPr>
              <a:t>'], ['</a:t>
            </a:r>
            <a:r>
              <a:rPr lang="zh-CN" altLang="en-US" b="0" dirty="0">
                <a:effectLst/>
                <a:latin typeface="+mn-ea"/>
              </a:rPr>
              <a:t>上海</a:t>
            </a:r>
            <a:r>
              <a:rPr lang="en-US" altLang="zh-CN" b="0" dirty="0">
                <a:effectLst/>
                <a:latin typeface="+mn-ea"/>
              </a:rPr>
              <a:t>', '</a:t>
            </a:r>
            <a:r>
              <a:rPr lang="zh-CN" altLang="en-US" b="0" dirty="0">
                <a:effectLst/>
                <a:latin typeface="+mn-ea"/>
              </a:rPr>
              <a:t>浦东</a:t>
            </a:r>
            <a:r>
              <a:rPr lang="en-US" altLang="zh-CN" b="0" dirty="0">
                <a:effectLst/>
                <a:latin typeface="+mn-ea"/>
              </a:rPr>
              <a:t>']]</a:t>
            </a:r>
            <a:endParaRPr lang="zh-CN" altLang="en-US" dirty="0">
              <a:latin typeface="+mn-ea"/>
            </a:endParaRPr>
          </a:p>
        </p:txBody>
      </p:sp>
      <p:sp>
        <p:nvSpPr>
          <p:cNvPr id="8" name="矩形 7"/>
          <p:cNvSpPr/>
          <p:nvPr/>
        </p:nvSpPr>
        <p:spPr>
          <a:xfrm>
            <a:off x="7606146" y="3622746"/>
            <a:ext cx="4364182" cy="646331"/>
          </a:xfrm>
          <a:prstGeom prst="rect">
            <a:avLst/>
          </a:prstGeom>
        </p:spPr>
        <p:txBody>
          <a:bodyPr wrap="square">
            <a:spAutoFit/>
          </a:bodyPr>
          <a:lstStyle/>
          <a:p>
            <a:r>
              <a:rPr lang="en-US" altLang="zh-CN" dirty="0">
                <a:latin typeface="+mn-ea"/>
              </a:rPr>
              <a:t>[['</a:t>
            </a:r>
            <a:r>
              <a:rPr lang="zh-CN" altLang="en-US" dirty="0">
                <a:latin typeface="+mn-ea"/>
              </a:rPr>
              <a:t>上海</a:t>
            </a:r>
            <a:r>
              <a:rPr lang="en-US" altLang="zh-CN" dirty="0">
                <a:latin typeface="+mn-ea"/>
              </a:rPr>
              <a:t>', '</a:t>
            </a:r>
            <a:r>
              <a:rPr lang="zh-CN" altLang="en-US" dirty="0">
                <a:latin typeface="+mn-ea"/>
              </a:rPr>
              <a:t>浦东</a:t>
            </a:r>
            <a:r>
              <a:rPr lang="en-US" altLang="zh-CN" dirty="0">
                <a:latin typeface="+mn-ea"/>
              </a:rPr>
              <a:t>'], ['</a:t>
            </a:r>
            <a:r>
              <a:rPr lang="zh-CN" altLang="en-US" dirty="0">
                <a:latin typeface="+mn-ea"/>
              </a:rPr>
              <a:t>上海</a:t>
            </a:r>
            <a:r>
              <a:rPr lang="en-US" altLang="zh-CN" dirty="0">
                <a:latin typeface="+mn-ea"/>
              </a:rPr>
              <a:t>', '</a:t>
            </a:r>
            <a:r>
              <a:rPr lang="zh-CN" altLang="en-US" dirty="0">
                <a:latin typeface="+mn-ea"/>
              </a:rPr>
              <a:t>浦东</a:t>
            </a:r>
            <a:r>
              <a:rPr lang="en-US" altLang="zh-CN" dirty="0">
                <a:latin typeface="+mn-ea"/>
              </a:rPr>
              <a:t>']] ---&gt; [[1, 2], [1, 2]]</a:t>
            </a:r>
            <a:endParaRPr lang="zh-CN" altLang="en-US" dirty="0">
              <a:latin typeface="+mn-ea"/>
            </a:endParaRPr>
          </a:p>
        </p:txBody>
      </p:sp>
    </p:spTree>
    <p:extLst>
      <p:ext uri="{BB962C8B-B14F-4D97-AF65-F5344CB8AC3E}">
        <p14:creationId xmlns:p14="http://schemas.microsoft.com/office/powerpoint/2010/main" val="1285683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838200" y="365125"/>
            <a:ext cx="6515100" cy="561975"/>
          </a:xfrm>
        </p:spPr>
        <p:txBody>
          <a:bodyPr>
            <a:noAutofit/>
          </a:bodyPr>
          <a:lstStyle/>
          <a:p>
            <a:r>
              <a:rPr lang="en-US" altLang="zh-CN" sz="3200" dirty="0"/>
              <a:t>Datasets (Train)</a:t>
            </a:r>
            <a:endParaRPr lang="zh-CN" altLang="en-US" sz="3200" dirty="0"/>
          </a:p>
        </p:txBody>
      </p:sp>
      <p:pic>
        <p:nvPicPr>
          <p:cNvPr id="7" name="图片 6"/>
          <p:cNvPicPr>
            <a:picLocks noChangeAspect="1"/>
          </p:cNvPicPr>
          <p:nvPr/>
        </p:nvPicPr>
        <p:blipFill>
          <a:blip r:embed="rId3"/>
          <a:stretch>
            <a:fillRect/>
          </a:stretch>
        </p:blipFill>
        <p:spPr>
          <a:xfrm>
            <a:off x="838199" y="927099"/>
            <a:ext cx="8042566" cy="3702460"/>
          </a:xfrm>
          <a:prstGeom prst="rect">
            <a:avLst/>
          </a:prstGeom>
        </p:spPr>
      </p:pic>
      <p:sp>
        <p:nvSpPr>
          <p:cNvPr id="8" name="矩形 7"/>
          <p:cNvSpPr/>
          <p:nvPr/>
        </p:nvSpPr>
        <p:spPr>
          <a:xfrm>
            <a:off x="9102438" y="2094454"/>
            <a:ext cx="2895600" cy="923330"/>
          </a:xfrm>
          <a:prstGeom prst="rect">
            <a:avLst/>
          </a:prstGeom>
        </p:spPr>
        <p:txBody>
          <a:bodyPr wrap="square">
            <a:spAutoFit/>
          </a:bodyPr>
          <a:lstStyle/>
          <a:p>
            <a:r>
              <a:rPr lang="es-ES" altLang="zh-CN" dirty="0">
                <a:latin typeface="+mn-ea"/>
              </a:rPr>
              <a:t>[[1, 2], [1, 2]] ---&gt; [[1, 2], [sos_id, 1, 2], [1, 2, eos_id]]</a:t>
            </a:r>
            <a:endParaRPr lang="zh-CN" altLang="en-US" dirty="0">
              <a:latin typeface="+mn-ea"/>
            </a:endParaRPr>
          </a:p>
        </p:txBody>
      </p:sp>
      <p:sp>
        <p:nvSpPr>
          <p:cNvPr id="9" name="矩形 8"/>
          <p:cNvSpPr/>
          <p:nvPr/>
        </p:nvSpPr>
        <p:spPr>
          <a:xfrm>
            <a:off x="7353300" y="4823844"/>
            <a:ext cx="4774706" cy="923330"/>
          </a:xfrm>
          <a:prstGeom prst="rect">
            <a:avLst/>
          </a:prstGeom>
        </p:spPr>
        <p:txBody>
          <a:bodyPr wrap="square">
            <a:spAutoFit/>
          </a:bodyPr>
          <a:lstStyle/>
          <a:p>
            <a:r>
              <a:rPr lang="en-US" altLang="zh-CN" dirty="0">
                <a:latin typeface="+mn-ea"/>
              </a:rPr>
              <a:t>[[1, 2], [</a:t>
            </a:r>
            <a:r>
              <a:rPr lang="en-US" altLang="zh-CN" dirty="0" err="1">
                <a:latin typeface="+mn-ea"/>
              </a:rPr>
              <a:t>sos_id</a:t>
            </a:r>
            <a:r>
              <a:rPr lang="en-US" altLang="zh-CN" dirty="0">
                <a:latin typeface="+mn-ea"/>
              </a:rPr>
              <a:t>, 1, 2], [1, 2, </a:t>
            </a:r>
            <a:r>
              <a:rPr lang="en-US" altLang="zh-CN" dirty="0" err="1">
                <a:latin typeface="+mn-ea"/>
              </a:rPr>
              <a:t>eos_id</a:t>
            </a:r>
            <a:r>
              <a:rPr lang="en-US" altLang="zh-CN" dirty="0">
                <a:latin typeface="+mn-ea"/>
              </a:rPr>
              <a:t>]] ---&gt; [[1, 2], [</a:t>
            </a:r>
            <a:r>
              <a:rPr lang="en-US" altLang="zh-CN" dirty="0" err="1">
                <a:latin typeface="+mn-ea"/>
              </a:rPr>
              <a:t>sos_id</a:t>
            </a:r>
            <a:r>
              <a:rPr lang="en-US" altLang="zh-CN" dirty="0">
                <a:latin typeface="+mn-ea"/>
              </a:rPr>
              <a:t>, 1, 2], [1, 2, </a:t>
            </a:r>
            <a:r>
              <a:rPr lang="en-US" altLang="zh-CN" dirty="0" err="1">
                <a:latin typeface="+mn-ea"/>
              </a:rPr>
              <a:t>eos_id</a:t>
            </a:r>
            <a:r>
              <a:rPr lang="en-US" altLang="zh-CN" dirty="0">
                <a:latin typeface="+mn-ea"/>
              </a:rPr>
              <a:t>], [</a:t>
            </a:r>
            <a:r>
              <a:rPr lang="en-US" altLang="zh-CN" dirty="0" err="1">
                <a:latin typeface="+mn-ea"/>
              </a:rPr>
              <a:t>src_size</a:t>
            </a:r>
            <a:r>
              <a:rPr lang="en-US" altLang="zh-CN" dirty="0">
                <a:latin typeface="+mn-ea"/>
              </a:rPr>
              <a:t>], [</a:t>
            </a:r>
            <a:r>
              <a:rPr lang="en-US" altLang="zh-CN" dirty="0" err="1">
                <a:latin typeface="+mn-ea"/>
              </a:rPr>
              <a:t>tgt_size</a:t>
            </a:r>
            <a:r>
              <a:rPr lang="en-US" altLang="zh-CN" dirty="0">
                <a:latin typeface="+mn-ea"/>
              </a:rPr>
              <a:t>]]</a:t>
            </a:r>
            <a:endParaRPr lang="zh-CN" altLang="en-US" dirty="0">
              <a:latin typeface="+mn-ea"/>
            </a:endParaRPr>
          </a:p>
        </p:txBody>
      </p:sp>
    </p:spTree>
    <p:extLst>
      <p:ext uri="{BB962C8B-B14F-4D97-AF65-F5344CB8AC3E}">
        <p14:creationId xmlns:p14="http://schemas.microsoft.com/office/powerpoint/2010/main" val="1940838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838200" y="365125"/>
            <a:ext cx="6515100" cy="561975"/>
          </a:xfrm>
        </p:spPr>
        <p:txBody>
          <a:bodyPr>
            <a:noAutofit/>
          </a:bodyPr>
          <a:lstStyle/>
          <a:p>
            <a:r>
              <a:rPr lang="en-US" altLang="zh-CN" sz="3200" dirty="0"/>
              <a:t>Datasets (Train)</a:t>
            </a:r>
            <a:endParaRPr lang="zh-CN" altLang="en-US" sz="3200" dirty="0"/>
          </a:p>
        </p:txBody>
      </p:sp>
      <p:sp>
        <p:nvSpPr>
          <p:cNvPr id="2" name="Rectangle 1"/>
          <p:cNvSpPr>
            <a:spLocks noChangeArrowheads="1"/>
          </p:cNvSpPr>
          <p:nvPr/>
        </p:nvSpPr>
        <p:spPr bwMode="auto">
          <a:xfrm>
            <a:off x="3837708" y="365125"/>
            <a:ext cx="7994073" cy="645965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sz="14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参数</a:t>
            </a:r>
            <a:r>
              <a:rPr kumimoji="0" lang="zh-CN" altLang="zh-CN" sz="14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x</a:t>
            </a:r>
            <a:r>
              <a:rPr kumimoji="0" lang="zh-CN" sz="14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实际上就是我们的 </a:t>
            </a:r>
            <a:r>
              <a:rPr kumimoji="0" lang="zh-CN" altLang="zh-CN" sz="14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dataset </a:t>
            </a:r>
            <a:r>
              <a:rPr kumimoji="0" lang="zh-CN" sz="14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对象</a:t>
            </a:r>
            <a:br>
              <a:rPr kumimoji="0" lang="zh-CN" sz="14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def </a:t>
            </a:r>
            <a:r>
              <a:rPr kumimoji="0" lang="zh-CN" altLang="zh-CN" sz="1600" b="0" i="0" u="none" strike="noStrike" cap="none" normalizeH="0" baseline="0" dirty="0">
                <a:ln>
                  <a:noFill/>
                </a:ln>
                <a:solidFill>
                  <a:srgbClr val="FFC66D"/>
                </a:solidFill>
                <a:effectLst/>
                <a:latin typeface="宋体" panose="02010600030101010101" pitchFamily="2" charset="-122"/>
                <a:ea typeface="宋体" panose="02010600030101010101" pitchFamily="2" charset="-122"/>
              </a:rPr>
              <a:t>batching_func</a:t>
            </a:r>
            <a:r>
              <a:rPr kumimoji="0" lang="zh-CN" altLang="zh-CN" sz="16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(x):</a:t>
            </a:r>
            <a:br>
              <a:rPr kumimoji="0" lang="zh-CN" altLang="zh-CN" sz="16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15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sz="14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调用</a:t>
            </a:r>
            <a:r>
              <a:rPr kumimoji="0" lang="zh-CN" altLang="zh-CN" sz="14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dataset</a:t>
            </a:r>
            <a:r>
              <a:rPr kumimoji="0" lang="zh-CN" sz="14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的</a:t>
            </a:r>
            <a:r>
              <a:rPr kumimoji="0" lang="zh-CN" altLang="zh-CN" sz="14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padded_batch</a:t>
            </a:r>
            <a:r>
              <a:rPr kumimoji="0" lang="zh-CN" sz="14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方法，对齐的同时，也对数据集进行分批</a:t>
            </a:r>
            <a:br>
              <a:rPr kumimoji="0" lang="zh-CN" sz="15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sz="16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6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return </a:t>
            </a:r>
            <a:r>
              <a:rPr kumimoji="0" lang="zh-CN" altLang="zh-CN" sz="16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x.padded_batch(</a:t>
            </a:r>
            <a:br>
              <a:rPr kumimoji="0" lang="zh-CN" altLang="zh-CN" sz="16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batch_size</a:t>
            </a:r>
            <a:r>
              <a:rPr kumimoji="0" lang="zh-CN" altLang="zh-CN" sz="16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a:t>
            </a:r>
            <a:br>
              <a:rPr kumimoji="0" lang="zh-CN" altLang="zh-CN" sz="16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sz="14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对齐数据的形状</a:t>
            </a:r>
            <a:br>
              <a:rPr kumimoji="0" lang="zh-CN" sz="14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sz="15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600" b="0" i="0" u="none" strike="noStrike" cap="none" normalizeH="0" baseline="0" dirty="0">
                <a:ln>
                  <a:noFill/>
                </a:ln>
                <a:solidFill>
                  <a:srgbClr val="AA4926"/>
                </a:solidFill>
                <a:effectLst/>
                <a:latin typeface="宋体" panose="02010600030101010101" pitchFamily="2" charset="-122"/>
                <a:ea typeface="宋体" panose="02010600030101010101" pitchFamily="2" charset="-122"/>
              </a:rPr>
              <a:t>padded_shapes</a:t>
            </a:r>
            <a:r>
              <a:rPr kumimoji="0" lang="zh-CN" altLang="zh-CN" sz="16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br>
              <a:rPr kumimoji="0" lang="zh-CN" altLang="zh-CN" sz="16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15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sz="14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因为数据长度不定，因此设置</a:t>
            </a:r>
            <a:r>
              <a:rPr kumimoji="0" lang="zh-CN" altLang="zh-CN" sz="14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None</a:t>
            </a:r>
            <a:br>
              <a:rPr kumimoji="0" lang="zh-CN" altLang="zh-CN" sz="14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6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tf.TensorShape([</a:t>
            </a:r>
            <a:r>
              <a:rPr kumimoji="0" lang="zh-CN" altLang="zh-CN" sz="16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None</a:t>
            </a:r>
            <a:r>
              <a:rPr kumimoji="0" lang="zh-CN" altLang="zh-CN" sz="16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r>
              <a:rPr kumimoji="0" lang="zh-CN" altLang="zh-CN" sz="16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15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src</a:t>
            </a:r>
            <a:br>
              <a:rPr kumimoji="0" lang="zh-CN" altLang="zh-CN" sz="15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5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sz="14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因为数据长度不定，因此设置</a:t>
            </a:r>
            <a:r>
              <a:rPr kumimoji="0" lang="zh-CN" altLang="zh-CN" sz="14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None</a:t>
            </a:r>
            <a:br>
              <a:rPr kumimoji="0" lang="zh-CN" altLang="zh-CN" sz="14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6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tf.TensorShape([</a:t>
            </a:r>
            <a:r>
              <a:rPr kumimoji="0" lang="zh-CN" altLang="zh-CN" sz="16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None</a:t>
            </a:r>
            <a:r>
              <a:rPr kumimoji="0" lang="zh-CN" altLang="zh-CN" sz="16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r>
              <a:rPr kumimoji="0" lang="zh-CN" altLang="zh-CN" sz="16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15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tgt_input</a:t>
            </a:r>
            <a:br>
              <a:rPr kumimoji="0" lang="zh-CN" altLang="zh-CN" sz="15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5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sz="14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因为数据长度不定，因此设置</a:t>
            </a:r>
            <a:r>
              <a:rPr kumimoji="0" lang="zh-CN" altLang="zh-CN" sz="14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None</a:t>
            </a:r>
            <a:br>
              <a:rPr kumimoji="0" lang="zh-CN" altLang="zh-CN" sz="14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6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tf.TensorShape([</a:t>
            </a:r>
            <a:r>
              <a:rPr kumimoji="0" lang="zh-CN" altLang="zh-CN" sz="16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None</a:t>
            </a:r>
            <a:r>
              <a:rPr kumimoji="0" lang="zh-CN" altLang="zh-CN" sz="16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r>
              <a:rPr kumimoji="0" lang="zh-CN" altLang="zh-CN" sz="16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15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tgt_output</a:t>
            </a:r>
            <a:br>
              <a:rPr kumimoji="0" lang="zh-CN" altLang="zh-CN" sz="15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5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sz="14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数据长度张量，实际上不需要对齐</a:t>
            </a:r>
            <a:br>
              <a:rPr kumimoji="0" lang="zh-CN" sz="14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sz="15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6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tf.TensorShape([])</a:t>
            </a:r>
            <a:r>
              <a:rPr kumimoji="0" lang="zh-CN" altLang="zh-CN" sz="16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15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src_len</a:t>
            </a:r>
            <a:br>
              <a:rPr kumimoji="0" lang="zh-CN" altLang="zh-CN" sz="15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5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6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tf.TensorShape([]))</a:t>
            </a:r>
            <a:r>
              <a:rPr kumimoji="0" lang="zh-CN" altLang="zh-CN" sz="16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15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tgt_len</a:t>
            </a:r>
            <a:br>
              <a:rPr kumimoji="0" lang="zh-CN" altLang="zh-CN" sz="15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5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sz="14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对齐数据的值</a:t>
            </a:r>
            <a:br>
              <a:rPr kumimoji="0" lang="zh-CN" sz="14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sz="16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600" b="0" i="0" u="none" strike="noStrike" cap="none" normalizeH="0" baseline="0" dirty="0">
                <a:ln>
                  <a:noFill/>
                </a:ln>
                <a:solidFill>
                  <a:srgbClr val="AA4926"/>
                </a:solidFill>
                <a:effectLst/>
                <a:latin typeface="宋体" panose="02010600030101010101" pitchFamily="2" charset="-122"/>
                <a:ea typeface="宋体" panose="02010600030101010101" pitchFamily="2" charset="-122"/>
              </a:rPr>
              <a:t>padding_values</a:t>
            </a:r>
            <a:r>
              <a:rPr kumimoji="0" lang="zh-CN" altLang="zh-CN" sz="16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br>
              <a:rPr kumimoji="0" lang="zh-CN" altLang="zh-CN" sz="16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15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sz="14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用</a:t>
            </a:r>
            <a:r>
              <a:rPr kumimoji="0" lang="zh-CN" altLang="zh-CN" sz="14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src_eos_id</a:t>
            </a:r>
            <a:r>
              <a:rPr kumimoji="0" lang="zh-CN" sz="14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填充到 </a:t>
            </a:r>
            <a:r>
              <a:rPr kumimoji="0" lang="zh-CN" altLang="zh-CN" sz="14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src </a:t>
            </a:r>
            <a:r>
              <a:rPr kumimoji="0" lang="zh-CN" sz="14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的末尾</a:t>
            </a:r>
            <a:br>
              <a:rPr kumimoji="0" lang="zh-CN" sz="14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sz="16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6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src_eos_id</a:t>
            </a:r>
            <a:r>
              <a:rPr kumimoji="0" lang="zh-CN" altLang="zh-CN" sz="16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15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src</a:t>
            </a:r>
            <a:br>
              <a:rPr kumimoji="0" lang="zh-CN" altLang="zh-CN" sz="15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 </a:t>
            </a:r>
            <a:r>
              <a:rPr kumimoji="0" lang="zh-CN" sz="14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用</a:t>
            </a:r>
            <a:r>
              <a:rPr kumimoji="0" lang="zh-CN" altLang="zh-CN" sz="14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tgt_eos_id</a:t>
            </a:r>
            <a:r>
              <a:rPr kumimoji="0" lang="zh-CN" sz="14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填充到 </a:t>
            </a:r>
            <a:r>
              <a:rPr kumimoji="0" lang="zh-CN" altLang="zh-CN" sz="14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tgt_input </a:t>
            </a:r>
            <a:r>
              <a:rPr kumimoji="0" lang="zh-CN" sz="14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的末尾</a:t>
            </a:r>
            <a:br>
              <a:rPr kumimoji="0" lang="zh-CN" sz="14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sz="15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6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tgt_eos_id</a:t>
            </a:r>
            <a:r>
              <a:rPr kumimoji="0" lang="zh-CN" altLang="zh-CN" sz="16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15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tgt_input</a:t>
            </a:r>
            <a:br>
              <a:rPr kumimoji="0" lang="zh-CN" altLang="zh-CN" sz="15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5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sz="14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用</a:t>
            </a:r>
            <a:r>
              <a:rPr kumimoji="0" lang="zh-CN" altLang="zh-CN" sz="14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tgt_eos_id</a:t>
            </a:r>
            <a:r>
              <a:rPr kumimoji="0" lang="zh-CN" sz="14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填充到 </a:t>
            </a:r>
            <a:r>
              <a:rPr kumimoji="0" lang="zh-CN" altLang="zh-CN" sz="14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tgt_output </a:t>
            </a:r>
            <a:r>
              <a:rPr kumimoji="0" lang="zh-CN" sz="14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的末尾</a:t>
            </a:r>
            <a:br>
              <a:rPr kumimoji="0" lang="zh-CN" sz="14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sz="16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6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tgt_eos_id</a:t>
            </a:r>
            <a:r>
              <a:rPr kumimoji="0" lang="zh-CN" altLang="zh-CN" sz="16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15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tgt_output</a:t>
            </a:r>
            <a:br>
              <a:rPr kumimoji="0" lang="zh-CN" altLang="zh-CN" sz="15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600"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t>0</a:t>
            </a:r>
            <a:r>
              <a:rPr kumimoji="0" lang="zh-CN" altLang="zh-CN" sz="16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15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src_len -- unused</a:t>
            </a:r>
            <a:br>
              <a:rPr kumimoji="0" lang="zh-CN" altLang="zh-CN" sz="15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600"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t>0</a:t>
            </a:r>
            <a:r>
              <a:rPr kumimoji="0" lang="zh-CN" altLang="zh-CN" sz="16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15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tgt_len -- unused</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696696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838200" y="365125"/>
            <a:ext cx="6515100" cy="561975"/>
          </a:xfrm>
        </p:spPr>
        <p:txBody>
          <a:bodyPr>
            <a:noAutofit/>
          </a:bodyPr>
          <a:lstStyle/>
          <a:p>
            <a:r>
              <a:rPr lang="en-US" altLang="zh-CN" sz="3200" dirty="0"/>
              <a:t>Datasets (Train)</a:t>
            </a:r>
            <a:endParaRPr lang="zh-CN" altLang="en-US" sz="3200" dirty="0"/>
          </a:p>
        </p:txBody>
      </p:sp>
      <p:sp>
        <p:nvSpPr>
          <p:cNvPr id="5" name="Rectangle 1"/>
          <p:cNvSpPr>
            <a:spLocks noChangeArrowheads="1"/>
          </p:cNvSpPr>
          <p:nvPr/>
        </p:nvSpPr>
        <p:spPr bwMode="auto">
          <a:xfrm>
            <a:off x="955963" y="927100"/>
            <a:ext cx="10557165" cy="563231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if </a:t>
            </a:r>
            <a: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num_buckets &gt; </a:t>
            </a:r>
            <a:r>
              <a:rPr kumimoji="0" lang="zh-CN" altLang="zh-CN"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t>1</a:t>
            </a:r>
            <a: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def </a:t>
            </a:r>
            <a:r>
              <a:rPr kumimoji="0" lang="zh-CN" altLang="zh-CN" b="0" i="0" u="none" strike="noStrike" cap="none" normalizeH="0" baseline="0" dirty="0">
                <a:ln>
                  <a:noFill/>
                </a:ln>
                <a:solidFill>
                  <a:srgbClr val="FFC66D"/>
                </a:solidFill>
                <a:effectLst/>
                <a:latin typeface="宋体" panose="02010600030101010101" pitchFamily="2" charset="-122"/>
                <a:ea typeface="宋体" panose="02010600030101010101" pitchFamily="2" charset="-122"/>
              </a:rPr>
              <a:t>key_func</a:t>
            </a:r>
            <a: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r>
              <a:rPr kumimoji="0" lang="zh-CN" altLang="zh-CN"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unused_1</a:t>
            </a:r>
            <a:r>
              <a:rPr kumimoji="0" lang="zh-CN" altLang="zh-CN"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unused_2</a:t>
            </a:r>
            <a:r>
              <a:rPr kumimoji="0" lang="zh-CN" altLang="zh-CN"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unused_3</a:t>
            </a:r>
            <a:r>
              <a:rPr kumimoji="0" lang="zh-CN" altLang="zh-CN"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src_len</a:t>
            </a:r>
            <a:r>
              <a:rPr kumimoji="0" lang="zh-CN" altLang="zh-CN"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tgt_len):</a:t>
            </a:r>
            <a:b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Calculate bucket_width by maximum source sequence length.</a:t>
            </a:r>
            <a:br>
              <a:rPr kumimoji="0" lang="zh-CN" altLang="zh-CN"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 Pairs with length [0, bucket_width) go to bucket 0, length</a:t>
            </a:r>
            <a:br>
              <a:rPr kumimoji="0" lang="zh-CN" altLang="zh-CN"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 [bucket_width, 2 * bucket_width) go to bucket 1, etc.  Pairs with length</a:t>
            </a:r>
            <a:br>
              <a:rPr kumimoji="0" lang="zh-CN" altLang="zh-CN"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 over ((num_bucket-1) * bucket_width) words all go into the last bucket.</a:t>
            </a:r>
            <a:br>
              <a:rPr kumimoji="0" lang="zh-CN" altLang="zh-CN"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if </a:t>
            </a:r>
            <a: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src_max_len:</a:t>
            </a:r>
            <a:b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en-US"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bucket_width = (src_max_len + num_buckets - </a:t>
            </a:r>
            <a:r>
              <a:rPr kumimoji="0" lang="zh-CN" altLang="zh-CN"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t>1</a:t>
            </a:r>
            <a: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 num_buckets</a:t>
            </a:r>
            <a:b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else</a:t>
            </a:r>
            <a: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en-US"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bucket_width = </a:t>
            </a:r>
            <a:r>
              <a:rPr kumimoji="0" lang="zh-CN" altLang="zh-CN"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t>10</a:t>
            </a:r>
            <a:br>
              <a:rPr kumimoji="0" lang="zh-CN" altLang="zh-CN"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t>      </a:t>
            </a:r>
            <a:r>
              <a:rPr kumimoji="0" lang="zh-CN" altLang="zh-CN"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Bucket sentence pairs by the length of their source sentence and target</a:t>
            </a:r>
            <a:r>
              <a:rPr lang="en-US" altLang="zh-CN" dirty="0">
                <a:solidFill>
                  <a:srgbClr val="808080"/>
                </a:solidFill>
                <a:latin typeface="宋体" panose="02010600030101010101" pitchFamily="2" charset="-122"/>
                <a:ea typeface="宋体" panose="02010600030101010101" pitchFamily="2" charset="-122"/>
              </a:rPr>
              <a:t> </a:t>
            </a:r>
            <a:r>
              <a:rPr kumimoji="0" lang="zh-CN" altLang="zh-CN"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sentence.</a:t>
            </a:r>
            <a:br>
              <a:rPr kumimoji="0" lang="zh-CN" altLang="zh-CN"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bucket_id = tf.maximum(src_len // bucket_width</a:t>
            </a:r>
            <a:r>
              <a:rPr kumimoji="0" lang="zh-CN" altLang="zh-CN"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tgt_len // bucket_width)</a:t>
            </a:r>
            <a:b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return </a:t>
            </a:r>
            <a: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tf.to_int64(tf.minimum(num_buckets</a:t>
            </a:r>
            <a:r>
              <a:rPr kumimoji="0" lang="zh-CN" altLang="zh-CN"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bucket_id))</a:t>
            </a:r>
            <a:b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def </a:t>
            </a:r>
            <a:r>
              <a:rPr kumimoji="0" lang="zh-CN" altLang="zh-CN" b="0" i="0" u="none" strike="noStrike" cap="none" normalizeH="0" baseline="0" dirty="0">
                <a:ln>
                  <a:noFill/>
                </a:ln>
                <a:solidFill>
                  <a:srgbClr val="FFC66D"/>
                </a:solidFill>
                <a:effectLst/>
                <a:latin typeface="宋体" panose="02010600030101010101" pitchFamily="2" charset="-122"/>
                <a:ea typeface="宋体" panose="02010600030101010101" pitchFamily="2" charset="-122"/>
              </a:rPr>
              <a:t>reduce_func</a:t>
            </a:r>
            <a: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r>
              <a:rPr kumimoji="0" lang="zh-CN" altLang="zh-CN"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unused_key</a:t>
            </a:r>
            <a:r>
              <a:rPr kumimoji="0" lang="zh-CN" altLang="zh-CN"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windowed_data):</a:t>
            </a:r>
            <a:b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return </a:t>
            </a:r>
            <a: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batching_func(windowed_data)</a:t>
            </a:r>
            <a:b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batched_dataset = src_tgt_dataset.apply(</a:t>
            </a:r>
            <a:b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tf.contrib.data.group_by_window(</a:t>
            </a:r>
            <a:endParaRPr kumimoji="0" lang="en-US"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dirty="0">
                <a:solidFill>
                  <a:srgbClr val="A9B7C6"/>
                </a:solidFill>
                <a:latin typeface="宋体" panose="02010600030101010101" pitchFamily="2" charset="-122"/>
                <a:ea typeface="宋体" panose="02010600030101010101" pitchFamily="2" charset="-122"/>
              </a:rPr>
              <a:t>	    </a:t>
            </a:r>
            <a:r>
              <a:rPr kumimoji="0" lang="zh-CN" altLang="zh-CN" b="0" i="0" u="none" strike="noStrike" cap="none" normalizeH="0" baseline="0" dirty="0">
                <a:ln>
                  <a:noFill/>
                </a:ln>
                <a:solidFill>
                  <a:srgbClr val="AA4926"/>
                </a:solidFill>
                <a:effectLst/>
                <a:latin typeface="宋体" panose="02010600030101010101" pitchFamily="2" charset="-122"/>
                <a:ea typeface="宋体" panose="02010600030101010101" pitchFamily="2" charset="-122"/>
              </a:rPr>
              <a:t>key_func</a:t>
            </a:r>
            <a: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=key_func</a:t>
            </a:r>
            <a:r>
              <a:rPr kumimoji="0" lang="zh-CN" altLang="zh-CN"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b="0" i="0" u="none" strike="noStrike" cap="none" normalizeH="0" baseline="0" dirty="0">
                <a:ln>
                  <a:noFill/>
                </a:ln>
                <a:solidFill>
                  <a:srgbClr val="AA4926"/>
                </a:solidFill>
                <a:effectLst/>
                <a:latin typeface="宋体" panose="02010600030101010101" pitchFamily="2" charset="-122"/>
                <a:ea typeface="宋体" panose="02010600030101010101" pitchFamily="2" charset="-122"/>
              </a:rPr>
              <a:t>reduce_func</a:t>
            </a:r>
            <a: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=reduce_func</a:t>
            </a:r>
            <a:r>
              <a:rPr kumimoji="0" lang="zh-CN" altLang="zh-CN"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a:t>
            </a:r>
            <a:r>
              <a:rPr kumimoji="0" lang="zh-CN" altLang="zh-CN" b="0" i="0" u="none" strike="noStrike" cap="none" normalizeH="0" baseline="0" dirty="0">
                <a:ln>
                  <a:noFill/>
                </a:ln>
                <a:solidFill>
                  <a:srgbClr val="AA4926"/>
                </a:solidFill>
                <a:effectLst/>
                <a:latin typeface="宋体" panose="02010600030101010101" pitchFamily="2" charset="-122"/>
                <a:ea typeface="宋体" panose="02010600030101010101" pitchFamily="2" charset="-122"/>
              </a:rPr>
              <a:t>window_size</a:t>
            </a:r>
            <a: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=batch_size))</a:t>
            </a:r>
            <a:b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else</a:t>
            </a:r>
            <a: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batched_dataset = batching_func(src_tgt_dataset)</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25419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6515100" cy="561975"/>
          </a:xfrm>
        </p:spPr>
        <p:txBody>
          <a:bodyPr>
            <a:noAutofit/>
          </a:bodyPr>
          <a:lstStyle/>
          <a:p>
            <a:r>
              <a:rPr lang="en-US" altLang="zh-CN" sz="3200" dirty="0"/>
              <a:t>Encoder-decoder architecture</a:t>
            </a:r>
            <a:endParaRPr lang="zh-CN" altLang="en-US" sz="3200" dirty="0"/>
          </a:p>
        </p:txBody>
      </p:sp>
      <p:pic>
        <p:nvPicPr>
          <p:cNvPr id="4" name="内容占位符 3"/>
          <p:cNvPicPr>
            <a:picLocks noGrp="1" noChangeAspect="1"/>
          </p:cNvPicPr>
          <p:nvPr>
            <p:ph idx="1"/>
          </p:nvPr>
        </p:nvPicPr>
        <p:blipFill>
          <a:blip r:embed="rId3"/>
          <a:stretch>
            <a:fillRect/>
          </a:stretch>
        </p:blipFill>
        <p:spPr>
          <a:xfrm>
            <a:off x="1665287" y="1324769"/>
            <a:ext cx="7914014" cy="1189831"/>
          </a:xfrm>
          <a:prstGeom prst="rect">
            <a:avLst/>
          </a:prstGeom>
        </p:spPr>
      </p:pic>
      <p:sp>
        <p:nvSpPr>
          <p:cNvPr id="5" name="文本框 4"/>
          <p:cNvSpPr txBox="1"/>
          <p:nvPr/>
        </p:nvSpPr>
        <p:spPr>
          <a:xfrm>
            <a:off x="838200" y="2912269"/>
            <a:ext cx="9906000" cy="2677656"/>
          </a:xfrm>
          <a:prstGeom prst="rect">
            <a:avLst/>
          </a:prstGeom>
          <a:noFill/>
        </p:spPr>
        <p:txBody>
          <a:bodyPr wrap="square" rtlCol="0">
            <a:spAutoFit/>
          </a:bodyPr>
          <a:lstStyle/>
          <a:p>
            <a:r>
              <a:rPr lang="en-US" altLang="zh-CN" sz="2400" dirty="0"/>
              <a:t>An </a:t>
            </a:r>
            <a:r>
              <a:rPr lang="en-US" altLang="zh-CN" sz="2400" i="1" dirty="0"/>
              <a:t>encoder</a:t>
            </a:r>
            <a:r>
              <a:rPr lang="en-US" altLang="zh-CN" sz="2400" dirty="0"/>
              <a:t> converts a source sentence into a "meaning" vector which is passed through a </a:t>
            </a:r>
            <a:r>
              <a:rPr lang="en-US" altLang="zh-CN" sz="2400" i="1" dirty="0"/>
              <a:t>decoder</a:t>
            </a:r>
            <a:r>
              <a:rPr lang="en-US" altLang="zh-CN" sz="2400" dirty="0"/>
              <a:t> to produce a translation.</a:t>
            </a:r>
          </a:p>
          <a:p>
            <a:endParaRPr lang="en-US" altLang="zh-CN" sz="2400" dirty="0"/>
          </a:p>
          <a:p>
            <a:r>
              <a:rPr lang="en-US" altLang="zh-CN" sz="2400" dirty="0"/>
              <a:t>The RNN models, differ in terms of: </a:t>
            </a:r>
          </a:p>
          <a:p>
            <a:r>
              <a:rPr lang="en-US" altLang="zh-CN" sz="2400" dirty="0"/>
              <a:t>(a) </a:t>
            </a:r>
            <a:r>
              <a:rPr lang="en-US" altLang="zh-CN" sz="2400" i="1" dirty="0"/>
              <a:t>directionality</a:t>
            </a:r>
            <a:r>
              <a:rPr lang="en-US" altLang="zh-CN" sz="2400" dirty="0"/>
              <a:t> – unidirectional or bidirectional;</a:t>
            </a:r>
          </a:p>
          <a:p>
            <a:r>
              <a:rPr lang="en-US" altLang="zh-CN" sz="2400" dirty="0"/>
              <a:t>(b) </a:t>
            </a:r>
            <a:r>
              <a:rPr lang="en-US" altLang="zh-CN" sz="2400" i="1" dirty="0"/>
              <a:t>depth</a:t>
            </a:r>
            <a:r>
              <a:rPr lang="en-US" altLang="zh-CN" sz="2400" dirty="0"/>
              <a:t> – single- or multi-layer;</a:t>
            </a:r>
          </a:p>
          <a:p>
            <a:r>
              <a:rPr lang="en-US" altLang="zh-CN" sz="2400" dirty="0"/>
              <a:t>(c) </a:t>
            </a:r>
            <a:r>
              <a:rPr lang="en-US" altLang="zh-CN" sz="2400" i="1" dirty="0"/>
              <a:t>type</a:t>
            </a:r>
            <a:r>
              <a:rPr lang="en-US" altLang="zh-CN" sz="2400" dirty="0"/>
              <a:t> – a vanilla RNN, a LSTM, or a GRU.</a:t>
            </a:r>
            <a:endParaRPr lang="zh-CN" altLang="en-US" sz="2400" dirty="0"/>
          </a:p>
        </p:txBody>
      </p:sp>
    </p:spTree>
    <p:extLst>
      <p:ext uri="{BB962C8B-B14F-4D97-AF65-F5344CB8AC3E}">
        <p14:creationId xmlns:p14="http://schemas.microsoft.com/office/powerpoint/2010/main" val="33857370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838200" y="1107496"/>
            <a:ext cx="8495178" cy="1026103"/>
          </a:xfrm>
          <a:prstGeom prst="rect">
            <a:avLst/>
          </a:prstGeom>
        </p:spPr>
      </p:pic>
      <p:sp>
        <p:nvSpPr>
          <p:cNvPr id="5" name="标题 1"/>
          <p:cNvSpPr>
            <a:spLocks noGrp="1"/>
          </p:cNvSpPr>
          <p:nvPr>
            <p:ph type="title"/>
          </p:nvPr>
        </p:nvSpPr>
        <p:spPr>
          <a:xfrm>
            <a:off x="838200" y="365125"/>
            <a:ext cx="6515100" cy="561975"/>
          </a:xfrm>
        </p:spPr>
        <p:txBody>
          <a:bodyPr>
            <a:noAutofit/>
          </a:bodyPr>
          <a:lstStyle/>
          <a:p>
            <a:r>
              <a:rPr lang="en-US" altLang="zh-CN" sz="3200" dirty="0"/>
              <a:t>Datasets (Train)</a:t>
            </a:r>
            <a:endParaRPr lang="zh-CN" altLang="en-US" sz="3200" dirty="0"/>
          </a:p>
        </p:txBody>
      </p:sp>
      <p:sp>
        <p:nvSpPr>
          <p:cNvPr id="6" name="矩形 5"/>
          <p:cNvSpPr/>
          <p:nvPr/>
        </p:nvSpPr>
        <p:spPr>
          <a:xfrm>
            <a:off x="581890" y="2426963"/>
            <a:ext cx="8257309" cy="400110"/>
          </a:xfrm>
          <a:prstGeom prst="rect">
            <a:avLst/>
          </a:prstGeom>
        </p:spPr>
        <p:txBody>
          <a:bodyPr wrap="square">
            <a:spAutoFit/>
          </a:bodyPr>
          <a:lstStyle/>
          <a:p>
            <a:pPr indent="266700" algn="just">
              <a:spcAft>
                <a:spcPts val="0"/>
              </a:spcAft>
            </a:pPr>
            <a:r>
              <a:rPr lang="en-US" altLang="zh-CN" sz="2000" kern="100" dirty="0" err="1">
                <a:latin typeface="Calibri" panose="020F0502020204030204" pitchFamily="34" charset="0"/>
                <a:cs typeface="Times New Roman" panose="02020603050405020304" pitchFamily="18" charset="0"/>
              </a:rPr>
              <a:t>eg</a:t>
            </a:r>
            <a:r>
              <a:rPr lang="en-US" altLang="zh-CN" sz="2000" kern="100" dirty="0">
                <a:latin typeface="Calibri" panose="020F0502020204030204" pitchFamily="34" charset="0"/>
                <a:cs typeface="Times New Roman" panose="02020603050405020304" pitchFamily="18" charset="0"/>
              </a:rPr>
              <a:t>. ( [13, 5, 4, 6], [</a:t>
            </a:r>
            <a:r>
              <a:rPr lang="en-US" altLang="zh-CN" sz="2000" kern="100" dirty="0" err="1">
                <a:latin typeface="Calibri" panose="020F0502020204030204" pitchFamily="34" charset="0"/>
                <a:cs typeface="Times New Roman" panose="02020603050405020304" pitchFamily="18" charset="0"/>
              </a:rPr>
              <a:t>sos_id</a:t>
            </a:r>
            <a:r>
              <a:rPr lang="en-US" altLang="zh-CN" sz="2000" kern="100" dirty="0">
                <a:latin typeface="Calibri" panose="020F0502020204030204" pitchFamily="34" charset="0"/>
                <a:cs typeface="Times New Roman" panose="02020603050405020304" pitchFamily="18" charset="0"/>
              </a:rPr>
              <a:t>, 6, 57, 89, 3, 55], [6, 57, 89, 3, 55, </a:t>
            </a:r>
            <a:r>
              <a:rPr lang="en-US" altLang="zh-CN" sz="2000" kern="100" dirty="0" err="1">
                <a:latin typeface="Calibri" panose="020F0502020204030204" pitchFamily="34" charset="0"/>
                <a:cs typeface="Times New Roman" panose="02020603050405020304" pitchFamily="18" charset="0"/>
              </a:rPr>
              <a:t>eos_id</a:t>
            </a:r>
            <a:r>
              <a:rPr lang="en-US" altLang="zh-CN" sz="2000" kern="100" dirty="0">
                <a:latin typeface="Calibri" panose="020F0502020204030204" pitchFamily="34" charset="0"/>
                <a:cs typeface="Times New Roman" panose="02020603050405020304" pitchFamily="18" charset="0"/>
              </a:rPr>
              <a:t>], 4, 6)</a:t>
            </a:r>
            <a:endParaRPr lang="zh-CN" altLang="zh-CN" sz="28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47359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838200" y="365125"/>
            <a:ext cx="6515100" cy="561975"/>
          </a:xfrm>
        </p:spPr>
        <p:txBody>
          <a:bodyPr>
            <a:noAutofit/>
          </a:bodyPr>
          <a:lstStyle/>
          <a:p>
            <a:r>
              <a:rPr lang="en-US" altLang="zh-CN" sz="3200" dirty="0"/>
              <a:t>Datasets (Infer)</a:t>
            </a:r>
            <a:endParaRPr lang="zh-CN" altLang="en-US" sz="3200" dirty="0"/>
          </a:p>
        </p:txBody>
      </p:sp>
      <p:pic>
        <p:nvPicPr>
          <p:cNvPr id="3" name="图片 2"/>
          <p:cNvPicPr>
            <a:picLocks noChangeAspect="1"/>
          </p:cNvPicPr>
          <p:nvPr/>
        </p:nvPicPr>
        <p:blipFill>
          <a:blip r:embed="rId3"/>
          <a:stretch>
            <a:fillRect/>
          </a:stretch>
        </p:blipFill>
        <p:spPr>
          <a:xfrm>
            <a:off x="838200" y="1024371"/>
            <a:ext cx="8698490" cy="293058"/>
          </a:xfrm>
          <a:prstGeom prst="rect">
            <a:avLst/>
          </a:prstGeom>
        </p:spPr>
      </p:pic>
      <p:pic>
        <p:nvPicPr>
          <p:cNvPr id="5" name="图片 4"/>
          <p:cNvPicPr>
            <a:picLocks noChangeAspect="1"/>
          </p:cNvPicPr>
          <p:nvPr/>
        </p:nvPicPr>
        <p:blipFill>
          <a:blip r:embed="rId4"/>
          <a:stretch>
            <a:fillRect/>
          </a:stretch>
        </p:blipFill>
        <p:spPr>
          <a:xfrm>
            <a:off x="838200" y="1414699"/>
            <a:ext cx="7275164" cy="580355"/>
          </a:xfrm>
          <a:prstGeom prst="rect">
            <a:avLst/>
          </a:prstGeom>
        </p:spPr>
      </p:pic>
      <p:pic>
        <p:nvPicPr>
          <p:cNvPr id="6" name="图片 5"/>
          <p:cNvPicPr>
            <a:picLocks noChangeAspect="1"/>
          </p:cNvPicPr>
          <p:nvPr/>
        </p:nvPicPr>
        <p:blipFill>
          <a:blip r:embed="rId5"/>
          <a:stretch>
            <a:fillRect/>
          </a:stretch>
        </p:blipFill>
        <p:spPr>
          <a:xfrm>
            <a:off x="838199" y="2092324"/>
            <a:ext cx="7058891" cy="4511146"/>
          </a:xfrm>
          <a:prstGeom prst="rect">
            <a:avLst/>
          </a:prstGeom>
        </p:spPr>
      </p:pic>
      <p:sp>
        <p:nvSpPr>
          <p:cNvPr id="7" name="矩形 6"/>
          <p:cNvSpPr/>
          <p:nvPr/>
        </p:nvSpPr>
        <p:spPr>
          <a:xfrm>
            <a:off x="8272561" y="5932115"/>
            <a:ext cx="2135521" cy="400110"/>
          </a:xfrm>
          <a:prstGeom prst="rect">
            <a:avLst/>
          </a:prstGeom>
        </p:spPr>
        <p:txBody>
          <a:bodyPr wrap="none">
            <a:spAutoFit/>
          </a:bodyPr>
          <a:lstStyle/>
          <a:p>
            <a:r>
              <a:rPr lang="en-US" altLang="zh-CN" sz="2000" dirty="0" err="1">
                <a:latin typeface="Calibri" panose="020F0502020204030204" pitchFamily="34" charset="0"/>
                <a:cs typeface="Times New Roman" panose="02020603050405020304" pitchFamily="18" charset="0"/>
              </a:rPr>
              <a:t>eg</a:t>
            </a:r>
            <a:r>
              <a:rPr lang="en-US" altLang="zh-CN" sz="2000" dirty="0">
                <a:latin typeface="Calibri" panose="020F0502020204030204" pitchFamily="34" charset="0"/>
                <a:cs typeface="Times New Roman" panose="02020603050405020304" pitchFamily="18" charset="0"/>
              </a:rPr>
              <a:t>. ([13, 5, 4, 6], 4)</a:t>
            </a:r>
            <a:endParaRPr lang="zh-CN" altLang="en-US" sz="2000" dirty="0"/>
          </a:p>
        </p:txBody>
      </p:sp>
    </p:spTree>
    <p:extLst>
      <p:ext uri="{BB962C8B-B14F-4D97-AF65-F5344CB8AC3E}">
        <p14:creationId xmlns:p14="http://schemas.microsoft.com/office/powerpoint/2010/main" val="20980352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46418" y="2504498"/>
            <a:ext cx="4218709" cy="1416339"/>
          </a:xfrm>
        </p:spPr>
        <p:txBody>
          <a:bodyPr>
            <a:normAutofit/>
          </a:bodyPr>
          <a:lstStyle/>
          <a:p>
            <a:pPr marL="0" indent="0">
              <a:buNone/>
            </a:pPr>
            <a:r>
              <a:rPr lang="en-US" altLang="zh-CN" sz="8000" dirty="0"/>
              <a:t>Thanks!</a:t>
            </a:r>
            <a:endParaRPr lang="zh-CN" altLang="en-US" sz="8000" dirty="0"/>
          </a:p>
        </p:txBody>
      </p:sp>
    </p:spTree>
    <p:extLst>
      <p:ext uri="{BB962C8B-B14F-4D97-AF65-F5344CB8AC3E}">
        <p14:creationId xmlns:p14="http://schemas.microsoft.com/office/powerpoint/2010/main" val="3345453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6515100" cy="561975"/>
          </a:xfrm>
        </p:spPr>
        <p:txBody>
          <a:bodyPr>
            <a:noAutofit/>
          </a:bodyPr>
          <a:lstStyle/>
          <a:p>
            <a:r>
              <a:rPr lang="en-US" altLang="zh-CN" sz="3200" dirty="0"/>
              <a:t>Encoder-decoder architecture</a:t>
            </a:r>
            <a:endParaRPr lang="zh-CN" altLang="en-US" sz="3200" dirty="0"/>
          </a:p>
        </p:txBody>
      </p:sp>
      <p:pic>
        <p:nvPicPr>
          <p:cNvPr id="6" name="图片 5"/>
          <p:cNvPicPr>
            <a:picLocks noChangeAspect="1"/>
          </p:cNvPicPr>
          <p:nvPr/>
        </p:nvPicPr>
        <p:blipFill>
          <a:blip r:embed="rId3"/>
          <a:stretch>
            <a:fillRect/>
          </a:stretch>
        </p:blipFill>
        <p:spPr>
          <a:xfrm>
            <a:off x="2986088" y="1122361"/>
            <a:ext cx="5969110" cy="4922839"/>
          </a:xfrm>
          <a:prstGeom prst="rect">
            <a:avLst/>
          </a:prstGeom>
        </p:spPr>
      </p:pic>
      <p:sp>
        <p:nvSpPr>
          <p:cNvPr id="7" name="文本框 6"/>
          <p:cNvSpPr txBox="1"/>
          <p:nvPr/>
        </p:nvSpPr>
        <p:spPr>
          <a:xfrm>
            <a:off x="1257300" y="6261100"/>
            <a:ext cx="9918700" cy="400110"/>
          </a:xfrm>
          <a:prstGeom prst="rect">
            <a:avLst/>
          </a:prstGeom>
          <a:noFill/>
        </p:spPr>
        <p:txBody>
          <a:bodyPr wrap="square" rtlCol="0">
            <a:spAutoFit/>
          </a:bodyPr>
          <a:lstStyle/>
          <a:p>
            <a:r>
              <a:rPr lang="en-US" altLang="zh-CN" sz="2000" dirty="0"/>
              <a:t>Example of a deep multi-layer RNN which is unidirectional and uses LSTM as a recurrent unit. </a:t>
            </a:r>
            <a:endParaRPr lang="zh-CN" altLang="en-US" sz="2000" dirty="0"/>
          </a:p>
        </p:txBody>
      </p:sp>
    </p:spTree>
    <p:extLst>
      <p:ext uri="{BB962C8B-B14F-4D97-AF65-F5344CB8AC3E}">
        <p14:creationId xmlns:p14="http://schemas.microsoft.com/office/powerpoint/2010/main" val="4239870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6515100" cy="561975"/>
          </a:xfrm>
        </p:spPr>
        <p:txBody>
          <a:bodyPr>
            <a:noAutofit/>
          </a:bodyPr>
          <a:lstStyle/>
          <a:p>
            <a:r>
              <a:rPr lang="en-US" altLang="zh-CN" sz="3200" dirty="0"/>
              <a:t>Building model——Embedding layer</a:t>
            </a:r>
            <a:endParaRPr lang="zh-CN" altLang="en-US" sz="3200" dirty="0"/>
          </a:p>
        </p:txBody>
      </p:sp>
      <p:pic>
        <p:nvPicPr>
          <p:cNvPr id="5" name="图片 4"/>
          <p:cNvPicPr>
            <a:picLocks noChangeAspect="1"/>
          </p:cNvPicPr>
          <p:nvPr/>
        </p:nvPicPr>
        <p:blipFill>
          <a:blip r:embed="rId3"/>
          <a:stretch>
            <a:fillRect/>
          </a:stretch>
        </p:blipFill>
        <p:spPr>
          <a:xfrm>
            <a:off x="8507302" y="0"/>
            <a:ext cx="3684698" cy="3038841"/>
          </a:xfrm>
          <a:prstGeom prst="rect">
            <a:avLst/>
          </a:prstGeom>
        </p:spPr>
      </p:pic>
      <p:pic>
        <p:nvPicPr>
          <p:cNvPr id="3" name="图片 2"/>
          <p:cNvPicPr>
            <a:picLocks noChangeAspect="1"/>
          </p:cNvPicPr>
          <p:nvPr/>
        </p:nvPicPr>
        <p:blipFill>
          <a:blip r:embed="rId4"/>
          <a:stretch>
            <a:fillRect/>
          </a:stretch>
        </p:blipFill>
        <p:spPr>
          <a:xfrm>
            <a:off x="838200" y="3135827"/>
            <a:ext cx="8791826" cy="3519053"/>
          </a:xfrm>
          <a:prstGeom prst="rect">
            <a:avLst/>
          </a:prstGeom>
        </p:spPr>
      </p:pic>
      <p:sp>
        <p:nvSpPr>
          <p:cNvPr id="4" name="文本框 3"/>
          <p:cNvSpPr txBox="1"/>
          <p:nvPr/>
        </p:nvSpPr>
        <p:spPr>
          <a:xfrm>
            <a:off x="832826" y="1615965"/>
            <a:ext cx="7097475" cy="830997"/>
          </a:xfrm>
          <a:prstGeom prst="rect">
            <a:avLst/>
          </a:prstGeom>
          <a:noFill/>
        </p:spPr>
        <p:txBody>
          <a:bodyPr wrap="square" rtlCol="0">
            <a:spAutoFit/>
          </a:bodyPr>
          <a:lstStyle/>
          <a:p>
            <a:r>
              <a:rPr lang="en-US" altLang="zh-CN" sz="2400" dirty="0" err="1"/>
              <a:t>embedding_encoder</a:t>
            </a:r>
            <a:r>
              <a:rPr lang="en-US" altLang="zh-CN" sz="2400" dirty="0"/>
              <a:t>: [</a:t>
            </a:r>
            <a:r>
              <a:rPr lang="en-US" altLang="zh-CN" sz="2400" dirty="0" err="1"/>
              <a:t>src_vocab_size</a:t>
            </a:r>
            <a:r>
              <a:rPr lang="en-US" altLang="zh-CN" sz="2400" dirty="0"/>
              <a:t>, </a:t>
            </a:r>
            <a:r>
              <a:rPr lang="en-US" altLang="zh-CN" sz="2400" dirty="0" err="1"/>
              <a:t>src_embed_size</a:t>
            </a:r>
            <a:r>
              <a:rPr lang="en-US" altLang="zh-CN" sz="2400" dirty="0"/>
              <a:t>]</a:t>
            </a:r>
            <a:endParaRPr lang="zh-CN" altLang="zh-CN" sz="2400" dirty="0"/>
          </a:p>
          <a:p>
            <a:r>
              <a:rPr lang="en-US" altLang="zh-CN" sz="2400" dirty="0" err="1"/>
              <a:t>embedding_decoder</a:t>
            </a:r>
            <a:r>
              <a:rPr lang="en-US" altLang="zh-CN" sz="2400" dirty="0"/>
              <a:t>: [</a:t>
            </a:r>
            <a:r>
              <a:rPr lang="en-US" altLang="zh-CN" sz="2400" dirty="0" err="1"/>
              <a:t>tgt_vocab_size</a:t>
            </a:r>
            <a:r>
              <a:rPr lang="en-US" altLang="zh-CN" sz="2400" dirty="0"/>
              <a:t>, </a:t>
            </a:r>
            <a:r>
              <a:rPr lang="en-US" altLang="zh-CN" sz="2400" dirty="0" err="1"/>
              <a:t>tgt_embed_size</a:t>
            </a:r>
            <a:r>
              <a:rPr lang="en-US" altLang="zh-CN" sz="2400" dirty="0"/>
              <a:t>]</a:t>
            </a:r>
          </a:p>
        </p:txBody>
      </p:sp>
      <p:cxnSp>
        <p:nvCxnSpPr>
          <p:cNvPr id="9" name="直接箭头连接符 8"/>
          <p:cNvCxnSpPr/>
          <p:nvPr/>
        </p:nvCxnSpPr>
        <p:spPr>
          <a:xfrm>
            <a:off x="9630026" y="4738255"/>
            <a:ext cx="55306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0183091" y="4454236"/>
            <a:ext cx="1482436" cy="5680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word2vec or Glove vectors</a:t>
            </a:r>
            <a:endParaRPr lang="zh-CN" altLang="en-US" dirty="0">
              <a:solidFill>
                <a:schemeClr val="tx1"/>
              </a:solidFill>
            </a:endParaRPr>
          </a:p>
        </p:txBody>
      </p:sp>
      <p:cxnSp>
        <p:nvCxnSpPr>
          <p:cNvPr id="11" name="直接箭头连接符 10"/>
          <p:cNvCxnSpPr/>
          <p:nvPr/>
        </p:nvCxnSpPr>
        <p:spPr>
          <a:xfrm>
            <a:off x="9630026" y="6153650"/>
            <a:ext cx="55306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10183091" y="5733320"/>
            <a:ext cx="1482436" cy="7550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 learn </a:t>
            </a:r>
            <a:r>
              <a:rPr lang="en-US" altLang="zh-CN" dirty="0" err="1">
                <a:solidFill>
                  <a:schemeClr val="tx1"/>
                </a:solidFill>
              </a:rPr>
              <a:t>embeddings</a:t>
            </a:r>
            <a:r>
              <a:rPr lang="en-US" altLang="zh-CN" dirty="0">
                <a:solidFill>
                  <a:schemeClr val="tx1"/>
                </a:solidFill>
              </a:rPr>
              <a:t> from scratch</a:t>
            </a:r>
            <a:r>
              <a:rPr lang="en-US" altLang="zh-CN" dirty="0"/>
              <a:t>.</a:t>
            </a:r>
            <a:endParaRPr lang="zh-CN" altLang="en-US" dirty="0">
              <a:solidFill>
                <a:schemeClr val="tx1"/>
              </a:solidFill>
            </a:endParaRPr>
          </a:p>
        </p:txBody>
      </p:sp>
    </p:spTree>
    <p:extLst>
      <p:ext uri="{BB962C8B-B14F-4D97-AF65-F5344CB8AC3E}">
        <p14:creationId xmlns:p14="http://schemas.microsoft.com/office/powerpoint/2010/main" val="444404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6515100" cy="561975"/>
          </a:xfrm>
        </p:spPr>
        <p:txBody>
          <a:bodyPr>
            <a:noAutofit/>
          </a:bodyPr>
          <a:lstStyle/>
          <a:p>
            <a:r>
              <a:rPr lang="en-US" altLang="zh-CN" sz="3200" dirty="0"/>
              <a:t>Building model——Encoder</a:t>
            </a:r>
            <a:endParaRPr lang="zh-CN" altLang="en-US" sz="3200" dirty="0"/>
          </a:p>
        </p:txBody>
      </p:sp>
      <p:pic>
        <p:nvPicPr>
          <p:cNvPr id="5" name="图片 4"/>
          <p:cNvPicPr>
            <a:picLocks noChangeAspect="1"/>
          </p:cNvPicPr>
          <p:nvPr/>
        </p:nvPicPr>
        <p:blipFill>
          <a:blip r:embed="rId3"/>
          <a:stretch>
            <a:fillRect/>
          </a:stretch>
        </p:blipFill>
        <p:spPr>
          <a:xfrm>
            <a:off x="8507302" y="0"/>
            <a:ext cx="3684698" cy="3038841"/>
          </a:xfrm>
          <a:prstGeom prst="rect">
            <a:avLst/>
          </a:prstGeom>
        </p:spPr>
      </p:pic>
      <p:sp>
        <p:nvSpPr>
          <p:cNvPr id="4" name="文本框 3"/>
          <p:cNvSpPr txBox="1"/>
          <p:nvPr/>
        </p:nvSpPr>
        <p:spPr>
          <a:xfrm>
            <a:off x="791441" y="1962496"/>
            <a:ext cx="7097475" cy="461665"/>
          </a:xfrm>
          <a:prstGeom prst="rect">
            <a:avLst/>
          </a:prstGeom>
          <a:noFill/>
        </p:spPr>
        <p:txBody>
          <a:bodyPr wrap="square" rtlCol="0">
            <a:spAutoFit/>
          </a:bodyPr>
          <a:lstStyle/>
          <a:p>
            <a:endParaRPr lang="zh-CN" altLang="zh-CN" sz="2400" dirty="0"/>
          </a:p>
        </p:txBody>
      </p:sp>
      <p:pic>
        <p:nvPicPr>
          <p:cNvPr id="6" name="图片 5"/>
          <p:cNvPicPr>
            <a:picLocks noChangeAspect="1"/>
          </p:cNvPicPr>
          <p:nvPr/>
        </p:nvPicPr>
        <p:blipFill>
          <a:blip r:embed="rId4"/>
          <a:stretch>
            <a:fillRect/>
          </a:stretch>
        </p:blipFill>
        <p:spPr>
          <a:xfrm>
            <a:off x="838199" y="1069377"/>
            <a:ext cx="7531675" cy="1354783"/>
          </a:xfrm>
          <a:prstGeom prst="rect">
            <a:avLst/>
          </a:prstGeom>
        </p:spPr>
      </p:pic>
      <p:pic>
        <p:nvPicPr>
          <p:cNvPr id="7" name="图片 6"/>
          <p:cNvPicPr>
            <a:picLocks noChangeAspect="1"/>
          </p:cNvPicPr>
          <p:nvPr/>
        </p:nvPicPr>
        <p:blipFill>
          <a:blip r:embed="rId5"/>
          <a:stretch>
            <a:fillRect/>
          </a:stretch>
        </p:blipFill>
        <p:spPr>
          <a:xfrm>
            <a:off x="838199" y="2566437"/>
            <a:ext cx="6248400" cy="4314825"/>
          </a:xfrm>
          <a:prstGeom prst="rect">
            <a:avLst/>
          </a:prstGeom>
        </p:spPr>
      </p:pic>
      <p:pic>
        <p:nvPicPr>
          <p:cNvPr id="8" name="图片 7"/>
          <p:cNvPicPr>
            <a:picLocks noChangeAspect="1"/>
          </p:cNvPicPr>
          <p:nvPr/>
        </p:nvPicPr>
        <p:blipFill>
          <a:blip r:embed="rId6"/>
          <a:stretch>
            <a:fillRect/>
          </a:stretch>
        </p:blipFill>
        <p:spPr>
          <a:xfrm>
            <a:off x="6556540" y="4447309"/>
            <a:ext cx="5635460" cy="2433953"/>
          </a:xfrm>
          <a:prstGeom prst="rect">
            <a:avLst/>
          </a:prstGeom>
        </p:spPr>
      </p:pic>
      <p:cxnSp>
        <p:nvCxnSpPr>
          <p:cNvPr id="9" name="直接箭头连接符 8"/>
          <p:cNvCxnSpPr/>
          <p:nvPr/>
        </p:nvCxnSpPr>
        <p:spPr>
          <a:xfrm>
            <a:off x="7075591" y="4088938"/>
            <a:ext cx="81332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7888916" y="3736995"/>
            <a:ext cx="2983926" cy="5680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_</a:t>
            </a:r>
            <a:r>
              <a:rPr lang="en-US" altLang="zh-CN" dirty="0" err="1">
                <a:solidFill>
                  <a:schemeClr val="tx1"/>
                </a:solidFill>
              </a:rPr>
              <a:t>build_encoder_cell</a:t>
            </a:r>
            <a:r>
              <a:rPr lang="en-US" altLang="zh-CN" dirty="0">
                <a:solidFill>
                  <a:schemeClr val="tx1"/>
                </a:solidFill>
              </a:rPr>
              <a:t>()</a:t>
            </a:r>
            <a:r>
              <a:rPr lang="zh-CN" altLang="en-US" dirty="0">
                <a:solidFill>
                  <a:schemeClr val="tx1"/>
                </a:solidFill>
              </a:rPr>
              <a:t>见下页</a:t>
            </a:r>
          </a:p>
        </p:txBody>
      </p:sp>
    </p:spTree>
    <p:extLst>
      <p:ext uri="{BB962C8B-B14F-4D97-AF65-F5344CB8AC3E}">
        <p14:creationId xmlns:p14="http://schemas.microsoft.com/office/powerpoint/2010/main" val="2519116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199" y="365125"/>
            <a:ext cx="8679873" cy="561975"/>
          </a:xfrm>
        </p:spPr>
        <p:txBody>
          <a:bodyPr>
            <a:noAutofit/>
          </a:bodyPr>
          <a:lstStyle/>
          <a:p>
            <a:r>
              <a:rPr lang="en-US" altLang="zh-CN" sz="3200" dirty="0"/>
              <a:t>Building model——Encoder </a:t>
            </a:r>
            <a:r>
              <a:rPr lang="en-US" altLang="zh-CN" sz="2400" dirty="0"/>
              <a:t>(</a:t>
            </a:r>
            <a:r>
              <a:rPr lang="en-US" altLang="zh-CN" sz="2400" dirty="0" err="1"/>
              <a:t>create_rnn_cell</a:t>
            </a:r>
            <a:r>
              <a:rPr lang="en-US" altLang="zh-CN" sz="2400" dirty="0"/>
              <a:t>())</a:t>
            </a:r>
            <a:endParaRPr lang="zh-CN" altLang="en-US" sz="2400" dirty="0"/>
          </a:p>
        </p:txBody>
      </p:sp>
      <p:pic>
        <p:nvPicPr>
          <p:cNvPr id="5" name="图片 4"/>
          <p:cNvPicPr>
            <a:picLocks noChangeAspect="1"/>
          </p:cNvPicPr>
          <p:nvPr/>
        </p:nvPicPr>
        <p:blipFill>
          <a:blip r:embed="rId3"/>
          <a:stretch>
            <a:fillRect/>
          </a:stretch>
        </p:blipFill>
        <p:spPr>
          <a:xfrm>
            <a:off x="8507302" y="0"/>
            <a:ext cx="3684698" cy="3038841"/>
          </a:xfrm>
          <a:prstGeom prst="rect">
            <a:avLst/>
          </a:prstGeom>
        </p:spPr>
      </p:pic>
      <p:pic>
        <p:nvPicPr>
          <p:cNvPr id="3" name="图片 2"/>
          <p:cNvPicPr>
            <a:picLocks noChangeAspect="1"/>
          </p:cNvPicPr>
          <p:nvPr/>
        </p:nvPicPr>
        <p:blipFill>
          <a:blip r:embed="rId4"/>
          <a:stretch>
            <a:fillRect/>
          </a:stretch>
        </p:blipFill>
        <p:spPr>
          <a:xfrm>
            <a:off x="838200" y="976495"/>
            <a:ext cx="6827841" cy="616778"/>
          </a:xfrm>
          <a:prstGeom prst="rect">
            <a:avLst/>
          </a:prstGeom>
        </p:spPr>
      </p:pic>
      <p:pic>
        <p:nvPicPr>
          <p:cNvPr id="9" name="图片 8"/>
          <p:cNvPicPr>
            <a:picLocks noChangeAspect="1"/>
          </p:cNvPicPr>
          <p:nvPr/>
        </p:nvPicPr>
        <p:blipFill>
          <a:blip r:embed="rId5"/>
          <a:stretch>
            <a:fillRect/>
          </a:stretch>
        </p:blipFill>
        <p:spPr>
          <a:xfrm>
            <a:off x="838200" y="1642668"/>
            <a:ext cx="6095134" cy="948132"/>
          </a:xfrm>
          <a:prstGeom prst="rect">
            <a:avLst/>
          </a:prstGeom>
        </p:spPr>
      </p:pic>
      <p:pic>
        <p:nvPicPr>
          <p:cNvPr id="10" name="图片 9"/>
          <p:cNvPicPr>
            <a:picLocks noChangeAspect="1"/>
          </p:cNvPicPr>
          <p:nvPr/>
        </p:nvPicPr>
        <p:blipFill>
          <a:blip r:embed="rId6"/>
          <a:stretch>
            <a:fillRect/>
          </a:stretch>
        </p:blipFill>
        <p:spPr>
          <a:xfrm>
            <a:off x="838200" y="2663966"/>
            <a:ext cx="5437400" cy="924358"/>
          </a:xfrm>
          <a:prstGeom prst="rect">
            <a:avLst/>
          </a:prstGeom>
        </p:spPr>
      </p:pic>
      <p:pic>
        <p:nvPicPr>
          <p:cNvPr id="11" name="图片 10"/>
          <p:cNvPicPr>
            <a:picLocks noChangeAspect="1"/>
          </p:cNvPicPr>
          <p:nvPr/>
        </p:nvPicPr>
        <p:blipFill>
          <a:blip r:embed="rId7"/>
          <a:stretch>
            <a:fillRect/>
          </a:stretch>
        </p:blipFill>
        <p:spPr>
          <a:xfrm>
            <a:off x="838199" y="3661490"/>
            <a:ext cx="7923527" cy="647274"/>
          </a:xfrm>
          <a:prstGeom prst="rect">
            <a:avLst/>
          </a:prstGeom>
        </p:spPr>
      </p:pic>
      <p:pic>
        <p:nvPicPr>
          <p:cNvPr id="12" name="图片 11"/>
          <p:cNvPicPr>
            <a:picLocks noChangeAspect="1"/>
          </p:cNvPicPr>
          <p:nvPr/>
        </p:nvPicPr>
        <p:blipFill>
          <a:blip r:embed="rId8"/>
          <a:stretch>
            <a:fillRect/>
          </a:stretch>
        </p:blipFill>
        <p:spPr>
          <a:xfrm>
            <a:off x="838199" y="4381930"/>
            <a:ext cx="4220455" cy="397888"/>
          </a:xfrm>
          <a:prstGeom prst="rect">
            <a:avLst/>
          </a:prstGeom>
        </p:spPr>
      </p:pic>
      <p:pic>
        <p:nvPicPr>
          <p:cNvPr id="13" name="图片 12"/>
          <p:cNvPicPr>
            <a:picLocks noChangeAspect="1"/>
          </p:cNvPicPr>
          <p:nvPr/>
        </p:nvPicPr>
        <p:blipFill>
          <a:blip r:embed="rId9"/>
          <a:stretch>
            <a:fillRect/>
          </a:stretch>
        </p:blipFill>
        <p:spPr>
          <a:xfrm>
            <a:off x="838199" y="4931413"/>
            <a:ext cx="5752270" cy="1391301"/>
          </a:xfrm>
          <a:prstGeom prst="rect">
            <a:avLst/>
          </a:prstGeom>
        </p:spPr>
      </p:pic>
      <p:cxnSp>
        <p:nvCxnSpPr>
          <p:cNvPr id="14" name="直接箭头连接符 13"/>
          <p:cNvCxnSpPr/>
          <p:nvPr/>
        </p:nvCxnSpPr>
        <p:spPr>
          <a:xfrm>
            <a:off x="7564582" y="4381930"/>
            <a:ext cx="942720" cy="46581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8507302" y="4495799"/>
            <a:ext cx="2631753" cy="5680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 # create RNN layers on multiple GPUs</a:t>
            </a:r>
            <a:r>
              <a:rPr lang="en-US" altLang="zh-CN" dirty="0"/>
              <a:t>.</a:t>
            </a:r>
            <a:endParaRPr lang="zh-CN" altLang="en-US" dirty="0">
              <a:solidFill>
                <a:schemeClr val="tx1"/>
              </a:solidFill>
            </a:endParaRPr>
          </a:p>
        </p:txBody>
      </p:sp>
    </p:spTree>
    <p:extLst>
      <p:ext uri="{BB962C8B-B14F-4D97-AF65-F5344CB8AC3E}">
        <p14:creationId xmlns:p14="http://schemas.microsoft.com/office/powerpoint/2010/main" val="384816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199" y="365125"/>
            <a:ext cx="7252855" cy="561975"/>
          </a:xfrm>
        </p:spPr>
        <p:txBody>
          <a:bodyPr>
            <a:noAutofit/>
          </a:bodyPr>
          <a:lstStyle/>
          <a:p>
            <a:r>
              <a:rPr lang="en-US" altLang="zh-CN" sz="3200" dirty="0"/>
              <a:t>Building model——Decoder (Train or </a:t>
            </a:r>
            <a:r>
              <a:rPr lang="en-US" altLang="zh-CN" sz="3200" dirty="0" err="1"/>
              <a:t>Eval</a:t>
            </a:r>
            <a:r>
              <a:rPr lang="en-US" altLang="zh-CN" sz="3200" dirty="0"/>
              <a:t>)</a:t>
            </a:r>
            <a:endParaRPr lang="zh-CN" altLang="en-US" sz="3200" dirty="0"/>
          </a:p>
        </p:txBody>
      </p:sp>
      <p:pic>
        <p:nvPicPr>
          <p:cNvPr id="5" name="图片 4"/>
          <p:cNvPicPr>
            <a:picLocks noChangeAspect="1"/>
          </p:cNvPicPr>
          <p:nvPr/>
        </p:nvPicPr>
        <p:blipFill>
          <a:blip r:embed="rId3"/>
          <a:stretch>
            <a:fillRect/>
          </a:stretch>
        </p:blipFill>
        <p:spPr>
          <a:xfrm>
            <a:off x="8507302" y="0"/>
            <a:ext cx="3684698" cy="3038841"/>
          </a:xfrm>
          <a:prstGeom prst="rect">
            <a:avLst/>
          </a:prstGeom>
        </p:spPr>
      </p:pic>
      <p:sp>
        <p:nvSpPr>
          <p:cNvPr id="4" name="文本框 3"/>
          <p:cNvSpPr txBox="1"/>
          <p:nvPr/>
        </p:nvSpPr>
        <p:spPr>
          <a:xfrm>
            <a:off x="791441" y="1962496"/>
            <a:ext cx="7097475" cy="461665"/>
          </a:xfrm>
          <a:prstGeom prst="rect">
            <a:avLst/>
          </a:prstGeom>
          <a:noFill/>
        </p:spPr>
        <p:txBody>
          <a:bodyPr wrap="square" rtlCol="0">
            <a:spAutoFit/>
          </a:bodyPr>
          <a:lstStyle/>
          <a:p>
            <a:endParaRPr lang="zh-CN" altLang="zh-CN" sz="2400" dirty="0"/>
          </a:p>
        </p:txBody>
      </p:sp>
      <p:pic>
        <p:nvPicPr>
          <p:cNvPr id="3" name="图片 2"/>
          <p:cNvPicPr>
            <a:picLocks noChangeAspect="1"/>
          </p:cNvPicPr>
          <p:nvPr/>
        </p:nvPicPr>
        <p:blipFill>
          <a:blip r:embed="rId4"/>
          <a:stretch>
            <a:fillRect/>
          </a:stretch>
        </p:blipFill>
        <p:spPr>
          <a:xfrm>
            <a:off x="838200" y="2046010"/>
            <a:ext cx="6515100" cy="980768"/>
          </a:xfrm>
          <a:prstGeom prst="rect">
            <a:avLst/>
          </a:prstGeom>
        </p:spPr>
      </p:pic>
      <p:pic>
        <p:nvPicPr>
          <p:cNvPr id="6" name="图片 5"/>
          <p:cNvPicPr>
            <a:picLocks noChangeAspect="1"/>
          </p:cNvPicPr>
          <p:nvPr/>
        </p:nvPicPr>
        <p:blipFill>
          <a:blip r:embed="rId5"/>
          <a:stretch>
            <a:fillRect/>
          </a:stretch>
        </p:blipFill>
        <p:spPr>
          <a:xfrm>
            <a:off x="838200" y="1029754"/>
            <a:ext cx="5702502" cy="955848"/>
          </a:xfrm>
          <a:prstGeom prst="rect">
            <a:avLst/>
          </a:prstGeom>
        </p:spPr>
      </p:pic>
      <p:pic>
        <p:nvPicPr>
          <p:cNvPr id="8" name="图片 7"/>
          <p:cNvPicPr>
            <a:picLocks noChangeAspect="1"/>
          </p:cNvPicPr>
          <p:nvPr/>
        </p:nvPicPr>
        <p:blipFill>
          <a:blip r:embed="rId6"/>
          <a:stretch>
            <a:fillRect/>
          </a:stretch>
        </p:blipFill>
        <p:spPr>
          <a:xfrm>
            <a:off x="838200" y="3110292"/>
            <a:ext cx="5362674" cy="900449"/>
          </a:xfrm>
          <a:prstGeom prst="rect">
            <a:avLst/>
          </a:prstGeom>
        </p:spPr>
      </p:pic>
      <p:pic>
        <p:nvPicPr>
          <p:cNvPr id="9" name="图片 8"/>
          <p:cNvPicPr>
            <a:picLocks noChangeAspect="1"/>
          </p:cNvPicPr>
          <p:nvPr/>
        </p:nvPicPr>
        <p:blipFill>
          <a:blip r:embed="rId7"/>
          <a:stretch>
            <a:fillRect/>
          </a:stretch>
        </p:blipFill>
        <p:spPr>
          <a:xfrm>
            <a:off x="852054" y="4082691"/>
            <a:ext cx="5011515" cy="572436"/>
          </a:xfrm>
          <a:prstGeom prst="rect">
            <a:avLst/>
          </a:prstGeom>
        </p:spPr>
      </p:pic>
      <p:pic>
        <p:nvPicPr>
          <p:cNvPr id="10" name="图片 9"/>
          <p:cNvPicPr>
            <a:picLocks noChangeAspect="1"/>
          </p:cNvPicPr>
          <p:nvPr/>
        </p:nvPicPr>
        <p:blipFill>
          <a:blip r:embed="rId8"/>
          <a:stretch>
            <a:fillRect/>
          </a:stretch>
        </p:blipFill>
        <p:spPr>
          <a:xfrm>
            <a:off x="852054" y="4727077"/>
            <a:ext cx="4503794" cy="1867687"/>
          </a:xfrm>
          <a:prstGeom prst="rect">
            <a:avLst/>
          </a:prstGeom>
        </p:spPr>
      </p:pic>
      <p:pic>
        <p:nvPicPr>
          <p:cNvPr id="11" name="图片 10"/>
          <p:cNvPicPr>
            <a:picLocks noChangeAspect="1"/>
          </p:cNvPicPr>
          <p:nvPr/>
        </p:nvPicPr>
        <p:blipFill>
          <a:blip r:embed="rId9"/>
          <a:stretch>
            <a:fillRect/>
          </a:stretch>
        </p:blipFill>
        <p:spPr>
          <a:xfrm>
            <a:off x="5531059" y="5642264"/>
            <a:ext cx="6288665" cy="952500"/>
          </a:xfrm>
          <a:prstGeom prst="rect">
            <a:avLst/>
          </a:prstGeom>
        </p:spPr>
      </p:pic>
      <p:sp>
        <p:nvSpPr>
          <p:cNvPr id="12" name="文本框 11"/>
          <p:cNvSpPr txBox="1"/>
          <p:nvPr/>
        </p:nvSpPr>
        <p:spPr>
          <a:xfrm>
            <a:off x="5529224" y="5236957"/>
            <a:ext cx="5956155" cy="400110"/>
          </a:xfrm>
          <a:prstGeom prst="rect">
            <a:avLst/>
          </a:prstGeom>
          <a:noFill/>
        </p:spPr>
        <p:txBody>
          <a:bodyPr wrap="square" rtlCol="0">
            <a:spAutoFit/>
          </a:bodyPr>
          <a:lstStyle/>
          <a:p>
            <a:r>
              <a:rPr lang="en-US" altLang="zh-CN" sz="2000" dirty="0"/>
              <a:t># </a:t>
            </a:r>
            <a:r>
              <a:rPr lang="en-US" altLang="zh-CN" sz="2000" dirty="0" err="1"/>
              <a:t>logits.shape</a:t>
            </a:r>
            <a:r>
              <a:rPr lang="en-US" altLang="zh-CN" sz="2000" dirty="0"/>
              <a:t>=(</a:t>
            </a:r>
            <a:r>
              <a:rPr lang="en-US" altLang="zh-CN" sz="2000" dirty="0" err="1"/>
              <a:t>max_time</a:t>
            </a:r>
            <a:r>
              <a:rPr lang="en-US" altLang="zh-CN" sz="2000" dirty="0"/>
              <a:t>, </a:t>
            </a:r>
            <a:r>
              <a:rPr lang="en-US" altLang="zh-CN" sz="2000" dirty="0" err="1"/>
              <a:t>batch_size</a:t>
            </a:r>
            <a:r>
              <a:rPr lang="en-US" altLang="zh-CN" sz="2000" dirty="0"/>
              <a:t>, </a:t>
            </a:r>
            <a:r>
              <a:rPr lang="en-US" altLang="zh-CN" sz="2000" dirty="0" err="1"/>
              <a:t>tgt_vocab_size</a:t>
            </a:r>
            <a:r>
              <a:rPr lang="en-US" altLang="zh-CN" sz="2000" dirty="0"/>
              <a:t>)</a:t>
            </a:r>
            <a:endParaRPr lang="zh-CN" altLang="en-US" sz="2000" dirty="0"/>
          </a:p>
        </p:txBody>
      </p:sp>
    </p:spTree>
    <p:extLst>
      <p:ext uri="{BB962C8B-B14F-4D97-AF65-F5344CB8AC3E}">
        <p14:creationId xmlns:p14="http://schemas.microsoft.com/office/powerpoint/2010/main" val="1293171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199" y="365125"/>
            <a:ext cx="7252855" cy="561975"/>
          </a:xfrm>
        </p:spPr>
        <p:txBody>
          <a:bodyPr>
            <a:noAutofit/>
          </a:bodyPr>
          <a:lstStyle/>
          <a:p>
            <a:r>
              <a:rPr lang="en-US" altLang="zh-CN" sz="3200" dirty="0"/>
              <a:t>Building model——Decoder (Infer)</a:t>
            </a:r>
            <a:endParaRPr lang="zh-CN" altLang="en-US" sz="3200" dirty="0"/>
          </a:p>
        </p:txBody>
      </p:sp>
      <p:pic>
        <p:nvPicPr>
          <p:cNvPr id="5" name="图片 4"/>
          <p:cNvPicPr>
            <a:picLocks noChangeAspect="1"/>
          </p:cNvPicPr>
          <p:nvPr/>
        </p:nvPicPr>
        <p:blipFill>
          <a:blip r:embed="rId3"/>
          <a:stretch>
            <a:fillRect/>
          </a:stretch>
        </p:blipFill>
        <p:spPr>
          <a:xfrm>
            <a:off x="8507302" y="0"/>
            <a:ext cx="3684698" cy="3038841"/>
          </a:xfrm>
          <a:prstGeom prst="rect">
            <a:avLst/>
          </a:prstGeom>
        </p:spPr>
      </p:pic>
      <p:sp>
        <p:nvSpPr>
          <p:cNvPr id="13" name="Rectangle 2"/>
          <p:cNvSpPr>
            <a:spLocks noChangeArrowheads="1"/>
          </p:cNvSpPr>
          <p:nvPr/>
        </p:nvSpPr>
        <p:spPr bwMode="auto">
          <a:xfrm>
            <a:off x="973586" y="927049"/>
            <a:ext cx="7436123" cy="347787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if </a:t>
            </a:r>
            <a:r>
              <a:rPr kumimoji="0" lang="zh-CN" altLang="zh-CN" sz="20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infer_mode == </a:t>
            </a:r>
            <a:r>
              <a:rPr kumimoji="0" lang="zh-CN" altLang="zh-CN" sz="20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"beam_search"</a:t>
            </a:r>
            <a:r>
              <a:rPr kumimoji="0" lang="zh-CN" altLang="zh-CN" sz="20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endParaRPr kumimoji="0" lang="en-US" altLang="zh-CN" sz="2000" b="0" i="0" u="none" strike="noStrike" cap="none" normalizeH="0" baseline="0" dirty="0">
              <a:ln>
                <a:noFill/>
              </a:ln>
              <a:solidFill>
                <a:srgbClr val="A9B7C6"/>
              </a:solidFill>
              <a:effectLst/>
              <a:latin typeface="宋体" panose="02010600030101010101" pitchFamily="2" charset="-122"/>
              <a:ea typeface="宋体" panose="02010600030101010101" pitchFamily="2" charset="-122"/>
            </a:endParaRPr>
          </a:p>
          <a:p>
            <a:pPr eaLnBrk="0" fontAlgn="base" hangingPunct="0">
              <a:spcBef>
                <a:spcPct val="0"/>
              </a:spcBef>
              <a:spcAft>
                <a:spcPct val="0"/>
              </a:spcAft>
            </a:pPr>
            <a:r>
              <a:rPr lang="en-US" altLang="zh-CN" sz="2000" dirty="0">
                <a:solidFill>
                  <a:srgbClr val="A9B7C6"/>
                </a:solidFill>
                <a:latin typeface="宋体" panose="02010600030101010101" pitchFamily="2" charset="-122"/>
              </a:rPr>
              <a:t>    </a:t>
            </a:r>
            <a:r>
              <a:rPr lang="zh-CN" altLang="zh-CN" sz="2000" dirty="0">
                <a:solidFill>
                  <a:srgbClr val="A9B7C6"/>
                </a:solidFill>
                <a:latin typeface="宋体" panose="02010600030101010101" pitchFamily="2" charset="-122"/>
              </a:rPr>
              <a:t>my_decoder = tf.contrib.seq2seq.BeamSearchDecoder(</a:t>
            </a:r>
            <a:endParaRPr lang="en-US" altLang="zh-CN" sz="2000" dirty="0">
              <a:solidFill>
                <a:srgbClr val="A9B7C6"/>
              </a:solidFill>
              <a:latin typeface="宋体" panose="02010600030101010101" pitchFamily="2" charset="-122"/>
            </a:endParaRPr>
          </a:p>
          <a:p>
            <a:pPr lvl="0" eaLnBrk="0" fontAlgn="base" hangingPunct="0">
              <a:spcBef>
                <a:spcPct val="0"/>
              </a:spcBef>
              <a:spcAft>
                <a:spcPct val="0"/>
              </a:spcAft>
            </a:pPr>
            <a:r>
              <a:rPr lang="en-US" altLang="zh-CN" sz="2000" dirty="0">
                <a:solidFill>
                  <a:srgbClr val="A9B7C6"/>
                </a:solidFill>
                <a:latin typeface="宋体" panose="02010600030101010101" pitchFamily="2" charset="-122"/>
              </a:rPr>
              <a:t>	</a:t>
            </a:r>
            <a:r>
              <a:rPr lang="zh-CN" altLang="zh-CN" sz="2000" dirty="0">
                <a:solidFill>
                  <a:srgbClr val="AA4926"/>
                </a:solidFill>
                <a:latin typeface="宋体" panose="02010600030101010101" pitchFamily="2" charset="-122"/>
              </a:rPr>
              <a:t>output_layer</a:t>
            </a:r>
            <a:r>
              <a:rPr lang="zh-CN" altLang="zh-CN" sz="2000" dirty="0">
                <a:solidFill>
                  <a:srgbClr val="A9B7C6"/>
                </a:solidFill>
                <a:latin typeface="宋体" panose="02010600030101010101" pitchFamily="2" charset="-122"/>
              </a:rPr>
              <a:t>=</a:t>
            </a:r>
            <a:r>
              <a:rPr lang="zh-CN" altLang="zh-CN" sz="2000" dirty="0">
                <a:solidFill>
                  <a:srgbClr val="94558D"/>
                </a:solidFill>
                <a:latin typeface="宋体" panose="02010600030101010101" pitchFamily="2" charset="-122"/>
              </a:rPr>
              <a:t>self</a:t>
            </a:r>
            <a:r>
              <a:rPr lang="zh-CN" altLang="zh-CN" sz="2000" dirty="0">
                <a:solidFill>
                  <a:srgbClr val="A9B7C6"/>
                </a:solidFill>
                <a:latin typeface="宋体" panose="02010600030101010101" pitchFamily="2" charset="-122"/>
              </a:rPr>
              <a:t>.output_layer</a:t>
            </a:r>
            <a:r>
              <a:rPr lang="zh-CN" altLang="zh-CN" sz="2000" dirty="0">
                <a:solidFill>
                  <a:srgbClr val="CC7832"/>
                </a:solidFill>
                <a:latin typeface="宋体" panose="02010600030101010101" pitchFamily="2" charset="-122"/>
              </a:rPr>
              <a:t>,</a:t>
            </a:r>
            <a:r>
              <a:rPr lang="en-US" altLang="zh-CN" sz="2000" dirty="0">
                <a:solidFill>
                  <a:srgbClr val="A9B7C6"/>
                </a:solidFill>
                <a:latin typeface="宋体" panose="02010600030101010101" pitchFamily="2" charset="-122"/>
              </a:rPr>
              <a:t>…)</a:t>
            </a:r>
          </a:p>
          <a:p>
            <a:pPr lvl="0" eaLnBrk="0" fontAlgn="base" hangingPunct="0">
              <a:spcBef>
                <a:spcPct val="0"/>
              </a:spcBef>
              <a:spcAft>
                <a:spcPct val="0"/>
              </a:spcAft>
            </a:pPr>
            <a:r>
              <a:rPr lang="zh-CN" altLang="zh-CN" sz="2000" dirty="0">
                <a:solidFill>
                  <a:srgbClr val="CC7832"/>
                </a:solidFill>
                <a:latin typeface="宋体" panose="02010600030101010101" pitchFamily="2" charset="-122"/>
              </a:rPr>
              <a:t>elif </a:t>
            </a:r>
            <a:r>
              <a:rPr lang="zh-CN" altLang="zh-CN" sz="2000" dirty="0">
                <a:solidFill>
                  <a:srgbClr val="A9B7C6"/>
                </a:solidFill>
                <a:latin typeface="宋体" panose="02010600030101010101" pitchFamily="2" charset="-122"/>
              </a:rPr>
              <a:t>infer_mode == </a:t>
            </a:r>
            <a:r>
              <a:rPr lang="zh-CN" altLang="zh-CN" sz="2000" dirty="0">
                <a:solidFill>
                  <a:srgbClr val="6A8759"/>
                </a:solidFill>
                <a:latin typeface="宋体" panose="02010600030101010101" pitchFamily="2" charset="-122"/>
              </a:rPr>
              <a:t>"sample"</a:t>
            </a:r>
            <a:r>
              <a:rPr lang="zh-CN" altLang="zh-CN" sz="2000" dirty="0">
                <a:solidFill>
                  <a:srgbClr val="A9B7C6"/>
                </a:solidFill>
                <a:latin typeface="宋体" panose="02010600030101010101" pitchFamily="2" charset="-122"/>
              </a:rPr>
              <a:t>:</a:t>
            </a:r>
            <a:endParaRPr kumimoji="0" lang="zh-CN" altLang="zh-CN" sz="2000" b="0" i="0" u="none" strike="noStrike" cap="none" normalizeH="0" baseline="0" dirty="0">
              <a:ln>
                <a:noFill/>
              </a:ln>
              <a:solidFill>
                <a:schemeClr val="tx1"/>
              </a:solidFill>
              <a:effectLst/>
              <a:latin typeface="Arial" panose="020B0604020202020204" pitchFamily="34" charset="0"/>
            </a:endParaRPr>
          </a:p>
          <a:p>
            <a:pPr lvl="0" eaLnBrk="0" fontAlgn="base" hangingPunct="0">
              <a:spcBef>
                <a:spcPct val="0"/>
              </a:spcBef>
              <a:spcAft>
                <a:spcPct val="0"/>
              </a:spcAft>
            </a:pPr>
            <a:r>
              <a:rPr lang="en-US" altLang="zh-CN" sz="2000" dirty="0">
                <a:solidFill>
                  <a:srgbClr val="A9B7C6"/>
                </a:solidFill>
                <a:latin typeface="宋体" panose="02010600030101010101" pitchFamily="2" charset="-122"/>
              </a:rPr>
              <a:t>    </a:t>
            </a:r>
            <a:r>
              <a:rPr lang="zh-CN" altLang="zh-CN" sz="2000" dirty="0">
                <a:solidFill>
                  <a:srgbClr val="A9B7C6"/>
                </a:solidFill>
                <a:latin typeface="宋体" panose="02010600030101010101" pitchFamily="2" charset="-122"/>
              </a:rPr>
              <a:t>helper = tf.contrib.seq2seq.SampleEmbeddingHelper(</a:t>
            </a:r>
            <a:r>
              <a:rPr lang="en-US" altLang="zh-CN" sz="2000" dirty="0">
                <a:solidFill>
                  <a:srgbClr val="A9B7C6"/>
                </a:solidFill>
                <a:latin typeface="宋体" panose="02010600030101010101" pitchFamily="2" charset="-122"/>
              </a:rPr>
              <a:t>…)</a:t>
            </a:r>
          </a:p>
          <a:p>
            <a:pPr eaLnBrk="0" fontAlgn="base" hangingPunct="0">
              <a:spcBef>
                <a:spcPct val="0"/>
              </a:spcBef>
              <a:spcAft>
                <a:spcPct val="0"/>
              </a:spcAft>
            </a:pPr>
            <a:r>
              <a:rPr lang="en-US" altLang="zh-CN" sz="2000" dirty="0">
                <a:solidFill>
                  <a:srgbClr val="A9B7C6"/>
                </a:solidFill>
                <a:latin typeface="宋体" panose="02010600030101010101" pitchFamily="2" charset="-122"/>
              </a:rPr>
              <a:t>    </a:t>
            </a:r>
            <a:r>
              <a:rPr lang="zh-CN" altLang="zh-CN" sz="2000" dirty="0">
                <a:solidFill>
                  <a:srgbClr val="A9B7C6"/>
                </a:solidFill>
                <a:latin typeface="宋体" panose="02010600030101010101" pitchFamily="2" charset="-122"/>
              </a:rPr>
              <a:t>my_decoder = tf.contrib.seq2seq.BasicDecoder</a:t>
            </a:r>
            <a:r>
              <a:rPr lang="en-US" altLang="zh-CN" sz="2000" dirty="0">
                <a:solidFill>
                  <a:srgbClr val="A9B7C6"/>
                </a:solidFill>
                <a:latin typeface="宋体" panose="02010600030101010101" pitchFamily="2" charset="-122"/>
              </a:rPr>
              <a:t>(</a:t>
            </a:r>
          </a:p>
          <a:p>
            <a:pPr eaLnBrk="0" fontAlgn="base" hangingPunct="0">
              <a:spcBef>
                <a:spcPct val="0"/>
              </a:spcBef>
              <a:spcAft>
                <a:spcPct val="0"/>
              </a:spcAft>
            </a:pPr>
            <a:r>
              <a:rPr lang="en-US" altLang="zh-CN" sz="2000" dirty="0">
                <a:solidFill>
                  <a:srgbClr val="A9B7C6"/>
                </a:solidFill>
                <a:latin typeface="宋体" panose="02010600030101010101" pitchFamily="2" charset="-122"/>
              </a:rPr>
              <a:t>	</a:t>
            </a:r>
            <a:r>
              <a:rPr lang="zh-CN" altLang="zh-CN" sz="2000" dirty="0">
                <a:solidFill>
                  <a:srgbClr val="AA4926"/>
                </a:solidFill>
                <a:latin typeface="宋体" panose="02010600030101010101" pitchFamily="2" charset="-122"/>
              </a:rPr>
              <a:t>output_layer</a:t>
            </a:r>
            <a:r>
              <a:rPr lang="zh-CN" altLang="zh-CN" sz="2000" dirty="0">
                <a:solidFill>
                  <a:srgbClr val="A9B7C6"/>
                </a:solidFill>
                <a:latin typeface="宋体" panose="02010600030101010101" pitchFamily="2" charset="-122"/>
              </a:rPr>
              <a:t>=</a:t>
            </a:r>
            <a:r>
              <a:rPr lang="zh-CN" altLang="zh-CN" sz="2000" dirty="0">
                <a:solidFill>
                  <a:srgbClr val="94558D"/>
                </a:solidFill>
                <a:latin typeface="宋体" panose="02010600030101010101" pitchFamily="2" charset="-122"/>
              </a:rPr>
              <a:t>self</a:t>
            </a:r>
            <a:r>
              <a:rPr lang="zh-CN" altLang="zh-CN" sz="2000" dirty="0">
                <a:solidFill>
                  <a:srgbClr val="A9B7C6"/>
                </a:solidFill>
                <a:latin typeface="宋体" panose="02010600030101010101" pitchFamily="2" charset="-122"/>
              </a:rPr>
              <a:t>.output_layer</a:t>
            </a:r>
            <a:r>
              <a:rPr lang="zh-CN" altLang="zh-CN" sz="2000" dirty="0">
                <a:solidFill>
                  <a:srgbClr val="CC7832"/>
                </a:solidFill>
                <a:latin typeface="宋体" panose="02010600030101010101" pitchFamily="2" charset="-122"/>
              </a:rPr>
              <a:t>,</a:t>
            </a:r>
            <a:r>
              <a:rPr lang="en-US" altLang="zh-CN" sz="2000" dirty="0">
                <a:solidFill>
                  <a:srgbClr val="A9B7C6"/>
                </a:solidFill>
                <a:latin typeface="宋体" panose="02010600030101010101" pitchFamily="2" charset="-122"/>
              </a:rPr>
              <a:t>…)</a:t>
            </a:r>
            <a:endParaRPr kumimoji="0" lang="zh-CN" altLang="zh-CN" sz="2000" b="0" i="0" u="none" strike="noStrike" cap="none" normalizeH="0" baseline="0" dirty="0">
              <a:ln>
                <a:noFill/>
              </a:ln>
              <a:solidFill>
                <a:schemeClr val="tx1"/>
              </a:solidFill>
              <a:effectLst/>
              <a:latin typeface="Arial" panose="020B0604020202020204" pitchFamily="34" charset="0"/>
            </a:endParaRPr>
          </a:p>
          <a:p>
            <a:pPr lvl="0" eaLnBrk="0" fontAlgn="base" hangingPunct="0">
              <a:spcBef>
                <a:spcPct val="0"/>
              </a:spcBef>
              <a:spcAft>
                <a:spcPct val="0"/>
              </a:spcAft>
            </a:pPr>
            <a:r>
              <a:rPr lang="zh-CN" altLang="zh-CN" sz="2000" dirty="0">
                <a:solidFill>
                  <a:srgbClr val="CC7832"/>
                </a:solidFill>
                <a:latin typeface="宋体" panose="02010600030101010101" pitchFamily="2" charset="-122"/>
              </a:rPr>
              <a:t>elif </a:t>
            </a:r>
            <a:r>
              <a:rPr lang="zh-CN" altLang="zh-CN" sz="2000" dirty="0">
                <a:solidFill>
                  <a:srgbClr val="A9B7C6"/>
                </a:solidFill>
                <a:latin typeface="宋体" panose="02010600030101010101" pitchFamily="2" charset="-122"/>
              </a:rPr>
              <a:t>infer_mode == </a:t>
            </a:r>
            <a:r>
              <a:rPr lang="zh-CN" altLang="zh-CN" sz="2000" dirty="0">
                <a:solidFill>
                  <a:srgbClr val="6A8759"/>
                </a:solidFill>
                <a:latin typeface="宋体" panose="02010600030101010101" pitchFamily="2" charset="-122"/>
              </a:rPr>
              <a:t>"greedy"</a:t>
            </a:r>
            <a:r>
              <a:rPr lang="zh-CN" altLang="zh-CN" sz="2000" dirty="0">
                <a:solidFill>
                  <a:srgbClr val="A9B7C6"/>
                </a:solidFill>
                <a:latin typeface="宋体" panose="02010600030101010101" pitchFamily="2" charset="-122"/>
              </a:rPr>
              <a:t>:</a:t>
            </a:r>
            <a:endParaRPr kumimoji="0" lang="zh-CN" altLang="zh-CN" sz="2000" b="0" i="0" u="none" strike="noStrike" cap="none" normalizeH="0" baseline="0" dirty="0">
              <a:ln>
                <a:noFill/>
              </a:ln>
              <a:solidFill>
                <a:schemeClr val="tx1"/>
              </a:solidFill>
              <a:effectLst/>
              <a:latin typeface="Arial" panose="020B0604020202020204" pitchFamily="34" charset="0"/>
            </a:endParaRPr>
          </a:p>
          <a:p>
            <a:pPr lvl="0" eaLnBrk="0" fontAlgn="base" hangingPunct="0">
              <a:spcBef>
                <a:spcPct val="0"/>
              </a:spcBef>
              <a:spcAft>
                <a:spcPct val="0"/>
              </a:spcAft>
            </a:pPr>
            <a:r>
              <a:rPr lang="en-US" altLang="zh-CN" sz="2000" dirty="0">
                <a:solidFill>
                  <a:srgbClr val="A9B7C6"/>
                </a:solidFill>
                <a:latin typeface="宋体" panose="02010600030101010101" pitchFamily="2" charset="-122"/>
              </a:rPr>
              <a:t>    </a:t>
            </a:r>
            <a:r>
              <a:rPr lang="zh-CN" altLang="zh-CN" sz="2000" dirty="0">
                <a:solidFill>
                  <a:srgbClr val="A9B7C6"/>
                </a:solidFill>
                <a:latin typeface="宋体" panose="02010600030101010101" pitchFamily="2" charset="-122"/>
              </a:rPr>
              <a:t>helper = tf.contrib.seq2seq.GreedyEmbeddingHelper(</a:t>
            </a:r>
            <a:r>
              <a:rPr lang="en-US" altLang="zh-CN" sz="2000" dirty="0">
                <a:solidFill>
                  <a:srgbClr val="A9B7C6"/>
                </a:solidFill>
                <a:latin typeface="宋体" panose="02010600030101010101" pitchFamily="2" charset="-122"/>
              </a:rPr>
              <a:t>…)</a:t>
            </a:r>
            <a:endParaRPr kumimoji="0" lang="zh-CN" altLang="zh-CN" sz="20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pPr>
            <a:r>
              <a:rPr lang="en-US" altLang="zh-CN" sz="2000" dirty="0">
                <a:solidFill>
                  <a:srgbClr val="A9B7C6"/>
                </a:solidFill>
                <a:latin typeface="宋体" panose="02010600030101010101" pitchFamily="2" charset="-122"/>
              </a:rPr>
              <a:t>    </a:t>
            </a:r>
            <a:r>
              <a:rPr lang="zh-CN" altLang="zh-CN" sz="2000" dirty="0">
                <a:solidFill>
                  <a:srgbClr val="A9B7C6"/>
                </a:solidFill>
                <a:latin typeface="宋体" panose="02010600030101010101" pitchFamily="2" charset="-122"/>
              </a:rPr>
              <a:t>my_decoder = tf.contrib.seq2seq.BasicDecoder</a:t>
            </a:r>
            <a:r>
              <a:rPr lang="en-US" altLang="zh-CN" sz="2000" dirty="0">
                <a:solidFill>
                  <a:srgbClr val="A9B7C6"/>
                </a:solidFill>
                <a:latin typeface="宋体" panose="02010600030101010101" pitchFamily="2" charset="-122"/>
              </a:rPr>
              <a:t>(</a:t>
            </a:r>
          </a:p>
          <a:p>
            <a:pPr eaLnBrk="0" fontAlgn="base" hangingPunct="0">
              <a:spcBef>
                <a:spcPct val="0"/>
              </a:spcBef>
              <a:spcAft>
                <a:spcPct val="0"/>
              </a:spcAft>
            </a:pPr>
            <a:r>
              <a:rPr lang="en-US" altLang="zh-CN" sz="2000" dirty="0">
                <a:solidFill>
                  <a:srgbClr val="AA4926"/>
                </a:solidFill>
                <a:latin typeface="宋体" panose="02010600030101010101" pitchFamily="2" charset="-122"/>
              </a:rPr>
              <a:t>	</a:t>
            </a:r>
            <a:r>
              <a:rPr lang="zh-CN" altLang="zh-CN" sz="2000" dirty="0">
                <a:solidFill>
                  <a:srgbClr val="AA4926"/>
                </a:solidFill>
                <a:latin typeface="宋体" panose="02010600030101010101" pitchFamily="2" charset="-122"/>
              </a:rPr>
              <a:t>output_layer</a:t>
            </a:r>
            <a:r>
              <a:rPr lang="zh-CN" altLang="zh-CN" sz="2000" dirty="0">
                <a:solidFill>
                  <a:srgbClr val="A9B7C6"/>
                </a:solidFill>
                <a:latin typeface="宋体" panose="02010600030101010101" pitchFamily="2" charset="-122"/>
              </a:rPr>
              <a:t>=</a:t>
            </a:r>
            <a:r>
              <a:rPr lang="zh-CN" altLang="zh-CN" sz="2000" dirty="0">
                <a:solidFill>
                  <a:srgbClr val="94558D"/>
                </a:solidFill>
                <a:latin typeface="宋体" panose="02010600030101010101" pitchFamily="2" charset="-122"/>
              </a:rPr>
              <a:t>self</a:t>
            </a:r>
            <a:r>
              <a:rPr lang="zh-CN" altLang="zh-CN" sz="2000" dirty="0">
                <a:solidFill>
                  <a:srgbClr val="A9B7C6"/>
                </a:solidFill>
                <a:latin typeface="宋体" panose="02010600030101010101" pitchFamily="2" charset="-122"/>
              </a:rPr>
              <a:t>.output_layer</a:t>
            </a:r>
            <a:r>
              <a:rPr lang="zh-CN" altLang="zh-CN" sz="2000" dirty="0">
                <a:solidFill>
                  <a:srgbClr val="CC7832"/>
                </a:solidFill>
                <a:latin typeface="宋体" panose="02010600030101010101" pitchFamily="2" charset="-122"/>
              </a:rPr>
              <a:t>,</a:t>
            </a:r>
            <a:r>
              <a:rPr lang="en-US" altLang="zh-CN" sz="2000" dirty="0">
                <a:solidFill>
                  <a:srgbClr val="A9B7C6"/>
                </a:solidFill>
                <a:latin typeface="宋体" panose="02010600030101010101" pitchFamily="2" charset="-122"/>
              </a:rPr>
              <a:t>…)</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pic>
        <p:nvPicPr>
          <p:cNvPr id="21" name="图片 20"/>
          <p:cNvPicPr>
            <a:picLocks noChangeAspect="1"/>
          </p:cNvPicPr>
          <p:nvPr/>
        </p:nvPicPr>
        <p:blipFill>
          <a:blip r:embed="rId4"/>
          <a:stretch>
            <a:fillRect/>
          </a:stretch>
        </p:blipFill>
        <p:spPr>
          <a:xfrm>
            <a:off x="987440" y="4432587"/>
            <a:ext cx="5052247" cy="2328427"/>
          </a:xfrm>
          <a:prstGeom prst="rect">
            <a:avLst/>
          </a:prstGeom>
        </p:spPr>
      </p:pic>
      <p:cxnSp>
        <p:nvCxnSpPr>
          <p:cNvPr id="22" name="直接箭头连接符 21"/>
          <p:cNvCxnSpPr/>
          <p:nvPr/>
        </p:nvCxnSpPr>
        <p:spPr>
          <a:xfrm>
            <a:off x="7596384" y="4216493"/>
            <a:ext cx="81332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8409709" y="3932474"/>
            <a:ext cx="2341418" cy="5680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 Applied per </a:t>
            </a:r>
            <a:r>
              <a:rPr lang="en-US" altLang="zh-CN" dirty="0" err="1">
                <a:solidFill>
                  <a:schemeClr val="tx1"/>
                </a:solidFill>
              </a:rPr>
              <a:t>timestep</a:t>
            </a:r>
            <a:endParaRPr lang="zh-CN" altLang="en-US" dirty="0">
              <a:solidFill>
                <a:schemeClr val="tx1"/>
              </a:solidFill>
            </a:endParaRPr>
          </a:p>
        </p:txBody>
      </p:sp>
    </p:spTree>
    <p:extLst>
      <p:ext uri="{BB962C8B-B14F-4D97-AF65-F5344CB8AC3E}">
        <p14:creationId xmlns:p14="http://schemas.microsoft.com/office/powerpoint/2010/main" val="4104319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199" y="365125"/>
            <a:ext cx="7266709" cy="561975"/>
          </a:xfrm>
        </p:spPr>
        <p:txBody>
          <a:bodyPr>
            <a:noAutofit/>
          </a:bodyPr>
          <a:lstStyle/>
          <a:p>
            <a:r>
              <a:rPr lang="en-US" altLang="zh-CN" sz="3200" dirty="0"/>
              <a:t>Building model——Projection &amp; Loss layer</a:t>
            </a:r>
            <a:endParaRPr lang="zh-CN" altLang="en-US" sz="3200" dirty="0"/>
          </a:p>
        </p:txBody>
      </p:sp>
      <p:pic>
        <p:nvPicPr>
          <p:cNvPr id="5" name="图片 4"/>
          <p:cNvPicPr>
            <a:picLocks noChangeAspect="1"/>
          </p:cNvPicPr>
          <p:nvPr/>
        </p:nvPicPr>
        <p:blipFill>
          <a:blip r:embed="rId3"/>
          <a:stretch>
            <a:fillRect/>
          </a:stretch>
        </p:blipFill>
        <p:spPr>
          <a:xfrm>
            <a:off x="8507302" y="0"/>
            <a:ext cx="3684698" cy="3038841"/>
          </a:xfrm>
          <a:prstGeom prst="rect">
            <a:avLst/>
          </a:prstGeom>
        </p:spPr>
      </p:pic>
      <p:pic>
        <p:nvPicPr>
          <p:cNvPr id="3" name="图片 2"/>
          <p:cNvPicPr>
            <a:picLocks noChangeAspect="1"/>
          </p:cNvPicPr>
          <p:nvPr/>
        </p:nvPicPr>
        <p:blipFill>
          <a:blip r:embed="rId4"/>
          <a:stretch>
            <a:fillRect/>
          </a:stretch>
        </p:blipFill>
        <p:spPr>
          <a:xfrm>
            <a:off x="838199" y="1581963"/>
            <a:ext cx="4719981" cy="976548"/>
          </a:xfrm>
          <a:prstGeom prst="rect">
            <a:avLst/>
          </a:prstGeom>
        </p:spPr>
      </p:pic>
      <p:sp>
        <p:nvSpPr>
          <p:cNvPr id="6" name="Rectangle 1"/>
          <p:cNvSpPr>
            <a:spLocks noChangeArrowheads="1"/>
          </p:cNvSpPr>
          <p:nvPr/>
        </p:nvSpPr>
        <p:spPr bwMode="auto">
          <a:xfrm>
            <a:off x="838199" y="3212493"/>
            <a:ext cx="9455729" cy="301621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if </a:t>
            </a:r>
            <a:r>
              <a:rPr kumimoji="0" lang="zh-CN" altLang="zh-CN"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.num_sampled_softmax &gt; </a:t>
            </a:r>
            <a:r>
              <a:rPr kumimoji="0" lang="zh-CN" altLang="zh-CN"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t>0</a:t>
            </a:r>
            <a: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endParaRPr kumimoji="0" lang="en-US"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endParaRPr>
          </a:p>
          <a:p>
            <a:pPr eaLnBrk="0" fontAlgn="base" hangingPunct="0">
              <a:spcBef>
                <a:spcPct val="0"/>
              </a:spcBef>
              <a:spcAft>
                <a:spcPct val="0"/>
              </a:spcAft>
            </a:pPr>
            <a:r>
              <a:rPr lang="en-US" altLang="zh-CN" dirty="0">
                <a:solidFill>
                  <a:srgbClr val="A9B7C6"/>
                </a:solidFill>
                <a:latin typeface="宋体" panose="02010600030101010101" pitchFamily="2" charset="-122"/>
              </a:rPr>
              <a:t>    </a:t>
            </a:r>
            <a:r>
              <a:rPr lang="zh-CN" altLang="zh-CN" dirty="0">
                <a:solidFill>
                  <a:srgbClr val="A9B7C6"/>
                </a:solidFill>
                <a:latin typeface="宋体" panose="02010600030101010101" pitchFamily="2" charset="-122"/>
              </a:rPr>
              <a:t>crossent = tf.nn.sampled_softmax_loss(</a:t>
            </a:r>
            <a:r>
              <a:rPr lang="en-US" altLang="zh-CN" dirty="0">
                <a:solidFill>
                  <a:srgbClr val="A9B7C6"/>
                </a:solidFill>
                <a:latin typeface="宋体" panose="02010600030101010101" pitchFamily="2" charset="-122"/>
              </a:rPr>
              <a:t>…)</a:t>
            </a:r>
          </a:p>
          <a:p>
            <a:pPr lvl="0" eaLnBrk="0" fontAlgn="base" hangingPunct="0">
              <a:spcBef>
                <a:spcPct val="0"/>
              </a:spcBef>
              <a:spcAft>
                <a:spcPct val="0"/>
              </a:spcAft>
            </a:pPr>
            <a:r>
              <a:rPr lang="zh-CN" altLang="zh-CN" dirty="0">
                <a:solidFill>
                  <a:srgbClr val="CC7832"/>
                </a:solidFill>
                <a:latin typeface="宋体" panose="02010600030101010101" pitchFamily="2" charset="-122"/>
              </a:rPr>
              <a:t>else</a:t>
            </a:r>
            <a:r>
              <a:rPr lang="zh-CN" altLang="zh-CN" dirty="0">
                <a:solidFill>
                  <a:srgbClr val="A9B7C6"/>
                </a:solidFill>
                <a:latin typeface="宋体" panose="02010600030101010101" pitchFamily="2" charset="-122"/>
              </a:rPr>
              <a:t>:</a:t>
            </a:r>
            <a:br>
              <a:rPr lang="zh-CN" altLang="zh-CN" dirty="0">
                <a:solidFill>
                  <a:srgbClr val="A9B7C6"/>
                </a:solidFill>
                <a:latin typeface="宋体" panose="02010600030101010101" pitchFamily="2" charset="-122"/>
              </a:rPr>
            </a:br>
            <a:r>
              <a:rPr lang="zh-CN" altLang="zh-CN" dirty="0">
                <a:solidFill>
                  <a:srgbClr val="A9B7C6"/>
                </a:solidFill>
                <a:latin typeface="宋体" panose="02010600030101010101" pitchFamily="2" charset="-122"/>
              </a:rPr>
              <a:t>    crossent = tf.nn.sparse_softmax_cross_entropy_with_logits(</a:t>
            </a:r>
            <a:br>
              <a:rPr lang="zh-CN" altLang="zh-CN" dirty="0">
                <a:solidFill>
                  <a:srgbClr val="A9B7C6"/>
                </a:solidFill>
                <a:latin typeface="宋体" panose="02010600030101010101" pitchFamily="2" charset="-122"/>
              </a:rPr>
            </a:br>
            <a:r>
              <a:rPr lang="zh-CN" altLang="zh-CN" dirty="0">
                <a:solidFill>
                  <a:srgbClr val="A9B7C6"/>
                </a:solidFill>
                <a:latin typeface="宋体" panose="02010600030101010101" pitchFamily="2" charset="-122"/>
              </a:rPr>
              <a:t>        </a:t>
            </a:r>
            <a:r>
              <a:rPr lang="zh-CN" altLang="zh-CN" dirty="0">
                <a:solidFill>
                  <a:srgbClr val="AA4926"/>
                </a:solidFill>
                <a:latin typeface="宋体" panose="02010600030101010101" pitchFamily="2" charset="-122"/>
              </a:rPr>
              <a:t>labels</a:t>
            </a:r>
            <a:r>
              <a:rPr lang="zh-CN" altLang="zh-CN" dirty="0">
                <a:solidFill>
                  <a:srgbClr val="A9B7C6"/>
                </a:solidFill>
                <a:latin typeface="宋体" panose="02010600030101010101" pitchFamily="2" charset="-122"/>
              </a:rPr>
              <a:t>=labels</a:t>
            </a:r>
            <a:r>
              <a:rPr lang="zh-CN" altLang="zh-CN" dirty="0">
                <a:solidFill>
                  <a:srgbClr val="CC7832"/>
                </a:solidFill>
                <a:latin typeface="宋体" panose="02010600030101010101" pitchFamily="2" charset="-122"/>
              </a:rPr>
              <a:t>, </a:t>
            </a:r>
            <a:r>
              <a:rPr lang="zh-CN" altLang="zh-CN" dirty="0">
                <a:solidFill>
                  <a:srgbClr val="AA4926"/>
                </a:solidFill>
                <a:latin typeface="宋体" panose="02010600030101010101" pitchFamily="2" charset="-122"/>
              </a:rPr>
              <a:t>logits</a:t>
            </a:r>
            <a:r>
              <a:rPr lang="zh-CN" altLang="zh-CN" dirty="0">
                <a:solidFill>
                  <a:srgbClr val="A9B7C6"/>
                </a:solidFill>
                <a:latin typeface="宋体" panose="02010600030101010101" pitchFamily="2" charset="-122"/>
              </a:rPr>
              <a:t>=logits)</a:t>
            </a:r>
            <a:endParaRPr kumimoji="0" lang="zh-CN" altLang="zh-CN"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pPr>
            <a:r>
              <a:rPr lang="zh-CN" altLang="zh-CN" sz="2000" dirty="0">
                <a:solidFill>
                  <a:srgbClr val="A9B7C6"/>
                </a:solidFill>
                <a:latin typeface="宋体" panose="02010600030101010101" pitchFamily="2" charset="-122"/>
              </a:rPr>
              <a:t>target_weights = tf.sequence_mask(</a:t>
            </a:r>
            <a:br>
              <a:rPr lang="zh-CN" altLang="zh-CN" sz="2000" dirty="0">
                <a:solidFill>
                  <a:srgbClr val="A9B7C6"/>
                </a:solidFill>
                <a:latin typeface="宋体" panose="02010600030101010101" pitchFamily="2" charset="-122"/>
              </a:rPr>
            </a:br>
            <a:r>
              <a:rPr lang="zh-CN" altLang="zh-CN" sz="2000" dirty="0">
                <a:solidFill>
                  <a:srgbClr val="A9B7C6"/>
                </a:solidFill>
                <a:latin typeface="宋体" panose="02010600030101010101" pitchFamily="2" charset="-122"/>
              </a:rPr>
              <a:t>    </a:t>
            </a:r>
            <a:r>
              <a:rPr lang="zh-CN" altLang="zh-CN" sz="2000" dirty="0">
                <a:solidFill>
                  <a:srgbClr val="94558D"/>
                </a:solidFill>
                <a:latin typeface="宋体" panose="02010600030101010101" pitchFamily="2" charset="-122"/>
              </a:rPr>
              <a:t>self</a:t>
            </a:r>
            <a:r>
              <a:rPr lang="zh-CN" altLang="zh-CN" sz="2000" dirty="0">
                <a:solidFill>
                  <a:srgbClr val="A9B7C6"/>
                </a:solidFill>
                <a:latin typeface="宋体" panose="02010600030101010101" pitchFamily="2" charset="-122"/>
              </a:rPr>
              <a:t>.iterator.target_sequence_length</a:t>
            </a:r>
            <a:r>
              <a:rPr lang="zh-CN" altLang="zh-CN" sz="2000" dirty="0">
                <a:solidFill>
                  <a:srgbClr val="CC7832"/>
                </a:solidFill>
                <a:latin typeface="宋体" panose="02010600030101010101" pitchFamily="2" charset="-122"/>
              </a:rPr>
              <a:t>, </a:t>
            </a:r>
            <a:r>
              <a:rPr lang="zh-CN" altLang="zh-CN" sz="2000" dirty="0">
                <a:solidFill>
                  <a:srgbClr val="A9B7C6"/>
                </a:solidFill>
                <a:latin typeface="宋体" panose="02010600030101010101" pitchFamily="2" charset="-122"/>
              </a:rPr>
              <a:t>max_time</a:t>
            </a:r>
            <a:r>
              <a:rPr lang="zh-CN" altLang="zh-CN" sz="2000" dirty="0">
                <a:solidFill>
                  <a:srgbClr val="CC7832"/>
                </a:solidFill>
                <a:latin typeface="宋体" panose="02010600030101010101" pitchFamily="2" charset="-122"/>
              </a:rPr>
              <a:t>,</a:t>
            </a:r>
            <a:r>
              <a:rPr lang="en-US" altLang="zh-CN" sz="2000" dirty="0">
                <a:solidFill>
                  <a:srgbClr val="CC7832"/>
                </a:solidFill>
                <a:latin typeface="宋体" panose="02010600030101010101" pitchFamily="2" charset="-122"/>
              </a:rPr>
              <a:t> </a:t>
            </a:r>
            <a:r>
              <a:rPr lang="zh-CN" altLang="zh-CN" sz="2000" dirty="0">
                <a:solidFill>
                  <a:srgbClr val="AA4926"/>
                </a:solidFill>
                <a:latin typeface="宋体" panose="02010600030101010101" pitchFamily="2" charset="-122"/>
              </a:rPr>
              <a:t>dtype</a:t>
            </a:r>
            <a:r>
              <a:rPr lang="zh-CN" altLang="zh-CN" sz="2000" dirty="0">
                <a:solidFill>
                  <a:srgbClr val="A9B7C6"/>
                </a:solidFill>
                <a:latin typeface="宋体" panose="02010600030101010101" pitchFamily="2" charset="-122"/>
              </a:rPr>
              <a:t>=</a:t>
            </a:r>
            <a:r>
              <a:rPr lang="zh-CN" altLang="zh-CN" sz="2000" dirty="0">
                <a:solidFill>
                  <a:srgbClr val="94558D"/>
                </a:solidFill>
                <a:latin typeface="宋体" panose="02010600030101010101" pitchFamily="2" charset="-122"/>
              </a:rPr>
              <a:t>self</a:t>
            </a:r>
            <a:r>
              <a:rPr lang="zh-CN" altLang="zh-CN" sz="2000" dirty="0">
                <a:solidFill>
                  <a:srgbClr val="A9B7C6"/>
                </a:solidFill>
                <a:latin typeface="宋体" panose="02010600030101010101" pitchFamily="2" charset="-122"/>
              </a:rPr>
              <a:t>.dtype)</a:t>
            </a:r>
            <a:endParaRPr kumimoji="0" lang="zh-CN" altLang="zh-CN" sz="20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pPr>
            <a:r>
              <a:rPr lang="zh-CN" altLang="zh-CN" sz="2000" dirty="0">
                <a:solidFill>
                  <a:srgbClr val="A9B7C6"/>
                </a:solidFill>
                <a:latin typeface="宋体" panose="02010600030101010101" pitchFamily="2" charset="-122"/>
              </a:rPr>
              <a:t>loss = tf.reduce_sum(</a:t>
            </a:r>
            <a:br>
              <a:rPr lang="zh-CN" altLang="zh-CN" sz="2000" dirty="0">
                <a:solidFill>
                  <a:srgbClr val="A9B7C6"/>
                </a:solidFill>
                <a:latin typeface="宋体" panose="02010600030101010101" pitchFamily="2" charset="-122"/>
              </a:rPr>
            </a:br>
            <a:r>
              <a:rPr lang="zh-CN" altLang="zh-CN" sz="2000" dirty="0">
                <a:solidFill>
                  <a:srgbClr val="A9B7C6"/>
                </a:solidFill>
                <a:latin typeface="宋体" panose="02010600030101010101" pitchFamily="2" charset="-122"/>
              </a:rPr>
              <a:t>    crossent * target_weights) / tf.to_float(</a:t>
            </a:r>
            <a:r>
              <a:rPr lang="zh-CN" altLang="zh-CN" sz="2000" dirty="0">
                <a:solidFill>
                  <a:srgbClr val="94558D"/>
                </a:solidFill>
                <a:latin typeface="宋体" panose="02010600030101010101" pitchFamily="2" charset="-122"/>
              </a:rPr>
              <a:t>self</a:t>
            </a:r>
            <a:r>
              <a:rPr lang="zh-CN" altLang="zh-CN" sz="2000" dirty="0">
                <a:solidFill>
                  <a:srgbClr val="A9B7C6"/>
                </a:solidFill>
                <a:latin typeface="宋体" panose="02010600030101010101" pitchFamily="2" charset="-122"/>
              </a:rPr>
              <a:t>.batch_size)</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6312660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702</TotalTime>
  <Words>1067</Words>
  <Application>Microsoft Macintosh PowerPoint</Application>
  <PresentationFormat>宽屏</PresentationFormat>
  <Paragraphs>130</Paragraphs>
  <Slides>22</Slides>
  <Notes>19</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22</vt:i4>
      </vt:variant>
    </vt:vector>
  </HeadingPairs>
  <TitlesOfParts>
    <vt:vector size="27" baseType="lpstr">
      <vt:lpstr>宋体</vt:lpstr>
      <vt:lpstr>Arial</vt:lpstr>
      <vt:lpstr>Calibri</vt:lpstr>
      <vt:lpstr>Calibri Light</vt:lpstr>
      <vt:lpstr>Office 主题</vt:lpstr>
      <vt:lpstr>机器翻译</vt:lpstr>
      <vt:lpstr>Encoder-decoder architecture</vt:lpstr>
      <vt:lpstr>Encoder-decoder architecture</vt:lpstr>
      <vt:lpstr>Building model——Embedding layer</vt:lpstr>
      <vt:lpstr>Building model——Encoder</vt:lpstr>
      <vt:lpstr>Building model——Encoder (create_rnn_cell())</vt:lpstr>
      <vt:lpstr>Building model——Decoder (Train or Eval)</vt:lpstr>
      <vt:lpstr>Building model——Decoder (Infer)</vt:lpstr>
      <vt:lpstr>Building model——Projection &amp; Loss layer</vt:lpstr>
      <vt:lpstr>Gradient compution &amp; optimization</vt:lpstr>
      <vt:lpstr>Attention mechanism</vt:lpstr>
      <vt:lpstr>Attention mechanism</vt:lpstr>
      <vt:lpstr>GNMT attention architecture</vt:lpstr>
      <vt:lpstr>GNMT attention architecture</vt:lpstr>
      <vt:lpstr>GNMT attention architecture</vt:lpstr>
      <vt:lpstr>Datasets (Train)</vt:lpstr>
      <vt:lpstr>Datasets (Train)</vt:lpstr>
      <vt:lpstr>Datasets (Train)</vt:lpstr>
      <vt:lpstr>Datasets (Train)</vt:lpstr>
      <vt:lpstr>Datasets (Train)</vt:lpstr>
      <vt:lpstr>Datasets (Infer)</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机器翻译</dc:title>
  <dc:creator>Sofia</dc:creator>
  <cp:lastModifiedBy>Microsoft Office User</cp:lastModifiedBy>
  <cp:revision>52</cp:revision>
  <dcterms:created xsi:type="dcterms:W3CDTF">2019-03-04T00:36:54Z</dcterms:created>
  <dcterms:modified xsi:type="dcterms:W3CDTF">2020-06-16T10:48:36Z</dcterms:modified>
</cp:coreProperties>
</file>