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6" r:id="rId4"/>
    <p:sldId id="258" r:id="rId5"/>
    <p:sldId id="282" r:id="rId6"/>
    <p:sldId id="283" r:id="rId7"/>
    <p:sldId id="277" r:id="rId8"/>
    <p:sldId id="285" r:id="rId9"/>
    <p:sldId id="278" r:id="rId10"/>
    <p:sldId id="292" r:id="rId11"/>
    <p:sldId id="286" r:id="rId12"/>
    <p:sldId id="302" r:id="rId13"/>
    <p:sldId id="287" r:id="rId14"/>
    <p:sldId id="288" r:id="rId15"/>
    <p:sldId id="301" r:id="rId16"/>
    <p:sldId id="303" r:id="rId17"/>
    <p:sldId id="304" r:id="rId18"/>
    <p:sldId id="300" r:id="rId19"/>
    <p:sldId id="279" r:id="rId20"/>
    <p:sldId id="297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EB"/>
    <a:srgbClr val="B3672E"/>
    <a:srgbClr val="9A9479"/>
    <a:srgbClr val="353332"/>
    <a:srgbClr val="E2A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6314" autoAdjust="0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48476524722798E-2"/>
          <c:y val="4.9999602598106204E-3"/>
          <c:w val="0.94588843852395099"/>
          <c:h val="0.8774871182713149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E2A52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9A947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9-44EF-83E5-AE54BC7754BB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BBC9-44EF-83E5-AE54BC7754BB}"/>
              </c:ext>
            </c:extLst>
          </c:dPt>
          <c:dPt>
            <c:idx val="2"/>
            <c:bubble3D val="0"/>
            <c:spPr>
              <a:solidFill>
                <a:srgbClr val="B3672E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9-44EF-83E5-AE54BC7754BB}"/>
              </c:ext>
            </c:extLst>
          </c:dPt>
          <c:cat>
            <c:strRef>
              <c:f>Sheet1!$B$1:$D$1</c:f>
              <c:strCache>
                <c:ptCount val="3"/>
                <c:pt idx="0">
                  <c:v>CEO</c:v>
                </c:pt>
                <c:pt idx="1">
                  <c:v>Startup Team</c:v>
                </c:pt>
                <c:pt idx="2">
                  <c:v>Investor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C9-44EF-83E5-AE54BC775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 sz="12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pitchFamily="18" charset="-122"/>
              </a:rPr>
              <a:t>2023/5/25</a:t>
            </a:fld>
            <a:endParaRPr lang="zh-CN" altLang="en-US">
              <a:latin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pitchFamily="18" charset="-122"/>
              </a:rPr>
              <a:t>‹#›</a:t>
            </a:fld>
            <a:endParaRPr lang="zh-CN" altLang="en-US">
              <a:latin typeface="思源宋体" panose="020207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216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7134490-0C2D-2B4F-96CD-FBAA30B37B68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14B3D49-67FE-2C44-9577-FA96E26F41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34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14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376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81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82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66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35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2023/5/25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9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2023/5/25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3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40226" y="6858000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http://www.ypppt.com/xiazai/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77C241D-AC9F-D04C-B8E7-06824AAFC641}" type="datetimeFigureOut">
              <a:rPr kumimoji="1" lang="zh-CN" altLang="en-US" smtClean="0"/>
              <a:t>2023/5/25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9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1ppt.com/xiaz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11391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4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的教务管理系统</a:t>
            </a:r>
            <a:endParaRPr lang="zh-CN" sz="4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32"/>
          <p:cNvSpPr txBox="1"/>
          <p:nvPr userDrawn="1"/>
        </p:nvSpPr>
        <p:spPr>
          <a:xfrm>
            <a:off x="4666268" y="3782258"/>
            <a:ext cx="3103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信息工程学院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计科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z62102</a:t>
            </a: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E45F79-3E7F-B396-21EF-5A31D0F48C8D}"/>
              </a:ext>
            </a:extLst>
          </p:cNvPr>
          <p:cNvSpPr txBox="1"/>
          <p:nvPr/>
        </p:nvSpPr>
        <p:spPr>
          <a:xfrm>
            <a:off x="4508454" y="4203818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指导老师：李永全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副教授  答辩人：谢樟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57" grpId="0"/>
      <p:bldP spid="22" grpId="0"/>
      <p:bldP spid="25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0918" y="1018991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系统设计</a:t>
            </a: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72171615-27AF-A85A-8FE8-1DA41201BF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1334" y="2011274"/>
            <a:ext cx="366383" cy="316455"/>
            <a:chOff x="3321" y="1710"/>
            <a:chExt cx="1042" cy="900"/>
          </a:xfrm>
          <a:solidFill>
            <a:srgbClr val="B3672E"/>
          </a:solidFill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9644BCD3-7263-EEA3-A25A-8BD44226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248551C1-EF51-C4DA-4635-496C108E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05C07516-812D-F374-EF42-9EC1F59A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56008617-C7F4-1E0C-5079-AD833B35AB1E}"/>
                </a:ext>
              </a:extLst>
            </p:cNvPr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Line">
            <a:extLst>
              <a:ext uri="{FF2B5EF4-FFF2-40B4-BE49-F238E27FC236}">
                <a16:creationId xmlns:a16="http://schemas.microsoft.com/office/drawing/2014/main" id="{16DA006A-1193-255D-0902-21C03A110A24}"/>
              </a:ext>
            </a:extLst>
          </p:cNvPr>
          <p:cNvSpPr/>
          <p:nvPr/>
        </p:nvSpPr>
        <p:spPr>
          <a:xfrm flipV="1">
            <a:off x="4991810" y="2310852"/>
            <a:ext cx="21139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25400" tIns="25400" rIns="25400" bIns="25400" anchor="ctr"/>
          <a:lstStyle/>
          <a:p>
            <a:pPr>
              <a:defRPr sz="3200"/>
            </a:pPr>
            <a:endParaRPr sz="160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20208F-A062-3A12-024D-D583FE9B9873}"/>
              </a:ext>
            </a:extLst>
          </p:cNvPr>
          <p:cNvSpPr txBox="1"/>
          <p:nvPr/>
        </p:nvSpPr>
        <p:spPr>
          <a:xfrm>
            <a:off x="5047717" y="19729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系统功能模块设计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D2F3C2D-1D47-4BF8-75C9-29E9216211BD}"/>
              </a:ext>
            </a:extLst>
          </p:cNvPr>
          <p:cNvSpPr/>
          <p:nvPr/>
        </p:nvSpPr>
        <p:spPr>
          <a:xfrm>
            <a:off x="1829252" y="3066021"/>
            <a:ext cx="877973" cy="877973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8D786BD-1A96-F69A-9748-7D64BA7DCBBD}"/>
              </a:ext>
            </a:extLst>
          </p:cNvPr>
          <p:cNvSpPr/>
          <p:nvPr/>
        </p:nvSpPr>
        <p:spPr>
          <a:xfrm>
            <a:off x="3548846" y="3066021"/>
            <a:ext cx="877973" cy="877973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0E0D390-3863-74E8-9A28-7E48271EC629}"/>
              </a:ext>
            </a:extLst>
          </p:cNvPr>
          <p:cNvSpPr/>
          <p:nvPr/>
        </p:nvSpPr>
        <p:spPr>
          <a:xfrm>
            <a:off x="5456354" y="3002343"/>
            <a:ext cx="877973" cy="877973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D065553C-89BB-8A45-E8D4-39FB379CD267}"/>
              </a:ext>
            </a:extLst>
          </p:cNvPr>
          <p:cNvSpPr>
            <a:spLocks noEditPoints="1"/>
          </p:cNvSpPr>
          <p:nvPr/>
        </p:nvSpPr>
        <p:spPr bwMode="auto">
          <a:xfrm>
            <a:off x="5732045" y="3281681"/>
            <a:ext cx="307491" cy="304344"/>
          </a:xfrm>
          <a:custGeom>
            <a:avLst/>
            <a:gdLst>
              <a:gd name="T0" fmla="*/ 747 w 804"/>
              <a:gd name="T1" fmla="*/ 427 h 799"/>
              <a:gd name="T2" fmla="*/ 460 w 804"/>
              <a:gd name="T3" fmla="*/ 427 h 799"/>
              <a:gd name="T4" fmla="*/ 418 w 804"/>
              <a:gd name="T5" fmla="*/ 470 h 799"/>
              <a:gd name="T6" fmla="*/ 418 w 804"/>
              <a:gd name="T7" fmla="*/ 756 h 799"/>
              <a:gd name="T8" fmla="*/ 460 w 804"/>
              <a:gd name="T9" fmla="*/ 799 h 799"/>
              <a:gd name="T10" fmla="*/ 747 w 804"/>
              <a:gd name="T11" fmla="*/ 799 h 799"/>
              <a:gd name="T12" fmla="*/ 789 w 804"/>
              <a:gd name="T13" fmla="*/ 756 h 799"/>
              <a:gd name="T14" fmla="*/ 789 w 804"/>
              <a:gd name="T15" fmla="*/ 470 h 799"/>
              <a:gd name="T16" fmla="*/ 747 w 804"/>
              <a:gd name="T17" fmla="*/ 427 h 799"/>
              <a:gd name="T18" fmla="*/ 747 w 804"/>
              <a:gd name="T19" fmla="*/ 756 h 799"/>
              <a:gd name="T20" fmla="*/ 460 w 804"/>
              <a:gd name="T21" fmla="*/ 756 h 799"/>
              <a:gd name="T22" fmla="*/ 460 w 804"/>
              <a:gd name="T23" fmla="*/ 470 h 799"/>
              <a:gd name="T24" fmla="*/ 747 w 804"/>
              <a:gd name="T25" fmla="*/ 470 h 799"/>
              <a:gd name="T26" fmla="*/ 747 w 804"/>
              <a:gd name="T27" fmla="*/ 756 h 799"/>
              <a:gd name="T28" fmla="*/ 329 w 804"/>
              <a:gd name="T29" fmla="*/ 427 h 799"/>
              <a:gd name="T30" fmla="*/ 42 w 804"/>
              <a:gd name="T31" fmla="*/ 427 h 799"/>
              <a:gd name="T32" fmla="*/ 0 w 804"/>
              <a:gd name="T33" fmla="*/ 470 h 799"/>
              <a:gd name="T34" fmla="*/ 0 w 804"/>
              <a:gd name="T35" fmla="*/ 756 h 799"/>
              <a:gd name="T36" fmla="*/ 42 w 804"/>
              <a:gd name="T37" fmla="*/ 799 h 799"/>
              <a:gd name="T38" fmla="*/ 329 w 804"/>
              <a:gd name="T39" fmla="*/ 799 h 799"/>
              <a:gd name="T40" fmla="*/ 371 w 804"/>
              <a:gd name="T41" fmla="*/ 756 h 799"/>
              <a:gd name="T42" fmla="*/ 371 w 804"/>
              <a:gd name="T43" fmla="*/ 470 h 799"/>
              <a:gd name="T44" fmla="*/ 329 w 804"/>
              <a:gd name="T45" fmla="*/ 427 h 799"/>
              <a:gd name="T46" fmla="*/ 329 w 804"/>
              <a:gd name="T47" fmla="*/ 756 h 799"/>
              <a:gd name="T48" fmla="*/ 42 w 804"/>
              <a:gd name="T49" fmla="*/ 756 h 799"/>
              <a:gd name="T50" fmla="*/ 42 w 804"/>
              <a:gd name="T51" fmla="*/ 470 h 799"/>
              <a:gd name="T52" fmla="*/ 329 w 804"/>
              <a:gd name="T53" fmla="*/ 470 h 799"/>
              <a:gd name="T54" fmla="*/ 329 w 804"/>
              <a:gd name="T55" fmla="*/ 756 h 799"/>
              <a:gd name="T56" fmla="*/ 789 w 804"/>
              <a:gd name="T57" fmla="*/ 178 h 799"/>
              <a:gd name="T58" fmla="*/ 634 w 804"/>
              <a:gd name="T59" fmla="*/ 14 h 799"/>
              <a:gd name="T60" fmla="*/ 583 w 804"/>
              <a:gd name="T61" fmla="*/ 14 h 799"/>
              <a:gd name="T62" fmla="*/ 418 w 804"/>
              <a:gd name="T63" fmla="*/ 164 h 799"/>
              <a:gd name="T64" fmla="*/ 418 w 804"/>
              <a:gd name="T65" fmla="*/ 216 h 799"/>
              <a:gd name="T66" fmla="*/ 573 w 804"/>
              <a:gd name="T67" fmla="*/ 380 h 799"/>
              <a:gd name="T68" fmla="*/ 625 w 804"/>
              <a:gd name="T69" fmla="*/ 380 h 799"/>
              <a:gd name="T70" fmla="*/ 789 w 804"/>
              <a:gd name="T71" fmla="*/ 225 h 799"/>
              <a:gd name="T72" fmla="*/ 789 w 804"/>
              <a:gd name="T73" fmla="*/ 178 h 799"/>
              <a:gd name="T74" fmla="*/ 601 w 804"/>
              <a:gd name="T75" fmla="*/ 348 h 799"/>
              <a:gd name="T76" fmla="*/ 451 w 804"/>
              <a:gd name="T77" fmla="*/ 193 h 799"/>
              <a:gd name="T78" fmla="*/ 606 w 804"/>
              <a:gd name="T79" fmla="*/ 47 h 799"/>
              <a:gd name="T80" fmla="*/ 757 w 804"/>
              <a:gd name="T81" fmla="*/ 207 h 799"/>
              <a:gd name="T82" fmla="*/ 601 w 804"/>
              <a:gd name="T83" fmla="*/ 348 h 799"/>
              <a:gd name="T84" fmla="*/ 329 w 804"/>
              <a:gd name="T85" fmla="*/ 9 h 799"/>
              <a:gd name="T86" fmla="*/ 42 w 804"/>
              <a:gd name="T87" fmla="*/ 9 h 799"/>
              <a:gd name="T88" fmla="*/ 0 w 804"/>
              <a:gd name="T89" fmla="*/ 56 h 799"/>
              <a:gd name="T90" fmla="*/ 0 w 804"/>
              <a:gd name="T91" fmla="*/ 343 h 799"/>
              <a:gd name="T92" fmla="*/ 42 w 804"/>
              <a:gd name="T93" fmla="*/ 385 h 799"/>
              <a:gd name="T94" fmla="*/ 329 w 804"/>
              <a:gd name="T95" fmla="*/ 385 h 799"/>
              <a:gd name="T96" fmla="*/ 371 w 804"/>
              <a:gd name="T97" fmla="*/ 343 h 799"/>
              <a:gd name="T98" fmla="*/ 371 w 804"/>
              <a:gd name="T99" fmla="*/ 56 h 799"/>
              <a:gd name="T100" fmla="*/ 329 w 804"/>
              <a:gd name="T101" fmla="*/ 9 h 799"/>
              <a:gd name="T102" fmla="*/ 329 w 804"/>
              <a:gd name="T103" fmla="*/ 338 h 799"/>
              <a:gd name="T104" fmla="*/ 42 w 804"/>
              <a:gd name="T105" fmla="*/ 338 h 799"/>
              <a:gd name="T106" fmla="*/ 42 w 804"/>
              <a:gd name="T107" fmla="*/ 56 h 799"/>
              <a:gd name="T108" fmla="*/ 329 w 804"/>
              <a:gd name="T109" fmla="*/ 56 h 799"/>
              <a:gd name="T110" fmla="*/ 329 w 804"/>
              <a:gd name="T111" fmla="*/ 33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4" h="799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37A85A23-F995-DBA8-91DE-682051D635E6}"/>
              </a:ext>
            </a:extLst>
          </p:cNvPr>
          <p:cNvSpPr>
            <a:spLocks/>
          </p:cNvSpPr>
          <p:nvPr/>
        </p:nvSpPr>
        <p:spPr bwMode="auto">
          <a:xfrm>
            <a:off x="3802096" y="3322501"/>
            <a:ext cx="371475" cy="365014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0595D3B9-B99E-74E5-6F86-24FB3B456B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2410" y="3278034"/>
            <a:ext cx="371659" cy="396978"/>
            <a:chOff x="1446" y="1923"/>
            <a:chExt cx="411" cy="439"/>
          </a:xfrm>
          <a:solidFill>
            <a:schemeClr val="bg1"/>
          </a:solidFill>
        </p:grpSpPr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6FC0496F-A25C-7325-BC12-F5BBBF24EE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9B901406-453F-023D-A322-86AE757AB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DB1F7372-0255-A1B6-0A3C-8C80E143ECAD}"/>
              </a:ext>
            </a:extLst>
          </p:cNvPr>
          <p:cNvSpPr/>
          <p:nvPr/>
        </p:nvSpPr>
        <p:spPr>
          <a:xfrm>
            <a:off x="7133995" y="2990013"/>
            <a:ext cx="877974" cy="877974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A6E71A9-EAE0-1172-9A98-9D9E946DCD61}"/>
              </a:ext>
            </a:extLst>
          </p:cNvPr>
          <p:cNvSpPr/>
          <p:nvPr/>
        </p:nvSpPr>
        <p:spPr>
          <a:xfrm>
            <a:off x="9074270" y="3002343"/>
            <a:ext cx="877975" cy="877975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AutoShape 112">
            <a:extLst>
              <a:ext uri="{FF2B5EF4-FFF2-40B4-BE49-F238E27FC236}">
                <a16:creationId xmlns:a16="http://schemas.microsoft.com/office/drawing/2014/main" id="{916269C6-9A35-58A9-DC3D-24AB2107CCE7}"/>
              </a:ext>
            </a:extLst>
          </p:cNvPr>
          <p:cNvSpPr>
            <a:spLocks/>
          </p:cNvSpPr>
          <p:nvPr/>
        </p:nvSpPr>
        <p:spPr bwMode="auto">
          <a:xfrm>
            <a:off x="9346544" y="3274617"/>
            <a:ext cx="333426" cy="33342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663E93C-6FC5-CAB0-6FD1-95D643D1F96A}"/>
              </a:ext>
            </a:extLst>
          </p:cNvPr>
          <p:cNvGrpSpPr/>
          <p:nvPr/>
        </p:nvGrpSpPr>
        <p:grpSpPr>
          <a:xfrm>
            <a:off x="7453589" y="3260536"/>
            <a:ext cx="228554" cy="333166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47" name="AutoShape 113">
              <a:extLst>
                <a:ext uri="{FF2B5EF4-FFF2-40B4-BE49-F238E27FC236}">
                  <a16:creationId xmlns:a16="http://schemas.microsoft.com/office/drawing/2014/main" id="{1BD9CE73-3109-282C-A711-38DB42C8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8" name="AutoShape 114">
              <a:extLst>
                <a:ext uri="{FF2B5EF4-FFF2-40B4-BE49-F238E27FC236}">
                  <a16:creationId xmlns:a16="http://schemas.microsoft.com/office/drawing/2014/main" id="{BE28F908-0C14-8276-7DB7-09D919FAC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EA20FFCC-98C8-82F2-6B06-43601C263D11}"/>
              </a:ext>
            </a:extLst>
          </p:cNvPr>
          <p:cNvSpPr/>
          <p:nvPr/>
        </p:nvSpPr>
        <p:spPr>
          <a:xfrm>
            <a:off x="1680231" y="4156007"/>
            <a:ext cx="1232987" cy="73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信息管理：管理员对教师、学生信息进行管理。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033538-1AA5-75DE-8C84-CF82F0A5168D}"/>
              </a:ext>
            </a:extLst>
          </p:cNvPr>
          <p:cNvSpPr/>
          <p:nvPr/>
        </p:nvSpPr>
        <p:spPr>
          <a:xfrm>
            <a:off x="3371338" y="4156007"/>
            <a:ext cx="1232987" cy="733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成绩管理：教师对学生的成绩录入、修改。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ACD3102-A63A-35BD-0DDC-526786F912EB}"/>
              </a:ext>
            </a:extLst>
          </p:cNvPr>
          <p:cNvSpPr/>
          <p:nvPr/>
        </p:nvSpPr>
        <p:spPr>
          <a:xfrm>
            <a:off x="6993528" y="4067236"/>
            <a:ext cx="1232987" cy="117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毕业管理：管理员根据学生学分和毕业所需学分进行比较，判断是否能毕业。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6F31842-9418-8BFC-0FCF-44DD7F276F92}"/>
              </a:ext>
            </a:extLst>
          </p:cNvPr>
          <p:cNvSpPr/>
          <p:nvPr/>
        </p:nvSpPr>
        <p:spPr>
          <a:xfrm>
            <a:off x="8959461" y="4072944"/>
            <a:ext cx="1232987" cy="9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就业信息管理：学生提交就业信息，管理员对信息进行审核。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ABE2D2A-B0D0-02E9-F31C-0ABEAE413E19}"/>
              </a:ext>
            </a:extLst>
          </p:cNvPr>
          <p:cNvSpPr/>
          <p:nvPr/>
        </p:nvSpPr>
        <p:spPr>
          <a:xfrm>
            <a:off x="5264569" y="4084852"/>
            <a:ext cx="1232987" cy="117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课程课表管理：管理员、教师对课程、课表进行安排，学生查询课表信息。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51" grpId="0"/>
      <p:bldP spid="20" grpId="0" animBg="1"/>
      <p:bldP spid="21" grpId="0"/>
      <p:bldP spid="26" grpId="0" animBg="1"/>
      <p:bldP spid="27" grpId="0" animBg="1"/>
      <p:bldP spid="30" grpId="0" animBg="1"/>
      <p:bldP spid="37" grpId="0" animBg="1"/>
      <p:bldP spid="38" grpId="0" animBg="1"/>
      <p:bldP spid="42" grpId="0" animBg="1"/>
      <p:bldP spid="44" grpId="0" animBg="1"/>
      <p:bldP spid="45" grpId="0" animBg="1"/>
      <p:bldP spid="49" grpId="0"/>
      <p:bldP spid="50" grpId="0"/>
      <p:bldP spid="53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0918" y="1018991"/>
            <a:ext cx="21461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系统设计</a:t>
            </a: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72171615-27AF-A85A-8FE8-1DA41201BF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8910" y="1480283"/>
            <a:ext cx="366383" cy="316455"/>
            <a:chOff x="3321" y="1710"/>
            <a:chExt cx="1042" cy="900"/>
          </a:xfrm>
          <a:solidFill>
            <a:srgbClr val="B3672E"/>
          </a:solidFill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9644BCD3-7263-EEA3-A25A-8BD44226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248551C1-EF51-C4DA-4635-496C108E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05C07516-812D-F374-EF42-9EC1F59A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56008617-C7F4-1E0C-5079-AD833B35AB1E}"/>
                </a:ext>
              </a:extLst>
            </p:cNvPr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Line">
            <a:extLst>
              <a:ext uri="{FF2B5EF4-FFF2-40B4-BE49-F238E27FC236}">
                <a16:creationId xmlns:a16="http://schemas.microsoft.com/office/drawing/2014/main" id="{16DA006A-1193-255D-0902-21C03A110A24}"/>
              </a:ext>
            </a:extLst>
          </p:cNvPr>
          <p:cNvSpPr/>
          <p:nvPr/>
        </p:nvSpPr>
        <p:spPr>
          <a:xfrm flipV="1">
            <a:off x="5299386" y="1779861"/>
            <a:ext cx="21139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25400" tIns="25400" rIns="25400" bIns="25400" anchor="ctr"/>
          <a:lstStyle/>
          <a:p>
            <a:pPr>
              <a:defRPr sz="3200"/>
            </a:pPr>
            <a:endParaRPr sz="160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20208F-A062-3A12-024D-D583FE9B9873}"/>
              </a:ext>
            </a:extLst>
          </p:cNvPr>
          <p:cNvSpPr txBox="1"/>
          <p:nvPr/>
        </p:nvSpPr>
        <p:spPr>
          <a:xfrm>
            <a:off x="5355293" y="14419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系统功能模块设计</a:t>
            </a: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BDEBA7CF-16D6-8019-15E5-C500E0F0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35" y="2272589"/>
            <a:ext cx="4663440" cy="332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A7C86C-125A-C6A1-E2D8-99904FEFD4B9}"/>
              </a:ext>
            </a:extLst>
          </p:cNvPr>
          <p:cNvSpPr/>
          <p:nvPr/>
        </p:nvSpPr>
        <p:spPr>
          <a:xfrm>
            <a:off x="5299386" y="5918776"/>
            <a:ext cx="236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1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系统总体功能结构图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51" grpId="0"/>
      <p:bldP spid="20" grpId="0" animBg="1"/>
      <p:bldP spid="21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96EFA302-8EF2-FCDD-18C9-94FAA1AFE101}"/>
              </a:ext>
            </a:extLst>
          </p:cNvPr>
          <p:cNvSpPr/>
          <p:nvPr/>
        </p:nvSpPr>
        <p:spPr>
          <a:xfrm>
            <a:off x="1190918" y="2253007"/>
            <a:ext cx="2225410" cy="2225410"/>
          </a:xfrm>
          <a:prstGeom prst="ellipse">
            <a:avLst/>
          </a:prstGeom>
          <a:solidFill>
            <a:srgbClr val="B3672E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Овал 7">
            <a:extLst>
              <a:ext uri="{FF2B5EF4-FFF2-40B4-BE49-F238E27FC236}">
                <a16:creationId xmlns:a16="http://schemas.microsoft.com/office/drawing/2014/main" id="{D1587536-5AE3-47EB-529D-6D94E0817786}"/>
              </a:ext>
            </a:extLst>
          </p:cNvPr>
          <p:cNvSpPr/>
          <p:nvPr/>
        </p:nvSpPr>
        <p:spPr>
          <a:xfrm>
            <a:off x="1740062" y="4079401"/>
            <a:ext cx="384043" cy="3840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Овал 7">
            <a:extLst>
              <a:ext uri="{FF2B5EF4-FFF2-40B4-BE49-F238E27FC236}">
                <a16:creationId xmlns:a16="http://schemas.microsoft.com/office/drawing/2014/main" id="{F72A93D2-8491-F513-DD86-01C1C9965CCD}"/>
              </a:ext>
            </a:extLst>
          </p:cNvPr>
          <p:cNvSpPr/>
          <p:nvPr/>
        </p:nvSpPr>
        <p:spPr>
          <a:xfrm>
            <a:off x="1254212" y="2888886"/>
            <a:ext cx="384043" cy="3840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Овал 6">
            <a:extLst>
              <a:ext uri="{FF2B5EF4-FFF2-40B4-BE49-F238E27FC236}">
                <a16:creationId xmlns:a16="http://schemas.microsoft.com/office/drawing/2014/main" id="{EED26129-B835-A70A-1730-BF8C40D1E75B}"/>
              </a:ext>
            </a:extLst>
          </p:cNvPr>
          <p:cNvSpPr/>
          <p:nvPr/>
        </p:nvSpPr>
        <p:spPr>
          <a:xfrm>
            <a:off x="2214545" y="2444565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Овал 3">
            <a:extLst>
              <a:ext uri="{FF2B5EF4-FFF2-40B4-BE49-F238E27FC236}">
                <a16:creationId xmlns:a16="http://schemas.microsoft.com/office/drawing/2014/main" id="{D87157F3-955C-AA20-362F-C781AA149C84}"/>
              </a:ext>
            </a:extLst>
          </p:cNvPr>
          <p:cNvSpPr/>
          <p:nvPr/>
        </p:nvSpPr>
        <p:spPr>
          <a:xfrm>
            <a:off x="2743155" y="2874194"/>
            <a:ext cx="384043" cy="384043"/>
          </a:xfrm>
          <a:prstGeom prst="ellipse">
            <a:avLst/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Овал 6">
            <a:extLst>
              <a:ext uri="{FF2B5EF4-FFF2-40B4-BE49-F238E27FC236}">
                <a16:creationId xmlns:a16="http://schemas.microsoft.com/office/drawing/2014/main" id="{5C943577-1BA5-78C3-923E-29354E755646}"/>
              </a:ext>
            </a:extLst>
          </p:cNvPr>
          <p:cNvSpPr/>
          <p:nvPr/>
        </p:nvSpPr>
        <p:spPr>
          <a:xfrm>
            <a:off x="2662107" y="3873326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Овал 3">
            <a:extLst>
              <a:ext uri="{FF2B5EF4-FFF2-40B4-BE49-F238E27FC236}">
                <a16:creationId xmlns:a16="http://schemas.microsoft.com/office/drawing/2014/main" id="{F000BE0C-DC6C-BD25-A315-288043F72F75}"/>
              </a:ext>
            </a:extLst>
          </p:cNvPr>
          <p:cNvSpPr/>
          <p:nvPr/>
        </p:nvSpPr>
        <p:spPr>
          <a:xfrm>
            <a:off x="1830502" y="3545634"/>
            <a:ext cx="384043" cy="384043"/>
          </a:xfrm>
          <a:prstGeom prst="ellipse">
            <a:avLst/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50">
            <a:extLst>
              <a:ext uri="{FF2B5EF4-FFF2-40B4-BE49-F238E27FC236}">
                <a16:creationId xmlns:a16="http://schemas.microsoft.com/office/drawing/2014/main" id="{8E32C9ED-0ACF-62ED-3AF1-9349912B8142}"/>
              </a:ext>
            </a:extLst>
          </p:cNvPr>
          <p:cNvSpPr txBox="1"/>
          <p:nvPr/>
        </p:nvSpPr>
        <p:spPr>
          <a:xfrm>
            <a:off x="1190918" y="1018991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系统设计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2F12470-EF2F-391A-D959-F3FC2B12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33" y="923100"/>
            <a:ext cx="5029212" cy="443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圆角矩形 15">
            <a:extLst>
              <a:ext uri="{FF2B5EF4-FFF2-40B4-BE49-F238E27FC236}">
                <a16:creationId xmlns:a16="http://schemas.microsoft.com/office/drawing/2014/main" id="{D676E61B-74E2-9C32-A764-6EA66AB6AFAB}"/>
              </a:ext>
            </a:extLst>
          </p:cNvPr>
          <p:cNvSpPr/>
          <p:nvPr/>
        </p:nvSpPr>
        <p:spPr>
          <a:xfrm>
            <a:off x="450215" y="3045087"/>
            <a:ext cx="3726998" cy="767829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6">
            <a:extLst>
              <a:ext uri="{FF2B5EF4-FFF2-40B4-BE49-F238E27FC236}">
                <a16:creationId xmlns:a16="http://schemas.microsoft.com/office/drawing/2014/main" id="{E1116D25-CEA1-CFE2-8552-B27763A7470C}"/>
              </a:ext>
            </a:extLst>
          </p:cNvPr>
          <p:cNvSpPr/>
          <p:nvPr/>
        </p:nvSpPr>
        <p:spPr>
          <a:xfrm>
            <a:off x="588609" y="3141318"/>
            <a:ext cx="3450210" cy="575365"/>
          </a:xfrm>
          <a:prstGeom prst="roundRect">
            <a:avLst>
              <a:gd name="adj" fmla="val 50000"/>
            </a:avLst>
          </a:prstGeom>
          <a:solidFill>
            <a:srgbClr val="E2A52A"/>
          </a:soli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数据库设计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500F39-FDC6-0BAD-15D7-FDCD14D31EC8}"/>
              </a:ext>
            </a:extLst>
          </p:cNvPr>
          <p:cNvSpPr/>
          <p:nvPr/>
        </p:nvSpPr>
        <p:spPr>
          <a:xfrm>
            <a:off x="7075618" y="5686066"/>
            <a:ext cx="2106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2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数据库模型图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3" grpId="0" animBg="1"/>
      <p:bldP spid="40" grpId="0" animBg="1"/>
      <p:bldP spid="32" grpId="0" animBg="1"/>
      <p:bldP spid="41" grpId="0" animBg="1"/>
      <p:bldP spid="42" grpId="0" animBg="1"/>
      <p:bldP spid="33" grpId="0" animBg="1"/>
      <p:bldP spid="24" grpId="0" animBg="1"/>
      <p:bldP spid="11" grpId="0"/>
      <p:bldP spid="4" grpId="0"/>
      <p:bldP spid="14" grpId="0" animBg="1"/>
      <p:bldP spid="15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3FC9D-E761-66DF-E8F9-4B69F11C7C90}"/>
              </a:ext>
            </a:extLst>
          </p:cNvPr>
          <p:cNvSpPr/>
          <p:nvPr/>
        </p:nvSpPr>
        <p:spPr>
          <a:xfrm>
            <a:off x="6587148" y="1046459"/>
            <a:ext cx="3304672" cy="4792975"/>
          </a:xfrm>
          <a:prstGeom prst="rect">
            <a:avLst/>
          </a:prstGeom>
          <a:solidFill>
            <a:srgbClr val="F1F1EB"/>
          </a:solidFill>
          <a:ln>
            <a:noFill/>
          </a:ln>
          <a:effectLst>
            <a:outerShdw blurRad="1651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B0D62372-A497-932D-517C-DA691AAD265B}"/>
              </a:ext>
            </a:extLst>
          </p:cNvPr>
          <p:cNvSpPr/>
          <p:nvPr/>
        </p:nvSpPr>
        <p:spPr>
          <a:xfrm>
            <a:off x="0" y="2101189"/>
            <a:ext cx="12192000" cy="22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L 形 2">
            <a:extLst>
              <a:ext uri="{FF2B5EF4-FFF2-40B4-BE49-F238E27FC236}">
                <a16:creationId xmlns:a16="http://schemas.microsoft.com/office/drawing/2014/main" id="{EBBE7352-26D3-ADF2-4720-2E39246A7587}"/>
              </a:ext>
            </a:extLst>
          </p:cNvPr>
          <p:cNvSpPr/>
          <p:nvPr/>
        </p:nvSpPr>
        <p:spPr>
          <a:xfrm>
            <a:off x="6267108" y="5656846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7D5E5E05-AC1B-57F2-AB80-9000AA34361C}"/>
              </a:ext>
            </a:extLst>
          </p:cNvPr>
          <p:cNvSpPr/>
          <p:nvPr/>
        </p:nvSpPr>
        <p:spPr>
          <a:xfrm rot="10800000">
            <a:off x="9571780" y="749274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D055F1-24CF-F49B-C239-60D3DE4222E1}"/>
              </a:ext>
            </a:extLst>
          </p:cNvPr>
          <p:cNvSpPr/>
          <p:nvPr/>
        </p:nvSpPr>
        <p:spPr>
          <a:xfrm>
            <a:off x="7148620" y="1917039"/>
            <a:ext cx="20885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5A0515-6DB2-031D-A760-871F8A696966}"/>
              </a:ext>
            </a:extLst>
          </p:cNvPr>
          <p:cNvCxnSpPr/>
          <p:nvPr/>
        </p:nvCxnSpPr>
        <p:spPr>
          <a:xfrm>
            <a:off x="7148620" y="2408568"/>
            <a:ext cx="24841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9D3F14EF-1C08-416F-840B-2EDFE3ED32AA}"/>
              </a:ext>
            </a:extLst>
          </p:cNvPr>
          <p:cNvSpPr>
            <a:spLocks noEditPoints="1"/>
          </p:cNvSpPr>
          <p:nvPr/>
        </p:nvSpPr>
        <p:spPr bwMode="auto">
          <a:xfrm>
            <a:off x="1365211" y="2626991"/>
            <a:ext cx="2752574" cy="2199351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701B05-BEC0-DACE-71FB-7338E447D960}"/>
              </a:ext>
            </a:extLst>
          </p:cNvPr>
          <p:cNvSpPr txBox="1"/>
          <p:nvPr/>
        </p:nvSpPr>
        <p:spPr>
          <a:xfrm>
            <a:off x="7034954" y="2899592"/>
            <a:ext cx="2536826" cy="162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后端使用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SpringBoot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MyBatisPlus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ElementUI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对教务管理系统进行开发，实现了预想的功能。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并在文中介绍了系统功能的实现流程和相关代码。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24" grpId="0" animBg="1"/>
      <p:bldP spid="11" grpId="0"/>
      <p:bldP spid="3" grpId="0" animBg="1"/>
      <p:bldP spid="4" grpId="0" animBg="1"/>
      <p:bldP spid="7" grpId="0"/>
      <p:bldP spid="21" grpId="0" animBg="1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3F14EF-1C08-416F-840B-2EDFE3ED32AA}"/>
              </a:ext>
            </a:extLst>
          </p:cNvPr>
          <p:cNvSpPr>
            <a:spLocks noEditPoints="1"/>
          </p:cNvSpPr>
          <p:nvPr/>
        </p:nvSpPr>
        <p:spPr bwMode="auto">
          <a:xfrm>
            <a:off x="1365211" y="2626991"/>
            <a:ext cx="2752574" cy="2199351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79AA8D4-37CA-44E1-D0B0-826E0855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68" y="1625917"/>
            <a:ext cx="3646170" cy="360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CFE229-9CA5-9848-25E1-01588264FCE8}"/>
              </a:ext>
            </a:extLst>
          </p:cNvPr>
          <p:cNvSpPr/>
          <p:nvPr/>
        </p:nvSpPr>
        <p:spPr>
          <a:xfrm>
            <a:off x="7702108" y="5686066"/>
            <a:ext cx="2106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3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用户登录流程图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21" grpId="0" animBg="1"/>
      <p:bldP spid="3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3F14EF-1C08-416F-840B-2EDFE3ED32AA}"/>
              </a:ext>
            </a:extLst>
          </p:cNvPr>
          <p:cNvSpPr>
            <a:spLocks noEditPoints="1"/>
          </p:cNvSpPr>
          <p:nvPr/>
        </p:nvSpPr>
        <p:spPr bwMode="auto">
          <a:xfrm>
            <a:off x="1365211" y="2626991"/>
            <a:ext cx="2752574" cy="2199351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CFE229-9CA5-9848-25E1-01588264FCE8}"/>
              </a:ext>
            </a:extLst>
          </p:cNvPr>
          <p:cNvSpPr/>
          <p:nvPr/>
        </p:nvSpPr>
        <p:spPr>
          <a:xfrm>
            <a:off x="7557383" y="5681451"/>
            <a:ext cx="2268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4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添加用户信息流程图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CC73241-DCE7-F908-FB60-BD609CDB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108" y="1595404"/>
            <a:ext cx="1979295" cy="3623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8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21" grpId="0" animBg="1"/>
      <p:bldP spid="3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3F14EF-1C08-416F-840B-2EDFE3ED32AA}"/>
              </a:ext>
            </a:extLst>
          </p:cNvPr>
          <p:cNvSpPr>
            <a:spLocks noEditPoints="1"/>
          </p:cNvSpPr>
          <p:nvPr/>
        </p:nvSpPr>
        <p:spPr bwMode="auto">
          <a:xfrm>
            <a:off x="1365211" y="2626991"/>
            <a:ext cx="2752574" cy="2199351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CFE229-9CA5-9848-25E1-01588264FCE8}"/>
              </a:ext>
            </a:extLst>
          </p:cNvPr>
          <p:cNvSpPr/>
          <p:nvPr/>
        </p:nvSpPr>
        <p:spPr>
          <a:xfrm>
            <a:off x="7702108" y="5686066"/>
            <a:ext cx="2106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楷体_GB2312"/>
                <a:cs typeface="Times New Roman" panose="02020603050405020304" pitchFamily="18" charset="0"/>
              </a:rPr>
              <a:t>5</a:t>
            </a:r>
            <a:r>
              <a:rPr lang="en-US" altLang="zh-CN" sz="1400" kern="100">
                <a:latin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1400" kern="100" dirty="0">
                <a:latin typeface="楷体_GB2312"/>
                <a:cs typeface="Times New Roman" panose="02020603050405020304" pitchFamily="18" charset="0"/>
              </a:rPr>
              <a:t>成绩打分流程图</a:t>
            </a:r>
            <a:endParaRPr lang="en-US" altLang="zh-CN" sz="1400" kern="100" dirty="0">
              <a:latin typeface="楷体_GB2312"/>
              <a:cs typeface="Times New Roman" panose="02020603050405020304" pitchFamily="18" charset="0"/>
            </a:endParaRP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91F9D7C6-0867-F6DE-5E3D-EBFA0EA9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902" y="1777690"/>
            <a:ext cx="2476500" cy="3663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4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21" grpId="0" animBg="1"/>
      <p:bldP spid="3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3FC9D-E761-66DF-E8F9-4B69F11C7C90}"/>
              </a:ext>
            </a:extLst>
          </p:cNvPr>
          <p:cNvSpPr/>
          <p:nvPr/>
        </p:nvSpPr>
        <p:spPr>
          <a:xfrm>
            <a:off x="6587148" y="1046459"/>
            <a:ext cx="3304672" cy="4792975"/>
          </a:xfrm>
          <a:prstGeom prst="rect">
            <a:avLst/>
          </a:prstGeom>
          <a:solidFill>
            <a:srgbClr val="F1F1EB"/>
          </a:solidFill>
          <a:ln>
            <a:noFill/>
          </a:ln>
          <a:effectLst>
            <a:outerShdw blurRad="1651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B0D62372-A497-932D-517C-DA691AAD265B}"/>
              </a:ext>
            </a:extLst>
          </p:cNvPr>
          <p:cNvSpPr/>
          <p:nvPr/>
        </p:nvSpPr>
        <p:spPr>
          <a:xfrm>
            <a:off x="0" y="2101189"/>
            <a:ext cx="12192000" cy="22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L 形 2">
            <a:extLst>
              <a:ext uri="{FF2B5EF4-FFF2-40B4-BE49-F238E27FC236}">
                <a16:creationId xmlns:a16="http://schemas.microsoft.com/office/drawing/2014/main" id="{EBBE7352-26D3-ADF2-4720-2E39246A7587}"/>
              </a:ext>
            </a:extLst>
          </p:cNvPr>
          <p:cNvSpPr/>
          <p:nvPr/>
        </p:nvSpPr>
        <p:spPr>
          <a:xfrm>
            <a:off x="6267108" y="5656846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7D5E5E05-AC1B-57F2-AB80-9000AA34361C}"/>
              </a:ext>
            </a:extLst>
          </p:cNvPr>
          <p:cNvSpPr/>
          <p:nvPr/>
        </p:nvSpPr>
        <p:spPr>
          <a:xfrm rot="10800000">
            <a:off x="9571780" y="749274"/>
            <a:ext cx="640080" cy="525780"/>
          </a:xfrm>
          <a:prstGeom prst="corner">
            <a:avLst>
              <a:gd name="adj1" fmla="val 32979"/>
              <a:gd name="adj2" fmla="val 30142"/>
            </a:avLst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04BF55-7BCF-32AB-90DF-AA086E801FAF}"/>
              </a:ext>
            </a:extLst>
          </p:cNvPr>
          <p:cNvSpPr txBox="1"/>
          <p:nvPr/>
        </p:nvSpPr>
        <p:spPr>
          <a:xfrm>
            <a:off x="7034954" y="2605050"/>
            <a:ext cx="2536826" cy="213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采用黑盒测试使用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PostMan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JMeter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工具对系统进行功能测试和性能测试。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经测试，教务管理系统的各个功能均正常，但是系统在高并发时响应速度较慢，有卡顿现象，后续需要对系统性能进行优化。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D055F1-24CF-F49B-C239-60D3DE4222E1}"/>
              </a:ext>
            </a:extLst>
          </p:cNvPr>
          <p:cNvSpPr/>
          <p:nvPr/>
        </p:nvSpPr>
        <p:spPr>
          <a:xfrm>
            <a:off x="7148620" y="1917039"/>
            <a:ext cx="20885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系统测试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5A0515-6DB2-031D-A760-871F8A696966}"/>
              </a:ext>
            </a:extLst>
          </p:cNvPr>
          <p:cNvCxnSpPr/>
          <p:nvPr/>
        </p:nvCxnSpPr>
        <p:spPr>
          <a:xfrm>
            <a:off x="7148620" y="2408568"/>
            <a:ext cx="24841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5">
            <a:extLst>
              <a:ext uri="{FF2B5EF4-FFF2-40B4-BE49-F238E27FC236}">
                <a16:creationId xmlns:a16="http://schemas.microsoft.com/office/drawing/2014/main" id="{C54D640C-1692-5861-398A-DE93A086023A}"/>
              </a:ext>
            </a:extLst>
          </p:cNvPr>
          <p:cNvCxnSpPr/>
          <p:nvPr/>
        </p:nvCxnSpPr>
        <p:spPr>
          <a:xfrm>
            <a:off x="4578075" y="3650074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>
            <a:extLst>
              <a:ext uri="{FF2B5EF4-FFF2-40B4-BE49-F238E27FC236}">
                <a16:creationId xmlns:a16="http://schemas.microsoft.com/office/drawing/2014/main" id="{69C8DCF2-1211-3BAD-E470-2FFFDE703FE5}"/>
              </a:ext>
            </a:extLst>
          </p:cNvPr>
          <p:cNvCxnSpPr/>
          <p:nvPr/>
        </p:nvCxnSpPr>
        <p:spPr>
          <a:xfrm>
            <a:off x="5334051" y="2703429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3169C13A-56BD-612C-EDAE-5CD826C33409}"/>
              </a:ext>
            </a:extLst>
          </p:cNvPr>
          <p:cNvSpPr txBox="1"/>
          <p:nvPr/>
        </p:nvSpPr>
        <p:spPr>
          <a:xfrm>
            <a:off x="1126767" y="113253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系统测试</a:t>
            </a:r>
          </a:p>
        </p:txBody>
      </p:sp>
      <p:sp>
        <p:nvSpPr>
          <p:cNvPr id="10" name="Freeform 42">
            <a:extLst>
              <a:ext uri="{FF2B5EF4-FFF2-40B4-BE49-F238E27FC236}">
                <a16:creationId xmlns:a16="http://schemas.microsoft.com/office/drawing/2014/main" id="{4D8748F6-4F18-F234-1339-BAAB7716C511}"/>
              </a:ext>
            </a:extLst>
          </p:cNvPr>
          <p:cNvSpPr>
            <a:spLocks noEditPoints="1"/>
          </p:cNvSpPr>
          <p:nvPr/>
        </p:nvSpPr>
        <p:spPr bwMode="auto">
          <a:xfrm>
            <a:off x="1228718" y="3041831"/>
            <a:ext cx="2128017" cy="2085577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rgbClr val="B3672E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00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24" grpId="0" animBg="1"/>
      <p:bldP spid="11" grpId="0"/>
      <p:bldP spid="3" grpId="0" animBg="1"/>
      <p:bldP spid="4" grpId="0" animBg="1"/>
      <p:bldP spid="5" grpId="0"/>
      <p:bldP spid="7" grpId="0"/>
      <p:bldP spid="32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852150" y="671339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http://www.ypppt.com/xiazai/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论文总结与结论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2B75D7-A43D-E79F-7D3F-2025636E4A39}"/>
              </a:ext>
            </a:extLst>
          </p:cNvPr>
          <p:cNvSpPr txBox="1"/>
          <p:nvPr/>
        </p:nvSpPr>
        <p:spPr>
          <a:xfrm>
            <a:off x="4828870" y="4172712"/>
            <a:ext cx="2344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的教务管理系统</a:t>
            </a:r>
            <a:endParaRPr kumimoji="1"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7" grpId="0" animBg="1"/>
      <p:bldP spid="13" grpId="0"/>
      <p:bldP spid="24" grpId="0" animBg="1"/>
      <p:bldP spid="11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论文结论与总结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Овал 1"/>
          <p:cNvSpPr/>
          <p:nvPr/>
        </p:nvSpPr>
        <p:spPr>
          <a:xfrm>
            <a:off x="1227464" y="2650113"/>
            <a:ext cx="1536169" cy="1536171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Овал 2"/>
          <p:cNvSpPr/>
          <p:nvPr/>
        </p:nvSpPr>
        <p:spPr>
          <a:xfrm>
            <a:off x="1803527" y="1786017"/>
            <a:ext cx="384043" cy="384043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Овал 3"/>
          <p:cNvSpPr/>
          <p:nvPr/>
        </p:nvSpPr>
        <p:spPr>
          <a:xfrm>
            <a:off x="1803527" y="4661892"/>
            <a:ext cx="384043" cy="384043"/>
          </a:xfrm>
          <a:prstGeom prst="ellipse">
            <a:avLst/>
          </a:pr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Овал 4"/>
          <p:cNvSpPr/>
          <p:nvPr/>
        </p:nvSpPr>
        <p:spPr>
          <a:xfrm>
            <a:off x="2763168" y="4378305"/>
            <a:ext cx="384043" cy="384043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Овал 5"/>
          <p:cNvSpPr/>
          <p:nvPr/>
        </p:nvSpPr>
        <p:spPr>
          <a:xfrm>
            <a:off x="3243687" y="3701785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Овал 6"/>
          <p:cNvSpPr/>
          <p:nvPr/>
        </p:nvSpPr>
        <p:spPr>
          <a:xfrm>
            <a:off x="2763168" y="2122189"/>
            <a:ext cx="384043" cy="384043"/>
          </a:xfrm>
          <a:prstGeom prst="ellipse">
            <a:avLst/>
          </a:prstGeom>
          <a:solidFill>
            <a:srgbClr val="9A9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Овал 7"/>
          <p:cNvSpPr/>
          <p:nvPr/>
        </p:nvSpPr>
        <p:spPr>
          <a:xfrm>
            <a:off x="3243687" y="2746124"/>
            <a:ext cx="384043" cy="384043"/>
          </a:xfrm>
          <a:prstGeom prst="ellipse">
            <a:avLst/>
          </a:prstGeom>
          <a:solidFill>
            <a:srgbClr val="B36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ru-RU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0" name="Прямая соединительная линия 15"/>
          <p:cNvCxnSpPr/>
          <p:nvPr/>
        </p:nvCxnSpPr>
        <p:spPr>
          <a:xfrm>
            <a:off x="4131062" y="3413753"/>
            <a:ext cx="840817" cy="0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4971879" y="2410222"/>
            <a:ext cx="0" cy="2085578"/>
          </a:xfrm>
          <a:prstGeom prst="line">
            <a:avLst/>
          </a:prstGeom>
          <a:ln>
            <a:solidFill>
              <a:srgbClr val="5B7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12434" y="3100730"/>
            <a:ext cx="5681444" cy="122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本文介绍了基于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的教务管理系统从需求分析，设计思路，系统实现以及系统测试几个各方面进行了详细介绍。系统采用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模式，后端使用了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SpringBoot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MyBatisPlus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数据库开发，前端使用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ElementUI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开发，实现了信息管理，课程管理，成绩管理，毕业管理和就业信息管理功能。系统具有良好的用户界面且操作简单易懂，可以提高教学管理效率满足教务管理的基本需求。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87143" y="2170060"/>
            <a:ext cx="306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论文结论与总结</a:t>
            </a:r>
          </a:p>
        </p:txBody>
      </p:sp>
      <p:sp>
        <p:nvSpPr>
          <p:cNvPr id="17" name="AutoShape 112"/>
          <p:cNvSpPr/>
          <p:nvPr/>
        </p:nvSpPr>
        <p:spPr bwMode="auto">
          <a:xfrm>
            <a:off x="1727512" y="3053490"/>
            <a:ext cx="673720" cy="64851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8" grpId="0" animBg="1"/>
      <p:bldP spid="9" grpId="0" animBg="1"/>
      <p:bldP spid="2" grpId="0" animBg="1"/>
      <p:bldP spid="12" grpId="0" animBg="1"/>
      <p:bldP spid="13" grpId="0" animBg="1"/>
      <p:bldP spid="14" grpId="0" animBg="1"/>
      <p:bldP spid="18" grpId="0" animBg="1"/>
      <p:bldP spid="10" grpId="0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34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56995" y="956945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730240" y="1858010"/>
            <a:ext cx="1265555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12098" y="1151374"/>
            <a:ext cx="3200214" cy="10698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dirty="0">
                <a:solidFill>
                  <a:srgbClr val="353332"/>
                </a:solidFill>
                <a:cs typeface="+mn-ea"/>
                <a:sym typeface="+mn-lt"/>
              </a:rPr>
              <a:t>目录</a:t>
            </a:r>
            <a:r>
              <a:rPr lang="en-US" altLang="zh-CN" sz="2400" dirty="0">
                <a:solidFill>
                  <a:srgbClr val="353332"/>
                </a:solidFill>
                <a:cs typeface="+mn-ea"/>
                <a:sym typeface="+mn-lt"/>
              </a:rPr>
              <a:t>/</a:t>
            </a:r>
            <a:r>
              <a:rPr lang="en-US" altLang="zh-CN" sz="2000" dirty="0">
                <a:solidFill>
                  <a:srgbClr val="353332"/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492207" y="2906030"/>
            <a:ext cx="3627924" cy="730973"/>
            <a:chOff x="2162007" y="1632855"/>
            <a:chExt cx="3627924" cy="730973"/>
          </a:xfrm>
        </p:grpSpPr>
        <p:sp>
          <p:nvSpPr>
            <p:cNvPr id="23" name="菱形 22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B3672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1949" y="1632855"/>
              <a:ext cx="305798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论文的选题背景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92207" y="3727575"/>
            <a:ext cx="3627615" cy="701273"/>
            <a:chOff x="2162007" y="1662555"/>
            <a:chExt cx="3627615" cy="701273"/>
          </a:xfrm>
        </p:grpSpPr>
        <p:sp>
          <p:nvSpPr>
            <p:cNvPr id="31" name="菱形 30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E2A52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731640" y="1662555"/>
              <a:ext cx="305798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论文的研究过程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40282" y="2905690"/>
            <a:ext cx="3637140" cy="727503"/>
            <a:chOff x="2162007" y="1636325"/>
            <a:chExt cx="3637140" cy="727503"/>
          </a:xfrm>
        </p:grpSpPr>
        <p:sp>
          <p:nvSpPr>
            <p:cNvPr id="35" name="菱形 34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9A94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741165" y="1636325"/>
              <a:ext cx="305798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论文的研究内容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49807" y="3894710"/>
            <a:ext cx="3486785" cy="866557"/>
            <a:chOff x="2171532" y="1812545"/>
            <a:chExt cx="3486785" cy="866557"/>
          </a:xfrm>
        </p:grpSpPr>
        <p:sp>
          <p:nvSpPr>
            <p:cNvPr id="41" name="菱形 40"/>
            <p:cNvSpPr/>
            <p:nvPr/>
          </p:nvSpPr>
          <p:spPr>
            <a:xfrm>
              <a:off x="2171532" y="1812545"/>
              <a:ext cx="569633" cy="570333"/>
            </a:xfrm>
            <a:prstGeom prst="diamond">
              <a:avLst/>
            </a:prstGeom>
            <a:solidFill>
              <a:srgbClr val="3533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82097" y="1848105"/>
              <a:ext cx="27762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论文总结与结论</a:t>
              </a:r>
            </a:p>
            <a:p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/>
        </p:nvSpPr>
        <p:spPr>
          <a:xfrm>
            <a:off x="2042160" y="2768600"/>
            <a:ext cx="8107045" cy="923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恳请各位老师批评指正</a:t>
            </a:r>
          </a:p>
        </p:txBody>
      </p:sp>
      <p:sp>
        <p:nvSpPr>
          <p:cNvPr id="25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4C0FEE-2E37-778A-1A5E-55723502A688}"/>
              </a:ext>
            </a:extLst>
          </p:cNvPr>
          <p:cNvSpPr txBox="1"/>
          <p:nvPr/>
        </p:nvSpPr>
        <p:spPr>
          <a:xfrm>
            <a:off x="4914792" y="3832136"/>
            <a:ext cx="259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的教务管理系统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5A1D9D-4022-32B2-FEDA-D1BF251CE514}"/>
              </a:ext>
            </a:extLst>
          </p:cNvPr>
          <p:cNvSpPr txBox="1"/>
          <p:nvPr/>
        </p:nvSpPr>
        <p:spPr>
          <a:xfrm>
            <a:off x="4508454" y="4283322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指导老师：李永全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副教授  答辩人：谢樟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57" grpId="0"/>
      <p:bldP spid="25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2418" y="4172712"/>
            <a:ext cx="2344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的教务管理系统</a:t>
            </a:r>
            <a:endParaRPr kumimoji="1"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论文的选题背景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177553"/>
            <a:ext cx="1645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1F1EB"/>
                </a:solidFill>
              </a:rPr>
              <a:t>https://www.ypppt.com/</a:t>
            </a:r>
            <a:endParaRPr lang="zh-CN" altLang="en-US" sz="900" dirty="0">
              <a:solidFill>
                <a:srgbClr val="F1F1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/>
      <p:bldP spid="13" grpId="0"/>
      <p:bldP spid="24" grpId="0" animBg="1"/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论文的选题背景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63" name="2D Pie Chart"/>
          <p:cNvGraphicFramePr/>
          <p:nvPr/>
        </p:nvGraphicFramePr>
        <p:xfrm>
          <a:off x="1177926" y="1627207"/>
          <a:ext cx="3797300" cy="4093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64" name="Circle"/>
          <p:cNvSpPr/>
          <p:nvPr/>
        </p:nvSpPr>
        <p:spPr>
          <a:xfrm>
            <a:off x="1566100" y="1890993"/>
            <a:ext cx="3113442" cy="311344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1066" name="Design is how it Works.…"/>
          <p:cNvSpPr/>
          <p:nvPr/>
        </p:nvSpPr>
        <p:spPr>
          <a:xfrm>
            <a:off x="2108332" y="4007242"/>
            <a:ext cx="2046544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研究背景</a:t>
            </a:r>
          </a:p>
        </p:txBody>
      </p:sp>
      <p:sp>
        <p:nvSpPr>
          <p:cNvPr id="1084" name="Doughnut Chart…"/>
          <p:cNvSpPr/>
          <p:nvPr/>
        </p:nvSpPr>
        <p:spPr>
          <a:xfrm>
            <a:off x="6871524" y="1634172"/>
            <a:ext cx="1442703" cy="4308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30353E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zh-CN" altLang="en-US" sz="2800" b="1" dirty="0">
                <a:cs typeface="+mn-ea"/>
                <a:sym typeface="+mn-lt"/>
              </a:rPr>
              <a:t>研究背景</a:t>
            </a:r>
          </a:p>
        </p:txBody>
      </p:sp>
      <p:sp>
        <p:nvSpPr>
          <p:cNvPr id="1086" name="Line"/>
          <p:cNvSpPr/>
          <p:nvPr/>
        </p:nvSpPr>
        <p:spPr>
          <a:xfrm>
            <a:off x="6240448" y="2176235"/>
            <a:ext cx="3089424" cy="1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CDFB14-F6ED-9B3A-09D4-81CCCB3230DF}"/>
              </a:ext>
            </a:extLst>
          </p:cNvPr>
          <p:cNvSpPr/>
          <p:nvPr/>
        </p:nvSpPr>
        <p:spPr>
          <a:xfrm>
            <a:off x="6032241" y="2328421"/>
            <a:ext cx="4713997" cy="3205109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/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7C05EF9D-5C4C-8949-4A62-BA5E95BE7BD2}"/>
              </a:ext>
            </a:extLst>
          </p:cNvPr>
          <p:cNvSpPr>
            <a:spLocks noEditPoints="1"/>
          </p:cNvSpPr>
          <p:nvPr/>
        </p:nvSpPr>
        <p:spPr bwMode="auto">
          <a:xfrm>
            <a:off x="6352286" y="1555209"/>
            <a:ext cx="387879" cy="516759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C949ADD9-1686-37E6-B8A9-1DFF67E34A2C}"/>
              </a:ext>
            </a:extLst>
          </p:cNvPr>
          <p:cNvSpPr>
            <a:spLocks noEditPoints="1"/>
          </p:cNvSpPr>
          <p:nvPr/>
        </p:nvSpPr>
        <p:spPr bwMode="auto">
          <a:xfrm>
            <a:off x="2686512" y="2618213"/>
            <a:ext cx="886246" cy="1345909"/>
          </a:xfrm>
          <a:custGeom>
            <a:avLst/>
            <a:gdLst>
              <a:gd name="T0" fmla="*/ 72 w 401"/>
              <a:gd name="T1" fmla="*/ 59 h 610"/>
              <a:gd name="T2" fmla="*/ 92 w 401"/>
              <a:gd name="T3" fmla="*/ 27 h 610"/>
              <a:gd name="T4" fmla="*/ 130 w 401"/>
              <a:gd name="T5" fmla="*/ 23 h 610"/>
              <a:gd name="T6" fmla="*/ 110 w 401"/>
              <a:gd name="T7" fmla="*/ 55 h 610"/>
              <a:gd name="T8" fmla="*/ 72 w 401"/>
              <a:gd name="T9" fmla="*/ 59 h 610"/>
              <a:gd name="T10" fmla="*/ 150 w 401"/>
              <a:gd name="T11" fmla="*/ 453 h 610"/>
              <a:gd name="T12" fmla="*/ 194 w 401"/>
              <a:gd name="T13" fmla="*/ 458 h 610"/>
              <a:gd name="T14" fmla="*/ 291 w 401"/>
              <a:gd name="T15" fmla="*/ 431 h 610"/>
              <a:gd name="T16" fmla="*/ 297 w 401"/>
              <a:gd name="T17" fmla="*/ 408 h 610"/>
              <a:gd name="T18" fmla="*/ 275 w 401"/>
              <a:gd name="T19" fmla="*/ 403 h 610"/>
              <a:gd name="T20" fmla="*/ 158 w 401"/>
              <a:gd name="T21" fmla="*/ 422 h 610"/>
              <a:gd name="T22" fmla="*/ 62 w 401"/>
              <a:gd name="T23" fmla="*/ 353 h 610"/>
              <a:gd name="T24" fmla="*/ 43 w 401"/>
              <a:gd name="T25" fmla="*/ 236 h 610"/>
              <a:gd name="T26" fmla="*/ 103 w 401"/>
              <a:gd name="T27" fmla="*/ 146 h 610"/>
              <a:gd name="T28" fmla="*/ 207 w 401"/>
              <a:gd name="T29" fmla="*/ 316 h 610"/>
              <a:gd name="T30" fmla="*/ 208 w 401"/>
              <a:gd name="T31" fmla="*/ 318 h 610"/>
              <a:gd name="T32" fmla="*/ 208 w 401"/>
              <a:gd name="T33" fmla="*/ 318 h 610"/>
              <a:gd name="T34" fmla="*/ 267 w 401"/>
              <a:gd name="T35" fmla="*/ 311 h 610"/>
              <a:gd name="T36" fmla="*/ 299 w 401"/>
              <a:gd name="T37" fmla="*/ 262 h 610"/>
              <a:gd name="T38" fmla="*/ 300 w 401"/>
              <a:gd name="T39" fmla="*/ 261 h 610"/>
              <a:gd name="T40" fmla="*/ 147 w 401"/>
              <a:gd name="T41" fmla="*/ 14 h 610"/>
              <a:gd name="T42" fmla="*/ 147 w 401"/>
              <a:gd name="T43" fmla="*/ 14 h 610"/>
              <a:gd name="T44" fmla="*/ 147 w 401"/>
              <a:gd name="T45" fmla="*/ 13 h 610"/>
              <a:gd name="T46" fmla="*/ 87 w 401"/>
              <a:gd name="T47" fmla="*/ 18 h 610"/>
              <a:gd name="T48" fmla="*/ 55 w 401"/>
              <a:gd name="T49" fmla="*/ 69 h 610"/>
              <a:gd name="T50" fmla="*/ 56 w 401"/>
              <a:gd name="T51" fmla="*/ 70 h 610"/>
              <a:gd name="T52" fmla="*/ 56 w 401"/>
              <a:gd name="T53" fmla="*/ 70 h 610"/>
              <a:gd name="T54" fmla="*/ 86 w 401"/>
              <a:gd name="T55" fmla="*/ 119 h 610"/>
              <a:gd name="T56" fmla="*/ 12 w 401"/>
              <a:gd name="T57" fmla="*/ 228 h 610"/>
              <a:gd name="T58" fmla="*/ 35 w 401"/>
              <a:gd name="T59" fmla="*/ 369 h 610"/>
              <a:gd name="T60" fmla="*/ 150 w 401"/>
              <a:gd name="T61" fmla="*/ 453 h 610"/>
              <a:gd name="T62" fmla="*/ 386 w 401"/>
              <a:gd name="T63" fmla="*/ 356 h 610"/>
              <a:gd name="T64" fmla="*/ 163 w 401"/>
              <a:gd name="T65" fmla="*/ 356 h 610"/>
              <a:gd name="T66" fmla="*/ 148 w 401"/>
              <a:gd name="T67" fmla="*/ 371 h 610"/>
              <a:gd name="T68" fmla="*/ 163 w 401"/>
              <a:gd name="T69" fmla="*/ 387 h 610"/>
              <a:gd name="T70" fmla="*/ 386 w 401"/>
              <a:gd name="T71" fmla="*/ 387 h 610"/>
              <a:gd name="T72" fmla="*/ 401 w 401"/>
              <a:gd name="T73" fmla="*/ 371 h 610"/>
              <a:gd name="T74" fmla="*/ 386 w 401"/>
              <a:gd name="T75" fmla="*/ 356 h 610"/>
              <a:gd name="T76" fmla="*/ 202 w 401"/>
              <a:gd name="T77" fmla="*/ 506 h 610"/>
              <a:gd name="T78" fmla="*/ 183 w 401"/>
              <a:gd name="T79" fmla="*/ 526 h 610"/>
              <a:gd name="T80" fmla="*/ 163 w 401"/>
              <a:gd name="T81" fmla="*/ 506 h 610"/>
              <a:gd name="T82" fmla="*/ 183 w 401"/>
              <a:gd name="T83" fmla="*/ 487 h 610"/>
              <a:gd name="T84" fmla="*/ 202 w 401"/>
              <a:gd name="T85" fmla="*/ 506 h 610"/>
              <a:gd name="T86" fmla="*/ 142 w 401"/>
              <a:gd name="T87" fmla="*/ 506 h 610"/>
              <a:gd name="T88" fmla="*/ 183 w 401"/>
              <a:gd name="T89" fmla="*/ 547 h 610"/>
              <a:gd name="T90" fmla="*/ 223 w 401"/>
              <a:gd name="T91" fmla="*/ 506 h 610"/>
              <a:gd name="T92" fmla="*/ 183 w 401"/>
              <a:gd name="T93" fmla="*/ 466 h 610"/>
              <a:gd name="T94" fmla="*/ 142 w 401"/>
              <a:gd name="T95" fmla="*/ 506 h 610"/>
              <a:gd name="T96" fmla="*/ 237 w 401"/>
              <a:gd name="T97" fmla="*/ 525 h 610"/>
              <a:gd name="T98" fmla="*/ 183 w 401"/>
              <a:gd name="T99" fmla="*/ 564 h 610"/>
              <a:gd name="T100" fmla="*/ 128 w 401"/>
              <a:gd name="T101" fmla="*/ 525 h 610"/>
              <a:gd name="T102" fmla="*/ 55 w 401"/>
              <a:gd name="T103" fmla="*/ 594 h 610"/>
              <a:gd name="T104" fmla="*/ 54 w 401"/>
              <a:gd name="T105" fmla="*/ 605 h 610"/>
              <a:gd name="T106" fmla="*/ 64 w 401"/>
              <a:gd name="T107" fmla="*/ 610 h 610"/>
              <a:gd name="T108" fmla="*/ 302 w 401"/>
              <a:gd name="T109" fmla="*/ 610 h 610"/>
              <a:gd name="T110" fmla="*/ 302 w 401"/>
              <a:gd name="T111" fmla="*/ 610 h 610"/>
              <a:gd name="T112" fmla="*/ 312 w 401"/>
              <a:gd name="T113" fmla="*/ 599 h 610"/>
              <a:gd name="T114" fmla="*/ 310 w 401"/>
              <a:gd name="T115" fmla="*/ 593 h 610"/>
              <a:gd name="T116" fmla="*/ 237 w 401"/>
              <a:gd name="T117" fmla="*/ 525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1" h="610">
                <a:moveTo>
                  <a:pt x="72" y="59"/>
                </a:moveTo>
                <a:cubicBezTo>
                  <a:pt x="67" y="51"/>
                  <a:pt x="76" y="36"/>
                  <a:pt x="92" y="27"/>
                </a:cubicBezTo>
                <a:cubicBezTo>
                  <a:pt x="108" y="17"/>
                  <a:pt x="125" y="15"/>
                  <a:pt x="130" y="23"/>
                </a:cubicBezTo>
                <a:cubicBezTo>
                  <a:pt x="134" y="31"/>
                  <a:pt x="126" y="45"/>
                  <a:pt x="110" y="55"/>
                </a:cubicBezTo>
                <a:cubicBezTo>
                  <a:pt x="94" y="65"/>
                  <a:pt x="77" y="67"/>
                  <a:pt x="72" y="59"/>
                </a:cubicBezTo>
                <a:close/>
                <a:moveTo>
                  <a:pt x="150" y="453"/>
                </a:moveTo>
                <a:cubicBezTo>
                  <a:pt x="165" y="457"/>
                  <a:pt x="179" y="458"/>
                  <a:pt x="194" y="458"/>
                </a:cubicBezTo>
                <a:cubicBezTo>
                  <a:pt x="228" y="458"/>
                  <a:pt x="262" y="449"/>
                  <a:pt x="291" y="431"/>
                </a:cubicBezTo>
                <a:cubicBezTo>
                  <a:pt x="299" y="426"/>
                  <a:pt x="301" y="416"/>
                  <a:pt x="297" y="408"/>
                </a:cubicBezTo>
                <a:cubicBezTo>
                  <a:pt x="292" y="401"/>
                  <a:pt x="282" y="399"/>
                  <a:pt x="275" y="403"/>
                </a:cubicBezTo>
                <a:cubicBezTo>
                  <a:pt x="239" y="425"/>
                  <a:pt x="198" y="432"/>
                  <a:pt x="158" y="422"/>
                </a:cubicBezTo>
                <a:cubicBezTo>
                  <a:pt x="118" y="412"/>
                  <a:pt x="84" y="388"/>
                  <a:pt x="62" y="353"/>
                </a:cubicBezTo>
                <a:cubicBezTo>
                  <a:pt x="40" y="317"/>
                  <a:pt x="34" y="276"/>
                  <a:pt x="43" y="236"/>
                </a:cubicBezTo>
                <a:cubicBezTo>
                  <a:pt x="52" y="199"/>
                  <a:pt x="73" y="168"/>
                  <a:pt x="103" y="146"/>
                </a:cubicBezTo>
                <a:lnTo>
                  <a:pt x="207" y="316"/>
                </a:lnTo>
                <a:lnTo>
                  <a:pt x="208" y="318"/>
                </a:lnTo>
                <a:lnTo>
                  <a:pt x="208" y="318"/>
                </a:lnTo>
                <a:cubicBezTo>
                  <a:pt x="217" y="328"/>
                  <a:pt x="243" y="325"/>
                  <a:pt x="267" y="311"/>
                </a:cubicBezTo>
                <a:cubicBezTo>
                  <a:pt x="291" y="296"/>
                  <a:pt x="305" y="274"/>
                  <a:pt x="299" y="262"/>
                </a:cubicBezTo>
                <a:lnTo>
                  <a:pt x="300" y="261"/>
                </a:lnTo>
                <a:lnTo>
                  <a:pt x="147" y="14"/>
                </a:lnTo>
                <a:lnTo>
                  <a:pt x="147" y="14"/>
                </a:lnTo>
                <a:cubicBezTo>
                  <a:pt x="147" y="13"/>
                  <a:pt x="147" y="13"/>
                  <a:pt x="147" y="13"/>
                </a:cubicBezTo>
                <a:cubicBezTo>
                  <a:pt x="139" y="0"/>
                  <a:pt x="112" y="3"/>
                  <a:pt x="87" y="18"/>
                </a:cubicBezTo>
                <a:cubicBezTo>
                  <a:pt x="62" y="34"/>
                  <a:pt x="48" y="57"/>
                  <a:pt x="55" y="69"/>
                </a:cubicBezTo>
                <a:cubicBezTo>
                  <a:pt x="55" y="69"/>
                  <a:pt x="56" y="70"/>
                  <a:pt x="56" y="70"/>
                </a:cubicBezTo>
                <a:lnTo>
                  <a:pt x="56" y="70"/>
                </a:lnTo>
                <a:lnTo>
                  <a:pt x="86" y="119"/>
                </a:lnTo>
                <a:cubicBezTo>
                  <a:pt x="49" y="145"/>
                  <a:pt x="23" y="184"/>
                  <a:pt x="12" y="228"/>
                </a:cubicBezTo>
                <a:cubicBezTo>
                  <a:pt x="0" y="277"/>
                  <a:pt x="9" y="327"/>
                  <a:pt x="35" y="369"/>
                </a:cubicBezTo>
                <a:cubicBezTo>
                  <a:pt x="61" y="412"/>
                  <a:pt x="102" y="442"/>
                  <a:pt x="150" y="453"/>
                </a:cubicBezTo>
                <a:close/>
                <a:moveTo>
                  <a:pt x="386" y="356"/>
                </a:moveTo>
                <a:lnTo>
                  <a:pt x="163" y="356"/>
                </a:lnTo>
                <a:cubicBezTo>
                  <a:pt x="155" y="356"/>
                  <a:pt x="148" y="363"/>
                  <a:pt x="148" y="371"/>
                </a:cubicBezTo>
                <a:cubicBezTo>
                  <a:pt x="148" y="380"/>
                  <a:pt x="155" y="387"/>
                  <a:pt x="163" y="387"/>
                </a:cubicBezTo>
                <a:lnTo>
                  <a:pt x="386" y="387"/>
                </a:lnTo>
                <a:cubicBezTo>
                  <a:pt x="394" y="387"/>
                  <a:pt x="401" y="380"/>
                  <a:pt x="401" y="371"/>
                </a:cubicBezTo>
                <a:cubicBezTo>
                  <a:pt x="401" y="363"/>
                  <a:pt x="394" y="356"/>
                  <a:pt x="386" y="356"/>
                </a:cubicBezTo>
                <a:close/>
                <a:moveTo>
                  <a:pt x="202" y="506"/>
                </a:moveTo>
                <a:cubicBezTo>
                  <a:pt x="202" y="517"/>
                  <a:pt x="193" y="526"/>
                  <a:pt x="183" y="526"/>
                </a:cubicBezTo>
                <a:cubicBezTo>
                  <a:pt x="172" y="526"/>
                  <a:pt x="163" y="517"/>
                  <a:pt x="163" y="506"/>
                </a:cubicBezTo>
                <a:cubicBezTo>
                  <a:pt x="163" y="495"/>
                  <a:pt x="172" y="487"/>
                  <a:pt x="183" y="487"/>
                </a:cubicBezTo>
                <a:cubicBezTo>
                  <a:pt x="193" y="487"/>
                  <a:pt x="202" y="495"/>
                  <a:pt x="202" y="506"/>
                </a:cubicBezTo>
                <a:close/>
                <a:moveTo>
                  <a:pt x="142" y="506"/>
                </a:moveTo>
                <a:cubicBezTo>
                  <a:pt x="142" y="529"/>
                  <a:pt x="160" y="547"/>
                  <a:pt x="183" y="547"/>
                </a:cubicBezTo>
                <a:cubicBezTo>
                  <a:pt x="205" y="547"/>
                  <a:pt x="223" y="529"/>
                  <a:pt x="223" y="506"/>
                </a:cubicBezTo>
                <a:cubicBezTo>
                  <a:pt x="223" y="484"/>
                  <a:pt x="205" y="466"/>
                  <a:pt x="183" y="466"/>
                </a:cubicBezTo>
                <a:cubicBezTo>
                  <a:pt x="160" y="466"/>
                  <a:pt x="142" y="484"/>
                  <a:pt x="142" y="506"/>
                </a:cubicBezTo>
                <a:close/>
                <a:moveTo>
                  <a:pt x="237" y="525"/>
                </a:moveTo>
                <a:cubicBezTo>
                  <a:pt x="229" y="548"/>
                  <a:pt x="208" y="564"/>
                  <a:pt x="183" y="564"/>
                </a:cubicBezTo>
                <a:cubicBezTo>
                  <a:pt x="157" y="564"/>
                  <a:pt x="136" y="548"/>
                  <a:pt x="128" y="525"/>
                </a:cubicBezTo>
                <a:cubicBezTo>
                  <a:pt x="85" y="548"/>
                  <a:pt x="56" y="591"/>
                  <a:pt x="55" y="594"/>
                </a:cubicBezTo>
                <a:cubicBezTo>
                  <a:pt x="52" y="597"/>
                  <a:pt x="52" y="601"/>
                  <a:pt x="54" y="605"/>
                </a:cubicBezTo>
                <a:cubicBezTo>
                  <a:pt x="56" y="608"/>
                  <a:pt x="60" y="610"/>
                  <a:pt x="64" y="610"/>
                </a:cubicBezTo>
                <a:lnTo>
                  <a:pt x="302" y="610"/>
                </a:lnTo>
                <a:lnTo>
                  <a:pt x="302" y="610"/>
                </a:lnTo>
                <a:cubicBezTo>
                  <a:pt x="308" y="610"/>
                  <a:pt x="312" y="605"/>
                  <a:pt x="312" y="599"/>
                </a:cubicBezTo>
                <a:cubicBezTo>
                  <a:pt x="312" y="597"/>
                  <a:pt x="312" y="595"/>
                  <a:pt x="310" y="593"/>
                </a:cubicBezTo>
                <a:cubicBezTo>
                  <a:pt x="306" y="587"/>
                  <a:pt x="278" y="547"/>
                  <a:pt x="237" y="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D7578F-7F40-998D-88A3-A99899592224}"/>
              </a:ext>
            </a:extLst>
          </p:cNvPr>
          <p:cNvSpPr txBox="1"/>
          <p:nvPr/>
        </p:nvSpPr>
        <p:spPr>
          <a:xfrm>
            <a:off x="6240448" y="2665004"/>
            <a:ext cx="4261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由于教育行业不断发展学校教学规模日益扩大，传统的教务管理方法已经无法应对现在的管理工作。为了解决这个问题，提高学校管理效率，必须构建完善教务管理系统。以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JavaWeb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为平台的教务管理系统有良好的可扩展性、可维护性等特点，能较好地解决这一问题以适应学校各项管理需要。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Graphic spid="1063" grpId="0">
        <p:bldAsOne/>
      </p:bldGraphic>
      <p:bldP spid="1064" grpId="0" animBg="1"/>
      <p:bldP spid="1066" grpId="0"/>
      <p:bldP spid="1084" grpId="0" animBg="1"/>
      <p:bldP spid="1086" grpId="0" animBg="1"/>
      <p:bldP spid="13" grpId="0" animBg="1"/>
      <p:bldP spid="14" grpId="0" animBg="1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论文的选题背景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809015" y="3172125"/>
            <a:ext cx="1426468" cy="611801"/>
          </a:xfrm>
          <a:prstGeom prst="roundRect">
            <a:avLst>
              <a:gd name="adj" fmla="val 50000"/>
            </a:avLst>
          </a:prstGeom>
          <a:solidFill>
            <a:srgbClr val="B3672E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3200" b="1" kern="0" spc="40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cs typeface="+mn-ea"/>
                <a:sym typeface="+mn-lt"/>
              </a:rPr>
              <a:t>目标</a:t>
            </a:r>
          </a:p>
        </p:txBody>
      </p:sp>
      <p:sp>
        <p:nvSpPr>
          <p:cNvPr id="35" name="矩形 34"/>
          <p:cNvSpPr/>
          <p:nvPr/>
        </p:nvSpPr>
        <p:spPr>
          <a:xfrm>
            <a:off x="3427505" y="3172126"/>
            <a:ext cx="7527036" cy="611801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开发一个功能齐全、操作简单的教务管理系统，以满足高校教学管理的需求。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809014" y="4108229"/>
            <a:ext cx="1426468" cy="611801"/>
          </a:xfrm>
          <a:prstGeom prst="roundRect">
            <a:avLst>
              <a:gd name="adj" fmla="val 50000"/>
            </a:avLst>
          </a:prstGeom>
          <a:solidFill>
            <a:srgbClr val="9A9479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3200" b="1" kern="0" spc="40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cs typeface="+mn-ea"/>
                <a:sym typeface="+mn-lt"/>
              </a:rPr>
              <a:t>目标</a:t>
            </a:r>
          </a:p>
        </p:txBody>
      </p:sp>
      <p:sp>
        <p:nvSpPr>
          <p:cNvPr id="37" name="矩形 36"/>
          <p:cNvSpPr/>
          <p:nvPr/>
        </p:nvSpPr>
        <p:spPr>
          <a:xfrm>
            <a:off x="3427503" y="4108230"/>
            <a:ext cx="7527036" cy="611801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提高教学管理的效率和质量，降低人力资源的浪费，提高教学资源的利用率。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809013" y="5044333"/>
            <a:ext cx="1426468" cy="611801"/>
          </a:xfrm>
          <a:prstGeom prst="roundRect">
            <a:avLst>
              <a:gd name="adj" fmla="val 50000"/>
            </a:avLst>
          </a:prstGeom>
          <a:solidFill>
            <a:srgbClr val="E2A52A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3200" b="1" kern="0" spc="40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cs typeface="+mn-ea"/>
                <a:sym typeface="+mn-lt"/>
              </a:rPr>
              <a:t>目标</a:t>
            </a:r>
          </a:p>
        </p:txBody>
      </p:sp>
      <p:sp>
        <p:nvSpPr>
          <p:cNvPr id="43" name="矩形 42"/>
          <p:cNvSpPr/>
          <p:nvPr/>
        </p:nvSpPr>
        <p:spPr>
          <a:xfrm>
            <a:off x="3427502" y="5044335"/>
            <a:ext cx="7527036" cy="611801"/>
          </a:xfrm>
          <a:prstGeom prst="rect">
            <a:avLst/>
          </a:prstGeom>
          <a:noFill/>
          <a:ln w="12700" cap="flat" cmpd="sng" algn="ctr">
            <a:solidFill>
              <a:srgbClr val="9A9479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促进教学改革，推进信息化建设，提升高校教育质量。</a:t>
            </a:r>
          </a:p>
        </p:txBody>
      </p:sp>
      <p:sp>
        <p:nvSpPr>
          <p:cNvPr id="2" name="文本"/>
          <p:cNvSpPr txBox="1"/>
          <p:nvPr/>
        </p:nvSpPr>
        <p:spPr>
          <a:xfrm>
            <a:off x="1127934" y="2126665"/>
            <a:ext cx="10813472" cy="4181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indent="467995">
              <a:lnSpc>
                <a:spcPct val="150000"/>
              </a:lnSpc>
              <a:spcAft>
                <a:spcPts val="1500"/>
              </a:spcAft>
              <a:defRPr sz="1600" spc="15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研究目标是设计和开发一个高效、实用的教务管理系统，以提高高校教学管理的效率和质量。</a:t>
            </a:r>
          </a:p>
        </p:txBody>
      </p:sp>
      <p:sp>
        <p:nvSpPr>
          <p:cNvPr id="4" name="文本"/>
          <p:cNvSpPr/>
          <p:nvPr/>
        </p:nvSpPr>
        <p:spPr>
          <a:xfrm>
            <a:off x="5785106" y="1476111"/>
            <a:ext cx="149271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b="1" spc="250" dirty="0">
                <a:solidFill>
                  <a:srgbClr val="9A9479"/>
                </a:solidFill>
                <a:cs typeface="+mn-ea"/>
                <a:sym typeface="+mn-lt"/>
              </a:rPr>
              <a:t>研究目标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论文的研究内容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89E2AC-1A64-50D0-CB45-1F0758A2B294}"/>
              </a:ext>
            </a:extLst>
          </p:cNvPr>
          <p:cNvSpPr txBox="1"/>
          <p:nvPr/>
        </p:nvSpPr>
        <p:spPr>
          <a:xfrm>
            <a:off x="4828870" y="4172712"/>
            <a:ext cx="2344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的教务管理系统</a:t>
            </a:r>
            <a:endParaRPr kumimoji="1"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/>
      <p:bldP spid="24" grpId="0" animBg="1"/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论文的研究内容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4016058" y="3654743"/>
            <a:ext cx="1927225" cy="1419225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>
            <a:stCxn id="40966" idx="2"/>
          </p:cNvCxnSpPr>
          <p:nvPr/>
        </p:nvCxnSpPr>
        <p:spPr>
          <a:xfrm rot="5400000">
            <a:off x="3838893" y="4338955"/>
            <a:ext cx="406400" cy="1876425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68" name="Rectangle 4"/>
          <p:cNvSpPr/>
          <p:nvPr/>
        </p:nvSpPr>
        <p:spPr>
          <a:xfrm>
            <a:off x="4016058" y="2133918"/>
            <a:ext cx="1927225" cy="1419225"/>
          </a:xfrm>
          <a:prstGeom prst="rect">
            <a:avLst/>
          </a:prstGeom>
          <a:solidFill>
            <a:srgbClr val="E2A52A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5" name="Shape 11"/>
          <p:cNvCxnSpPr>
            <a:stCxn id="40968" idx="0"/>
          </p:cNvCxnSpPr>
          <p:nvPr/>
        </p:nvCxnSpPr>
        <p:spPr>
          <a:xfrm rot="-5400000" flipV="1">
            <a:off x="3839845" y="993458"/>
            <a:ext cx="404813" cy="1876425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70" name="Rectangle 5"/>
          <p:cNvSpPr/>
          <p:nvPr/>
        </p:nvSpPr>
        <p:spPr>
          <a:xfrm>
            <a:off x="6044883" y="2133918"/>
            <a:ext cx="1925637" cy="1419225"/>
          </a:xfrm>
          <a:prstGeom prst="rect">
            <a:avLst/>
          </a:prstGeom>
          <a:solidFill>
            <a:srgbClr val="9A947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7" name="Shape 16"/>
          <p:cNvCxnSpPr>
            <a:stCxn id="40970" idx="0"/>
          </p:cNvCxnSpPr>
          <p:nvPr/>
        </p:nvCxnSpPr>
        <p:spPr>
          <a:xfrm rot="5400000" flipH="1" flipV="1">
            <a:off x="7793673" y="943293"/>
            <a:ext cx="404812" cy="1976437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72" name="Rectangle 7"/>
          <p:cNvSpPr/>
          <p:nvPr/>
        </p:nvSpPr>
        <p:spPr>
          <a:xfrm>
            <a:off x="6044883" y="3654743"/>
            <a:ext cx="1925637" cy="1419225"/>
          </a:xfrm>
          <a:prstGeom prst="rect">
            <a:avLst/>
          </a:prstGeom>
          <a:solidFill>
            <a:srgbClr val="E2A52A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9" name="Shape 19"/>
          <p:cNvCxnSpPr>
            <a:stCxn id="40972" idx="2"/>
          </p:cNvCxnSpPr>
          <p:nvPr/>
        </p:nvCxnSpPr>
        <p:spPr>
          <a:xfrm rot="-5400000" flipH="1">
            <a:off x="7793355" y="4288155"/>
            <a:ext cx="406400" cy="1978025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4616133" y="4134168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1015458" y="1931511"/>
            <a:ext cx="2470583" cy="1044849"/>
            <a:chOff x="2525" y="3322"/>
            <a:chExt cx="2742" cy="990"/>
          </a:xfrm>
        </p:grpSpPr>
        <p:sp>
          <p:nvSpPr>
            <p:cNvPr id="9230" name="TextBox 45"/>
            <p:cNvSpPr txBox="1">
              <a:spLocks noChangeArrowheads="1"/>
            </p:cNvSpPr>
            <p:nvPr/>
          </p:nvSpPr>
          <p:spPr bwMode="auto">
            <a:xfrm>
              <a:off x="2525" y="3322"/>
              <a:ext cx="2742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教务管理系统的需求分析</a:t>
              </a:r>
            </a:p>
          </p:txBody>
        </p:sp>
        <p:sp>
          <p:nvSpPr>
            <p:cNvPr id="9231" name="TextBox 46"/>
            <p:cNvSpPr txBox="1">
              <a:spLocks noChangeArrowheads="1"/>
            </p:cNvSpPr>
            <p:nvPr/>
          </p:nvSpPr>
          <p:spPr bwMode="auto">
            <a:xfrm>
              <a:off x="2854" y="3853"/>
              <a:ext cx="2139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进行了系统的用户分析、功能分析、性能分析</a:t>
              </a: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969508" y="3996152"/>
            <a:ext cx="2631474" cy="973449"/>
            <a:chOff x="2579" y="3190"/>
            <a:chExt cx="2898" cy="1073"/>
          </a:xfrm>
        </p:grpSpPr>
        <p:sp>
          <p:nvSpPr>
            <p:cNvPr id="9" name="TextBox 45"/>
            <p:cNvSpPr txBox="1">
              <a:spLocks noChangeArrowheads="1"/>
            </p:cNvSpPr>
            <p:nvPr/>
          </p:nvSpPr>
          <p:spPr bwMode="auto">
            <a:xfrm>
              <a:off x="2579" y="3190"/>
              <a:ext cx="2898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教务管理系统的系统设计</a:t>
              </a:r>
            </a:p>
          </p:txBody>
        </p:sp>
        <p:sp>
          <p:nvSpPr>
            <p:cNvPr id="8" name="TextBox 46"/>
            <p:cNvSpPr txBox="1">
              <a:spLocks noChangeArrowheads="1"/>
            </p:cNvSpPr>
            <p:nvPr/>
          </p:nvSpPr>
          <p:spPr bwMode="auto">
            <a:xfrm>
              <a:off x="2878" y="3804"/>
              <a:ext cx="240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完成了系统的功能模块设计、数据库设计、功能结构设计</a:t>
              </a: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8693029" y="1987088"/>
            <a:ext cx="2214706" cy="1324051"/>
            <a:chOff x="2535" y="3356"/>
            <a:chExt cx="2867" cy="956"/>
          </a:xfrm>
        </p:grpSpPr>
        <p:sp>
          <p:nvSpPr>
            <p:cNvPr id="3" name="TextBox 45"/>
            <p:cNvSpPr txBox="1">
              <a:spLocks noChangeArrowheads="1"/>
            </p:cNvSpPr>
            <p:nvPr/>
          </p:nvSpPr>
          <p:spPr bwMode="auto">
            <a:xfrm>
              <a:off x="2535" y="3356"/>
              <a:ext cx="286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教务管理系统的系统实现</a:t>
              </a:r>
            </a:p>
          </p:txBody>
        </p:sp>
        <p:sp>
          <p:nvSpPr>
            <p:cNvPr id="4" name="TextBox 46"/>
            <p:cNvSpPr txBox="1">
              <a:spLocks noChangeArrowheads="1"/>
            </p:cNvSpPr>
            <p:nvPr/>
          </p:nvSpPr>
          <p:spPr bwMode="auto">
            <a:xfrm>
              <a:off x="2560" y="3758"/>
              <a:ext cx="2825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使用</a:t>
              </a:r>
              <a:r>
                <a:rPr lang="en-US" altLang="zh-CN" sz="1200" dirty="0" err="1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JavaWeb</a:t>
              </a: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技术实现实现了学生信息管理、教师信息管理、课程课表管理、成绩管理、毕业管理和就业信息管理</a:t>
              </a: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8609068" y="3966773"/>
            <a:ext cx="2450208" cy="1039345"/>
            <a:chOff x="2612" y="3348"/>
            <a:chExt cx="2916" cy="964"/>
          </a:xfrm>
        </p:grpSpPr>
        <p:sp>
          <p:nvSpPr>
            <p:cNvPr id="6" name="TextBox 45"/>
            <p:cNvSpPr txBox="1">
              <a:spLocks noChangeArrowheads="1"/>
            </p:cNvSpPr>
            <p:nvPr/>
          </p:nvSpPr>
          <p:spPr bwMode="auto">
            <a:xfrm>
              <a:off x="2612" y="3348"/>
              <a:ext cx="291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教务管理系统的系统测试</a:t>
              </a:r>
            </a:p>
          </p:txBody>
        </p:sp>
        <p:sp>
          <p:nvSpPr>
            <p:cNvPr id="17" name="TextBox 46"/>
            <p:cNvSpPr txBox="1">
              <a:spLocks noChangeArrowheads="1"/>
            </p:cNvSpPr>
            <p:nvPr/>
          </p:nvSpPr>
          <p:spPr bwMode="auto">
            <a:xfrm>
              <a:off x="2816" y="3853"/>
              <a:ext cx="2569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rPr>
                <a:t>对教务管理系统进行了功能测试和性能测试</a:t>
              </a:r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ECE36EC3-8F92-9153-6951-E591D27EA2CF}"/>
              </a:ext>
            </a:extLst>
          </p:cNvPr>
          <p:cNvSpPr>
            <a:spLocks noEditPoints="1"/>
          </p:cNvSpPr>
          <p:nvPr/>
        </p:nvSpPr>
        <p:spPr bwMode="auto">
          <a:xfrm>
            <a:off x="4616133" y="2495346"/>
            <a:ext cx="706641" cy="696367"/>
          </a:xfrm>
          <a:custGeom>
            <a:avLst/>
            <a:gdLst>
              <a:gd name="T0" fmla="*/ 170 w 648"/>
              <a:gd name="T1" fmla="*/ 280 h 639"/>
              <a:gd name="T2" fmla="*/ 226 w 648"/>
              <a:gd name="T3" fmla="*/ 183 h 639"/>
              <a:gd name="T4" fmla="*/ 240 w 648"/>
              <a:gd name="T5" fmla="*/ 167 h 639"/>
              <a:gd name="T6" fmla="*/ 366 w 648"/>
              <a:gd name="T7" fmla="*/ 177 h 639"/>
              <a:gd name="T8" fmla="*/ 359 w 648"/>
              <a:gd name="T9" fmla="*/ 162 h 639"/>
              <a:gd name="T10" fmla="*/ 388 w 648"/>
              <a:gd name="T11" fmla="*/ 153 h 639"/>
              <a:gd name="T12" fmla="*/ 408 w 648"/>
              <a:gd name="T13" fmla="*/ 154 h 639"/>
              <a:gd name="T14" fmla="*/ 402 w 648"/>
              <a:gd name="T15" fmla="*/ 183 h 639"/>
              <a:gd name="T16" fmla="*/ 391 w 648"/>
              <a:gd name="T17" fmla="*/ 199 h 639"/>
              <a:gd name="T18" fmla="*/ 319 w 648"/>
              <a:gd name="T19" fmla="*/ 265 h 639"/>
              <a:gd name="T20" fmla="*/ 318 w 648"/>
              <a:gd name="T21" fmla="*/ 266 h 639"/>
              <a:gd name="T22" fmla="*/ 616 w 648"/>
              <a:gd name="T23" fmla="*/ 615 h 639"/>
              <a:gd name="T24" fmla="*/ 497 w 648"/>
              <a:gd name="T25" fmla="*/ 615 h 639"/>
              <a:gd name="T26" fmla="*/ 272 w 648"/>
              <a:gd name="T27" fmla="*/ 546 h 639"/>
              <a:gd name="T28" fmla="*/ 272 w 648"/>
              <a:gd name="T29" fmla="*/ 0 h 639"/>
              <a:gd name="T30" fmla="*/ 515 w 648"/>
              <a:gd name="T31" fmla="*/ 397 h 639"/>
              <a:gd name="T32" fmla="*/ 616 w 648"/>
              <a:gd name="T33" fmla="*/ 615 h 639"/>
              <a:gd name="T34" fmla="*/ 272 w 648"/>
              <a:gd name="T35" fmla="*/ 511 h 639"/>
              <a:gd name="T36" fmla="*/ 272 w 648"/>
              <a:gd name="T37" fmla="*/ 35 h 639"/>
              <a:gd name="T38" fmla="*/ 272 w 648"/>
              <a:gd name="T39" fmla="*/ 511 h 639"/>
              <a:gd name="T40" fmla="*/ 445 w 648"/>
              <a:gd name="T41" fmla="*/ 391 h 639"/>
              <a:gd name="T42" fmla="*/ 409 w 648"/>
              <a:gd name="T43" fmla="*/ 401 h 639"/>
              <a:gd name="T44" fmla="*/ 338 w 648"/>
              <a:gd name="T45" fmla="*/ 401 h 639"/>
              <a:gd name="T46" fmla="*/ 266 w 648"/>
              <a:gd name="T47" fmla="*/ 401 h 639"/>
              <a:gd name="T48" fmla="*/ 194 w 648"/>
              <a:gd name="T49" fmla="*/ 401 h 639"/>
              <a:gd name="T50" fmla="*/ 111 w 648"/>
              <a:gd name="T51" fmla="*/ 401 h 639"/>
              <a:gd name="T52" fmla="*/ 100 w 648"/>
              <a:gd name="T53" fmla="*/ 391 h 639"/>
              <a:gd name="T54" fmla="*/ 111 w 648"/>
              <a:gd name="T55" fmla="*/ 145 h 639"/>
              <a:gd name="T56" fmla="*/ 122 w 648"/>
              <a:gd name="T57" fmla="*/ 380 h 639"/>
              <a:gd name="T58" fmla="*/ 152 w 648"/>
              <a:gd name="T59" fmla="*/ 331 h 639"/>
              <a:gd name="T60" fmla="*/ 183 w 648"/>
              <a:gd name="T61" fmla="*/ 320 h 639"/>
              <a:gd name="T62" fmla="*/ 194 w 648"/>
              <a:gd name="T63" fmla="*/ 380 h 639"/>
              <a:gd name="T64" fmla="*/ 224 w 648"/>
              <a:gd name="T65" fmla="*/ 256 h 639"/>
              <a:gd name="T66" fmla="*/ 255 w 648"/>
              <a:gd name="T67" fmla="*/ 245 h 639"/>
              <a:gd name="T68" fmla="*/ 266 w 648"/>
              <a:gd name="T69" fmla="*/ 380 h 639"/>
              <a:gd name="T70" fmla="*/ 296 w 648"/>
              <a:gd name="T71" fmla="*/ 292 h 639"/>
              <a:gd name="T72" fmla="*/ 327 w 648"/>
              <a:gd name="T73" fmla="*/ 282 h 639"/>
              <a:gd name="T74" fmla="*/ 338 w 648"/>
              <a:gd name="T75" fmla="*/ 380 h 639"/>
              <a:gd name="T76" fmla="*/ 368 w 648"/>
              <a:gd name="T77" fmla="*/ 231 h 639"/>
              <a:gd name="T78" fmla="*/ 399 w 648"/>
              <a:gd name="T79" fmla="*/ 220 h 639"/>
              <a:gd name="T80" fmla="*/ 409 w 648"/>
              <a:gd name="T81" fmla="*/ 38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Freeform 42">
            <a:extLst>
              <a:ext uri="{FF2B5EF4-FFF2-40B4-BE49-F238E27FC236}">
                <a16:creationId xmlns:a16="http://schemas.microsoft.com/office/drawing/2014/main" id="{25E4D225-5678-4059-9D72-60A880572F26}"/>
              </a:ext>
            </a:extLst>
          </p:cNvPr>
          <p:cNvSpPr>
            <a:spLocks noEditPoints="1"/>
          </p:cNvSpPr>
          <p:nvPr/>
        </p:nvSpPr>
        <p:spPr bwMode="auto">
          <a:xfrm>
            <a:off x="6705504" y="2549797"/>
            <a:ext cx="608199" cy="596069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C94F054-379F-FA3F-18DF-79657C7C4319}"/>
              </a:ext>
            </a:extLst>
          </p:cNvPr>
          <p:cNvSpPr>
            <a:spLocks noEditPoints="1"/>
          </p:cNvSpPr>
          <p:nvPr/>
        </p:nvSpPr>
        <p:spPr bwMode="auto">
          <a:xfrm>
            <a:off x="6683431" y="4029502"/>
            <a:ext cx="648857" cy="643982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40966" grpId="0" animBg="1"/>
      <p:bldP spid="40968" grpId="0" animBg="1"/>
      <p:bldP spid="40970" grpId="0" animBg="1"/>
      <p:bldP spid="40972" grpId="0" animBg="1"/>
      <p:bldP spid="40985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B4E5ED-AF6B-830A-85B5-0EE14DF034E7}"/>
              </a:ext>
            </a:extLst>
          </p:cNvPr>
          <p:cNvSpPr txBox="1"/>
          <p:nvPr/>
        </p:nvSpPr>
        <p:spPr>
          <a:xfrm>
            <a:off x="4828870" y="4172712"/>
            <a:ext cx="2344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Javaweb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的教务管理系统</a:t>
            </a:r>
            <a:endParaRPr kumimoji="1"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/>
      <p:bldP spid="24" grpId="0" animBg="1"/>
      <p:bldP spid="1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论文的研究过程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04945" y="2110878"/>
            <a:ext cx="7574915" cy="655352"/>
            <a:chOff x="1913731" y="2318360"/>
            <a:chExt cx="9031287" cy="655638"/>
          </a:xfrm>
        </p:grpSpPr>
        <p:sp>
          <p:nvSpPr>
            <p:cNvPr id="4" name="MH_Other_9"/>
            <p:cNvSpPr/>
            <p:nvPr/>
          </p:nvSpPr>
          <p:spPr>
            <a:xfrm>
              <a:off x="2955131" y="2318360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2A52A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MH_Other_1"/>
            <p:cNvSpPr/>
            <p:nvPr/>
          </p:nvSpPr>
          <p:spPr bwMode="auto">
            <a:xfrm flipV="1">
              <a:off x="3793331" y="287239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MH_Other_2"/>
            <p:cNvSpPr/>
            <p:nvPr/>
          </p:nvSpPr>
          <p:spPr bwMode="auto">
            <a:xfrm>
              <a:off x="3793331" y="231836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MH_SubTitle_1" descr="#clear#"/>
            <p:cNvSpPr/>
            <p:nvPr/>
          </p:nvSpPr>
          <p:spPr bwMode="auto">
            <a:xfrm>
              <a:off x="1913731" y="2318360"/>
              <a:ext cx="1879600" cy="655638"/>
            </a:xfrm>
            <a:prstGeom prst="rect">
              <a:avLst/>
            </a:prstGeom>
            <a:solidFill>
              <a:srgbClr val="E2A52A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用户分析</a:t>
              </a:r>
            </a:p>
          </p:txBody>
        </p:sp>
        <p:sp>
          <p:nvSpPr>
            <p:cNvPr id="23" name="矩形 22" descr="#clear#"/>
            <p:cNvSpPr>
              <a:spLocks noChangeArrowheads="1"/>
            </p:cNvSpPr>
            <p:nvPr/>
          </p:nvSpPr>
          <p:spPr bwMode="auto">
            <a:xfrm>
              <a:off x="5147468" y="2443560"/>
              <a:ext cx="5797550" cy="381424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 fontAlgn="auto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用户主要分为三类：学生、教师、管理员。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04945" y="3088311"/>
            <a:ext cx="7574915" cy="706916"/>
            <a:chOff x="1913731" y="3232754"/>
            <a:chExt cx="9031287" cy="707225"/>
          </a:xfrm>
        </p:grpSpPr>
        <p:sp>
          <p:nvSpPr>
            <p:cNvPr id="8" name="MH_Other_10"/>
            <p:cNvSpPr/>
            <p:nvPr/>
          </p:nvSpPr>
          <p:spPr>
            <a:xfrm>
              <a:off x="2955131" y="3232754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B3672E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MH_Other_3"/>
            <p:cNvSpPr/>
            <p:nvPr/>
          </p:nvSpPr>
          <p:spPr bwMode="auto">
            <a:xfrm flipV="1">
              <a:off x="3793331" y="379949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MH_Other_4"/>
            <p:cNvSpPr/>
            <p:nvPr/>
          </p:nvSpPr>
          <p:spPr bwMode="auto">
            <a:xfrm>
              <a:off x="3793331" y="324546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MH_SubTitle_2" descr="#clear#"/>
            <p:cNvSpPr/>
            <p:nvPr/>
          </p:nvSpPr>
          <p:spPr bwMode="auto">
            <a:xfrm>
              <a:off x="1913731" y="3245460"/>
              <a:ext cx="1879600" cy="655638"/>
            </a:xfrm>
            <a:prstGeom prst="rect">
              <a:avLst/>
            </a:prstGeom>
            <a:solidFill>
              <a:srgbClr val="B3672E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功能需求</a:t>
              </a:r>
            </a:p>
          </p:txBody>
        </p:sp>
        <p:sp>
          <p:nvSpPr>
            <p:cNvPr id="3" name="矩形 2" descr="#clear#"/>
            <p:cNvSpPr>
              <a:spLocks noChangeArrowheads="1"/>
            </p:cNvSpPr>
            <p:nvPr/>
          </p:nvSpPr>
          <p:spPr bwMode="auto">
            <a:xfrm>
              <a:off x="5147468" y="3238326"/>
              <a:ext cx="5797550" cy="701653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 fontAlgn="auto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功能要求包括：信息管理、成绩管理、课程课表管理、毕业管理、就业信息管理。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94785" y="4229899"/>
            <a:ext cx="7574915" cy="701346"/>
            <a:chOff x="1913731" y="3238327"/>
            <a:chExt cx="9031287" cy="701652"/>
          </a:xfrm>
        </p:grpSpPr>
        <p:sp>
          <p:nvSpPr>
            <p:cNvPr id="29" name="MH_Other_10"/>
            <p:cNvSpPr/>
            <p:nvPr/>
          </p:nvSpPr>
          <p:spPr>
            <a:xfrm>
              <a:off x="2955131" y="3245460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9A9479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MH_Other_3"/>
            <p:cNvSpPr/>
            <p:nvPr/>
          </p:nvSpPr>
          <p:spPr bwMode="auto">
            <a:xfrm flipV="1">
              <a:off x="3793331" y="3799498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MH_Other_4"/>
            <p:cNvSpPr/>
            <p:nvPr/>
          </p:nvSpPr>
          <p:spPr bwMode="auto">
            <a:xfrm>
              <a:off x="3793331" y="3245460"/>
              <a:ext cx="111125" cy="101600"/>
            </a:xfrm>
            <a:prstGeom prst="rtTriangle">
              <a:avLst/>
            </a:prstGeom>
            <a:solidFill>
              <a:schemeClr val="tx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MH_SubTitle_2" descr="#clear#"/>
            <p:cNvSpPr/>
            <p:nvPr/>
          </p:nvSpPr>
          <p:spPr bwMode="auto">
            <a:xfrm>
              <a:off x="1913731" y="3245460"/>
              <a:ext cx="1879599" cy="655638"/>
            </a:xfrm>
            <a:prstGeom prst="rect">
              <a:avLst/>
            </a:prstGeom>
            <a:solidFill>
              <a:srgbClr val="9A9479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性能需求</a:t>
              </a:r>
            </a:p>
          </p:txBody>
        </p:sp>
        <p:sp>
          <p:nvSpPr>
            <p:cNvPr id="33" name="矩形 32" descr="#clear#"/>
            <p:cNvSpPr>
              <a:spLocks noChangeArrowheads="1"/>
            </p:cNvSpPr>
            <p:nvPr/>
          </p:nvSpPr>
          <p:spPr bwMode="auto">
            <a:xfrm>
              <a:off x="5147468" y="3238327"/>
              <a:ext cx="5797550" cy="701652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 fontAlgn="auto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None/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性能要求：可扩展性、高可用性、良好的用户体验、可维护性。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64260" y="2063750"/>
            <a:ext cx="2521585" cy="4152265"/>
            <a:chOff x="4531243" y="1645621"/>
            <a:chExt cx="1759638" cy="2897346"/>
          </a:xfrm>
        </p:grpSpPr>
        <p:grpSp>
          <p:nvGrpSpPr>
            <p:cNvPr id="10" name="Group 64"/>
            <p:cNvGrpSpPr/>
            <p:nvPr/>
          </p:nvGrpSpPr>
          <p:grpSpPr>
            <a:xfrm rot="19891913">
              <a:off x="4531243" y="1645621"/>
              <a:ext cx="1759638" cy="2897346"/>
              <a:chOff x="170364" y="949888"/>
              <a:chExt cx="1945268" cy="3203011"/>
            </a:xfrm>
          </p:grpSpPr>
          <p:sp>
            <p:nvSpPr>
              <p:cNvPr id="13" name="Rectangle 69"/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val 70"/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val 71"/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Rectangle: Top Corners Rounded 72"/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Rectangle: Top Corners Rounded 73"/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rgbClr val="B36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: Shape 40"/>
            <p:cNvSpPr/>
            <p:nvPr/>
          </p:nvSpPr>
          <p:spPr bwMode="auto">
            <a:xfrm>
              <a:off x="4797832" y="2237982"/>
              <a:ext cx="702465" cy="702465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9A947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2" name="TextBox 50">
            <a:extLst>
              <a:ext uri="{FF2B5EF4-FFF2-40B4-BE49-F238E27FC236}">
                <a16:creationId xmlns:a16="http://schemas.microsoft.com/office/drawing/2014/main" id="{B49FC54C-9413-02EC-301C-210F445FB10E}"/>
              </a:ext>
            </a:extLst>
          </p:cNvPr>
          <p:cNvSpPr txBox="1"/>
          <p:nvPr/>
        </p:nvSpPr>
        <p:spPr>
          <a:xfrm>
            <a:off x="835660" y="1111670"/>
            <a:ext cx="433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需求分析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2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15ke0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778</Words>
  <Application>Microsoft Office PowerPoint</Application>
  <PresentationFormat>宽屏</PresentationFormat>
  <Paragraphs>103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Gill Sans</vt:lpstr>
      <vt:lpstr>楷体_GB2312</vt:lpstr>
      <vt:lpstr>思源宋体</vt:lpstr>
      <vt:lpstr>微软雅黑</vt:lpstr>
      <vt:lpstr>Arial</vt:lpstr>
      <vt:lpstr>Calibri</vt:lpstr>
      <vt:lpstr>Roboto Slab Bold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谢 樟</cp:lastModifiedBy>
  <cp:revision>63</cp:revision>
  <dcterms:created xsi:type="dcterms:W3CDTF">2020-11-01T08:54:00Z</dcterms:created>
  <dcterms:modified xsi:type="dcterms:W3CDTF">2023-05-25T00:28:37Z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