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7"/>
  </p:notesMasterIdLst>
  <p:handoutMasterIdLst>
    <p:handoutMasterId r:id="rId18"/>
  </p:handoutMasterIdLst>
  <p:sldIdLst>
    <p:sldId id="256" r:id="rId5"/>
    <p:sldId id="279" r:id="rId6"/>
    <p:sldId id="280" r:id="rId7"/>
    <p:sldId id="259" r:id="rId8"/>
    <p:sldId id="281" r:id="rId9"/>
    <p:sldId id="282" r:id="rId10"/>
    <p:sldId id="283" r:id="rId11"/>
    <p:sldId id="284" r:id="rId12"/>
    <p:sldId id="286" r:id="rId13"/>
    <p:sldId id="285" r:id="rId14"/>
    <p:sldId id="270"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32" autoAdjust="0"/>
  </p:normalViewPr>
  <p:slideViewPr>
    <p:cSldViewPr snapToGrid="0">
      <p:cViewPr varScale="1">
        <p:scale>
          <a:sx n="59" d="100"/>
          <a:sy n="59" d="100"/>
        </p:scale>
        <p:origin x="1176" y="72"/>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5/2/2024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12</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489858" y="627016"/>
            <a:ext cx="6727372" cy="5601790"/>
          </a:xfrm>
        </p:spPr>
        <p:txBody>
          <a:bodyPr/>
          <a:lstStyle/>
          <a:p>
            <a:pPr algn="l">
              <a:lnSpc>
                <a:spcPct val="100000"/>
              </a:lnSpc>
              <a:spcBef>
                <a:spcPts val="0"/>
              </a:spcBef>
            </a:pPr>
            <a:r>
              <a:rPr lang="en-US" sz="1800" dirty="0"/>
              <a:t>Task is given by </a:t>
            </a:r>
            <a:r>
              <a:rPr lang="en-US" sz="1800" dirty="0" err="1"/>
              <a:t>mentorness</a:t>
            </a:r>
            <a:br>
              <a:rPr lang="en-US" sz="1800" dirty="0"/>
            </a:br>
            <a:r>
              <a:rPr lang="en-US" sz="1800" dirty="0"/>
              <a:t>		</a:t>
            </a:r>
            <a:r>
              <a:rPr lang="en-US" sz="7200" u="sng" dirty="0"/>
              <a:t>Airplane</a:t>
            </a:r>
            <a:br>
              <a:rPr lang="en-US" sz="7200" dirty="0"/>
            </a:br>
            <a:r>
              <a:rPr lang="en-US" sz="7200" dirty="0"/>
              <a:t>		      </a:t>
            </a:r>
            <a:r>
              <a:rPr lang="en-US" sz="7200" u="sng" dirty="0"/>
              <a:t>Crashes</a:t>
            </a:r>
            <a:endParaRPr lang="en-US" u="sng" dirty="0"/>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r"/>
            <a:r>
              <a:rPr lang="en-US" sz="1900" dirty="0"/>
              <a:t>By – Sumit Mishra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r>
              <a:rPr lang="en-IN" sz="4000" dirty="0"/>
              <a:t>Route Analysis</a:t>
            </a:r>
            <a:endParaRPr lang="en-IN" sz="96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rgbClr val="ECECEC"/>
                </a:solidFill>
                <a:effectLst/>
                <a:highlight>
                  <a:srgbClr val="212121"/>
                </a:highlight>
                <a:latin typeface="Söhne"/>
              </a:rPr>
              <a:t>Here, incident patterns on specific flight routes are analyzed.</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6" name="Picture 5">
            <a:extLst>
              <a:ext uri="{FF2B5EF4-FFF2-40B4-BE49-F238E27FC236}">
                <a16:creationId xmlns:a16="http://schemas.microsoft.com/office/drawing/2014/main" id="{EECF1C39-FB86-EBF2-7FCA-3743FCCA4633}"/>
              </a:ext>
            </a:extLst>
          </p:cNvPr>
          <p:cNvPicPr>
            <a:picLocks noChangeAspect="1"/>
          </p:cNvPicPr>
          <p:nvPr/>
        </p:nvPicPr>
        <p:blipFill>
          <a:blip r:embed="rId2"/>
          <a:stretch>
            <a:fillRect/>
          </a:stretch>
        </p:blipFill>
        <p:spPr>
          <a:xfrm>
            <a:off x="135278" y="2149147"/>
            <a:ext cx="5960721" cy="4654582"/>
          </a:xfrm>
          <a:prstGeom prst="rect">
            <a:avLst/>
          </a:prstGeom>
        </p:spPr>
      </p:pic>
      <p:pic>
        <p:nvPicPr>
          <p:cNvPr id="9" name="Picture 8">
            <a:extLst>
              <a:ext uri="{FF2B5EF4-FFF2-40B4-BE49-F238E27FC236}">
                <a16:creationId xmlns:a16="http://schemas.microsoft.com/office/drawing/2014/main" id="{003A0E4E-FA96-759C-5458-EFA69C9C0AA2}"/>
              </a:ext>
            </a:extLst>
          </p:cNvPr>
          <p:cNvPicPr>
            <a:picLocks noChangeAspect="1"/>
          </p:cNvPicPr>
          <p:nvPr/>
        </p:nvPicPr>
        <p:blipFill>
          <a:blip r:embed="rId3"/>
          <a:stretch>
            <a:fillRect/>
          </a:stretch>
        </p:blipFill>
        <p:spPr>
          <a:xfrm>
            <a:off x="6221186" y="2149147"/>
            <a:ext cx="5810109" cy="4649430"/>
          </a:xfrm>
          <a:prstGeom prst="rect">
            <a:avLst/>
          </a:prstGeom>
        </p:spPr>
      </p:pic>
    </p:spTree>
    <p:extLst>
      <p:ext uri="{BB962C8B-B14F-4D97-AF65-F5344CB8AC3E}">
        <p14:creationId xmlns:p14="http://schemas.microsoft.com/office/powerpoint/2010/main" val="203283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771830" y="635000"/>
            <a:ext cx="5171770" cy="1193800"/>
          </a:xfrm>
        </p:spPr>
        <p:txBody>
          <a:bodyPr>
            <a:normAutofit/>
          </a:bodyPr>
          <a:lstStyle/>
          <a:p>
            <a:r>
              <a:rPr lang="en-US" dirty="0"/>
              <a:t>SUMMARY</a:t>
            </a:r>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2318658" y="1828800"/>
            <a:ext cx="9584874" cy="4620986"/>
          </a:xfrm>
          <a:effectLst>
            <a:outerShdw blurRad="50800" dist="38100" dir="2700000" algn="tl" rotWithShape="0">
              <a:prstClr val="black">
                <a:alpha val="40000"/>
              </a:prstClr>
            </a:outerShdw>
          </a:effectLst>
        </p:spPr>
        <p:txBody>
          <a:bodyPr/>
          <a:lstStyle/>
          <a:p>
            <a:pPr algn="just"/>
            <a:endParaRPr lang="en-US" b="0" i="0" dirty="0">
              <a:solidFill>
                <a:srgbClr val="ECECEC"/>
              </a:solidFill>
              <a:effectLst/>
              <a:highlight>
                <a:srgbClr val="212121"/>
              </a:highlight>
              <a:latin typeface="Söhne"/>
            </a:endParaRPr>
          </a:p>
          <a:p>
            <a:pPr algn="just"/>
            <a:r>
              <a:rPr lang="en-US" b="0" i="0" dirty="0">
                <a:solidFill>
                  <a:srgbClr val="ECECEC"/>
                </a:solidFill>
                <a:effectLst/>
                <a:highlight>
                  <a:srgbClr val="212121"/>
                </a:highlight>
                <a:latin typeface="Söhne"/>
              </a:rPr>
              <a:t>The objectives include exploring temporal and geospatial trends, evaluating operator performance and aircraft involvement, and analyzing fatality trends and flight routes. Deliverables include interactive Power BI dashboards, reports on operator performance and fatality trends, and insights for improving aviation safety.</a:t>
            </a:r>
            <a:endParaRPr lang="en-US" dirty="0">
              <a:highlight>
                <a:srgbClr val="000000"/>
              </a:highlight>
            </a:endParaRPr>
          </a:p>
        </p:txBody>
      </p:sp>
    </p:spTree>
    <p:extLst>
      <p:ext uri="{BB962C8B-B14F-4D97-AF65-F5344CB8AC3E}">
        <p14:creationId xmlns:p14="http://schemas.microsoft.com/office/powerpoint/2010/main" val="183626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normAutofit/>
          </a:bodyPr>
          <a:lstStyle/>
          <a:p>
            <a:pPr algn="r"/>
            <a:r>
              <a:rPr lang="en-US" sz="6000"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u="sng"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506186" y="2265363"/>
            <a:ext cx="4148110" cy="3951287"/>
          </a:xfrm>
        </p:spPr>
        <p:txBody>
          <a:bodyPr anchor="ctr"/>
          <a:lstStyle/>
          <a:p>
            <a:r>
              <a:rPr lang="en-IN" dirty="0"/>
              <a:t>1 . Temporal Analysis</a:t>
            </a:r>
          </a:p>
          <a:p>
            <a:r>
              <a:rPr lang="en-IN" dirty="0"/>
              <a:t>2 . Geospatial Analysis</a:t>
            </a:r>
          </a:p>
          <a:p>
            <a:r>
              <a:rPr lang="en-IN" dirty="0"/>
              <a:t>3 . Operator Performance</a:t>
            </a:r>
          </a:p>
          <a:p>
            <a:r>
              <a:rPr lang="en-IN" dirty="0"/>
              <a:t>4 . Aircraft Analysis</a:t>
            </a:r>
          </a:p>
          <a:p>
            <a:r>
              <a:rPr lang="en-IN" dirty="0"/>
              <a:t>5 . Fatality Trends</a:t>
            </a:r>
          </a:p>
          <a:p>
            <a:r>
              <a:rPr lang="en-IN" dirty="0"/>
              <a:t>6 . Route Analysis</a:t>
            </a:r>
            <a:endParaRPr lang="en-US" dirty="0"/>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pic>
        <p:nvPicPr>
          <p:cNvPr id="10" name="Picture Placeholder 9">
            <a:extLst>
              <a:ext uri="{FF2B5EF4-FFF2-40B4-BE49-F238E27FC236}">
                <a16:creationId xmlns:a16="http://schemas.microsoft.com/office/drawing/2014/main" id="{E107FF9B-252F-C48C-53FD-38CB7F90F649}"/>
              </a:ext>
            </a:extLst>
          </p:cNvPr>
          <p:cNvPicPr>
            <a:picLocks noGrp="1" noChangeAspect="1"/>
          </p:cNvPicPr>
          <p:nvPr>
            <p:ph type="pic" sz="quarter" idx="15"/>
          </p:nvPr>
        </p:nvPicPr>
        <p:blipFill>
          <a:blip r:embed="rId2"/>
          <a:srcRect l="10324" r="10324"/>
          <a:stretch>
            <a:fillRect/>
          </a:stretch>
        </p:blipFill>
        <p:spPr>
          <a:xfrm>
            <a:off x="5322888" y="2265363"/>
            <a:ext cx="6678611" cy="3960701"/>
          </a:xfrm>
        </p:spPr>
      </p:pic>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3393395" y="136526"/>
            <a:ext cx="4500737" cy="1545318"/>
          </a:xfrm>
        </p:spPr>
        <p:txBody>
          <a:bodyPr>
            <a:normAutofit/>
          </a:bodyPr>
          <a:lstStyle/>
          <a:p>
            <a:pPr algn="ctr"/>
            <a:r>
              <a:rPr lang="en-US" u="sng" dirty="0"/>
              <a:t>introduction</a:t>
            </a:r>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a:lstStyle/>
          <a:p>
            <a:r>
              <a:rPr lang="en-US" dirty="0"/>
              <a:t>20XX</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10" name="Content Placeholder 9">
            <a:extLst>
              <a:ext uri="{FF2B5EF4-FFF2-40B4-BE49-F238E27FC236}">
                <a16:creationId xmlns:a16="http://schemas.microsoft.com/office/drawing/2014/main" id="{530B6D8B-E66C-5BFF-9F48-BD132FD0916F}"/>
              </a:ext>
            </a:extLst>
          </p:cNvPr>
          <p:cNvSpPr>
            <a:spLocks noGrp="1"/>
          </p:cNvSpPr>
          <p:nvPr>
            <p:ph idx="1"/>
          </p:nvPr>
        </p:nvSpPr>
        <p:spPr>
          <a:xfrm>
            <a:off x="424543" y="1411967"/>
            <a:ext cx="11038114" cy="4547961"/>
          </a:xfrm>
        </p:spPr>
        <p:txBody>
          <a:bodyPr>
            <a:normAutofit/>
          </a:bodyPr>
          <a:lstStyle/>
          <a:p>
            <a:pPr algn="just"/>
            <a:r>
              <a:rPr lang="en-US" sz="2400" dirty="0"/>
              <a:t> 	A comprehensive analysis of airplane crashes and fatalities spanning from 1980 to 2023. The dataset contains crucial information such as crash dates, locations, operators, flight details, aircraft types, and fatality statistics. The goal is to leverage for interactive visualizations and in-depth insights to understand patterns, contributing factors, and trends in aviation incidents.</a:t>
            </a:r>
            <a:endParaRPr lang="en-IN" sz="2400" dirty="0"/>
          </a:p>
        </p:txBody>
      </p:sp>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r>
              <a:rPr lang="en-IN" sz="4400" dirty="0"/>
              <a:t>Temporal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chemeClr val="bg1"/>
                </a:solidFill>
                <a:effectLst/>
                <a:highlight>
                  <a:srgbClr val="000000"/>
                </a:highlight>
                <a:latin typeface="Söhne"/>
              </a:rPr>
              <a:t>This charts involves examining trends over time in airplane crashes.</a:t>
            </a:r>
            <a:endParaRPr lang="en-US" sz="4400" dirty="0">
              <a:solidFill>
                <a:schemeClr val="bg1"/>
              </a:solidFill>
              <a:highlight>
                <a:srgbClr val="000000"/>
              </a:highlight>
            </a:endParaRPr>
          </a:p>
        </p:txBody>
      </p:sp>
      <p:pic>
        <p:nvPicPr>
          <p:cNvPr id="5" name="Picture 4">
            <a:extLst>
              <a:ext uri="{FF2B5EF4-FFF2-40B4-BE49-F238E27FC236}">
                <a16:creationId xmlns:a16="http://schemas.microsoft.com/office/drawing/2014/main" id="{D2D47F4B-5C2F-A194-8C78-FFFFFC429137}"/>
              </a:ext>
            </a:extLst>
          </p:cNvPr>
          <p:cNvPicPr>
            <a:picLocks noChangeAspect="1"/>
          </p:cNvPicPr>
          <p:nvPr/>
        </p:nvPicPr>
        <p:blipFill>
          <a:blip r:embed="rId2"/>
          <a:stretch>
            <a:fillRect/>
          </a:stretch>
        </p:blipFill>
        <p:spPr>
          <a:xfrm>
            <a:off x="255814" y="2286000"/>
            <a:ext cx="5840186" cy="4195790"/>
          </a:xfrm>
          <a:prstGeom prst="rect">
            <a:avLst/>
          </a:prstGeom>
        </p:spPr>
      </p:pic>
      <p:pic>
        <p:nvPicPr>
          <p:cNvPr id="7" name="Picture 6">
            <a:extLst>
              <a:ext uri="{FF2B5EF4-FFF2-40B4-BE49-F238E27FC236}">
                <a16:creationId xmlns:a16="http://schemas.microsoft.com/office/drawing/2014/main" id="{51D7122F-2CC0-89D0-FFA3-B9868DCB4B3B}"/>
              </a:ext>
            </a:extLst>
          </p:cNvPr>
          <p:cNvPicPr>
            <a:picLocks noChangeAspect="1"/>
          </p:cNvPicPr>
          <p:nvPr/>
        </p:nvPicPr>
        <p:blipFill>
          <a:blip r:embed="rId3"/>
          <a:stretch>
            <a:fillRect/>
          </a:stretch>
        </p:blipFill>
        <p:spPr>
          <a:xfrm>
            <a:off x="6319157" y="2285999"/>
            <a:ext cx="5617029" cy="4195790"/>
          </a:xfrm>
          <a:prstGeom prst="rect">
            <a:avLst/>
          </a:prstGeom>
        </p:spPr>
      </p:pic>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pPr algn="ctr"/>
            <a:r>
              <a:rPr lang="en-IN" sz="4000" dirty="0"/>
              <a:t>Geospatial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rgbClr val="ECECEC"/>
                </a:solidFill>
                <a:effectLst/>
                <a:highlight>
                  <a:srgbClr val="212121"/>
                </a:highlight>
                <a:latin typeface="Söhne"/>
              </a:rPr>
              <a:t>This focuses on visualizing crash locations on a map to identify areas with higher incident rates (hotspots).</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13" name="Picture 12">
            <a:extLst>
              <a:ext uri="{FF2B5EF4-FFF2-40B4-BE49-F238E27FC236}">
                <a16:creationId xmlns:a16="http://schemas.microsoft.com/office/drawing/2014/main" id="{9C9922E4-3F89-270E-EC6A-5A0AFE434463}"/>
              </a:ext>
            </a:extLst>
          </p:cNvPr>
          <p:cNvPicPr>
            <a:picLocks noChangeAspect="1"/>
          </p:cNvPicPr>
          <p:nvPr/>
        </p:nvPicPr>
        <p:blipFill>
          <a:blip r:embed="rId2"/>
          <a:stretch>
            <a:fillRect/>
          </a:stretch>
        </p:blipFill>
        <p:spPr>
          <a:xfrm>
            <a:off x="255814" y="2149147"/>
            <a:ext cx="5840186" cy="4468824"/>
          </a:xfrm>
          <a:prstGeom prst="rect">
            <a:avLst/>
          </a:prstGeom>
        </p:spPr>
      </p:pic>
      <p:pic>
        <p:nvPicPr>
          <p:cNvPr id="15" name="Picture 14">
            <a:extLst>
              <a:ext uri="{FF2B5EF4-FFF2-40B4-BE49-F238E27FC236}">
                <a16:creationId xmlns:a16="http://schemas.microsoft.com/office/drawing/2014/main" id="{4FB891F2-2F2C-421E-5B8A-DE2D451794F1}"/>
              </a:ext>
            </a:extLst>
          </p:cNvPr>
          <p:cNvPicPr>
            <a:picLocks noChangeAspect="1"/>
          </p:cNvPicPr>
          <p:nvPr/>
        </p:nvPicPr>
        <p:blipFill>
          <a:blip r:embed="rId3"/>
          <a:stretch>
            <a:fillRect/>
          </a:stretch>
        </p:blipFill>
        <p:spPr>
          <a:xfrm>
            <a:off x="6160105" y="2149147"/>
            <a:ext cx="5776082" cy="4468823"/>
          </a:xfrm>
          <a:prstGeom prst="rect">
            <a:avLst/>
          </a:prstGeom>
        </p:spPr>
      </p:pic>
    </p:spTree>
    <p:extLst>
      <p:ext uri="{BB962C8B-B14F-4D97-AF65-F5344CB8AC3E}">
        <p14:creationId xmlns:p14="http://schemas.microsoft.com/office/powerpoint/2010/main" val="338456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pPr algn="ctr"/>
            <a:r>
              <a:rPr lang="en-IN" sz="3600" dirty="0"/>
              <a:t>Operator Performance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rgbClr val="ECECEC"/>
                </a:solidFill>
                <a:effectLst/>
                <a:highlight>
                  <a:srgbClr val="212121"/>
                </a:highlight>
                <a:latin typeface="Söhne"/>
              </a:rPr>
              <a:t>Here, the safety records of different operators and airlines are evaluated.</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6" name="Picture 5">
            <a:extLst>
              <a:ext uri="{FF2B5EF4-FFF2-40B4-BE49-F238E27FC236}">
                <a16:creationId xmlns:a16="http://schemas.microsoft.com/office/drawing/2014/main" id="{2D28F231-C552-3F9B-0B66-8C91D6AFB2B6}"/>
              </a:ext>
            </a:extLst>
          </p:cNvPr>
          <p:cNvPicPr>
            <a:picLocks noChangeAspect="1"/>
          </p:cNvPicPr>
          <p:nvPr/>
        </p:nvPicPr>
        <p:blipFill>
          <a:blip r:embed="rId2"/>
          <a:stretch>
            <a:fillRect/>
          </a:stretch>
        </p:blipFill>
        <p:spPr>
          <a:xfrm>
            <a:off x="6096001" y="2181788"/>
            <a:ext cx="5840185" cy="4387197"/>
          </a:xfrm>
          <a:prstGeom prst="rect">
            <a:avLst/>
          </a:prstGeom>
        </p:spPr>
      </p:pic>
      <p:pic>
        <p:nvPicPr>
          <p:cNvPr id="9" name="Picture 8">
            <a:extLst>
              <a:ext uri="{FF2B5EF4-FFF2-40B4-BE49-F238E27FC236}">
                <a16:creationId xmlns:a16="http://schemas.microsoft.com/office/drawing/2014/main" id="{D711C15E-7662-D67B-EC27-8A5092092C9D}"/>
              </a:ext>
            </a:extLst>
          </p:cNvPr>
          <p:cNvPicPr>
            <a:picLocks noChangeAspect="1"/>
          </p:cNvPicPr>
          <p:nvPr/>
        </p:nvPicPr>
        <p:blipFill>
          <a:blip r:embed="rId3"/>
          <a:stretch>
            <a:fillRect/>
          </a:stretch>
        </p:blipFill>
        <p:spPr>
          <a:xfrm>
            <a:off x="255813" y="2181787"/>
            <a:ext cx="5698625" cy="4387197"/>
          </a:xfrm>
          <a:prstGeom prst="rect">
            <a:avLst/>
          </a:prstGeom>
        </p:spPr>
      </p:pic>
    </p:spTree>
    <p:extLst>
      <p:ext uri="{BB962C8B-B14F-4D97-AF65-F5344CB8AC3E}">
        <p14:creationId xmlns:p14="http://schemas.microsoft.com/office/powerpoint/2010/main" val="186205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r>
              <a:rPr lang="en-IN" sz="4000" dirty="0"/>
              <a:t>Aircraft Analysis</a:t>
            </a:r>
            <a:endParaRPr lang="en-IN" sz="48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rgbClr val="ECECEC"/>
                </a:solidFill>
                <a:effectLst/>
                <a:highlight>
                  <a:srgbClr val="212121"/>
                </a:highlight>
                <a:latin typeface="Söhne"/>
              </a:rPr>
              <a:t>This involves analyzing the involvement of specific aircraft types in incidents.</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6" name="Picture 5">
            <a:extLst>
              <a:ext uri="{FF2B5EF4-FFF2-40B4-BE49-F238E27FC236}">
                <a16:creationId xmlns:a16="http://schemas.microsoft.com/office/drawing/2014/main" id="{961E7BFD-9C89-E1C7-5234-7F5E183A9898}"/>
              </a:ext>
            </a:extLst>
          </p:cNvPr>
          <p:cNvPicPr>
            <a:picLocks noChangeAspect="1"/>
          </p:cNvPicPr>
          <p:nvPr/>
        </p:nvPicPr>
        <p:blipFill>
          <a:blip r:embed="rId2"/>
          <a:stretch>
            <a:fillRect/>
          </a:stretch>
        </p:blipFill>
        <p:spPr>
          <a:xfrm>
            <a:off x="172343" y="2187356"/>
            <a:ext cx="6065170" cy="4430614"/>
          </a:xfrm>
          <a:prstGeom prst="rect">
            <a:avLst/>
          </a:prstGeom>
        </p:spPr>
      </p:pic>
      <p:pic>
        <p:nvPicPr>
          <p:cNvPr id="9" name="Picture 8">
            <a:extLst>
              <a:ext uri="{FF2B5EF4-FFF2-40B4-BE49-F238E27FC236}">
                <a16:creationId xmlns:a16="http://schemas.microsoft.com/office/drawing/2014/main" id="{DF544661-0508-3F99-8E9B-AF52A05BE9AD}"/>
              </a:ext>
            </a:extLst>
          </p:cNvPr>
          <p:cNvPicPr>
            <a:picLocks noChangeAspect="1"/>
          </p:cNvPicPr>
          <p:nvPr/>
        </p:nvPicPr>
        <p:blipFill>
          <a:blip r:embed="rId3"/>
          <a:stretch>
            <a:fillRect/>
          </a:stretch>
        </p:blipFill>
        <p:spPr>
          <a:xfrm>
            <a:off x="6452281" y="2149147"/>
            <a:ext cx="5609624" cy="4430614"/>
          </a:xfrm>
          <a:prstGeom prst="rect">
            <a:avLst/>
          </a:prstGeom>
        </p:spPr>
      </p:pic>
    </p:spTree>
    <p:extLst>
      <p:ext uri="{BB962C8B-B14F-4D97-AF65-F5344CB8AC3E}">
        <p14:creationId xmlns:p14="http://schemas.microsoft.com/office/powerpoint/2010/main" val="412658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0658"/>
            <a:ext cx="5197929" cy="1017270"/>
          </a:xfrm>
        </p:spPr>
        <p:txBody>
          <a:bodyPr>
            <a:noAutofit/>
          </a:bodyPr>
          <a:lstStyle/>
          <a:p>
            <a:r>
              <a:rPr lang="en-IN" sz="3200" dirty="0"/>
              <a:t>Relationship between Aircraft and </a:t>
            </a:r>
            <a:r>
              <a:rPr lang="en-IN" sz="3200" dirty="0" err="1"/>
              <a:t>registraion</a:t>
            </a:r>
            <a:endParaRPr lang="en-IN" sz="32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fontScale="92500"/>
          </a:bodyPr>
          <a:lstStyle/>
          <a:p>
            <a:pPr algn="ctr"/>
            <a:r>
              <a:rPr lang="en-US" sz="2400" b="0" i="0" dirty="0">
                <a:solidFill>
                  <a:srgbClr val="ECECEC"/>
                </a:solidFill>
                <a:effectLst/>
                <a:highlight>
                  <a:srgbClr val="212121"/>
                </a:highlight>
                <a:latin typeface="Söhne"/>
              </a:rPr>
              <a:t>This is a relationship chart between aircraft registration details and crash occurrences, potentially identifying any patterns or correlations.</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6" name="Picture 5">
            <a:extLst>
              <a:ext uri="{FF2B5EF4-FFF2-40B4-BE49-F238E27FC236}">
                <a16:creationId xmlns:a16="http://schemas.microsoft.com/office/drawing/2014/main" id="{D125897F-FC84-82EC-4BED-63B942CBE8A2}"/>
              </a:ext>
            </a:extLst>
          </p:cNvPr>
          <p:cNvPicPr>
            <a:picLocks noChangeAspect="1"/>
          </p:cNvPicPr>
          <p:nvPr/>
        </p:nvPicPr>
        <p:blipFill>
          <a:blip r:embed="rId2"/>
          <a:stretch>
            <a:fillRect/>
          </a:stretch>
        </p:blipFill>
        <p:spPr>
          <a:xfrm>
            <a:off x="156334" y="2188029"/>
            <a:ext cx="6117352" cy="4299313"/>
          </a:xfrm>
          <a:prstGeom prst="rect">
            <a:avLst/>
          </a:prstGeom>
        </p:spPr>
      </p:pic>
      <p:pic>
        <p:nvPicPr>
          <p:cNvPr id="9" name="Picture 8">
            <a:extLst>
              <a:ext uri="{FF2B5EF4-FFF2-40B4-BE49-F238E27FC236}">
                <a16:creationId xmlns:a16="http://schemas.microsoft.com/office/drawing/2014/main" id="{414BDA8F-3EAA-27F9-F9EC-D25AE54A573F}"/>
              </a:ext>
            </a:extLst>
          </p:cNvPr>
          <p:cNvPicPr>
            <a:picLocks noChangeAspect="1"/>
          </p:cNvPicPr>
          <p:nvPr/>
        </p:nvPicPr>
        <p:blipFill>
          <a:blip r:embed="rId3"/>
          <a:stretch>
            <a:fillRect/>
          </a:stretch>
        </p:blipFill>
        <p:spPr>
          <a:xfrm>
            <a:off x="6320197" y="2188029"/>
            <a:ext cx="5715469" cy="4299313"/>
          </a:xfrm>
          <a:prstGeom prst="rect">
            <a:avLst/>
          </a:prstGeom>
        </p:spPr>
      </p:pic>
    </p:spTree>
    <p:extLst>
      <p:ext uri="{BB962C8B-B14F-4D97-AF65-F5344CB8AC3E}">
        <p14:creationId xmlns:p14="http://schemas.microsoft.com/office/powerpoint/2010/main" val="154768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5814" y="376210"/>
            <a:ext cx="5197929" cy="1017270"/>
          </a:xfrm>
        </p:spPr>
        <p:txBody>
          <a:bodyPr>
            <a:noAutofit/>
          </a:bodyPr>
          <a:lstStyle/>
          <a:p>
            <a:r>
              <a:rPr lang="en-IN" sz="4000" dirty="0"/>
              <a:t>Fatality Trends</a:t>
            </a:r>
            <a:endParaRPr lang="en-IN" sz="96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5453743" y="240030"/>
            <a:ext cx="6482443" cy="1278527"/>
          </a:xfrm>
        </p:spPr>
        <p:txBody>
          <a:bodyPr>
            <a:normAutofit/>
          </a:bodyPr>
          <a:lstStyle/>
          <a:p>
            <a:pPr algn="ctr"/>
            <a:r>
              <a:rPr lang="en-US" sz="2400" b="0" i="0" dirty="0">
                <a:solidFill>
                  <a:srgbClr val="ECECEC"/>
                </a:solidFill>
                <a:effectLst/>
                <a:highlight>
                  <a:srgbClr val="212121"/>
                </a:highlight>
                <a:latin typeface="Söhne"/>
              </a:rPr>
              <a:t>This objective revolves around exploring trends in passenger and crew fatalities resulting from airplane crashes.</a:t>
            </a:r>
            <a:endParaRPr lang="en-US" sz="4400" dirty="0">
              <a:solidFill>
                <a:schemeClr val="bg1"/>
              </a:solidFill>
            </a:endParaRPr>
          </a:p>
        </p:txBody>
      </p:sp>
      <p:sp>
        <p:nvSpPr>
          <p:cNvPr id="10" name="TextBox 9">
            <a:extLst>
              <a:ext uri="{FF2B5EF4-FFF2-40B4-BE49-F238E27FC236}">
                <a16:creationId xmlns:a16="http://schemas.microsoft.com/office/drawing/2014/main" id="{7832F45E-7F21-124A-7F16-4727B2D7238E}"/>
              </a:ext>
            </a:extLst>
          </p:cNvPr>
          <p:cNvSpPr txBox="1"/>
          <p:nvPr/>
        </p:nvSpPr>
        <p:spPr>
          <a:xfrm>
            <a:off x="2204357" y="1649186"/>
            <a:ext cx="1776846" cy="369332"/>
          </a:xfrm>
          <a:prstGeom prst="rect">
            <a:avLst/>
          </a:prstGeom>
          <a:noFill/>
        </p:spPr>
        <p:txBody>
          <a:bodyPr wrap="square" rtlCol="0">
            <a:spAutoFit/>
          </a:bodyPr>
          <a:lstStyle/>
          <a:p>
            <a:pPr algn="ctr"/>
            <a:r>
              <a:rPr lang="en-IN" dirty="0">
                <a:solidFill>
                  <a:schemeClr val="bg1"/>
                </a:solidFill>
              </a:rPr>
              <a:t>Power Bi</a:t>
            </a:r>
          </a:p>
        </p:txBody>
      </p:sp>
      <p:sp>
        <p:nvSpPr>
          <p:cNvPr id="11" name="TextBox 10">
            <a:extLst>
              <a:ext uri="{FF2B5EF4-FFF2-40B4-BE49-F238E27FC236}">
                <a16:creationId xmlns:a16="http://schemas.microsoft.com/office/drawing/2014/main" id="{47EFA858-A335-E69B-3339-E14578F85E2D}"/>
              </a:ext>
            </a:extLst>
          </p:cNvPr>
          <p:cNvSpPr txBox="1"/>
          <p:nvPr/>
        </p:nvSpPr>
        <p:spPr>
          <a:xfrm>
            <a:off x="8210797" y="1649186"/>
            <a:ext cx="1776846" cy="369332"/>
          </a:xfrm>
          <a:prstGeom prst="rect">
            <a:avLst/>
          </a:prstGeom>
          <a:noFill/>
        </p:spPr>
        <p:txBody>
          <a:bodyPr wrap="square" rtlCol="0">
            <a:spAutoFit/>
          </a:bodyPr>
          <a:lstStyle/>
          <a:p>
            <a:pPr algn="ctr"/>
            <a:r>
              <a:rPr lang="en-IN" dirty="0">
                <a:solidFill>
                  <a:schemeClr val="bg1"/>
                </a:solidFill>
              </a:rPr>
              <a:t>Tableau</a:t>
            </a:r>
          </a:p>
        </p:txBody>
      </p:sp>
      <p:pic>
        <p:nvPicPr>
          <p:cNvPr id="6" name="Picture 5">
            <a:extLst>
              <a:ext uri="{FF2B5EF4-FFF2-40B4-BE49-F238E27FC236}">
                <a16:creationId xmlns:a16="http://schemas.microsoft.com/office/drawing/2014/main" id="{DF0C639E-047A-A13D-4E15-A108C2DE28BA}"/>
              </a:ext>
            </a:extLst>
          </p:cNvPr>
          <p:cNvPicPr>
            <a:picLocks noChangeAspect="1"/>
          </p:cNvPicPr>
          <p:nvPr/>
        </p:nvPicPr>
        <p:blipFill>
          <a:blip r:embed="rId2"/>
          <a:stretch>
            <a:fillRect/>
          </a:stretch>
        </p:blipFill>
        <p:spPr>
          <a:xfrm>
            <a:off x="118228" y="2149145"/>
            <a:ext cx="5809043" cy="4468823"/>
          </a:xfrm>
          <a:prstGeom prst="rect">
            <a:avLst/>
          </a:prstGeom>
        </p:spPr>
      </p:pic>
      <p:pic>
        <p:nvPicPr>
          <p:cNvPr id="9" name="Picture 8">
            <a:extLst>
              <a:ext uri="{FF2B5EF4-FFF2-40B4-BE49-F238E27FC236}">
                <a16:creationId xmlns:a16="http://schemas.microsoft.com/office/drawing/2014/main" id="{4A1DC81A-D0E3-6761-5071-BC661170F855}"/>
              </a:ext>
            </a:extLst>
          </p:cNvPr>
          <p:cNvPicPr>
            <a:picLocks noChangeAspect="1"/>
          </p:cNvPicPr>
          <p:nvPr/>
        </p:nvPicPr>
        <p:blipFill>
          <a:blip r:embed="rId3"/>
          <a:stretch>
            <a:fillRect/>
          </a:stretch>
        </p:blipFill>
        <p:spPr>
          <a:xfrm>
            <a:off x="6045502" y="2149146"/>
            <a:ext cx="6028270" cy="4468823"/>
          </a:xfrm>
          <a:prstGeom prst="rect">
            <a:avLst/>
          </a:prstGeom>
        </p:spPr>
      </p:pic>
    </p:spTree>
    <p:extLst>
      <p:ext uri="{BB962C8B-B14F-4D97-AF65-F5344CB8AC3E}">
        <p14:creationId xmlns:p14="http://schemas.microsoft.com/office/powerpoint/2010/main" val="343124047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2.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Fracture design</Template>
  <TotalTime>145</TotalTime>
  <Words>303</Words>
  <Application>Microsoft Office PowerPoint</Application>
  <PresentationFormat>Widescreen</PresentationFormat>
  <Paragraphs>59</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Demi Cond</vt:lpstr>
      <vt:lpstr>Franklin Gothic Medium</vt:lpstr>
      <vt:lpstr>Söhne</vt:lpstr>
      <vt:lpstr>Wingdings</vt:lpstr>
      <vt:lpstr>JuxtaposeVTI</vt:lpstr>
      <vt:lpstr>Task is given by mentorness   Airplane         Crashes</vt:lpstr>
      <vt:lpstr>AGENDA</vt:lpstr>
      <vt:lpstr>introduction</vt:lpstr>
      <vt:lpstr>Temporal Analysis</vt:lpstr>
      <vt:lpstr>Geospatial Analysis</vt:lpstr>
      <vt:lpstr>Operator Performance</vt:lpstr>
      <vt:lpstr>Aircraft Analysis</vt:lpstr>
      <vt:lpstr>Relationship between Aircraft and registraion</vt:lpstr>
      <vt:lpstr>Fatality Trends</vt:lpstr>
      <vt:lpstr>Route Analysis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is given by mentorness   Airplane         Crashes</dc:title>
  <dc:creator>sturish mishra</dc:creator>
  <cp:lastModifiedBy>sturish mishra</cp:lastModifiedBy>
  <cp:revision>7</cp:revision>
  <dcterms:created xsi:type="dcterms:W3CDTF">2024-05-02T09:27:40Z</dcterms:created>
  <dcterms:modified xsi:type="dcterms:W3CDTF">2024-05-02T15:29:59Z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