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70" r:id="rId6"/>
    <p:sldId id="266" r:id="rId7"/>
    <p:sldId id="267" r:id="rId8"/>
    <p:sldId id="257" r:id="rId9"/>
    <p:sldId id="274" r:id="rId10"/>
    <p:sldId id="272" r:id="rId11"/>
    <p:sldId id="273" r:id="rId12"/>
    <p:sldId id="258" r:id="rId13"/>
    <p:sldId id="271" r:id="rId14"/>
    <p:sldId id="260" r:id="rId15"/>
    <p:sldId id="269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00"/>
    <p:restoredTop sz="94656"/>
  </p:normalViewPr>
  <p:slideViewPr>
    <p:cSldViewPr snapToGrid="0" snapToObjects="1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42CA-28E0-134A-AE44-F2EC872DF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52066-DBE6-CF48-9B9E-C0329A1F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87CB-9D7B-604F-A5E8-6148F2C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FE13-79F7-5449-ACA1-4B3DD145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BE66-084F-1140-BE99-5B93D41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CBDA-4166-CB48-840E-7AF82CA4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7E0BD-C442-264F-B4CB-48555A364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6FED-2E84-2E47-B141-9E76C06C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102E-6417-6142-924A-AEDB35D7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B295C-36A2-074A-B44F-070FE6E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55EB2-2839-C14F-96F2-B4D7E0CF0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7C589-8486-2047-A3F2-C49D1891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4E8E-726B-374A-8D38-C1CA59AA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3B59-78FC-7E44-831C-66783FED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D05B-F336-E14E-A31A-1F365DC7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8D67-C426-CD4B-A5FE-7B8366BA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9C0E-D252-0849-B9A2-C81D7075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3B41-B75F-6144-B436-2932E7E1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2852-830D-584C-8CB8-EF96EC5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A33B-F696-6347-879D-7558617A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8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7DD-6397-2F46-AAC2-EE7AD669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D0C3-0A43-A44F-A2A2-ED4198B2D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74B1-8025-2346-951F-57058C38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B3DE-A304-6F45-9E47-68A4FCF5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6A3B-1EC9-5649-8E3D-5C586655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9ECC-C1B4-2247-B9D3-D41AC042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22DB-D15D-C74E-AA6D-2FDE3415B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2AD00-03BA-224A-BFE4-83CBA697D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E3A77-734A-C84B-B1A2-22A6ADD4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0CE6A-F184-724A-BEED-481DCB25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24B9D-3404-F840-AE7E-815CCE81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8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0EE5-FFC0-4C45-90AD-8613D45E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1A039-B2E7-5441-A805-B9771D15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CA45-84ED-6448-8FA4-678037AA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69797-1D96-2540-8F02-132B7D25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CCA2F-6AD0-AF45-8B7E-0385A8C03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000A-20C5-0349-9EA8-AC2B4D78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8503-6B6A-4749-ADEE-BE0B37B6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A0C2C-4969-924C-A088-1BF723D7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459-BE64-624E-AF60-3F843C3B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3F4F0-9931-7941-B004-4D62918A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93E87-BE2D-AE46-95CF-EF410B1A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F4CCC-A7AC-2D4F-B9BD-2F70ED0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4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1CA86-AC69-3944-9ABD-D07F53CA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E6666-2B02-C445-AC59-092EE7D7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7CFEF-A009-7547-849F-003F8747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A9E9-1048-F84A-859C-2472DA1E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1DF6-A3A3-AB4B-B4CF-1AFF7247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CD02B-6701-0442-A295-00B71451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78350-3FFD-9342-984F-F51588CA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CA53-67EF-644B-9984-D3875E3E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E34DD-DB64-644D-B554-189F74C8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32C0-3C69-A64B-A05F-E17BB939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5210F-02B5-0D4B-94FE-9B1251560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97F6A-B725-834A-9D0A-9CE25DC7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B878-CA9D-9D42-90CE-2D916216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BD423-0796-5444-8805-4B8B51C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CA78-C589-5146-B36B-A8C2B137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1186D-AF90-D449-AD0B-3773875E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79A0-6FFB-5D43-8366-0B27959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30F3-0F48-994E-99A8-6EC7027B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C1D5-9284-CA40-88F5-14294B94204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E4FC-2E33-4F4C-A373-4F134AABB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3624-6FCE-4D40-805C-6FC2AC10F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D0C6-8842-BF4A-AF17-946FF1EB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4954-4F08-DB44-8984-93542B99F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89" y="1122363"/>
            <a:ext cx="11864622" cy="1338615"/>
          </a:xfrm>
        </p:spPr>
        <p:txBody>
          <a:bodyPr>
            <a:noAutofit/>
          </a:bodyPr>
          <a:lstStyle/>
          <a:p>
            <a:r>
              <a:rPr lang="en-US" sz="5000" dirty="0"/>
              <a:t>Knowledge-based Visual Question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D533-4766-3244-A69A-333FCE86B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311" y="4629327"/>
            <a:ext cx="9144000" cy="1655762"/>
          </a:xfrm>
        </p:spPr>
        <p:txBody>
          <a:bodyPr/>
          <a:lstStyle/>
          <a:p>
            <a:r>
              <a:rPr lang="en-US" dirty="0"/>
              <a:t>Lucky and </a:t>
            </a:r>
            <a:r>
              <a:rPr lang="en-US" dirty="0" err="1"/>
              <a:t>Rashi</a:t>
            </a:r>
            <a:r>
              <a:rPr lang="en-US" dirty="0"/>
              <a:t> </a:t>
            </a:r>
            <a:r>
              <a:rPr lang="en-US" dirty="0" err="1"/>
              <a:t>Verma</a:t>
            </a:r>
            <a:endParaRPr lang="en-US" dirty="0"/>
          </a:p>
          <a:p>
            <a:endParaRPr lang="en-US" dirty="0"/>
          </a:p>
          <a:p>
            <a:r>
              <a:rPr lang="en-US" dirty="0"/>
              <a:t>E1246 - Natural Language Understanding: Course Project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0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8C13-0D93-C448-9587-4F30AE88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 (KG)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9AFB-868D-0D48-AB38-0086BE05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Wikidata</a:t>
            </a:r>
            <a:r>
              <a:rPr lang="en-IN" dirty="0"/>
              <a:t> (</a:t>
            </a:r>
            <a:r>
              <a:rPr lang="en-IN" dirty="0" err="1"/>
              <a:t>Vrandecic</a:t>
            </a:r>
            <a:r>
              <a:rPr lang="en-IN" dirty="0"/>
              <a:t> and </a:t>
            </a:r>
            <a:r>
              <a:rPr lang="en-IN" dirty="0" err="1"/>
              <a:t>Kro</a:t>
            </a:r>
            <a:r>
              <a:rPr lang="en-IN" dirty="0"/>
              <a:t> ̈</a:t>
            </a:r>
            <a:r>
              <a:rPr lang="en-IN" dirty="0" err="1"/>
              <a:t>tzsch</a:t>
            </a:r>
            <a:r>
              <a:rPr lang="en-IN" dirty="0"/>
              <a:t> 2014) as Knowledge Graph </a:t>
            </a:r>
          </a:p>
          <a:p>
            <a:r>
              <a:rPr lang="en-IN" dirty="0" err="1"/>
              <a:t>Wikidata</a:t>
            </a:r>
            <a:r>
              <a:rPr lang="en-IN" dirty="0"/>
              <a:t> is a free and open knowledge base that can be read and edited by both humans and machines.</a:t>
            </a:r>
          </a:p>
          <a:p>
            <a:r>
              <a:rPr lang="en-IN" dirty="0"/>
              <a:t>Used the latest RDF dump (dated: 05- 05-2018) of this KG. </a:t>
            </a:r>
          </a:p>
          <a:p>
            <a:r>
              <a:rPr lang="en-IN" dirty="0"/>
              <a:t>Resource Description Framework: (arg1,rel,arg2)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FAE-2820-8040-BD43-72D190B7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instance of KG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A68E0-AB18-F248-AE92-CE02AF591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850" y="2077244"/>
            <a:ext cx="5702300" cy="3848100"/>
          </a:xfrm>
        </p:spPr>
      </p:pic>
    </p:spTree>
    <p:extLst>
      <p:ext uri="{BB962C8B-B14F-4D97-AF65-F5344CB8AC3E}">
        <p14:creationId xmlns:p14="http://schemas.microsoft.com/office/powerpoint/2010/main" val="140438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C58D-E81B-434A-AE02-B7E86E24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Metric: Top -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738C-3BCB-3148-B8D8-7B67DA35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421"/>
            <a:ext cx="10515600" cy="4167541"/>
          </a:xfrm>
        </p:spPr>
        <p:txBody>
          <a:bodyPr/>
          <a:lstStyle/>
          <a:p>
            <a:r>
              <a:rPr lang="en-IN" dirty="0"/>
              <a:t>Top-N accuracy means that the correct answer gets in the Top-N probabilities for the corresponding question-image(QI) pair, for it to count as correct.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9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410B-96EF-2F4E-8003-6609C2AC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4458E-263B-5F43-B1B3-70899431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2280444"/>
            <a:ext cx="8445500" cy="3441700"/>
          </a:xfrm>
        </p:spPr>
      </p:pic>
    </p:spTree>
    <p:extLst>
      <p:ext uri="{BB962C8B-B14F-4D97-AF65-F5344CB8AC3E}">
        <p14:creationId xmlns:p14="http://schemas.microsoft.com/office/powerpoint/2010/main" val="172099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2DDB-6C7F-3448-A3CA-6C9869AD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118"/>
          </a:xfrm>
        </p:spPr>
        <p:txBody>
          <a:bodyPr>
            <a:normAutofit/>
          </a:bodyPr>
          <a:lstStyle/>
          <a:p>
            <a:r>
              <a:rPr lang="en-US" dirty="0"/>
              <a:t>Experiment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D342-3691-BD47-A853-70A9DD40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56" y="2054577"/>
            <a:ext cx="10800644" cy="4122385"/>
          </a:xfrm>
        </p:spPr>
        <p:txBody>
          <a:bodyPr/>
          <a:lstStyle/>
          <a:p>
            <a:r>
              <a:rPr lang="en-US" dirty="0"/>
              <a:t>Observations from KVQA paper:</a:t>
            </a:r>
          </a:p>
          <a:p>
            <a:pPr lvl="1"/>
            <a:r>
              <a:rPr lang="en-IN" dirty="0"/>
              <a:t>BLSTMs are ineffective when number of facts increase and </a:t>
            </a:r>
            <a:r>
              <a:rPr lang="en-IN" dirty="0" err="1"/>
              <a:t>memNet</a:t>
            </a:r>
            <a:r>
              <a:rPr lang="en-IN" dirty="0"/>
              <a:t> outperforms BLSTMs on all settings. </a:t>
            </a:r>
          </a:p>
          <a:p>
            <a:pPr lvl="1"/>
            <a:r>
              <a:rPr lang="en-IN" dirty="0"/>
              <a:t>Performance goes down by more than 10% when going from closed world to open world. </a:t>
            </a:r>
          </a:p>
          <a:p>
            <a:pPr lvl="1"/>
            <a:r>
              <a:rPr lang="en-IN" dirty="0" err="1"/>
              <a:t>memNet</a:t>
            </a:r>
            <a:r>
              <a:rPr lang="en-IN" dirty="0"/>
              <a:t> is inadequate in handling spatial, multi-hop, multi-relational, subtraction, counting and multi-entity questions, while it performs well on 1-hop, Boolean and inter- section questions. </a:t>
            </a:r>
          </a:p>
        </p:txBody>
      </p:sp>
    </p:spTree>
    <p:extLst>
      <p:ext uri="{BB962C8B-B14F-4D97-AF65-F5344CB8AC3E}">
        <p14:creationId xmlns:p14="http://schemas.microsoft.com/office/powerpoint/2010/main" val="333484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98ED-9668-7648-AC93-62F2AA41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en-US" dirty="0"/>
              <a:t>Two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8E3A-BFC9-9B47-AAA6-BD4612DA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Face-descriptors like </a:t>
            </a:r>
            <a:r>
              <a:rPr lang="en-IN" i="1" dirty="0" err="1"/>
              <a:t>Facenet</a:t>
            </a:r>
            <a:r>
              <a:rPr lang="en-IN" i="1" dirty="0"/>
              <a:t> </a:t>
            </a:r>
            <a:r>
              <a:rPr lang="en-IN" dirty="0"/>
              <a:t>were not able to handle large number of distractors </a:t>
            </a:r>
          </a:p>
          <a:p>
            <a:r>
              <a:rPr lang="en-IN" dirty="0"/>
              <a:t>Question-answering technique was not able to scale up well with large number of </a:t>
            </a:r>
            <a:r>
              <a:rPr lang="en-IN" i="1" dirty="0"/>
              <a:t>world-knowledge </a:t>
            </a:r>
            <a:r>
              <a:rPr lang="en-IN" dirty="0"/>
              <a:t>facts associated with multiple entities.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9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EEE4-B377-7D44-B4EC-05296780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43EF-81C5-4B4E-9A7E-9DBE9934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6443"/>
            <a:ext cx="10515600" cy="3580519"/>
          </a:xfrm>
        </p:spPr>
        <p:txBody>
          <a:bodyPr/>
          <a:lstStyle/>
          <a:p>
            <a:r>
              <a:rPr lang="en-IN" dirty="0"/>
              <a:t>Conduct many experiments with standard VQA models considering KVQA dataset, and will try to further improve the performance currently achieved by baselines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0988-70A9-F84D-A333-115BB38B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89" y="218369"/>
            <a:ext cx="10515600" cy="80891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637E69-E2D7-F148-A692-968A56AD1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373" y="1027288"/>
            <a:ext cx="5169084" cy="530771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DDDE47-DB51-724B-9F4E-25C90D99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1999"/>
            <a:ext cx="5370627" cy="54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9E63-2702-7C49-B8DE-167CD8EC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48D070-A52D-DC4E-AFEA-27A3954AB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821" y="2280355"/>
            <a:ext cx="8006585" cy="30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0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B49-050B-FB41-9CCB-7A6D0217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ECB03-0A22-CA4E-A5E7-FDB6A6B40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589" y="2584675"/>
            <a:ext cx="3276600" cy="1828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1A1F2-FD95-C945-BEB7-834FAD94940B}"/>
              </a:ext>
            </a:extLst>
          </p:cNvPr>
          <p:cNvSpPr txBox="1"/>
          <p:nvPr/>
        </p:nvSpPr>
        <p:spPr>
          <a:xfrm>
            <a:off x="1082322" y="4819133"/>
            <a:ext cx="351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is the person holding the owl?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BE2E9-C58B-E145-AE64-E632E5383069}"/>
              </a:ext>
            </a:extLst>
          </p:cNvPr>
          <p:cNvSpPr txBox="1"/>
          <p:nvPr/>
        </p:nvSpPr>
        <p:spPr>
          <a:xfrm>
            <a:off x="838200" y="5200613"/>
            <a:ext cx="397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which part of Harry-Potter series?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691E2-9250-A943-819B-E7E7B939F910}"/>
              </a:ext>
            </a:extLst>
          </p:cNvPr>
          <p:cNvSpPr txBox="1"/>
          <p:nvPr/>
        </p:nvSpPr>
        <p:spPr>
          <a:xfrm>
            <a:off x="474940" y="5556775"/>
            <a:ext cx="458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person in picture doing nowadays?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9BB7DE-C304-4F4C-8296-7B9C2D79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1" y="3058289"/>
            <a:ext cx="2374900" cy="1054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0DAF16-9D83-6A41-80E0-38BE1822DF29}"/>
              </a:ext>
            </a:extLst>
          </p:cNvPr>
          <p:cNvSpPr txBox="1"/>
          <p:nvPr/>
        </p:nvSpPr>
        <p:spPr>
          <a:xfrm>
            <a:off x="8139289" y="3129743"/>
            <a:ext cx="28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Harry-Potter, Daniel Radcliffe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E1303-9233-C04A-A81B-0DEF8204B9DC}"/>
              </a:ext>
            </a:extLst>
          </p:cNvPr>
          <p:cNvSpPr txBox="1"/>
          <p:nvPr/>
        </p:nvSpPr>
        <p:spPr>
          <a:xfrm>
            <a:off x="7900813" y="3585339"/>
            <a:ext cx="407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Harry Potter and the Philosopher's Stone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546A4-3A07-9A43-922D-D8FF96054AA9}"/>
              </a:ext>
            </a:extLst>
          </p:cNvPr>
          <p:cNvSpPr txBox="1"/>
          <p:nvPr/>
        </p:nvSpPr>
        <p:spPr>
          <a:xfrm>
            <a:off x="7762409" y="4172802"/>
            <a:ext cx="434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 opened up about struggling with alcohol </a:t>
            </a:r>
          </a:p>
          <a:p>
            <a:r>
              <a:rPr lang="en-US" dirty="0"/>
              <a:t>to cope up with Harry-Potter fame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F7F77-D56C-C748-AD9F-EAA82F60CB04}"/>
              </a:ext>
            </a:extLst>
          </p:cNvPr>
          <p:cNvCxnSpPr>
            <a:stCxn id="5" idx="3"/>
          </p:cNvCxnSpPr>
          <p:nvPr/>
        </p:nvCxnSpPr>
        <p:spPr>
          <a:xfrm>
            <a:off x="4291189" y="3499075"/>
            <a:ext cx="526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E15947-77B9-694F-A389-A1A93E460148}"/>
              </a:ext>
            </a:extLst>
          </p:cNvPr>
          <p:cNvCxnSpPr>
            <a:cxnSpLocks/>
          </p:cNvCxnSpPr>
          <p:nvPr/>
        </p:nvCxnSpPr>
        <p:spPr>
          <a:xfrm flipV="1">
            <a:off x="4908551" y="4112389"/>
            <a:ext cx="668160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91D193-3227-A44A-8E60-7665791273FF}"/>
              </a:ext>
            </a:extLst>
          </p:cNvPr>
          <p:cNvCxnSpPr>
            <a:cxnSpLocks/>
          </p:cNvCxnSpPr>
          <p:nvPr/>
        </p:nvCxnSpPr>
        <p:spPr>
          <a:xfrm>
            <a:off x="7283451" y="3668405"/>
            <a:ext cx="585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B49-050B-FB41-9CCB-7A6D0217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11" y="216446"/>
            <a:ext cx="10515600" cy="5180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ECB03-0A22-CA4E-A5E7-FDB6A6B40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589" y="2584675"/>
            <a:ext cx="3276600" cy="1828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1A1F2-FD95-C945-BEB7-834FAD94940B}"/>
              </a:ext>
            </a:extLst>
          </p:cNvPr>
          <p:cNvSpPr txBox="1"/>
          <p:nvPr/>
        </p:nvSpPr>
        <p:spPr>
          <a:xfrm>
            <a:off x="1082322" y="4819133"/>
            <a:ext cx="351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is the person holding the owl?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BE2E9-C58B-E145-AE64-E632E5383069}"/>
              </a:ext>
            </a:extLst>
          </p:cNvPr>
          <p:cNvSpPr txBox="1"/>
          <p:nvPr/>
        </p:nvSpPr>
        <p:spPr>
          <a:xfrm>
            <a:off x="838200" y="5200613"/>
            <a:ext cx="397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which part of Harry-Potter series?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691E2-9250-A943-819B-E7E7B939F910}"/>
              </a:ext>
            </a:extLst>
          </p:cNvPr>
          <p:cNvSpPr txBox="1"/>
          <p:nvPr/>
        </p:nvSpPr>
        <p:spPr>
          <a:xfrm>
            <a:off x="474940" y="5556775"/>
            <a:ext cx="458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person in picture doing nowadays?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9BB7DE-C304-4F4C-8296-7B9C2D79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1" y="3058289"/>
            <a:ext cx="2374900" cy="1054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0DAF16-9D83-6A41-80E0-38BE1822DF29}"/>
              </a:ext>
            </a:extLst>
          </p:cNvPr>
          <p:cNvSpPr txBox="1"/>
          <p:nvPr/>
        </p:nvSpPr>
        <p:spPr>
          <a:xfrm>
            <a:off x="8139289" y="3129743"/>
            <a:ext cx="28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Harry-Potter, Daniel Radcliffe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E1303-9233-C04A-A81B-0DEF8204B9DC}"/>
              </a:ext>
            </a:extLst>
          </p:cNvPr>
          <p:cNvSpPr txBox="1"/>
          <p:nvPr/>
        </p:nvSpPr>
        <p:spPr>
          <a:xfrm>
            <a:off x="7900813" y="3585339"/>
            <a:ext cx="407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Harry Potter and the Philosopher's Stone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546A4-3A07-9A43-922D-D8FF96054AA9}"/>
              </a:ext>
            </a:extLst>
          </p:cNvPr>
          <p:cNvSpPr txBox="1"/>
          <p:nvPr/>
        </p:nvSpPr>
        <p:spPr>
          <a:xfrm>
            <a:off x="7762409" y="4172802"/>
            <a:ext cx="434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 opened up about struggling with alcohol </a:t>
            </a:r>
          </a:p>
          <a:p>
            <a:r>
              <a:rPr lang="en-US" dirty="0"/>
              <a:t>to cope up with Harry-Potter fame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F7F77-D56C-C748-AD9F-EAA82F60CB04}"/>
              </a:ext>
            </a:extLst>
          </p:cNvPr>
          <p:cNvCxnSpPr>
            <a:stCxn id="5" idx="3"/>
          </p:cNvCxnSpPr>
          <p:nvPr/>
        </p:nvCxnSpPr>
        <p:spPr>
          <a:xfrm>
            <a:off x="4291189" y="3499075"/>
            <a:ext cx="526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E15947-77B9-694F-A389-A1A93E460148}"/>
              </a:ext>
            </a:extLst>
          </p:cNvPr>
          <p:cNvCxnSpPr>
            <a:cxnSpLocks/>
          </p:cNvCxnSpPr>
          <p:nvPr/>
        </p:nvCxnSpPr>
        <p:spPr>
          <a:xfrm flipV="1">
            <a:off x="4908551" y="4112389"/>
            <a:ext cx="668160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91D193-3227-A44A-8E60-7665791273FF}"/>
              </a:ext>
            </a:extLst>
          </p:cNvPr>
          <p:cNvCxnSpPr>
            <a:cxnSpLocks/>
          </p:cNvCxnSpPr>
          <p:nvPr/>
        </p:nvCxnSpPr>
        <p:spPr>
          <a:xfrm>
            <a:off x="7283451" y="3668405"/>
            <a:ext cx="585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660FFF4-4CBF-5B4D-B984-2259D7EDF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143" y="249366"/>
            <a:ext cx="3601146" cy="208876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686BA-A1A8-0D47-8663-41EA3C69E5D4}"/>
              </a:ext>
            </a:extLst>
          </p:cNvPr>
          <p:cNvCxnSpPr>
            <a:cxnSpLocks/>
          </p:cNvCxnSpPr>
          <p:nvPr/>
        </p:nvCxnSpPr>
        <p:spPr>
          <a:xfrm>
            <a:off x="6222880" y="2276736"/>
            <a:ext cx="0" cy="7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9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6333-2681-D34D-92A9-C1CEE532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component: Knowledge Graph (KG)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8610E-1B84-CA47-B8C6-415C423D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323" y="4029516"/>
            <a:ext cx="1803400" cy="111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8DF12-BEDF-3645-9F6C-2B9C6911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83" y="3958960"/>
            <a:ext cx="1409700" cy="1600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647964-B375-BB45-93A2-B2E7C7AADDC6}"/>
              </a:ext>
            </a:extLst>
          </p:cNvPr>
          <p:cNvSpPr/>
          <p:nvPr/>
        </p:nvSpPr>
        <p:spPr>
          <a:xfrm>
            <a:off x="6373283" y="2064544"/>
            <a:ext cx="1004711" cy="49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DB1610-C76C-8F4D-8EB2-B825B908202B}"/>
              </a:ext>
            </a:extLst>
          </p:cNvPr>
          <p:cNvSpPr/>
          <p:nvPr/>
        </p:nvSpPr>
        <p:spPr>
          <a:xfrm>
            <a:off x="6098822" y="3431823"/>
            <a:ext cx="1803400" cy="361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Daniel Radcliffe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E8D9F7-AB7C-4143-A322-99FD76057530}"/>
              </a:ext>
            </a:extLst>
          </p:cNvPr>
          <p:cNvSpPr/>
          <p:nvPr/>
        </p:nvSpPr>
        <p:spPr>
          <a:xfrm>
            <a:off x="3240617" y="3454401"/>
            <a:ext cx="788811" cy="361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DA9B64-0D58-6448-B040-9E8D989037E6}"/>
              </a:ext>
            </a:extLst>
          </p:cNvPr>
          <p:cNvSpPr/>
          <p:nvPr/>
        </p:nvSpPr>
        <p:spPr>
          <a:xfrm>
            <a:off x="5188655" y="2359730"/>
            <a:ext cx="1004711" cy="49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469D49-8D85-7E4E-8860-931884000EE8}"/>
              </a:ext>
            </a:extLst>
          </p:cNvPr>
          <p:cNvSpPr/>
          <p:nvPr/>
        </p:nvSpPr>
        <p:spPr>
          <a:xfrm>
            <a:off x="8319206" y="2856441"/>
            <a:ext cx="1004711" cy="49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B6DEBA-C120-2B4C-BD2F-3D0ABBD00E32}"/>
              </a:ext>
            </a:extLst>
          </p:cNvPr>
          <p:cNvSpPr/>
          <p:nvPr/>
        </p:nvSpPr>
        <p:spPr>
          <a:xfrm>
            <a:off x="7557911" y="2141890"/>
            <a:ext cx="1522590" cy="49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American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CC7AB-90FC-594D-AFA7-B0AFFA943A36}"/>
              </a:ext>
            </a:extLst>
          </p:cNvPr>
          <p:cNvSpPr/>
          <p:nvPr/>
        </p:nvSpPr>
        <p:spPr>
          <a:xfrm>
            <a:off x="3501671" y="2359729"/>
            <a:ext cx="1004711" cy="49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631926-A42F-F446-BD1B-C1E68E48FB13}"/>
              </a:ext>
            </a:extLst>
          </p:cNvPr>
          <p:cNvSpPr/>
          <p:nvPr/>
        </p:nvSpPr>
        <p:spPr>
          <a:xfrm>
            <a:off x="2155823" y="2334154"/>
            <a:ext cx="1004711" cy="49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CD3CBF-9F65-304B-8CF2-1EA6E4CC8682}"/>
              </a:ext>
            </a:extLst>
          </p:cNvPr>
          <p:cNvCxnSpPr>
            <a:cxnSpLocks/>
          </p:cNvCxnSpPr>
          <p:nvPr/>
        </p:nvCxnSpPr>
        <p:spPr>
          <a:xfrm flipH="1" flipV="1">
            <a:off x="2844801" y="2856440"/>
            <a:ext cx="702025" cy="64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AD1D95-BCE3-AD43-BBE3-9AEFC7AB34BE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3770489" y="2856440"/>
            <a:ext cx="233538" cy="60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681CE0-1C9A-C74B-A19F-FF67FB6388BE}"/>
              </a:ext>
            </a:extLst>
          </p:cNvPr>
          <p:cNvCxnSpPr>
            <a:cxnSpLocks/>
          </p:cNvCxnSpPr>
          <p:nvPr/>
        </p:nvCxnSpPr>
        <p:spPr>
          <a:xfrm flipH="1" flipV="1">
            <a:off x="5933723" y="2804494"/>
            <a:ext cx="728132" cy="62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9989C-5A5C-D648-9922-226266FE93F0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6875639" y="2561255"/>
            <a:ext cx="112184" cy="91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C98BB8-7408-A449-81F6-13440991B15E}"/>
              </a:ext>
            </a:extLst>
          </p:cNvPr>
          <p:cNvCxnSpPr>
            <a:cxnSpLocks/>
          </p:cNvCxnSpPr>
          <p:nvPr/>
        </p:nvCxnSpPr>
        <p:spPr>
          <a:xfrm flipV="1">
            <a:off x="7067197" y="2608084"/>
            <a:ext cx="846667" cy="82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26C736-3949-3C49-B728-AF2E382CBB28}"/>
              </a:ext>
            </a:extLst>
          </p:cNvPr>
          <p:cNvCxnSpPr>
            <a:cxnSpLocks/>
          </p:cNvCxnSpPr>
          <p:nvPr/>
        </p:nvCxnSpPr>
        <p:spPr>
          <a:xfrm flipV="1">
            <a:off x="7179733" y="3230209"/>
            <a:ext cx="1206499" cy="23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1436FC-717A-B644-A21A-817F92247E4A}"/>
              </a:ext>
            </a:extLst>
          </p:cNvPr>
          <p:cNvSpPr txBox="1"/>
          <p:nvPr/>
        </p:nvSpPr>
        <p:spPr>
          <a:xfrm>
            <a:off x="2652891" y="306222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9C9914-34D7-B64D-9D7C-8FD821CB28D1}"/>
              </a:ext>
            </a:extLst>
          </p:cNvPr>
          <p:cNvSpPr txBox="1"/>
          <p:nvPr/>
        </p:nvSpPr>
        <p:spPr>
          <a:xfrm>
            <a:off x="3862555" y="3045543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BB379-EF54-9A48-A28F-B852ACAC870C}"/>
              </a:ext>
            </a:extLst>
          </p:cNvPr>
          <p:cNvSpPr txBox="1"/>
          <p:nvPr/>
        </p:nvSpPr>
        <p:spPr>
          <a:xfrm>
            <a:off x="5587678" y="3024775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7B383A-4D78-7544-86A1-8ACDBB8AE763}"/>
              </a:ext>
            </a:extLst>
          </p:cNvPr>
          <p:cNvSpPr txBox="1"/>
          <p:nvPr/>
        </p:nvSpPr>
        <p:spPr>
          <a:xfrm>
            <a:off x="8001703" y="3287461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09D6E0-1A7B-374A-BFEF-75F330D5DB91}"/>
              </a:ext>
            </a:extLst>
          </p:cNvPr>
          <p:cNvSpPr txBox="1"/>
          <p:nvPr/>
        </p:nvSpPr>
        <p:spPr>
          <a:xfrm>
            <a:off x="7227744" y="2676211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9D67EB-9EB5-2241-932A-3C4841FD70C0}"/>
              </a:ext>
            </a:extLst>
          </p:cNvPr>
          <p:cNvSpPr txBox="1"/>
          <p:nvPr/>
        </p:nvSpPr>
        <p:spPr>
          <a:xfrm>
            <a:off x="6196173" y="2608068"/>
            <a:ext cx="116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profession</a:t>
            </a:r>
          </a:p>
        </p:txBody>
      </p:sp>
    </p:spTree>
    <p:extLst>
      <p:ext uri="{BB962C8B-B14F-4D97-AF65-F5344CB8AC3E}">
        <p14:creationId xmlns:p14="http://schemas.microsoft.com/office/powerpoint/2010/main" val="364018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75D0-AFCA-B344-B3D0-E475F32B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work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90B-95C7-5347-BB49-6EDCFEA5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KB-VQA: Wang et al. , 2017</a:t>
            </a:r>
          </a:p>
          <a:p>
            <a:endParaRPr lang="en-US" dirty="0"/>
          </a:p>
          <a:p>
            <a:r>
              <a:rPr lang="en-US" dirty="0"/>
              <a:t>A method – Ahab, </a:t>
            </a:r>
            <a:r>
              <a:rPr lang="en-IN" dirty="0"/>
              <a:t>which maps an image and its question to a query that is further applied to large scale structured Knowledge Base (KB) to get the final answer. </a:t>
            </a:r>
          </a:p>
          <a:p>
            <a:endParaRPr lang="en-IN" dirty="0"/>
          </a:p>
          <a:p>
            <a:r>
              <a:rPr lang="en-US" dirty="0"/>
              <a:t> </a:t>
            </a:r>
            <a:r>
              <a:rPr lang="en-IN" dirty="0"/>
              <a:t>Ways in which queries can be applied on knowledge base in this method are limited.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US" dirty="0"/>
              <a:t>A dataset- KB-VQA</a:t>
            </a:r>
          </a:p>
        </p:txBody>
      </p:sp>
    </p:spTree>
    <p:extLst>
      <p:ext uri="{BB962C8B-B14F-4D97-AF65-F5344CB8AC3E}">
        <p14:creationId xmlns:p14="http://schemas.microsoft.com/office/powerpoint/2010/main" val="32476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0F6A-009D-5C47-843A-8CEE2191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work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5832-0997-7E44-84DD-2D380E8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FVQA: Wang et al. , 2018</a:t>
            </a:r>
          </a:p>
          <a:p>
            <a:endParaRPr lang="en-US" dirty="0"/>
          </a:p>
          <a:p>
            <a:r>
              <a:rPr lang="en-US" dirty="0"/>
              <a:t>A method – Ahab, </a:t>
            </a:r>
            <a:r>
              <a:rPr lang="en-IN" dirty="0"/>
              <a:t>which maps an image and its question to a query that is further applied to large scale structured Knowledge Base (KB) to get the final answer. </a:t>
            </a:r>
          </a:p>
          <a:p>
            <a:endParaRPr lang="en-IN" dirty="0"/>
          </a:p>
          <a:p>
            <a:r>
              <a:rPr lang="en-US" dirty="0"/>
              <a:t> </a:t>
            </a:r>
            <a:r>
              <a:rPr lang="en-IN" dirty="0"/>
              <a:t>Ways in which queries can be applied on knowledge base in this method are limited.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US" dirty="0"/>
              <a:t>A dataset- KB-VQA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5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08BC-FFBB-F846-ADFC-1AC5D793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KVQA (2019)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1E12-6441-4B41-B764-624AB3E9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7D520-AA7D-3145-A939-44629925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16" y="1825625"/>
            <a:ext cx="70231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2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6B5C-0870-BA41-8474-F2AD42E1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instance of Image and QA pairs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C6841-3783-F441-9C06-7108C299F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868" y="1690688"/>
            <a:ext cx="425719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DC10A-07DB-9D4C-8DB9-E31EAFC9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12" y="1616868"/>
            <a:ext cx="2231170" cy="4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7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11734</TotalTime>
  <Words>519</Words>
  <Application>Microsoft Macintosh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Knowledge-based Visual Question Answering</vt:lpstr>
      <vt:lpstr>Introduction</vt:lpstr>
      <vt:lpstr>PowerPoint Presentation</vt:lpstr>
      <vt:lpstr>PowerPoint Presentation</vt:lpstr>
      <vt:lpstr>New component: Knowledge Graph (KG)</vt:lpstr>
      <vt:lpstr>Recent work (1) </vt:lpstr>
      <vt:lpstr>Recent work (2) </vt:lpstr>
      <vt:lpstr>Dataset: KVQA (2019)</vt:lpstr>
      <vt:lpstr>An instance of Image and QA pairs</vt:lpstr>
      <vt:lpstr>Knowledge graph (KG)</vt:lpstr>
      <vt:lpstr>An instance of KG</vt:lpstr>
      <vt:lpstr>Evaluation Metric: Top - N</vt:lpstr>
      <vt:lpstr>Baselines</vt:lpstr>
      <vt:lpstr>Experiment Hypothesis</vt:lpstr>
      <vt:lpstr>Two challenges</vt:lpstr>
      <vt:lpstr>Problem Statement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</dc:title>
  <dc:creator>LUCKY</dc:creator>
  <cp:lastModifiedBy>LUCKY</cp:lastModifiedBy>
  <cp:revision>16</cp:revision>
  <dcterms:created xsi:type="dcterms:W3CDTF">2019-02-17T05:58:59Z</dcterms:created>
  <dcterms:modified xsi:type="dcterms:W3CDTF">2019-02-25T12:06:23Z</dcterms:modified>
</cp:coreProperties>
</file>