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9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92D050"/>
    <a:srgbClr val="548235"/>
    <a:srgbClr val="C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gnesh\Desktop\Virtusa\Market%20Research\Healthcare%20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Vignesh\Desktop\Virtusa\Market%20Research\Healthcare%20Insigh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Vignesh\Desktop\Virtusa\Market%20Research\Healthcare%20Insigh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Health Insurance Coverage,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'Health Insurance Market Share'!$B$8</c:f>
              <c:strCache>
                <c:ptCount val="1"/>
                <c:pt idx="0">
                  <c:v>Health Insurance Coverage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C-402F-9F8F-D2C963D426C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C-402F-9F8F-D2C963D426C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4C-402F-9F8F-D2C963D426CA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4C-402F-9F8F-D2C963D426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'Health Insurance Market Share'!$A$9:$A$12</c:f>
              <c:strCache>
                <c:ptCount val="4"/>
                <c:pt idx="0">
                  <c:v>Private</c:v>
                </c:pt>
                <c:pt idx="1">
                  <c:v>Medicare</c:v>
                </c:pt>
                <c:pt idx="2">
                  <c:v>Medicaid</c:v>
                </c:pt>
                <c:pt idx="3">
                  <c:v>Uninsured</c:v>
                </c:pt>
              </c:strCache>
            </c:strRef>
          </c:cat>
          <c:val>
            <c:numRef>
              <c:f>'Health Insurance Market Share'!$B$9:$B$12</c:f>
              <c:numCache>
                <c:formatCode>0.0%</c:formatCode>
                <c:ptCount val="4"/>
                <c:pt idx="0">
                  <c:v>0.55800000000000005</c:v>
                </c:pt>
                <c:pt idx="1">
                  <c:v>0.17799999999999999</c:v>
                </c:pt>
                <c:pt idx="2">
                  <c:v>0.17899999999999999</c:v>
                </c:pt>
                <c:pt idx="3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4C-402F-9F8F-D2C963D42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Uninsured by age,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'Health Insurance Market Share'!$B$1</c:f>
              <c:strCache>
                <c:ptCount val="1"/>
                <c:pt idx="0">
                  <c:v>%age Uninsured by age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'Health Insurance Market Share'!$A$2:$A$6</c:f>
              <c:strCache>
                <c:ptCount val="5"/>
                <c:pt idx="0">
                  <c:v>19 - 25 years</c:v>
                </c:pt>
                <c:pt idx="1">
                  <c:v>26 - 34 years</c:v>
                </c:pt>
                <c:pt idx="2">
                  <c:v>35 - 44 years</c:v>
                </c:pt>
                <c:pt idx="3">
                  <c:v>45 - 64 years</c:v>
                </c:pt>
                <c:pt idx="4">
                  <c:v>65+ years</c:v>
                </c:pt>
              </c:strCache>
            </c:strRef>
          </c:cat>
          <c:val>
            <c:numRef>
              <c:f>'Health Insurance Market Share'!$B$2:$B$6</c:f>
              <c:numCache>
                <c:formatCode>0.0%</c:formatCode>
                <c:ptCount val="5"/>
                <c:pt idx="0">
                  <c:v>0.14299999999999999</c:v>
                </c:pt>
                <c:pt idx="1">
                  <c:v>0.13900000000000001</c:v>
                </c:pt>
                <c:pt idx="2">
                  <c:v>0.125</c:v>
                </c:pt>
                <c:pt idx="3">
                  <c:v>9.2999999999999999E-2</c:v>
                </c:pt>
                <c:pt idx="4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C-4AD0-9D41-BDDC10888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8055040"/>
        <c:axId val="1901981664"/>
      </c:barChart>
      <c:valAx>
        <c:axId val="190198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20386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>
                    <a:solidFill>
                      <a:srgbClr val="203864"/>
                    </a:solidFill>
                  </a:rPr>
                  <a:t>Percentage</a:t>
                </a:r>
                <a:r>
                  <a:rPr lang="en-IN" sz="900" baseline="0" dirty="0">
                    <a:solidFill>
                      <a:srgbClr val="203864"/>
                    </a:solidFill>
                  </a:rPr>
                  <a:t> of population</a:t>
                </a:r>
                <a:endParaRPr lang="en-IN" sz="900" dirty="0">
                  <a:solidFill>
                    <a:srgbClr val="203864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rgbClr val="20386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55040"/>
        <c:crosses val="autoZero"/>
        <c:crossBetween val="between"/>
      </c:valAx>
      <c:catAx>
        <c:axId val="1758055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9816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>
                <a:solidFill>
                  <a:schemeClr val="accent1">
                    <a:lumMod val="50000"/>
                  </a:schemeClr>
                </a:solidFill>
              </a:rPr>
              <a:t>Health</a:t>
            </a:r>
            <a:r>
              <a:rPr lang="en-IN" sz="1000" baseline="0" dirty="0">
                <a:solidFill>
                  <a:schemeClr val="accent1">
                    <a:lumMod val="50000"/>
                  </a:schemeClr>
                </a:solidFill>
              </a:rPr>
              <a:t> insurance coverage, by race</a:t>
            </a:r>
            <a:endParaRPr lang="en-IN" sz="1000" dirty="0">
              <a:solidFill>
                <a:schemeClr val="accent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'Health Insurance Market Share'!$A$14:$B$25</c:f>
              <c:multiLvlStrCache>
                <c:ptCount val="12"/>
                <c:lvl>
                  <c:pt idx="0">
                    <c:v>White</c:v>
                  </c:pt>
                  <c:pt idx="1">
                    <c:v>Black</c:v>
                  </c:pt>
                  <c:pt idx="2">
                    <c:v>Asian</c:v>
                  </c:pt>
                  <c:pt idx="3">
                    <c:v>Hispanic</c:v>
                  </c:pt>
                  <c:pt idx="4">
                    <c:v>White</c:v>
                  </c:pt>
                  <c:pt idx="5">
                    <c:v>Black</c:v>
                  </c:pt>
                  <c:pt idx="6">
                    <c:v>Asian</c:v>
                  </c:pt>
                  <c:pt idx="7">
                    <c:v>Hispanic</c:v>
                  </c:pt>
                  <c:pt idx="8">
                    <c:v>White</c:v>
                  </c:pt>
                  <c:pt idx="9">
                    <c:v>Black</c:v>
                  </c:pt>
                  <c:pt idx="10">
                    <c:v>Asian</c:v>
                  </c:pt>
                  <c:pt idx="11">
                    <c:v>Hispanic</c:v>
                  </c:pt>
                </c:lvl>
                <c:lvl>
                  <c:pt idx="0">
                    <c:v>Private</c:v>
                  </c:pt>
                  <c:pt idx="4">
                    <c:v>Medicare/Medicaid</c:v>
                  </c:pt>
                  <c:pt idx="8">
                    <c:v>Uninsured</c:v>
                  </c:pt>
                </c:lvl>
              </c:multiLvlStrCache>
            </c:multiLvlStrRef>
          </c:cat>
          <c:val>
            <c:numRef>
              <c:f>'Health Insurance Market Share'!$C$14:$C$25</c:f>
              <c:numCache>
                <c:formatCode>0.0%</c:formatCode>
                <c:ptCount val="12"/>
                <c:pt idx="0">
                  <c:v>0.69</c:v>
                </c:pt>
                <c:pt idx="1">
                  <c:v>0.36299999999999999</c:v>
                </c:pt>
                <c:pt idx="2">
                  <c:v>0.70799999999999996</c:v>
                </c:pt>
                <c:pt idx="3">
                  <c:v>0.34799999999999998</c:v>
                </c:pt>
                <c:pt idx="4">
                  <c:v>0.23799999999999999</c:v>
                </c:pt>
                <c:pt idx="5">
                  <c:v>0.56100000000000005</c:v>
                </c:pt>
                <c:pt idx="6">
                  <c:v>0.23599999999999999</c:v>
                </c:pt>
                <c:pt idx="7">
                  <c:v>0.55100000000000005</c:v>
                </c:pt>
                <c:pt idx="8">
                  <c:v>4.1000000000000002E-2</c:v>
                </c:pt>
                <c:pt idx="9">
                  <c:v>0.04</c:v>
                </c:pt>
                <c:pt idx="10">
                  <c:v>3.7999999999999999E-2</c:v>
                </c:pt>
                <c:pt idx="11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6-4120-B2B2-8E681CC836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7353520"/>
        <c:axId val="1835416336"/>
      </c:barChart>
      <c:catAx>
        <c:axId val="18373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16336"/>
        <c:crosses val="autoZero"/>
        <c:auto val="1"/>
        <c:lblAlgn val="ctr"/>
        <c:lblOffset val="100"/>
        <c:noMultiLvlLbl val="0"/>
      </c:catAx>
      <c:valAx>
        <c:axId val="183541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>
                    <a:solidFill>
                      <a:srgbClr val="203864"/>
                    </a:solidFill>
                  </a:rPr>
                  <a:t>Percentage</a:t>
                </a:r>
                <a:r>
                  <a:rPr lang="en-IN" sz="900" baseline="0" dirty="0">
                    <a:solidFill>
                      <a:srgbClr val="203864"/>
                    </a:solidFill>
                  </a:rPr>
                  <a:t> of population</a:t>
                </a:r>
                <a:endParaRPr lang="en-IN" sz="900" dirty="0">
                  <a:solidFill>
                    <a:srgbClr val="203864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5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D029F-15C9-42E3-BF60-3D2537F83384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EB5249CE-C953-44E2-8FA1-5CD288EF395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b="1" dirty="0"/>
            <a:t>Claims submitted</a:t>
          </a:r>
          <a:endParaRPr lang="en-IN" sz="1200" b="1" dirty="0"/>
        </a:p>
      </dgm:t>
    </dgm:pt>
    <dgm:pt modelId="{6C660077-2045-4369-81A9-96B2374D7C04}" type="parTrans" cxnId="{674F52C9-30E1-4B8E-A856-A49FCF4EBD32}">
      <dgm:prSet/>
      <dgm:spPr/>
      <dgm:t>
        <a:bodyPr/>
        <a:lstStyle/>
        <a:p>
          <a:endParaRPr lang="en-IN" sz="1200" b="1"/>
        </a:p>
      </dgm:t>
    </dgm:pt>
    <dgm:pt modelId="{A57735AE-43B8-4080-A69D-1C7D52DD5437}" type="sibTrans" cxnId="{674F52C9-30E1-4B8E-A856-A49FCF4EBD32}">
      <dgm:prSet custT="1"/>
      <dgm:spPr/>
      <dgm:t>
        <a:bodyPr/>
        <a:lstStyle/>
        <a:p>
          <a:endParaRPr lang="en-IN" sz="1200" b="1"/>
        </a:p>
      </dgm:t>
    </dgm:pt>
    <dgm:pt modelId="{3EE7F327-7F6B-4A29-AC87-42891CE51E6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b="1" dirty="0"/>
            <a:t>Payer pays claims to healthcare provider</a:t>
          </a:r>
          <a:endParaRPr lang="en-IN" sz="1200" b="1" dirty="0"/>
        </a:p>
      </dgm:t>
    </dgm:pt>
    <dgm:pt modelId="{9F18F60B-238F-4945-BEAE-6F2B46B475F8}" type="parTrans" cxnId="{A94073CF-D0EE-44C2-84A4-6CD73D58A73E}">
      <dgm:prSet/>
      <dgm:spPr/>
      <dgm:t>
        <a:bodyPr/>
        <a:lstStyle/>
        <a:p>
          <a:endParaRPr lang="en-IN" sz="1200" b="1"/>
        </a:p>
      </dgm:t>
    </dgm:pt>
    <dgm:pt modelId="{29C61598-5A39-43B4-BA3D-D7E0B46304A4}" type="sibTrans" cxnId="{A94073CF-D0EE-44C2-84A4-6CD73D58A73E}">
      <dgm:prSet custT="1"/>
      <dgm:spPr/>
      <dgm:t>
        <a:bodyPr/>
        <a:lstStyle/>
        <a:p>
          <a:endParaRPr lang="en-IN" sz="1200" b="1"/>
        </a:p>
      </dgm:t>
    </dgm:pt>
    <dgm:pt modelId="{94190893-7EE2-4FC3-8302-BAD2D9EE7F0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b="1" dirty="0"/>
            <a:t>Payment received by healthcare provider</a:t>
          </a:r>
          <a:endParaRPr lang="en-IN" sz="1200" b="1" dirty="0"/>
        </a:p>
      </dgm:t>
    </dgm:pt>
    <dgm:pt modelId="{66C51D78-E811-4DEC-922D-E3FA324DD206}" type="parTrans" cxnId="{3A2A0EBC-488C-4F6A-BDB9-63CB4FFD2C72}">
      <dgm:prSet/>
      <dgm:spPr/>
      <dgm:t>
        <a:bodyPr/>
        <a:lstStyle/>
        <a:p>
          <a:endParaRPr lang="en-IN" sz="1200" b="1"/>
        </a:p>
      </dgm:t>
    </dgm:pt>
    <dgm:pt modelId="{04279F05-1EC9-4133-A7AA-9417AC327269}" type="sibTrans" cxnId="{3A2A0EBC-488C-4F6A-BDB9-63CB4FFD2C72}">
      <dgm:prSet/>
      <dgm:spPr/>
      <dgm:t>
        <a:bodyPr/>
        <a:lstStyle/>
        <a:p>
          <a:endParaRPr lang="en-IN" sz="1200" b="1"/>
        </a:p>
      </dgm:t>
    </dgm:pt>
    <dgm:pt modelId="{98D51CA4-C09D-4128-ABA2-741932046FF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b="1" dirty="0" smtClean="0"/>
            <a:t>AnomalousAI</a:t>
          </a:r>
          <a:endParaRPr lang="en-IN" sz="1200" b="1" dirty="0"/>
        </a:p>
      </dgm:t>
    </dgm:pt>
    <dgm:pt modelId="{753D1456-E4F2-42E9-A3B0-A1AB2200F6D4}" type="parTrans" cxnId="{BAB733F4-38EF-4C0A-BACC-152823EC8D6F}">
      <dgm:prSet/>
      <dgm:spPr/>
      <dgm:t>
        <a:bodyPr/>
        <a:lstStyle/>
        <a:p>
          <a:endParaRPr lang="en-IN" b="1"/>
        </a:p>
      </dgm:t>
    </dgm:pt>
    <dgm:pt modelId="{5D3B71AE-CF8B-45D9-91C3-8E851B60FADF}" type="sibTrans" cxnId="{BAB733F4-38EF-4C0A-BACC-152823EC8D6F}">
      <dgm:prSet/>
      <dgm:spPr/>
      <dgm:t>
        <a:bodyPr/>
        <a:lstStyle/>
        <a:p>
          <a:endParaRPr lang="en-IN" b="1"/>
        </a:p>
      </dgm:t>
    </dgm:pt>
    <dgm:pt modelId="{1F485002-B5FC-4ECA-A3C4-7723E77383F0}" type="pres">
      <dgm:prSet presAssocID="{705D029F-15C9-42E3-BF60-3D2537F83384}" presName="Name0" presStyleCnt="0">
        <dgm:presLayoutVars>
          <dgm:dir/>
          <dgm:resizeHandles val="exact"/>
        </dgm:presLayoutVars>
      </dgm:prSet>
      <dgm:spPr/>
    </dgm:pt>
    <dgm:pt modelId="{2B6C8899-5216-44EB-ABB1-6CC70F7C821A}" type="pres">
      <dgm:prSet presAssocID="{EB5249CE-C953-44E2-8FA1-5CD288EF39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03BA0-6C2C-4532-8E44-D3FC19A283FF}" type="pres">
      <dgm:prSet presAssocID="{A57735AE-43B8-4080-A69D-1C7D52DD543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1B9CF6D-6F28-4D5C-8114-EE84BA88A253}" type="pres">
      <dgm:prSet presAssocID="{A57735AE-43B8-4080-A69D-1C7D52DD543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A8B258E-33BE-4B4E-AB86-F0340D1DA7DC}" type="pres">
      <dgm:prSet presAssocID="{98D51CA4-C09D-4128-ABA2-741932046F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D35FA-FFD0-43E0-8076-420DD9A2C32F}" type="pres">
      <dgm:prSet presAssocID="{5D3B71AE-CF8B-45D9-91C3-8E851B60FAD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8F0308B-CCCF-4F36-B13F-FC2FE3AB9741}" type="pres">
      <dgm:prSet presAssocID="{5D3B71AE-CF8B-45D9-91C3-8E851B60FAD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9E8E8CF-67B2-4F90-AAB1-7A12C98D5680}" type="pres">
      <dgm:prSet presAssocID="{3EE7F327-7F6B-4A29-AC87-42891CE51E60}" presName="node" presStyleLbl="node1" presStyleIdx="2" presStyleCnt="4" custLinFactNeighborX="-3506" custLinFactNeighborY="-2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B0506-A2F4-400A-9CE8-85A22A57A0B6}" type="pres">
      <dgm:prSet presAssocID="{29C61598-5A39-43B4-BA3D-D7E0B46304A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9232957-9FC6-454B-A054-B685B8C7ACD2}" type="pres">
      <dgm:prSet presAssocID="{29C61598-5A39-43B4-BA3D-D7E0B46304A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1C92BCC-FDB0-41F9-9E6A-8F4AB1F7523C}" type="pres">
      <dgm:prSet presAssocID="{94190893-7EE2-4FC3-8302-BAD2D9EE7F0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F52C9-30E1-4B8E-A856-A49FCF4EBD32}" srcId="{705D029F-15C9-42E3-BF60-3D2537F83384}" destId="{EB5249CE-C953-44E2-8FA1-5CD288EF3953}" srcOrd="0" destOrd="0" parTransId="{6C660077-2045-4369-81A9-96B2374D7C04}" sibTransId="{A57735AE-43B8-4080-A69D-1C7D52DD5437}"/>
    <dgm:cxn modelId="{48190DCD-65C1-49E7-B765-E40BFF82CB83}" type="presOf" srcId="{29C61598-5A39-43B4-BA3D-D7E0B46304A4}" destId="{49232957-9FC6-454B-A054-B685B8C7ACD2}" srcOrd="1" destOrd="0" presId="urn:microsoft.com/office/officeart/2005/8/layout/process1"/>
    <dgm:cxn modelId="{15782E2E-FE93-4423-A148-8D6C93D57E60}" type="presOf" srcId="{705D029F-15C9-42E3-BF60-3D2537F83384}" destId="{1F485002-B5FC-4ECA-A3C4-7723E77383F0}" srcOrd="0" destOrd="0" presId="urn:microsoft.com/office/officeart/2005/8/layout/process1"/>
    <dgm:cxn modelId="{B86C0EB0-735D-4B16-9CAD-695682FFD846}" type="presOf" srcId="{29C61598-5A39-43B4-BA3D-D7E0B46304A4}" destId="{1A3B0506-A2F4-400A-9CE8-85A22A57A0B6}" srcOrd="0" destOrd="0" presId="urn:microsoft.com/office/officeart/2005/8/layout/process1"/>
    <dgm:cxn modelId="{D7C0337D-285A-4E23-A3CA-B3D5B945D0D5}" type="presOf" srcId="{94190893-7EE2-4FC3-8302-BAD2D9EE7F03}" destId="{31C92BCC-FDB0-41F9-9E6A-8F4AB1F7523C}" srcOrd="0" destOrd="0" presId="urn:microsoft.com/office/officeart/2005/8/layout/process1"/>
    <dgm:cxn modelId="{65EB15BB-0899-4879-A079-9B9A75780C36}" type="presOf" srcId="{A57735AE-43B8-4080-A69D-1C7D52DD5437}" destId="{FAC03BA0-6C2C-4532-8E44-D3FC19A283FF}" srcOrd="0" destOrd="0" presId="urn:microsoft.com/office/officeart/2005/8/layout/process1"/>
    <dgm:cxn modelId="{158E8D78-DD24-4A57-B7E3-58628E538B80}" type="presOf" srcId="{3EE7F327-7F6B-4A29-AC87-42891CE51E60}" destId="{39E8E8CF-67B2-4F90-AAB1-7A12C98D5680}" srcOrd="0" destOrd="0" presId="urn:microsoft.com/office/officeart/2005/8/layout/process1"/>
    <dgm:cxn modelId="{4633649C-B163-4473-A0D9-4784B406E34B}" type="presOf" srcId="{A57735AE-43B8-4080-A69D-1C7D52DD5437}" destId="{F1B9CF6D-6F28-4D5C-8114-EE84BA88A253}" srcOrd="1" destOrd="0" presId="urn:microsoft.com/office/officeart/2005/8/layout/process1"/>
    <dgm:cxn modelId="{BAB733F4-38EF-4C0A-BACC-152823EC8D6F}" srcId="{705D029F-15C9-42E3-BF60-3D2537F83384}" destId="{98D51CA4-C09D-4128-ABA2-741932046FF6}" srcOrd="1" destOrd="0" parTransId="{753D1456-E4F2-42E9-A3B0-A1AB2200F6D4}" sibTransId="{5D3B71AE-CF8B-45D9-91C3-8E851B60FADF}"/>
    <dgm:cxn modelId="{93EC499A-4033-430E-84DC-0875A4FADACE}" type="presOf" srcId="{5D3B71AE-CF8B-45D9-91C3-8E851B60FADF}" destId="{D8F0308B-CCCF-4F36-B13F-FC2FE3AB9741}" srcOrd="1" destOrd="0" presId="urn:microsoft.com/office/officeart/2005/8/layout/process1"/>
    <dgm:cxn modelId="{677241E8-3AEA-4D70-9E07-429934DC03B5}" type="presOf" srcId="{EB5249CE-C953-44E2-8FA1-5CD288EF3953}" destId="{2B6C8899-5216-44EB-ABB1-6CC70F7C821A}" srcOrd="0" destOrd="0" presId="urn:microsoft.com/office/officeart/2005/8/layout/process1"/>
    <dgm:cxn modelId="{3A2A0EBC-488C-4F6A-BDB9-63CB4FFD2C72}" srcId="{705D029F-15C9-42E3-BF60-3D2537F83384}" destId="{94190893-7EE2-4FC3-8302-BAD2D9EE7F03}" srcOrd="3" destOrd="0" parTransId="{66C51D78-E811-4DEC-922D-E3FA324DD206}" sibTransId="{04279F05-1EC9-4133-A7AA-9417AC327269}"/>
    <dgm:cxn modelId="{854FDEEF-6079-4A7D-9910-23986C4DFE5B}" type="presOf" srcId="{98D51CA4-C09D-4128-ABA2-741932046FF6}" destId="{CA8B258E-33BE-4B4E-AB86-F0340D1DA7DC}" srcOrd="0" destOrd="0" presId="urn:microsoft.com/office/officeart/2005/8/layout/process1"/>
    <dgm:cxn modelId="{DFFB6549-370C-4751-B24B-91594ACF56C6}" type="presOf" srcId="{5D3B71AE-CF8B-45D9-91C3-8E851B60FADF}" destId="{DD3D35FA-FFD0-43E0-8076-420DD9A2C32F}" srcOrd="0" destOrd="0" presId="urn:microsoft.com/office/officeart/2005/8/layout/process1"/>
    <dgm:cxn modelId="{A94073CF-D0EE-44C2-84A4-6CD73D58A73E}" srcId="{705D029F-15C9-42E3-BF60-3D2537F83384}" destId="{3EE7F327-7F6B-4A29-AC87-42891CE51E60}" srcOrd="2" destOrd="0" parTransId="{9F18F60B-238F-4945-BEAE-6F2B46B475F8}" sibTransId="{29C61598-5A39-43B4-BA3D-D7E0B46304A4}"/>
    <dgm:cxn modelId="{218165CA-F0D3-4EC6-AAF3-0F53A417A484}" type="presParOf" srcId="{1F485002-B5FC-4ECA-A3C4-7723E77383F0}" destId="{2B6C8899-5216-44EB-ABB1-6CC70F7C821A}" srcOrd="0" destOrd="0" presId="urn:microsoft.com/office/officeart/2005/8/layout/process1"/>
    <dgm:cxn modelId="{54266235-9550-4904-855E-CFB57F4418E2}" type="presParOf" srcId="{1F485002-B5FC-4ECA-A3C4-7723E77383F0}" destId="{FAC03BA0-6C2C-4532-8E44-D3FC19A283FF}" srcOrd="1" destOrd="0" presId="urn:microsoft.com/office/officeart/2005/8/layout/process1"/>
    <dgm:cxn modelId="{A20EA773-DB2F-4F43-A007-0793FADB07DC}" type="presParOf" srcId="{FAC03BA0-6C2C-4532-8E44-D3FC19A283FF}" destId="{F1B9CF6D-6F28-4D5C-8114-EE84BA88A253}" srcOrd="0" destOrd="0" presId="urn:microsoft.com/office/officeart/2005/8/layout/process1"/>
    <dgm:cxn modelId="{6955E3D2-2398-4E37-8696-48D477F481BF}" type="presParOf" srcId="{1F485002-B5FC-4ECA-A3C4-7723E77383F0}" destId="{CA8B258E-33BE-4B4E-AB86-F0340D1DA7DC}" srcOrd="2" destOrd="0" presId="urn:microsoft.com/office/officeart/2005/8/layout/process1"/>
    <dgm:cxn modelId="{6C3BBA71-8563-4A03-905E-52F0B6F00244}" type="presParOf" srcId="{1F485002-B5FC-4ECA-A3C4-7723E77383F0}" destId="{DD3D35FA-FFD0-43E0-8076-420DD9A2C32F}" srcOrd="3" destOrd="0" presId="urn:microsoft.com/office/officeart/2005/8/layout/process1"/>
    <dgm:cxn modelId="{50B8792B-8810-483A-8969-730A202C3F0C}" type="presParOf" srcId="{DD3D35FA-FFD0-43E0-8076-420DD9A2C32F}" destId="{D8F0308B-CCCF-4F36-B13F-FC2FE3AB9741}" srcOrd="0" destOrd="0" presId="urn:microsoft.com/office/officeart/2005/8/layout/process1"/>
    <dgm:cxn modelId="{5EF1AB5E-37E1-4CE0-9B56-64BA5AB79201}" type="presParOf" srcId="{1F485002-B5FC-4ECA-A3C4-7723E77383F0}" destId="{39E8E8CF-67B2-4F90-AAB1-7A12C98D5680}" srcOrd="4" destOrd="0" presId="urn:microsoft.com/office/officeart/2005/8/layout/process1"/>
    <dgm:cxn modelId="{57C40652-BEFB-4F1F-8360-2A34CF179408}" type="presParOf" srcId="{1F485002-B5FC-4ECA-A3C4-7723E77383F0}" destId="{1A3B0506-A2F4-400A-9CE8-85A22A57A0B6}" srcOrd="5" destOrd="0" presId="urn:microsoft.com/office/officeart/2005/8/layout/process1"/>
    <dgm:cxn modelId="{1B03E732-C8E1-4FB0-8826-23FF2BE2F049}" type="presParOf" srcId="{1A3B0506-A2F4-400A-9CE8-85A22A57A0B6}" destId="{49232957-9FC6-454B-A054-B685B8C7ACD2}" srcOrd="0" destOrd="0" presId="urn:microsoft.com/office/officeart/2005/8/layout/process1"/>
    <dgm:cxn modelId="{2235CF36-D2E8-410C-8CDB-FEDF9BB4602F}" type="presParOf" srcId="{1F485002-B5FC-4ECA-A3C4-7723E77383F0}" destId="{31C92BCC-FDB0-41F9-9E6A-8F4AB1F7523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C8899-5216-44EB-ABB1-6CC70F7C821A}">
      <dsp:nvSpPr>
        <dsp:cNvPr id="0" name=""/>
        <dsp:cNvSpPr/>
      </dsp:nvSpPr>
      <dsp:spPr>
        <a:xfrm>
          <a:off x="4165" y="0"/>
          <a:ext cx="862239" cy="86039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Claims submitted</a:t>
          </a:r>
          <a:endParaRPr lang="en-IN" sz="1200" b="1" kern="1200" dirty="0"/>
        </a:p>
      </dsp:txBody>
      <dsp:txXfrm>
        <a:off x="29365" y="25200"/>
        <a:ext cx="811839" cy="809999"/>
      </dsp:txXfrm>
    </dsp:sp>
    <dsp:sp modelId="{FAC03BA0-6C2C-4532-8E44-D3FC19A283FF}">
      <dsp:nvSpPr>
        <dsp:cNvPr id="0" name=""/>
        <dsp:cNvSpPr/>
      </dsp:nvSpPr>
      <dsp:spPr>
        <a:xfrm>
          <a:off x="952628" y="323281"/>
          <a:ext cx="182794" cy="213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b="1" kern="1200"/>
        </a:p>
      </dsp:txBody>
      <dsp:txXfrm>
        <a:off x="952628" y="366048"/>
        <a:ext cx="127956" cy="128301"/>
      </dsp:txXfrm>
    </dsp:sp>
    <dsp:sp modelId="{CA8B258E-33BE-4B4E-AB86-F0340D1DA7DC}">
      <dsp:nvSpPr>
        <dsp:cNvPr id="0" name=""/>
        <dsp:cNvSpPr/>
      </dsp:nvSpPr>
      <dsp:spPr>
        <a:xfrm>
          <a:off x="1211300" y="0"/>
          <a:ext cx="862239" cy="86039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AnomalousAI</a:t>
          </a:r>
          <a:endParaRPr lang="en-IN" sz="1200" b="1" kern="1200" dirty="0"/>
        </a:p>
      </dsp:txBody>
      <dsp:txXfrm>
        <a:off x="1236500" y="25200"/>
        <a:ext cx="811839" cy="809999"/>
      </dsp:txXfrm>
    </dsp:sp>
    <dsp:sp modelId="{DD3D35FA-FFD0-43E0-8076-420DD9A2C32F}">
      <dsp:nvSpPr>
        <dsp:cNvPr id="0" name=""/>
        <dsp:cNvSpPr/>
      </dsp:nvSpPr>
      <dsp:spPr>
        <a:xfrm>
          <a:off x="2156740" y="323281"/>
          <a:ext cx="176385" cy="213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b="1" kern="1200"/>
        </a:p>
      </dsp:txBody>
      <dsp:txXfrm>
        <a:off x="2156740" y="366048"/>
        <a:ext cx="123470" cy="128301"/>
      </dsp:txXfrm>
    </dsp:sp>
    <dsp:sp modelId="{39E8E8CF-67B2-4F90-AAB1-7A12C98D5680}">
      <dsp:nvSpPr>
        <dsp:cNvPr id="0" name=""/>
        <dsp:cNvSpPr/>
      </dsp:nvSpPr>
      <dsp:spPr>
        <a:xfrm>
          <a:off x="2406343" y="0"/>
          <a:ext cx="862239" cy="86039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Payer pays claims to healthcare provider</a:t>
          </a:r>
          <a:endParaRPr lang="en-IN" sz="1200" b="1" kern="1200" dirty="0"/>
        </a:p>
      </dsp:txBody>
      <dsp:txXfrm>
        <a:off x="2431543" y="25200"/>
        <a:ext cx="811839" cy="809999"/>
      </dsp:txXfrm>
    </dsp:sp>
    <dsp:sp modelId="{1A3B0506-A2F4-400A-9CE8-85A22A57A0B6}">
      <dsp:nvSpPr>
        <dsp:cNvPr id="0" name=""/>
        <dsp:cNvSpPr/>
      </dsp:nvSpPr>
      <dsp:spPr>
        <a:xfrm>
          <a:off x="3357829" y="323281"/>
          <a:ext cx="189203" cy="213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b="1" kern="1200"/>
        </a:p>
      </dsp:txBody>
      <dsp:txXfrm>
        <a:off x="3357829" y="366048"/>
        <a:ext cx="132442" cy="128301"/>
      </dsp:txXfrm>
    </dsp:sp>
    <dsp:sp modelId="{31C92BCC-FDB0-41F9-9E6A-8F4AB1F7523C}">
      <dsp:nvSpPr>
        <dsp:cNvPr id="0" name=""/>
        <dsp:cNvSpPr/>
      </dsp:nvSpPr>
      <dsp:spPr>
        <a:xfrm>
          <a:off x="3625570" y="0"/>
          <a:ext cx="862239" cy="86039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Payment received by healthcare provider</a:t>
          </a:r>
          <a:endParaRPr lang="en-IN" sz="1200" b="1" kern="1200" dirty="0"/>
        </a:p>
      </dsp:txBody>
      <dsp:txXfrm>
        <a:off x="3650770" y="25200"/>
        <a:ext cx="811839" cy="80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059B-B943-4CB8-BA8C-F235F497DE0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1CA8-7EFB-473A-A2F1-7F1FB92A3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4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F2E7-690B-4DDB-91AC-F5839147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A7EB-B89B-4CFF-AB57-ADD042FFC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0C02-D31E-4A90-88A0-DDBBF417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6988-DAF3-4E9D-BF34-E700E273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3BE0-FB40-41BB-B05E-B0DD2A8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79A9-CCEF-4271-B577-941766B8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64108-54EE-4F17-A069-B417311D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4FCC-1520-4066-8250-E54206E3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704D-022B-456B-AB60-FC61762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9FBB-7AA6-49AD-9F0B-D37A8A44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143FE-E1DE-4B29-9DC9-255D8377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120C-8C7C-48A4-B42E-C8672DBC1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3251-9845-46A9-A63C-69939014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CF4C-2490-48DF-AB85-06BEBAD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0C87-F9BF-4FEC-BA0D-7D6CFFAB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5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E5D5-915A-413D-AF39-0954D90A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0EF0-B7A7-4BA4-BD65-4A062176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9D25-3198-4618-BBCB-18FCD62A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409C-3109-41F9-9340-46F08B04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AE5A-7634-499C-AA59-E4AF62B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6535-2408-41F1-902E-CA49958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AD8C3-C883-46F8-B935-696070B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949E-A2EA-4B43-ABEA-BFC32155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E7A6-7997-41FE-91D5-D9184333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707-2BE8-4A28-92B7-CDBFFA5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6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E56-592F-46E9-94DB-D976608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6D8E-4BEA-4417-9EB9-8925BA099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F0E81-C3EA-4C54-9387-E76238A5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F669D-C1B8-49A6-9F7C-E91384AE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6AC3-44FF-4925-A9F6-F35D1F7F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0BE7-8C0D-4B0A-83E5-68B68229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2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07E6-9AB2-4B4A-98E2-25A4A150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5BA0-B55C-4CCE-8697-6D8FC70A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B623-AC2E-4176-BBCF-CDD64AA2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979E2-90A7-4B22-8BBE-6C463B7B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EE42F-56FA-4C80-A109-836FFE50D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459FA-428D-45C8-82EC-6A72CEE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6E2B6-726B-4B39-9A7A-35D0FA53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6B5C-005D-45BF-B75C-7C0187F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6A5-8409-4774-99D2-16CCD463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733B1-E7DF-4A28-A953-E6A96B02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2D9C7-8A06-484B-B381-88AED081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6A5A-9D09-42C9-8776-9DBDC0A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A0C68-262F-4983-AC92-3957FED9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46D95-18DA-4216-AD63-D54A258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C4B1-761F-413A-BF0E-7A69EFE2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467-CB9A-4090-A79C-122CE3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F2D6-642D-4D3D-BCE0-196A6255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39C9-30BF-49C3-9230-3FD4C48E3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2DC3-14F8-4EE6-937C-EEFE586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9216-8758-4C14-9158-549A365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4B49-074B-412E-A528-BDE666E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5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1672-C455-4F16-BD71-3646FC46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B3A03-EEA9-4686-B90F-3FB46842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383C-1116-4BC2-A0ED-0922425E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9D9F3-ECE0-4D86-9E37-A9476341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9F40-C64B-4182-A21E-9D9D92A5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01E1C-6B32-42E7-88B4-D538138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3A2B1-F757-44C5-926D-5542D594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9825-B0D8-4D11-82DD-7AAE19EE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C51A-363F-44DB-9CD5-21D00947E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3ABF-46F6-47A7-A755-744FBEAD7386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49BF-9499-4913-A845-68126AA8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904-59A3-4E7F-8EA4-C6170977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1D4-7A09-450D-A044-E7AC792C9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chart" Target="../charts/chart3.xml"/><Relationship Id="rId5" Type="http://schemas.openxmlformats.org/officeDocument/2006/relationships/diagramLayout" Target="../diagrams/layout1.xml"/><Relationship Id="rId10" Type="http://schemas.openxmlformats.org/officeDocument/2006/relationships/chart" Target="../charts/chart2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1F853-084E-4764-BFB8-1B6A16CD57CE}"/>
              </a:ext>
            </a:extLst>
          </p:cNvPr>
          <p:cNvSpPr txBox="1"/>
          <p:nvPr/>
        </p:nvSpPr>
        <p:spPr>
          <a:xfrm>
            <a:off x="1120060" y="2341260"/>
            <a:ext cx="997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DIGITAL HEALTHCARE GRAND CHALLENGE</a:t>
            </a:r>
            <a:endParaRPr lang="en-IN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18F46-0CB6-4967-9194-7466ED7773E5}"/>
              </a:ext>
            </a:extLst>
          </p:cNvPr>
          <p:cNvSpPr txBox="1"/>
          <p:nvPr/>
        </p:nvSpPr>
        <p:spPr>
          <a:xfrm>
            <a:off x="2644790" y="3842482"/>
            <a:ext cx="692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a typeface="Cambria" panose="02040503050406030204" pitchFamily="18" charset="0"/>
              </a:rPr>
              <a:t>TEAM </a:t>
            </a:r>
            <a:r>
              <a:rPr lang="en-IN" sz="3200" b="1" dirty="0" smtClean="0">
                <a:ea typeface="Cambria" panose="02040503050406030204" pitchFamily="18" charset="0"/>
              </a:rPr>
              <a:t>FLASH</a:t>
            </a:r>
            <a:endParaRPr lang="en-IN" sz="3200" b="1" dirty="0"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C7A139-F3CE-490D-B809-997EE74D09F4}"/>
              </a:ext>
            </a:extLst>
          </p:cNvPr>
          <p:cNvSpPr/>
          <p:nvPr/>
        </p:nvSpPr>
        <p:spPr>
          <a:xfrm>
            <a:off x="168676" y="115410"/>
            <a:ext cx="11878322" cy="6649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1519390" y="478498"/>
            <a:ext cx="9176894" cy="1722911"/>
            <a:chOff x="927463" y="511751"/>
            <a:chExt cx="9176894" cy="1722911"/>
          </a:xfrm>
        </p:grpSpPr>
        <p:pic>
          <p:nvPicPr>
            <p:cNvPr id="2050" name="Picture 2" descr="AIC-Great Lakes Balachandran Incuba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463" y="511752"/>
              <a:ext cx="1705485" cy="1722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s3-ap-southeast-1.amazonaws.com/he-public-data/Sponsrs906c96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141" y="511751"/>
              <a:ext cx="7000216" cy="172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9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C7A139-F3CE-490D-B809-997EE74D09F4}"/>
              </a:ext>
            </a:extLst>
          </p:cNvPr>
          <p:cNvSpPr/>
          <p:nvPr/>
        </p:nvSpPr>
        <p:spPr>
          <a:xfrm>
            <a:off x="168676" y="115410"/>
            <a:ext cx="11878322" cy="6649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432" y="235132"/>
            <a:ext cx="1139081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Theme:- </a:t>
            </a:r>
            <a:r>
              <a:rPr lang="en-US" dirty="0"/>
              <a:t>Detects anomalies and discrepancies in the healthcare claims intake / acquisition and preprocessing / data loading steps.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2406" y="933180"/>
            <a:ext cx="21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VALIDATIONS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495969" y="908840"/>
            <a:ext cx="32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LEVEL VALIDATIONS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35307" y="908840"/>
            <a:ext cx="300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BUSINESS LOGIC VALIDATIONS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431" y="1332410"/>
            <a:ext cx="11408418" cy="5238207"/>
            <a:chOff x="412431" y="1332410"/>
            <a:chExt cx="11408418" cy="5238207"/>
          </a:xfrm>
        </p:grpSpPr>
        <p:grpSp>
          <p:nvGrpSpPr>
            <p:cNvPr id="8" name="Group 7"/>
            <p:cNvGrpSpPr/>
            <p:nvPr/>
          </p:nvGrpSpPr>
          <p:grpSpPr>
            <a:xfrm>
              <a:off x="412432" y="1332410"/>
              <a:ext cx="11408417" cy="2978333"/>
              <a:chOff x="412432" y="1332410"/>
              <a:chExt cx="11408417" cy="29783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2432" y="1332410"/>
                <a:ext cx="3767682" cy="29783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Hey…. your claim form have some invalid data, please check &amp; confirm again.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There are some missing values which are mandatory for your claim approval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Your zip code doesn’t match with your house location, please correct it asap to fasten your claim process.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23996" y="1332410"/>
                <a:ext cx="3767682" cy="29783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Your claim form file is corrupt. Fix it &amp; then resend.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It looks like there is double entry of your claim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053167" y="1332410"/>
                <a:ext cx="3767682" cy="29783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No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No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No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… your age seems out of our approval range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tx1"/>
                    </a:solidFill>
                  </a:rPr>
                  <a:t>Beneficiary applying for pregnancy related reimbursement should be female &amp; not male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12431" y="4340641"/>
              <a:ext cx="11408418" cy="2229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Our system will identify if there are any Data Validations, technical level validations &amp; business logic validations.</a:t>
              </a:r>
            </a:p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Alerts &amp; notification will be send to the user interface if there are any discrepancies &amp; where resubmissions are required. 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69" y="117566"/>
            <a:ext cx="5029200" cy="431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Understanding United States Healthcare Industry</a:t>
            </a:r>
            <a:endParaRPr lang="en-IN" dirty="0"/>
          </a:p>
        </p:txBody>
      </p:sp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176351" y="744583"/>
            <a:ext cx="5029200" cy="3353129"/>
          </a:xfrm>
          <a:prstGeom prst="actionButtonBlank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Health Care In America: Follow The Money : Shots - Health News : N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896592"/>
            <a:ext cx="6387738" cy="28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5342710" y="739533"/>
            <a:ext cx="6662057" cy="3358179"/>
          </a:xfrm>
          <a:prstGeom prst="actionButtonBlank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Healthcare Technology Consulting | EDI Managed Servi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6170" r="5715" b="5790"/>
          <a:stretch/>
        </p:blipFill>
        <p:spPr bwMode="auto">
          <a:xfrm>
            <a:off x="378824" y="816430"/>
            <a:ext cx="4585061" cy="20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 Arrow 7"/>
          <p:cNvSpPr/>
          <p:nvPr/>
        </p:nvSpPr>
        <p:spPr>
          <a:xfrm>
            <a:off x="3993968" y="2570197"/>
            <a:ext cx="182880" cy="427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458393" y="2874395"/>
            <a:ext cx="12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FOCUS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458393" y="1906588"/>
            <a:ext cx="1293224" cy="88827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342711" y="117566"/>
            <a:ext cx="6662056" cy="431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Understanding United States Healthcare expenditure</a:t>
            </a:r>
            <a:endParaRPr lang="en-IN" dirty="0"/>
          </a:p>
        </p:txBody>
      </p:sp>
      <p:sp>
        <p:nvSpPr>
          <p:cNvPr id="12" name="AutoShape 10" descr="Georgia School Tests ID Badge Crisis Alert Program -- Campus Security &amp;  Life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F92DE24-6E41-4DFB-B5CF-0FBAA4799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522432"/>
              </p:ext>
            </p:extLst>
          </p:nvPr>
        </p:nvGraphicFramePr>
        <p:xfrm>
          <a:off x="490681" y="3182485"/>
          <a:ext cx="4491975" cy="86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76351" y="4288605"/>
            <a:ext cx="11792858" cy="2584927"/>
            <a:chOff x="-79128" y="980694"/>
            <a:chExt cx="11950987" cy="2584927"/>
          </a:xfrm>
          <a:solidFill>
            <a:srgbClr val="00B050"/>
          </a:solidFill>
        </p:grpSpPr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B3481526-6190-4211-B397-7181127222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2752097"/>
                </p:ext>
              </p:extLst>
            </p:nvPr>
          </p:nvGraphicFramePr>
          <p:xfrm>
            <a:off x="-79128" y="1028695"/>
            <a:ext cx="3059729" cy="25186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B221B7B4-D11F-4B9E-96C9-E407F25E9A2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8342620"/>
                </p:ext>
              </p:extLst>
            </p:nvPr>
          </p:nvGraphicFramePr>
          <p:xfrm>
            <a:off x="3115105" y="980694"/>
            <a:ext cx="3253447" cy="25849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8DB91F00-B9D1-4066-83C5-206A5D5661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433433"/>
                </p:ext>
              </p:extLst>
            </p:nvPr>
          </p:nvGraphicFramePr>
          <p:xfrm>
            <a:off x="6616623" y="980694"/>
            <a:ext cx="5255236" cy="2527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2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8" y="157162"/>
            <a:ext cx="11715750" cy="457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Understanding the Dataset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5" y="2159795"/>
            <a:ext cx="2457225" cy="785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08" y="3183728"/>
            <a:ext cx="213360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88" y="814388"/>
            <a:ext cx="2471738" cy="1163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574" y="2945608"/>
            <a:ext cx="41052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419" y="2233606"/>
            <a:ext cx="215265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8" y="796529"/>
            <a:ext cx="9224961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446" y="4883938"/>
            <a:ext cx="4786313" cy="1724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888" y="1977629"/>
            <a:ext cx="2609565" cy="1094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632858" y="3127774"/>
            <a:ext cx="2338252" cy="1501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675020" y="2130030"/>
            <a:ext cx="2412206" cy="1094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210174" y="2833693"/>
            <a:ext cx="4312445" cy="1938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807381" y="4772023"/>
            <a:ext cx="4936444" cy="1897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1169231" y="1368937"/>
            <a:ext cx="949578" cy="192700"/>
          </a:xfrm>
          <a:prstGeom prst="curvedConnector3">
            <a:avLst>
              <a:gd name="adj1" fmla="val 38995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2128876" y="1743569"/>
            <a:ext cx="1956857" cy="525826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417894" y="2399716"/>
            <a:ext cx="3601106" cy="857778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4707908" y="1645163"/>
            <a:ext cx="1838107" cy="528775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6531519" y="990497"/>
            <a:ext cx="3083969" cy="1562196"/>
          </a:xfrm>
          <a:prstGeom prst="curvedConnector3">
            <a:avLst>
              <a:gd name="adj1" fmla="val 1289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6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3C232F2C5E542855FB3D4C7B9289F" ma:contentTypeVersion="4" ma:contentTypeDescription="Create a new document." ma:contentTypeScope="" ma:versionID="b613a575ca14756aeb748f5a10140f44">
  <xsd:schema xmlns:xsd="http://www.w3.org/2001/XMLSchema" xmlns:xs="http://www.w3.org/2001/XMLSchema" xmlns:p="http://schemas.microsoft.com/office/2006/metadata/properties" xmlns:ns3="5b89c5ad-79ce-45bd-a0ca-40d3fbd5d012" targetNamespace="http://schemas.microsoft.com/office/2006/metadata/properties" ma:root="true" ma:fieldsID="94a77f016a301c8d50cfa6f71e99ba82" ns3:_="">
    <xsd:import namespace="5b89c5ad-79ce-45bd-a0ca-40d3fbd5d0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9c5ad-79ce-45bd-a0ca-40d3fbd5d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4856D-D89A-40E3-BEE7-874F1A180F6A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5b89c5ad-79ce-45bd-a0ca-40d3fbd5d012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045C36-52E3-48CF-8DEF-966613266D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0FE69D-8D08-484B-A4E7-186AFE2F0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9c5ad-79ce-45bd-a0ca-40d3fbd5d0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221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 Bairwa</dc:creator>
  <cp:lastModifiedBy>Nishant</cp:lastModifiedBy>
  <cp:revision>163</cp:revision>
  <dcterms:created xsi:type="dcterms:W3CDTF">2020-08-18T22:47:14Z</dcterms:created>
  <dcterms:modified xsi:type="dcterms:W3CDTF">2020-10-04T16:33:51Z</dcterms:modified>
</cp:coreProperties>
</file>