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4" autoAdjust="0"/>
    <p:restoredTop sz="94660"/>
  </p:normalViewPr>
  <p:slideViewPr>
    <p:cSldViewPr snapToGrid="0">
      <p:cViewPr>
        <p:scale>
          <a:sx n="56" d="100"/>
          <a:sy n="56" d="100"/>
        </p:scale>
        <p:origin x="2320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0C5D899-48D7-4489-8EE8-48CEEDA84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F459E5C-56D7-4F04-8FB7-3700555CA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41127394-A6D3-4DFB-90E1-06660BD8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65A04684-3307-4716-BAB4-FF91A9C6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F771006-42EB-4686-AE16-FD80D11D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2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9A8A849-6778-4965-B066-B6977C94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2428DA54-476A-438A-BF4D-0F189B85F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801AB952-205F-4E7E-8840-8BB04B36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8ECD55B-50DC-4C5D-8642-0D7BC605B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8B68384-823B-4B3E-93D1-E274BE57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3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845B7331-2CC1-44EC-A457-2FCA1C0DD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A412ED41-35E8-49BB-AC93-C5B5B8860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4355FDFD-4C0A-400A-B914-AEB7DBAD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AA8702A4-02D4-47B3-94C2-BC446EEF5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F7E9682B-40A8-4C0B-944F-59E0A7A1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3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72270B2-47F1-4567-B0DB-5815AB8A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8AEFF514-3D5F-462A-A60B-969328C5B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7E39CB21-7AC1-4D19-BCE2-8B521B0AF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99CCDC2-2500-4265-BEDB-574AD9E17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7CB6C368-25B4-43AE-92BC-892C13A0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5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D9015E8-EA55-49CB-933A-7D6F2A17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F54DDF3C-CEC9-484A-AF61-85E4168B9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9086FB3-5DAF-460A-BD3E-658222DB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B5C70896-056E-4214-9AE3-E6CE23DC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1EA3334B-5C4C-463D-8307-1C4512D1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6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9B28631-2F3E-4B7C-9DA0-AF990F96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974EFAB6-1D46-45B9-93EA-DADEB3B1B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9CEF260E-1CC5-407E-B21D-022338DD4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F125462B-41DB-4714-9131-1C342613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C59E3154-D918-4F48-B632-77216AC1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53531A06-FF68-458A-BBC3-BCDC4A9F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7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30D88B0-8E28-445C-B297-DB5178EC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ECDEBBA3-D71A-405A-AADE-B8F2ED792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0E3ED33-BD52-41F2-A86D-2AE47A44D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D9F726C8-0650-4C99-A521-E4A561E8A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0BD818E6-EF7C-4085-AC07-2304A9CF2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E3A541A3-CE3A-4F55-BAB4-9B8DAAE9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3/6/19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DC2CDE8F-FEC9-4FD4-9CC2-597D0DCC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A1B03614-54A3-486A-9574-B9136C50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A2E7BFA-24A4-4176-8BEE-3946109C6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F19AE348-66A8-4F52-8F7E-32BD84EE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C33463BC-4BC9-4AD9-B93D-490FFFA6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161F4B68-9A3B-4950-AADD-D4C1BB1B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89597FBD-6365-425F-AB09-B4DC31248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3/6/19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88A1F2C6-11EE-41F6-B9BB-AAAA5A78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4B5F0813-322F-408C-BB11-7408DE4D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5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957204F-6215-48EB-AE2A-AA470CC87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5713136-03AF-4817-91E7-A7EC99254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B188144E-4BCE-4B74-ADF8-0925A1F11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D79B528A-E578-4466-85E3-CB52046F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78E8EF6-2977-4044-A10E-4BE153DA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191CF5C1-BDCE-405D-A2EA-D805969C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3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B268230-1B50-4CA4-B011-26C7243D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DDEF6B6-9115-4221-9000-16DCA2BA0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6B18EDC0-0BD1-4100-AC5D-50B5014A3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FFA01175-BEF8-41C2-94F1-9747DDC7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7E3A29C0-9A30-4F66-AFC3-260699251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12C22E81-5596-4156-B0E9-49192565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0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9919BD3-917B-4AE1-A7D5-37165B58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2F995DD0-D36E-4AEC-946A-E2853E025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84BF6BDE-10F8-4DF8-9997-72EE629CB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07A2C-2D14-4152-B9AC-14E8EF6457A0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F3080AB9-A920-4B4D-A982-D5804DF46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195C1DB-D601-41BE-89AC-CC28CB4C3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58487-5693-42E3-811E-E42EAD369F12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9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10" Type="http://schemas.openxmlformats.org/officeDocument/2006/relationships/image" Target="../media/image10.png"/><Relationship Id="rId11" Type="http://schemas.openxmlformats.org/officeDocument/2006/relationships/image" Target="../media/image11.jpeg"/><Relationship Id="rId12" Type="http://schemas.openxmlformats.org/officeDocument/2006/relationships/image" Target="../media/image12.png"/><Relationship Id="rId13" Type="http://schemas.openxmlformats.org/officeDocument/2006/relationships/image" Target="../media/image13.jpe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Relationship Id="rId3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718508"/>
          </a:xfrm>
        </p:spPr>
        <p:txBody>
          <a:bodyPr>
            <a:normAutofit/>
          </a:bodyPr>
          <a:lstStyle/>
          <a:p>
            <a:r>
              <a:rPr lang="it-IT" sz="6000" dirty="0" smtClean="0"/>
              <a:t>Lavorare con l’informatica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2000" dirty="0" err="1" smtClean="0"/>
              <a:t>Antoniazzi</a:t>
            </a:r>
            <a:r>
              <a:rPr lang="it-IT" sz="2000" dirty="0" smtClean="0"/>
              <a:t> Francesco Andrea - Università Ca’ </a:t>
            </a:r>
            <a:r>
              <a:rPr lang="it-IT" sz="2000" dirty="0" err="1" smtClean="0"/>
              <a:t>Foscari</a:t>
            </a:r>
            <a:r>
              <a:rPr lang="it-IT" sz="2000" dirty="0" smtClean="0"/>
              <a:t> di Venezia </a:t>
            </a:r>
            <a:r>
              <a:rPr lang="mr-IN" sz="2000" dirty="0" smtClean="0"/>
              <a:t>–</a:t>
            </a:r>
            <a:r>
              <a:rPr lang="it-IT" sz="2000" dirty="0" smtClean="0"/>
              <a:t> Informatica</a:t>
            </a:r>
            <a:r>
              <a:rPr lang="it-IT" dirty="0" smtClean="0"/>
              <a:t>  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838200" y="2568489"/>
            <a:ext cx="98347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600" dirty="0" smtClean="0"/>
              <a:t>Per piacere formate delle coppie,</a:t>
            </a:r>
          </a:p>
          <a:p>
            <a:r>
              <a:rPr lang="it-IT" sz="3600" dirty="0" smtClean="0"/>
              <a:t>accendete i PC e scaricate il codice al seguente link: </a:t>
            </a:r>
          </a:p>
          <a:p>
            <a:r>
              <a:rPr lang="it-IT" sz="3600" dirty="0" err="1" smtClean="0"/>
              <a:t>https</a:t>
            </a:r>
            <a:r>
              <a:rPr lang="it-IT" sz="3600" dirty="0"/>
              <a:t>://</a:t>
            </a:r>
            <a:r>
              <a:rPr lang="it-IT" sz="3600" dirty="0" err="1"/>
              <a:t>pastebin.com</a:t>
            </a:r>
            <a:r>
              <a:rPr lang="it-IT" sz="3600" dirty="0"/>
              <a:t>/J42wG3T4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339" y="3975041"/>
            <a:ext cx="2787316" cy="2882959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38200" y="5094694"/>
            <a:ext cx="73228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/>
              <a:t>Se qualcosa non </a:t>
            </a:r>
            <a:r>
              <a:rPr lang="it-IT" sz="4000" smtClean="0"/>
              <a:t>è chiaro FERMATEMI E CHIEDETEMI </a:t>
            </a:r>
            <a:r>
              <a:rPr lang="it-IT" sz="4000" smtClean="0">
                <a:sym typeface="Wingdings"/>
              </a:rPr>
              <a:t></a:t>
            </a:r>
            <a:endParaRPr lang="it-IT" sz="4000"/>
          </a:p>
        </p:txBody>
      </p:sp>
    </p:spTree>
    <p:extLst>
      <p:ext uri="{BB962C8B-B14F-4D97-AF65-F5344CB8AC3E}">
        <p14:creationId xmlns:p14="http://schemas.microsoft.com/office/powerpoint/2010/main" val="28014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isultati immagini per icon vlc">
            <a:extLst>
              <a:ext uri="{FF2B5EF4-FFF2-40B4-BE49-F238E27FC236}">
                <a16:creationId xmlns:a16="http://schemas.microsoft.com/office/drawing/2014/main" xmlns="" id="{4E4D9340-7BCE-4AF1-AAD9-4CA8FBF0C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81315">
            <a:off x="1935940" y="370441"/>
            <a:ext cx="1244179" cy="124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icon finder mac">
            <a:extLst>
              <a:ext uri="{FF2B5EF4-FFF2-40B4-BE49-F238E27FC236}">
                <a16:creationId xmlns:a16="http://schemas.microsoft.com/office/drawing/2014/main" xmlns="" id="{0F927C9B-739C-4AC6-A670-CE004295D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2090">
            <a:off x="135970" y="209889"/>
            <a:ext cx="1161711" cy="116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sultati immagini per icon word">
            <a:extLst>
              <a:ext uri="{FF2B5EF4-FFF2-40B4-BE49-F238E27FC236}">
                <a16:creationId xmlns:a16="http://schemas.microsoft.com/office/drawing/2014/main" xmlns="" id="{E29E3A5D-1FBE-4591-9A34-A022BBC9F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68608">
            <a:off x="3099076" y="1699428"/>
            <a:ext cx="1316731" cy="131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isultati immagini per icon steam">
            <a:extLst>
              <a:ext uri="{FF2B5EF4-FFF2-40B4-BE49-F238E27FC236}">
                <a16:creationId xmlns:a16="http://schemas.microsoft.com/office/drawing/2014/main" xmlns="" id="{4572BD55-B1B6-42F6-9EE1-8E8DD86A4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663" y="4118070"/>
            <a:ext cx="1531128" cy="153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isultati immagini per icon calculator">
            <a:extLst>
              <a:ext uri="{FF2B5EF4-FFF2-40B4-BE49-F238E27FC236}">
                <a16:creationId xmlns:a16="http://schemas.microsoft.com/office/drawing/2014/main" xmlns="" id="{45816166-735E-4075-AEBE-3012D798C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6965">
            <a:off x="1270520" y="1510671"/>
            <a:ext cx="740068" cy="74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sultati immagini per icon calendar">
            <a:extLst>
              <a:ext uri="{FF2B5EF4-FFF2-40B4-BE49-F238E27FC236}">
                <a16:creationId xmlns:a16="http://schemas.microsoft.com/office/drawing/2014/main" xmlns="" id="{C01D61B1-E131-48A2-97E5-EC2B678D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75601">
            <a:off x="555851" y="2488721"/>
            <a:ext cx="1253510" cy="125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isultati immagini per icon gimp">
            <a:extLst>
              <a:ext uri="{FF2B5EF4-FFF2-40B4-BE49-F238E27FC236}">
                <a16:creationId xmlns:a16="http://schemas.microsoft.com/office/drawing/2014/main" xmlns="" id="{782ACE1A-4060-4016-984F-D2BF9CB9D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567" y="3356622"/>
            <a:ext cx="1289794" cy="128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isultati immagini per icon sublime">
            <a:extLst>
              <a:ext uri="{FF2B5EF4-FFF2-40B4-BE49-F238E27FC236}">
                <a16:creationId xmlns:a16="http://schemas.microsoft.com/office/drawing/2014/main" xmlns="" id="{7E13E766-75DA-4E76-8314-AFB99086EE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8342" r="16349" b="6021"/>
          <a:stretch/>
        </p:blipFill>
        <p:spPr bwMode="auto">
          <a:xfrm>
            <a:off x="2032070" y="2619797"/>
            <a:ext cx="1030721" cy="98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magine correlata">
            <a:extLst>
              <a:ext uri="{FF2B5EF4-FFF2-40B4-BE49-F238E27FC236}">
                <a16:creationId xmlns:a16="http://schemas.microsoft.com/office/drawing/2014/main" xmlns="" id="{3A45E642-5647-434D-95D3-98919E11B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12606">
            <a:off x="3491707" y="4810057"/>
            <a:ext cx="1760776" cy="17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isultati immagini per icon itunes">
            <a:extLst>
              <a:ext uri="{FF2B5EF4-FFF2-40B4-BE49-F238E27FC236}">
                <a16:creationId xmlns:a16="http://schemas.microsoft.com/office/drawing/2014/main" xmlns="" id="{22041AF2-7EC1-4A86-9A57-86C4931CE3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07" t="6560" r="25946" b="6939"/>
          <a:stretch/>
        </p:blipFill>
        <p:spPr bwMode="auto">
          <a:xfrm rot="20458641">
            <a:off x="266296" y="5152573"/>
            <a:ext cx="1358673" cy="138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xmlns="" id="{EFDBD645-A90A-4192-A9B0-5303D80CABDC}"/>
              </a:ext>
            </a:extLst>
          </p:cNvPr>
          <p:cNvCxnSpPr>
            <a:cxnSpLocks/>
          </p:cNvCxnSpPr>
          <p:nvPr/>
        </p:nvCxnSpPr>
        <p:spPr>
          <a:xfrm>
            <a:off x="5681399" y="151106"/>
            <a:ext cx="187556" cy="6555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0" name="Picture 26" descr="Risultati immagini per icon whatsapp">
            <a:extLst>
              <a:ext uri="{FF2B5EF4-FFF2-40B4-BE49-F238E27FC236}">
                <a16:creationId xmlns:a16="http://schemas.microsoft.com/office/drawing/2014/main" xmlns="" id="{4B2319A0-867B-4CA8-8FFD-61AA38763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14" y="1223758"/>
            <a:ext cx="1230830" cy="123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Risultati immagini per icon telegram">
            <a:extLst>
              <a:ext uri="{FF2B5EF4-FFF2-40B4-BE49-F238E27FC236}">
                <a16:creationId xmlns:a16="http://schemas.microsoft.com/office/drawing/2014/main" xmlns="" id="{41A9EB58-BC7C-4130-8225-FB1C87286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795" y="5416909"/>
            <a:ext cx="1303495" cy="130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Risultati immagini per icon netflix">
            <a:extLst>
              <a:ext uri="{FF2B5EF4-FFF2-40B4-BE49-F238E27FC236}">
                <a16:creationId xmlns:a16="http://schemas.microsoft.com/office/drawing/2014/main" xmlns="" id="{01A63DAA-2791-4ABD-B262-D72E4B53E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8901">
            <a:off x="9985724" y="708848"/>
            <a:ext cx="1798193" cy="179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Risultati immagini per icon facebook png">
            <a:extLst>
              <a:ext uri="{FF2B5EF4-FFF2-40B4-BE49-F238E27FC236}">
                <a16:creationId xmlns:a16="http://schemas.microsoft.com/office/drawing/2014/main" xmlns="" id="{40D2A230-2234-4F6A-B848-B6A7C5877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32897">
            <a:off x="8015353" y="4325220"/>
            <a:ext cx="1494468" cy="149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Risultati immagini per icon google png">
            <a:extLst>
              <a:ext uri="{FF2B5EF4-FFF2-40B4-BE49-F238E27FC236}">
                <a16:creationId xmlns:a16="http://schemas.microsoft.com/office/drawing/2014/main" xmlns="" id="{8F9AA4A7-A5E4-47D2-A93B-16BB02C9A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419" y="2567835"/>
            <a:ext cx="1501434" cy="150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Risultati immagini per icon moodle png">
            <a:extLst>
              <a:ext uri="{FF2B5EF4-FFF2-40B4-BE49-F238E27FC236}">
                <a16:creationId xmlns:a16="http://schemas.microsoft.com/office/drawing/2014/main" xmlns="" id="{21A5F985-7E2E-4146-9E22-2A243BD03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820" y="5135709"/>
            <a:ext cx="1417930" cy="141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Risultati immagini per icon twitch png">
            <a:extLst>
              <a:ext uri="{FF2B5EF4-FFF2-40B4-BE49-F238E27FC236}">
                <a16:creationId xmlns:a16="http://schemas.microsoft.com/office/drawing/2014/main" xmlns="" id="{FA431897-42AB-423D-ABCC-9E90357CD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8838">
            <a:off x="6156305" y="3202062"/>
            <a:ext cx="1598915" cy="159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Risultati immagini per icon skype png">
            <a:extLst>
              <a:ext uri="{FF2B5EF4-FFF2-40B4-BE49-F238E27FC236}">
                <a16:creationId xmlns:a16="http://schemas.microsoft.com/office/drawing/2014/main" xmlns="" id="{9FCCDD10-E7D4-4A43-8DEB-53F9887E2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0556">
            <a:off x="8185697" y="657490"/>
            <a:ext cx="1560868" cy="155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Risultati immagini per icon virtualbox png">
            <a:extLst>
              <a:ext uri="{FF2B5EF4-FFF2-40B4-BE49-F238E27FC236}">
                <a16:creationId xmlns:a16="http://schemas.microsoft.com/office/drawing/2014/main" xmlns="" id="{4965B218-EACD-4CDF-8B24-BEABD6A09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9759">
            <a:off x="4021028" y="413376"/>
            <a:ext cx="1520715" cy="152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Risultati immagini per icon play store png">
            <a:extLst>
              <a:ext uri="{FF2B5EF4-FFF2-40B4-BE49-F238E27FC236}">
                <a16:creationId xmlns:a16="http://schemas.microsoft.com/office/drawing/2014/main" xmlns="" id="{3A8B99B1-D487-4197-89E1-B6ED911E8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785" y="3873160"/>
            <a:ext cx="1375293" cy="137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isultati immagini per icon youtube png">
            <a:extLst>
              <a:ext uri="{FF2B5EF4-FFF2-40B4-BE49-F238E27FC236}">
                <a16:creationId xmlns:a16="http://schemas.microsoft.com/office/drawing/2014/main" xmlns="" id="{7AAB6E08-AB84-4D28-BCF0-0DD9572AC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091" y="180360"/>
            <a:ext cx="1475471" cy="103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76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80A040A-9848-44CC-9C7A-10EB990E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HTTP: </a:t>
            </a:r>
            <a:r>
              <a:rPr lang="it-IT" b="1" dirty="0" err="1">
                <a:solidFill>
                  <a:srgbClr val="FF0000"/>
                </a:solidFill>
              </a:rPr>
              <a:t>H</a:t>
            </a:r>
            <a:r>
              <a:rPr lang="it-IT" dirty="0" err="1"/>
              <a:t>yper</a:t>
            </a:r>
            <a:r>
              <a:rPr lang="it-IT" b="1" dirty="0" err="1">
                <a:solidFill>
                  <a:srgbClr val="FF0000"/>
                </a:solidFill>
              </a:rPr>
              <a:t>T</a:t>
            </a:r>
            <a:r>
              <a:rPr lang="it-IT" dirty="0" err="1"/>
              <a:t>ext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T</a:t>
            </a:r>
            <a:r>
              <a:rPr lang="it-IT" dirty="0"/>
              <a:t>ransfer </a:t>
            </a:r>
            <a:r>
              <a:rPr lang="it-IT" b="1" dirty="0" err="1">
                <a:solidFill>
                  <a:srgbClr val="FF0000"/>
                </a:solidFill>
              </a:rPr>
              <a:t>P</a:t>
            </a:r>
            <a:r>
              <a:rPr lang="it-IT" dirty="0" err="1"/>
              <a:t>rotocol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C92F087F-7CBF-4141-B27D-4AEBAEBB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2" y="1836285"/>
            <a:ext cx="7678782" cy="2701345"/>
          </a:xfrm>
        </p:spPr>
        <p:txBody>
          <a:bodyPr/>
          <a:lstStyle/>
          <a:p>
            <a:r>
              <a:rPr lang="it-IT" dirty="0"/>
              <a:t>REQUEST: richiedo una risorsa</a:t>
            </a:r>
          </a:p>
          <a:p>
            <a:pPr lvl="1"/>
            <a:r>
              <a:rPr lang="it-IT" dirty="0" err="1"/>
              <a:t>Hostname:porta</a:t>
            </a:r>
            <a:endParaRPr lang="it-IT" dirty="0"/>
          </a:p>
          <a:p>
            <a:pPr lvl="1"/>
            <a:r>
              <a:rPr lang="it-IT" dirty="0"/>
              <a:t>Parametri</a:t>
            </a:r>
          </a:p>
          <a:p>
            <a:r>
              <a:rPr lang="it-IT" dirty="0"/>
              <a:t>RESPONSE: restituisce la risorsa richiesta</a:t>
            </a:r>
          </a:p>
        </p:txBody>
      </p:sp>
      <p:pic>
        <p:nvPicPr>
          <p:cNvPr id="2054" name="Picture 6" descr="Risultati immagini per computer icon">
            <a:extLst>
              <a:ext uri="{FF2B5EF4-FFF2-40B4-BE49-F238E27FC236}">
                <a16:creationId xmlns:a16="http://schemas.microsoft.com/office/drawing/2014/main" xmlns="" id="{449600E3-500A-417C-A2D3-7317A76CA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108" y="459246"/>
            <a:ext cx="1877224" cy="153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ccia in giù 3">
            <a:extLst>
              <a:ext uri="{FF2B5EF4-FFF2-40B4-BE49-F238E27FC236}">
                <a16:creationId xmlns:a16="http://schemas.microsoft.com/office/drawing/2014/main" xmlns="" id="{AAA95AA6-E636-42E9-9123-8A44A208A70E}"/>
              </a:ext>
            </a:extLst>
          </p:cNvPr>
          <p:cNvSpPr/>
          <p:nvPr/>
        </p:nvSpPr>
        <p:spPr>
          <a:xfrm>
            <a:off x="9813108" y="2196902"/>
            <a:ext cx="574766" cy="1933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xmlns="" id="{E2B4C734-708B-421B-96B9-56B67C650DEE}"/>
              </a:ext>
            </a:extLst>
          </p:cNvPr>
          <p:cNvSpPr/>
          <p:nvPr/>
        </p:nvSpPr>
        <p:spPr>
          <a:xfrm rot="10800000">
            <a:off x="11115566" y="2183705"/>
            <a:ext cx="574766" cy="1933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3A6E2C4F-48C6-48A6-8726-838ED3496690}"/>
              </a:ext>
            </a:extLst>
          </p:cNvPr>
          <p:cNvSpPr txBox="1"/>
          <p:nvPr/>
        </p:nvSpPr>
        <p:spPr>
          <a:xfrm>
            <a:off x="541184" y="4544354"/>
            <a:ext cx="7378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Request</a:t>
            </a:r>
            <a:r>
              <a:rPr lang="it-IT" dirty="0"/>
              <a:t>: </a:t>
            </a:r>
            <a:r>
              <a:rPr lang="it-IT" dirty="0" err="1"/>
              <a:t>Hey</a:t>
            </a:r>
            <a:r>
              <a:rPr lang="it-IT" dirty="0"/>
              <a:t> Netflix, dammi questo film!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Hostname</a:t>
            </a:r>
            <a:r>
              <a:rPr lang="it-IT" dirty="0"/>
              <a:t>: netflix.com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Parametro: il nome del film</a:t>
            </a:r>
          </a:p>
          <a:p>
            <a:r>
              <a:rPr lang="it-IT" b="1" dirty="0" err="1"/>
              <a:t>Response</a:t>
            </a:r>
            <a:r>
              <a:rPr lang="it-IT" dirty="0"/>
              <a:t>: Ciao, ecco il file MP4</a:t>
            </a:r>
            <a:endParaRPr lang="en-US" dirty="0"/>
          </a:p>
        </p:txBody>
      </p:sp>
      <p:pic>
        <p:nvPicPr>
          <p:cNvPr id="10" name="Picture 30" descr="Risultati immagini per icon netflix">
            <a:extLst>
              <a:ext uri="{FF2B5EF4-FFF2-40B4-BE49-F238E27FC236}">
                <a16:creationId xmlns:a16="http://schemas.microsoft.com/office/drawing/2014/main" xmlns="" id="{92CC2AD3-4A06-4423-AB35-5CDF6421F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623" y="4242805"/>
            <a:ext cx="1798193" cy="179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88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Risultati immagini per programming languages logo">
            <a:extLst>
              <a:ext uri="{FF2B5EF4-FFF2-40B4-BE49-F238E27FC236}">
                <a16:creationId xmlns:a16="http://schemas.microsoft.com/office/drawing/2014/main" xmlns="" id="{BE65855C-0116-41DE-8393-CA5614AC4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368" y="184862"/>
            <a:ext cx="39243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isultati immagini per python logo">
            <a:extLst>
              <a:ext uri="{FF2B5EF4-FFF2-40B4-BE49-F238E27FC236}">
                <a16:creationId xmlns:a16="http://schemas.microsoft.com/office/drawing/2014/main" xmlns="" id="{6CEDB9DF-0F86-4867-AEBD-DCEABF5038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0" t="13563" r="5331" b="15463"/>
          <a:stretch/>
        </p:blipFill>
        <p:spPr bwMode="auto">
          <a:xfrm>
            <a:off x="496251" y="290121"/>
            <a:ext cx="3924300" cy="112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8F24807D-2CA7-458F-9E52-7A4641BCC891}"/>
              </a:ext>
            </a:extLst>
          </p:cNvPr>
          <p:cNvSpPr txBox="1"/>
          <p:nvPr/>
        </p:nvSpPr>
        <p:spPr>
          <a:xfrm>
            <a:off x="4994987" y="2290194"/>
            <a:ext cx="220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def</a:t>
            </a:r>
            <a:r>
              <a:rPr lang="it-IT" dirty="0"/>
              <a:t> </a:t>
            </a:r>
            <a:r>
              <a:rPr lang="it-IT" dirty="0" err="1"/>
              <a:t>square</a:t>
            </a:r>
            <a:r>
              <a:rPr lang="it-IT" dirty="0"/>
              <a:t>(x):</a:t>
            </a:r>
          </a:p>
          <a:p>
            <a:r>
              <a:rPr lang="it-IT" dirty="0"/>
              <a:t>    </a:t>
            </a:r>
            <a:r>
              <a:rPr lang="it-IT" dirty="0" err="1"/>
              <a:t>return</a:t>
            </a:r>
            <a:r>
              <a:rPr lang="it-IT" dirty="0"/>
              <a:t> x*x</a:t>
            </a:r>
            <a:endParaRPr lang="en-US" dirty="0"/>
          </a:p>
        </p:txBody>
      </p:sp>
      <p:sp>
        <p:nvSpPr>
          <p:cNvPr id="11" name="Rettangolo ad angolo ripiegato 10">
            <a:extLst>
              <a:ext uri="{FF2B5EF4-FFF2-40B4-BE49-F238E27FC236}">
                <a16:creationId xmlns:a16="http://schemas.microsoft.com/office/drawing/2014/main" xmlns="" id="{A0F85BFB-F40C-4A04-854E-1218CC18128D}"/>
              </a:ext>
            </a:extLst>
          </p:cNvPr>
          <p:cNvSpPr/>
          <p:nvPr/>
        </p:nvSpPr>
        <p:spPr>
          <a:xfrm>
            <a:off x="496251" y="2290194"/>
            <a:ext cx="3924300" cy="3212984"/>
          </a:xfrm>
          <a:prstGeom prst="foldedCorner">
            <a:avLst>
              <a:gd name="adj" fmla="val 17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Variabili, Assegnazione</a:t>
            </a:r>
          </a:p>
          <a:p>
            <a:r>
              <a:rPr lang="it-IT" dirty="0"/>
              <a:t>For, </a:t>
            </a:r>
            <a:r>
              <a:rPr lang="it-IT" dirty="0" err="1"/>
              <a:t>while</a:t>
            </a:r>
            <a:r>
              <a:rPr lang="it-IT" dirty="0"/>
              <a:t>, </a:t>
            </a:r>
            <a:r>
              <a:rPr lang="it-IT" dirty="0" err="1"/>
              <a:t>until</a:t>
            </a:r>
            <a:endParaRPr lang="it-IT" dirty="0"/>
          </a:p>
          <a:p>
            <a:endParaRPr lang="it-IT" dirty="0"/>
          </a:p>
          <a:p>
            <a:r>
              <a:rPr lang="it-IT" dirty="0"/>
              <a:t> Librerie (noduli)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Math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PyGame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SqlAlchemy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Requests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597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2220210-11AC-43AF-8BCD-F69A44056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Modulo </a:t>
            </a:r>
            <a:r>
              <a:rPr lang="it-IT" dirty="0" err="1"/>
              <a:t>Requests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D217B2F-E17C-4F94-8C2D-9D58067A3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41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import </a:t>
            </a:r>
            <a:r>
              <a:rPr lang="it-IT" dirty="0" err="1"/>
              <a:t>requests</a:t>
            </a: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url_input</a:t>
            </a:r>
            <a:r>
              <a:rPr lang="it-IT" dirty="0"/>
              <a:t> = </a:t>
            </a:r>
            <a:r>
              <a:rPr lang="en-US" dirty="0"/>
              <a:t>“</a:t>
            </a:r>
            <a:r>
              <a:rPr lang="en-US" dirty="0" err="1"/>
              <a:t>hostname:porta</a:t>
            </a:r>
            <a:r>
              <a:rPr lang="en-US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parametri</a:t>
            </a:r>
            <a:r>
              <a:rPr lang="en-US" dirty="0"/>
              <a:t>=</a:t>
            </a:r>
            <a:r>
              <a:rPr lang="en-US" dirty="0" err="1"/>
              <a:t>dict</a:t>
            </a:r>
            <a:r>
              <a:rPr lang="en-US" dirty="0"/>
              <a:t>(key1=value1,key2=value2)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 = </a:t>
            </a:r>
            <a:r>
              <a:rPr lang="en-US" dirty="0" err="1"/>
              <a:t>requests.get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=</a:t>
            </a:r>
            <a:r>
              <a:rPr lang="en-US" dirty="0" err="1"/>
              <a:t>url_input,params</a:t>
            </a:r>
            <a:r>
              <a:rPr lang="en-US" dirty="0"/>
              <a:t>=</a:t>
            </a:r>
            <a:r>
              <a:rPr lang="en-US" dirty="0" err="1"/>
              <a:t>parametri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res.json</a:t>
            </a:r>
            <a:r>
              <a:rPr lang="en-US" dirty="0"/>
              <a:t>()</a:t>
            </a:r>
          </a:p>
        </p:txBody>
      </p:sp>
      <p:pic>
        <p:nvPicPr>
          <p:cNvPr id="2052" name="Picture 4" descr="Risultati immagini per angel vs devil">
            <a:extLst>
              <a:ext uri="{FF2B5EF4-FFF2-40B4-BE49-F238E27FC236}">
                <a16:creationId xmlns:a16="http://schemas.microsoft.com/office/drawing/2014/main" xmlns="" id="{7129121A-B780-4A15-BCA6-F2BCFE0C5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927" y="138420"/>
            <a:ext cx="4889239" cy="275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2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AD1C0FE-B220-4743-AC46-AF3741F5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5" y="365125"/>
            <a:ext cx="10515600" cy="1325563"/>
          </a:xfrm>
        </p:spPr>
        <p:txBody>
          <a:bodyPr/>
          <a:lstStyle/>
          <a:p>
            <a:r>
              <a:rPr lang="it-IT" dirty="0"/>
              <a:t>HTML = </a:t>
            </a:r>
            <a:r>
              <a:rPr lang="it-IT" b="1" dirty="0" err="1">
                <a:solidFill>
                  <a:srgbClr val="FF0000"/>
                </a:solidFill>
              </a:rPr>
              <a:t>H</a:t>
            </a:r>
            <a:r>
              <a:rPr lang="it-IT" dirty="0" err="1"/>
              <a:t>yper</a:t>
            </a:r>
            <a:r>
              <a:rPr lang="it-IT" b="1" dirty="0" err="1">
                <a:solidFill>
                  <a:srgbClr val="FF0000"/>
                </a:solidFill>
              </a:rPr>
              <a:t>T</a:t>
            </a:r>
            <a:r>
              <a:rPr lang="it-IT" dirty="0" err="1"/>
              <a:t>ext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M</a:t>
            </a:r>
            <a:r>
              <a:rPr lang="it-IT" dirty="0"/>
              <a:t>arkup </a:t>
            </a:r>
            <a:r>
              <a:rPr lang="it-IT" b="1" dirty="0">
                <a:solidFill>
                  <a:srgbClr val="FF0000"/>
                </a:solidFill>
              </a:rPr>
              <a:t>L</a:t>
            </a:r>
            <a:r>
              <a:rPr lang="it-IT" dirty="0"/>
              <a:t>anguage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3A7173D-AA56-4AEC-B69A-12B44E8BB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45" y="1825625"/>
            <a:ext cx="7097785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Linguaggio di </a:t>
            </a:r>
            <a:r>
              <a:rPr lang="it-IT" dirty="0" err="1"/>
              <a:t>marckup</a:t>
            </a:r>
            <a:r>
              <a:rPr lang="it-IT" dirty="0"/>
              <a:t> (</a:t>
            </a:r>
            <a:r>
              <a:rPr lang="it-IT" dirty="0" err="1"/>
              <a:t>formatazione</a:t>
            </a:r>
            <a:r>
              <a:rPr lang="it-IT" dirty="0"/>
              <a:t>) di dati</a:t>
            </a:r>
          </a:p>
          <a:p>
            <a:pPr marL="0" indent="0">
              <a:buNone/>
            </a:pPr>
            <a:r>
              <a:rPr lang="it-IT" dirty="0"/>
              <a:t>Stile grafico personalizzabile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en-US" dirty="0"/>
              <a:t>Form = Modulo da </a:t>
            </a:r>
            <a:r>
              <a:rPr lang="en-US" dirty="0" err="1"/>
              <a:t>compilare</a:t>
            </a: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3D97C644-8B29-400F-9E7B-E8F11EC2A442}"/>
              </a:ext>
            </a:extLst>
          </p:cNvPr>
          <p:cNvSpPr txBox="1"/>
          <p:nvPr/>
        </p:nvSpPr>
        <p:spPr>
          <a:xfrm>
            <a:off x="7365534" y="1690688"/>
            <a:ext cx="48264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&lt;html&gt;</a:t>
            </a:r>
          </a:p>
          <a:p>
            <a:r>
              <a:rPr lang="it-IT" dirty="0"/>
              <a:t>   &lt;body&gt;</a:t>
            </a:r>
          </a:p>
          <a:p>
            <a:r>
              <a:rPr lang="it-IT" dirty="0"/>
              <a:t>      &lt;</a:t>
            </a:r>
            <a:r>
              <a:rPr lang="it-IT" dirty="0" err="1"/>
              <a:t>form</a:t>
            </a:r>
            <a:r>
              <a:rPr lang="it-IT" dirty="0"/>
              <a:t> </a:t>
            </a:r>
            <a:r>
              <a:rPr lang="it-IT" dirty="0" err="1"/>
              <a:t>method</a:t>
            </a:r>
            <a:r>
              <a:rPr lang="it-IT" dirty="0"/>
              <a:t>=</a:t>
            </a:r>
            <a:r>
              <a:rPr lang="en-US" dirty="0"/>
              <a:t>“</a:t>
            </a:r>
            <a:r>
              <a:rPr lang="it-IT" dirty="0" err="1"/>
              <a:t>get</a:t>
            </a:r>
            <a:r>
              <a:rPr lang="en-US" dirty="0"/>
              <a:t>“ action=“</a:t>
            </a:r>
            <a:r>
              <a:rPr lang="en-US" dirty="0">
                <a:solidFill>
                  <a:schemeClr val="accent6"/>
                </a:solidFill>
              </a:rPr>
              <a:t>*******</a:t>
            </a:r>
            <a:r>
              <a:rPr lang="en-US" dirty="0"/>
              <a:t>“ </a:t>
            </a:r>
            <a:r>
              <a:rPr lang="it-IT" dirty="0"/>
              <a:t>&gt;</a:t>
            </a:r>
          </a:p>
          <a:p>
            <a:r>
              <a:rPr lang="it-IT" dirty="0"/>
              <a:t>	&lt;label&gt;Label&lt;/label&gt;</a:t>
            </a:r>
          </a:p>
          <a:p>
            <a:r>
              <a:rPr lang="it-IT" dirty="0"/>
              <a:t>	&lt;input name=</a:t>
            </a:r>
            <a:r>
              <a:rPr lang="en-US" dirty="0"/>
              <a:t> “ </a:t>
            </a:r>
            <a:r>
              <a:rPr lang="it-IT" dirty="0">
                <a:solidFill>
                  <a:schemeClr val="accent6"/>
                </a:solidFill>
              </a:rPr>
              <a:t>*******</a:t>
            </a:r>
            <a:r>
              <a:rPr lang="en-US" dirty="0"/>
              <a:t>“</a:t>
            </a:r>
            <a:r>
              <a:rPr lang="it-IT" dirty="0"/>
              <a:t>&gt;</a:t>
            </a:r>
          </a:p>
          <a:p>
            <a:r>
              <a:rPr lang="it-IT" dirty="0"/>
              <a:t>	………………………………………</a:t>
            </a:r>
          </a:p>
          <a:p>
            <a:r>
              <a:rPr lang="it-IT" dirty="0"/>
              <a:t>	&lt;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=</a:t>
            </a:r>
            <a:r>
              <a:rPr lang="en-US" dirty="0"/>
              <a:t>“submit“ </a:t>
            </a:r>
            <a:r>
              <a:rPr lang="it-IT" dirty="0"/>
              <a:t>&gt;Invia&lt;/</a:t>
            </a:r>
            <a:r>
              <a:rPr lang="it-IT" dirty="0" err="1"/>
              <a:t>button</a:t>
            </a:r>
            <a:r>
              <a:rPr lang="it-IT" dirty="0"/>
              <a:t>&gt;</a:t>
            </a:r>
          </a:p>
          <a:p>
            <a:r>
              <a:rPr lang="it-IT" dirty="0"/>
              <a:t>      &lt;/</a:t>
            </a:r>
            <a:r>
              <a:rPr lang="it-IT" dirty="0" err="1"/>
              <a:t>form</a:t>
            </a:r>
            <a:r>
              <a:rPr lang="it-IT" dirty="0"/>
              <a:t>&gt;</a:t>
            </a:r>
          </a:p>
          <a:p>
            <a:r>
              <a:rPr lang="it-IT" dirty="0"/>
              <a:t>   &lt;/body&gt;</a:t>
            </a:r>
          </a:p>
          <a:p>
            <a:r>
              <a:rPr lang="it-IT" dirty="0"/>
              <a:t>&lt;/html&gt;</a:t>
            </a:r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60048DDA-7A44-4549-8BCF-F133389BC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534" y="4889500"/>
            <a:ext cx="23114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45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D9EB2C3-E29C-49C8-8BDF-193A2E9D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Contesto e challenges</a:t>
            </a:r>
            <a:endParaRPr lang="en-US" dirty="0"/>
          </a:p>
        </p:txBody>
      </p:sp>
      <p:pic>
        <p:nvPicPr>
          <p:cNvPr id="3074" name="Picture 2" descr="Risultati immagini per pizza logo">
            <a:extLst>
              <a:ext uri="{FF2B5EF4-FFF2-40B4-BE49-F238E27FC236}">
                <a16:creationId xmlns:a16="http://schemas.microsoft.com/office/drawing/2014/main" xmlns="" id="{7A7E038A-4E1A-441A-A800-940A65C41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23976">
            <a:off x="9285223" y="178512"/>
            <a:ext cx="2902446" cy="217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96A2F48B-1ACB-44C2-AEC6-3AF6FC374978}"/>
              </a:ext>
            </a:extLst>
          </p:cNvPr>
          <p:cNvSpPr txBox="1"/>
          <p:nvPr/>
        </p:nvSpPr>
        <p:spPr>
          <a:xfrm>
            <a:off x="838200" y="1646682"/>
            <a:ext cx="7268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Esiste un server in attesa di prenotazioni di pizza (REQUESTS)</a:t>
            </a:r>
          </a:p>
          <a:p>
            <a:r>
              <a:rPr lang="it-IT" dirty="0"/>
              <a:t>Una prenotazione deve specificare: (PARAMS)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Nome dello studente	(nome)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Numero di postazione 	(postazione)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Condimento desiderato	(condimento)</a:t>
            </a:r>
            <a:endParaRPr lang="en-US" dirty="0"/>
          </a:p>
          <a:p>
            <a:pPr lvl="1"/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692EE770-9245-42F5-8C8A-DE24D9CF6622}"/>
              </a:ext>
            </a:extLst>
          </p:cNvPr>
          <p:cNvSpPr txBox="1"/>
          <p:nvPr/>
        </p:nvSpPr>
        <p:spPr>
          <a:xfrm>
            <a:off x="864637" y="3541893"/>
            <a:ext cx="8817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CHALLENGE 1: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Utilizzare modulo </a:t>
            </a:r>
            <a:r>
              <a:rPr lang="it-IT" dirty="0" err="1"/>
              <a:t>requests</a:t>
            </a:r>
            <a:r>
              <a:rPr lang="it-IT" dirty="0"/>
              <a:t> per richiedere una pizza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Visualizzare sul maxi-schermo la richiesta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Aspettare la pizza</a:t>
            </a:r>
          </a:p>
          <a:p>
            <a:r>
              <a:rPr lang="en-US" dirty="0"/>
              <a:t>	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xmlns="" id="{4C88CA0A-CD37-4E31-BEAF-5B0BA23675EB}"/>
              </a:ext>
            </a:extLst>
          </p:cNvPr>
          <p:cNvSpPr txBox="1"/>
          <p:nvPr/>
        </p:nvSpPr>
        <p:spPr>
          <a:xfrm>
            <a:off x="864637" y="5283872"/>
            <a:ext cx="8817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CHALLENGE 2: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Modificare la pagina html nella chiavetta per richiedere una pizza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Visualizzare sul maxi-schermo la richiesta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Aspettare la pizza</a:t>
            </a:r>
          </a:p>
          <a:p>
            <a:r>
              <a:rPr lang="en-US" dirty="0"/>
              <a:t>	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7E69B640-8C25-4D34-9EAF-B31BCFD2AEAD}"/>
              </a:ext>
            </a:extLst>
          </p:cNvPr>
          <p:cNvSpPr txBox="1"/>
          <p:nvPr/>
        </p:nvSpPr>
        <p:spPr>
          <a:xfrm>
            <a:off x="2588621" y="3482719"/>
            <a:ext cx="9208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URL = </a:t>
            </a:r>
            <a:r>
              <a:rPr lang="en-US" sz="2400" b="1" dirty="0" smtClean="0"/>
              <a:t>“http</a:t>
            </a:r>
            <a:r>
              <a:rPr lang="en-US" sz="2400" b="1" dirty="0"/>
              <a:t>://ecomobilityserver.ddns.net:3000//</a:t>
            </a:r>
            <a:r>
              <a:rPr lang="en-US" sz="2400" b="1" dirty="0" err="1"/>
              <a:t>request_pizza</a:t>
            </a:r>
            <a:r>
              <a:rPr lang="en-US" sz="2400" b="1" dirty="0"/>
              <a:t>“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7E69B640-8C25-4D34-9EAF-B31BCFD2AEAD}"/>
              </a:ext>
            </a:extLst>
          </p:cNvPr>
          <p:cNvSpPr txBox="1"/>
          <p:nvPr/>
        </p:nvSpPr>
        <p:spPr>
          <a:xfrm>
            <a:off x="2588621" y="5202161"/>
            <a:ext cx="9208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URL = </a:t>
            </a:r>
            <a:r>
              <a:rPr lang="en-US" sz="2400" b="1" dirty="0"/>
              <a:t>“http://ecomobilityserver.ddns.net:3000//</a:t>
            </a:r>
            <a:r>
              <a:rPr lang="en-US" sz="2400" b="1" dirty="0" err="1" smtClean="0"/>
              <a:t>request_pizza_html</a:t>
            </a:r>
            <a:r>
              <a:rPr lang="en-US" sz="2400" b="1" dirty="0" smtClean="0"/>
              <a:t>“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38835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73051D4-D74E-4263-A3E8-F4634C642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1671"/>
          </a:xfrm>
        </p:spPr>
        <p:txBody>
          <a:bodyPr/>
          <a:lstStyle/>
          <a:p>
            <a:r>
              <a:rPr lang="it-IT" dirty="0" err="1"/>
              <a:t>Hack</a:t>
            </a:r>
            <a:r>
              <a:rPr lang="it-IT" dirty="0"/>
              <a:t> the pizza server to </a:t>
            </a:r>
            <a:r>
              <a:rPr lang="it-IT" dirty="0" err="1"/>
              <a:t>have</a:t>
            </a:r>
            <a:r>
              <a:rPr lang="it-IT" dirty="0"/>
              <a:t> a free pizza</a:t>
            </a: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DA298D87-AE98-42B9-B3AE-0284359CB487}"/>
              </a:ext>
            </a:extLst>
          </p:cNvPr>
          <p:cNvSpPr txBox="1"/>
          <p:nvPr/>
        </p:nvSpPr>
        <p:spPr>
          <a:xfrm>
            <a:off x="914400" y="3306637"/>
            <a:ext cx="8817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CHALLENGE 3: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Utilizzare modulo </a:t>
            </a:r>
            <a:r>
              <a:rPr lang="it-IT" dirty="0" err="1"/>
              <a:t>requests</a:t>
            </a:r>
            <a:r>
              <a:rPr lang="it-IT" dirty="0"/>
              <a:t> per richiedere una pizza di pizza gratuita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Visualizzare sul maxi-schermo la super richiesta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Aspettare la pizza</a:t>
            </a:r>
          </a:p>
          <a:p>
            <a:r>
              <a:rPr lang="en-US" dirty="0"/>
              <a:t>	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447C90F0-9BB6-4670-8F53-1D7B18B1CCE4}"/>
              </a:ext>
            </a:extLst>
          </p:cNvPr>
          <p:cNvSpPr txBox="1"/>
          <p:nvPr/>
        </p:nvSpPr>
        <p:spPr>
          <a:xfrm>
            <a:off x="838199" y="1479852"/>
            <a:ext cx="831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URL </a:t>
            </a:r>
            <a:r>
              <a:rPr lang="it-IT" sz="2400" b="1"/>
              <a:t>= </a:t>
            </a:r>
            <a:r>
              <a:rPr lang="en-US" sz="2400" b="1" dirty="0"/>
              <a:t>“http://ecomobilityserver.ddns.net:3000//</a:t>
            </a:r>
            <a:r>
              <a:rPr lang="en-US" sz="2400" b="1" dirty="0" err="1"/>
              <a:t>break_pizza</a:t>
            </a:r>
            <a:r>
              <a:rPr lang="en-US" sz="2400" b="1" dirty="0"/>
              <a:t>“</a:t>
            </a:r>
          </a:p>
        </p:txBody>
      </p:sp>
      <p:pic>
        <p:nvPicPr>
          <p:cNvPr id="4098" name="Picture 2" descr="Risultati immagini per hack logo">
            <a:extLst>
              <a:ext uri="{FF2B5EF4-FFF2-40B4-BE49-F238E27FC236}">
                <a16:creationId xmlns:a16="http://schemas.microsoft.com/office/drawing/2014/main" xmlns="" id="{23119426-6630-47A9-89D6-E82E1BE3B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817" y="1231933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xmlns="" id="{4B922C18-D663-4D18-BB17-00801AD301B8}"/>
              </a:ext>
            </a:extLst>
          </p:cNvPr>
          <p:cNvSpPr txBox="1"/>
          <p:nvPr/>
        </p:nvSpPr>
        <p:spPr>
          <a:xfrm>
            <a:off x="838200" y="2093551"/>
            <a:ext cx="7268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Oltre ai parametri di prima bisogna indovinare il PIN</a:t>
            </a:r>
          </a:p>
          <a:p>
            <a:r>
              <a:rPr lang="it-IT" dirty="0"/>
              <a:t>Il pin è un numero di 3 cifre e il parametro è pin=?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73E2F41F-5911-4FFA-8658-07D485AEC2F8}"/>
              </a:ext>
            </a:extLst>
          </p:cNvPr>
          <p:cNvSpPr txBox="1"/>
          <p:nvPr/>
        </p:nvSpPr>
        <p:spPr>
          <a:xfrm>
            <a:off x="838200" y="4811999"/>
            <a:ext cx="88174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SUGGERIMENTO:</a:t>
            </a:r>
            <a:endParaRPr lang="en-US" sz="2800" b="1" dirty="0"/>
          </a:p>
          <a:p>
            <a:r>
              <a:rPr lang="en-US" sz="2800" dirty="0"/>
              <a:t>for </a:t>
            </a:r>
            <a:r>
              <a:rPr lang="en-US" sz="2800" dirty="0" err="1"/>
              <a:t>i</a:t>
            </a:r>
            <a:r>
              <a:rPr lang="en-US" sz="2800" dirty="0"/>
              <a:t> in range(0,999):</a:t>
            </a:r>
          </a:p>
          <a:p>
            <a:r>
              <a:rPr lang="en-US" sz="2800" dirty="0"/>
              <a:t>    print(</a:t>
            </a:r>
            <a:r>
              <a:rPr lang="en-US" sz="2800" dirty="0" err="1"/>
              <a:t>i</a:t>
            </a:r>
            <a:r>
              <a:rPr lang="en-US" sz="2800" dirty="0"/>
              <a:t>)	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6488647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311</Words>
  <Application>Microsoft Macintosh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Mangal</vt:lpstr>
      <vt:lpstr>Wingdings</vt:lpstr>
      <vt:lpstr>Arial</vt:lpstr>
      <vt:lpstr>Tema di Office</vt:lpstr>
      <vt:lpstr>Lavorare con l’informatica Antoniazzi Francesco Andrea - Università Ca’ Foscari di Venezia – Informatica  </vt:lpstr>
      <vt:lpstr>Presentazione di PowerPoint</vt:lpstr>
      <vt:lpstr>HTTP: HyperText Transfer Protocol</vt:lpstr>
      <vt:lpstr>Presentazione di PowerPoint</vt:lpstr>
      <vt:lpstr>Modulo Requests</vt:lpstr>
      <vt:lpstr>HTML = HyperText Markup Language</vt:lpstr>
      <vt:lpstr>Contesto e challenges</vt:lpstr>
      <vt:lpstr>Hack the pizza server to have a free pizza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</dc:creator>
  <cp:lastModifiedBy>Utente di Microsoft Office</cp:lastModifiedBy>
  <cp:revision>16</cp:revision>
  <dcterms:created xsi:type="dcterms:W3CDTF">2019-03-04T12:51:36Z</dcterms:created>
  <dcterms:modified xsi:type="dcterms:W3CDTF">2019-03-06T10:18:35Z</dcterms:modified>
</cp:coreProperties>
</file>