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5D899-48D7-4489-8EE8-48CEEDA8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459E5C-56D7-4F04-8FB7-3700555C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27394-A6D3-4DFB-90E1-06660BD8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A04684-3307-4716-BAB4-FF91A9C6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771006-42EB-4686-AE16-FD80D11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2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8A849-6778-4965-B066-B6977C9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28DA54-476A-438A-BF4D-0F189B85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AB952-205F-4E7E-8840-8BB04B36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ECD55B-50DC-4C5D-8642-0D7BC605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68384-823B-4B3E-93D1-E274BE57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5B7331-2CC1-44EC-A457-2FCA1C0DD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12ED41-35E8-49BB-AC93-C5B5B886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5FDFD-4C0A-400A-B914-AEB7DBA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702A4-02D4-47B3-94C2-BC446EEF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9682B-40A8-4C0B-944F-59E0A7A1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270B2-47F1-4567-B0DB-5815AB8A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EFF514-3D5F-462A-A60B-969328C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39CB21-7AC1-4D19-BCE2-8B521B0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CCDC2-2500-4265-BEDB-574AD9E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B6C368-25B4-43AE-92BC-892C13A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015E8-EA55-49CB-933A-7D6F2A1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4DDF3C-CEC9-484A-AF61-85E4168B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086FB3-5DAF-460A-BD3E-658222DB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C70896-056E-4214-9AE3-E6CE23D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3334B-5C4C-463D-8307-1C4512D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28631-2F3E-4B7C-9DA0-AF990F9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EFAB6-1D46-45B9-93EA-DADEB3B1B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EF260E-1CC5-407E-B21D-022338DD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25462B-41DB-4714-9131-1C34261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9E3154-D918-4F48-B632-77216AC1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531A06-FF68-458A-BBC3-BCDC4A9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D88B0-8E28-445C-B297-DB5178EC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DEBBA3-D71A-405A-AADE-B8F2ED79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E3ED33-BD52-41F2-A86D-2AE47A44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F726C8-0650-4C99-A521-E4A561E8A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D818E6-EF7C-4085-AC07-2304A9CF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A541A3-CE3A-4F55-BAB4-9B8DAAE9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2CDE8F-FEC9-4FD4-9CC2-597D0DC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B03614-54A3-486A-9574-B9136C50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E7BFA-24A4-4176-8BEE-3946109C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9AE348-66A8-4F52-8F7E-32BD84E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3463BC-4BC9-4AD9-B93D-490FFFA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1F4B68-9A3B-4950-AADD-D4C1BB1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597FBD-6365-425F-AB09-B4DC3124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1F2C6-11EE-41F6-B9BB-AAAA5A7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F0813-322F-408C-BB11-7408DE4D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7204F-6215-48EB-AE2A-AA470CC8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13136-03AF-4817-91E7-A7EC9925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88144E-4BCE-4B74-ADF8-0925A1F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9B528A-E578-4466-85E3-CB52046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8E8EF6-2977-4044-A10E-4BE153DA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1CF5C1-BDCE-405D-A2EA-D805969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68230-1B50-4CA4-B011-26C7243D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DEF6B6-9115-4221-9000-16DCA2BA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18EDC0-0BD1-4100-AC5D-50B5014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A01175-BEF8-41C2-94F1-9747DDC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3A29C0-9A30-4F66-AFC3-26069925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22E81-5596-4156-B0E9-4919256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919BD3-917B-4AE1-A7D5-37165B58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995DD0-D36E-4AEC-946A-E2853E0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BF6BDE-10F8-4DF8-9997-72EE629CB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7A2C-2D14-4152-B9AC-14E8EF6457A0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080AB9-A920-4B4D-A982-D5804DF4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95C1DB-D601-41BE-89AC-CC28CB4C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487-5693-42E3-811E-E42EAD369F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icon vlc">
            <a:extLst>
              <a:ext uri="{FF2B5EF4-FFF2-40B4-BE49-F238E27FC236}">
                <a16:creationId xmlns:a16="http://schemas.microsoft.com/office/drawing/2014/main" id="{4E4D9340-7BCE-4AF1-AAD9-4CA8FBF0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5">
            <a:off x="1935940" y="370441"/>
            <a:ext cx="1244179" cy="12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icon finder mac">
            <a:extLst>
              <a:ext uri="{FF2B5EF4-FFF2-40B4-BE49-F238E27FC236}">
                <a16:creationId xmlns:a16="http://schemas.microsoft.com/office/drawing/2014/main" id="{0F927C9B-739C-4AC6-A670-CE004295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090">
            <a:off x="135970" y="209889"/>
            <a:ext cx="1161711" cy="11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icon word">
            <a:extLst>
              <a:ext uri="{FF2B5EF4-FFF2-40B4-BE49-F238E27FC236}">
                <a16:creationId xmlns:a16="http://schemas.microsoft.com/office/drawing/2014/main" id="{E29E3A5D-1FBE-4591-9A34-A022BBC9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608">
            <a:off x="3099076" y="1699428"/>
            <a:ext cx="1316731" cy="13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icon steam">
            <a:extLst>
              <a:ext uri="{FF2B5EF4-FFF2-40B4-BE49-F238E27FC236}">
                <a16:creationId xmlns:a16="http://schemas.microsoft.com/office/drawing/2014/main" id="{4572BD55-B1B6-42F6-9EE1-8E8DD86A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63" y="4118070"/>
            <a:ext cx="1531128" cy="15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icon calculator">
            <a:extLst>
              <a:ext uri="{FF2B5EF4-FFF2-40B4-BE49-F238E27FC236}">
                <a16:creationId xmlns:a16="http://schemas.microsoft.com/office/drawing/2014/main" id="{45816166-735E-4075-AEBE-3012D798C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965">
            <a:off x="1270520" y="1510671"/>
            <a:ext cx="740068" cy="7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icon calendar">
            <a:extLst>
              <a:ext uri="{FF2B5EF4-FFF2-40B4-BE49-F238E27FC236}">
                <a16:creationId xmlns:a16="http://schemas.microsoft.com/office/drawing/2014/main" id="{C01D61B1-E131-48A2-97E5-EC2B678D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5601">
            <a:off x="555851" y="2488721"/>
            <a:ext cx="1253510" cy="12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icon gimp">
            <a:extLst>
              <a:ext uri="{FF2B5EF4-FFF2-40B4-BE49-F238E27FC236}">
                <a16:creationId xmlns:a16="http://schemas.microsoft.com/office/drawing/2014/main" id="{782ACE1A-4060-4016-984F-D2BF9CB9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7" y="3356622"/>
            <a:ext cx="1289794" cy="12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icon sublime">
            <a:extLst>
              <a:ext uri="{FF2B5EF4-FFF2-40B4-BE49-F238E27FC236}">
                <a16:creationId xmlns:a16="http://schemas.microsoft.com/office/drawing/2014/main" id="{7E13E766-75DA-4E76-8314-AFB99086E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2" t="8342" r="16349" b="6021"/>
          <a:stretch/>
        </p:blipFill>
        <p:spPr bwMode="auto">
          <a:xfrm>
            <a:off x="2032070" y="2619797"/>
            <a:ext cx="1030721" cy="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id="{3A45E642-5647-434D-95D3-98919E11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606">
            <a:off x="3491707" y="4810057"/>
            <a:ext cx="1760776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icon itunes">
            <a:extLst>
              <a:ext uri="{FF2B5EF4-FFF2-40B4-BE49-F238E27FC236}">
                <a16:creationId xmlns:a16="http://schemas.microsoft.com/office/drawing/2014/main" id="{22041AF2-7EC1-4A86-9A57-86C4931CE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6560" r="25946" b="6939"/>
          <a:stretch/>
        </p:blipFill>
        <p:spPr bwMode="auto">
          <a:xfrm rot="20458641">
            <a:off x="266296" y="5152573"/>
            <a:ext cx="1358673" cy="13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FDBD645-A90A-4192-A9B0-5303D80CABDC}"/>
              </a:ext>
            </a:extLst>
          </p:cNvPr>
          <p:cNvCxnSpPr>
            <a:cxnSpLocks/>
          </p:cNvCxnSpPr>
          <p:nvPr/>
        </p:nvCxnSpPr>
        <p:spPr>
          <a:xfrm>
            <a:off x="5681399" y="151106"/>
            <a:ext cx="187556" cy="65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Risultati immagini per icon whatsapp">
            <a:extLst>
              <a:ext uri="{FF2B5EF4-FFF2-40B4-BE49-F238E27FC236}">
                <a16:creationId xmlns:a16="http://schemas.microsoft.com/office/drawing/2014/main" id="{4B2319A0-867B-4CA8-8FFD-61AA3876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14" y="1223758"/>
            <a:ext cx="1230830" cy="12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icon telegram">
            <a:extLst>
              <a:ext uri="{FF2B5EF4-FFF2-40B4-BE49-F238E27FC236}">
                <a16:creationId xmlns:a16="http://schemas.microsoft.com/office/drawing/2014/main" id="{41A9EB58-BC7C-4130-8225-FB1C8728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5" y="5416909"/>
            <a:ext cx="1303495" cy="130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icon netflix">
            <a:extLst>
              <a:ext uri="{FF2B5EF4-FFF2-40B4-BE49-F238E27FC236}">
                <a16:creationId xmlns:a16="http://schemas.microsoft.com/office/drawing/2014/main" id="{01A63DAA-2791-4ABD-B262-D72E4B5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901">
            <a:off x="9985724" y="708848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Risultati immagini per icon facebook png">
            <a:extLst>
              <a:ext uri="{FF2B5EF4-FFF2-40B4-BE49-F238E27FC236}">
                <a16:creationId xmlns:a16="http://schemas.microsoft.com/office/drawing/2014/main" id="{40D2A230-2234-4F6A-B848-B6A7C587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2897">
            <a:off x="8015353" y="4325220"/>
            <a:ext cx="1494468" cy="14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isultati immagini per icon google png">
            <a:extLst>
              <a:ext uri="{FF2B5EF4-FFF2-40B4-BE49-F238E27FC236}">
                <a16:creationId xmlns:a16="http://schemas.microsoft.com/office/drawing/2014/main" id="{8F9AA4A7-A5E4-47D2-A93B-16BB02C9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19" y="2567835"/>
            <a:ext cx="1501434" cy="15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Risultati immagini per icon moodle png">
            <a:extLst>
              <a:ext uri="{FF2B5EF4-FFF2-40B4-BE49-F238E27FC236}">
                <a16:creationId xmlns:a16="http://schemas.microsoft.com/office/drawing/2014/main" id="{21A5F985-7E2E-4146-9E22-2A243BD0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20" y="5135709"/>
            <a:ext cx="1417930" cy="14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isultati immagini per icon twitch png">
            <a:extLst>
              <a:ext uri="{FF2B5EF4-FFF2-40B4-BE49-F238E27FC236}">
                <a16:creationId xmlns:a16="http://schemas.microsoft.com/office/drawing/2014/main" id="{FA431897-42AB-423D-ABCC-9E90357C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8838">
            <a:off x="6156305" y="3202062"/>
            <a:ext cx="1598915" cy="15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isultati immagini per icon skype png">
            <a:extLst>
              <a:ext uri="{FF2B5EF4-FFF2-40B4-BE49-F238E27FC236}">
                <a16:creationId xmlns:a16="http://schemas.microsoft.com/office/drawing/2014/main" id="{9FCCDD10-E7D4-4A43-8DEB-53F9887E2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0556">
            <a:off x="8185697" y="657490"/>
            <a:ext cx="1560868" cy="15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isultati immagini per icon virtualbox png">
            <a:extLst>
              <a:ext uri="{FF2B5EF4-FFF2-40B4-BE49-F238E27FC236}">
                <a16:creationId xmlns:a16="http://schemas.microsoft.com/office/drawing/2014/main" id="{4965B218-EACD-4CDF-8B24-BEABD6A0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9759">
            <a:off x="4021028" y="413376"/>
            <a:ext cx="1520715" cy="15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isultati immagini per icon play store png">
            <a:extLst>
              <a:ext uri="{FF2B5EF4-FFF2-40B4-BE49-F238E27FC236}">
                <a16:creationId xmlns:a16="http://schemas.microsoft.com/office/drawing/2014/main" id="{3A8B99B1-D487-4197-89E1-B6ED911E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85" y="3873160"/>
            <a:ext cx="1375293" cy="13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icon youtube png">
            <a:extLst>
              <a:ext uri="{FF2B5EF4-FFF2-40B4-BE49-F238E27FC236}">
                <a16:creationId xmlns:a16="http://schemas.microsoft.com/office/drawing/2014/main" id="{7AAB6E08-AB84-4D28-BCF0-0DD957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1" y="180360"/>
            <a:ext cx="1475471" cy="1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A040A-9848-44CC-9C7A-10EB99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HTTP: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T</a:t>
            </a:r>
            <a:r>
              <a:rPr lang="it-IT" dirty="0"/>
              <a:t>ransfer </a:t>
            </a:r>
            <a:r>
              <a:rPr lang="it-IT" b="1" dirty="0" err="1">
                <a:solidFill>
                  <a:srgbClr val="FF0000"/>
                </a:solidFill>
              </a:rPr>
              <a:t>P</a:t>
            </a:r>
            <a:r>
              <a:rPr lang="it-IT" dirty="0" err="1"/>
              <a:t>rotocol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F087F-7CBF-4141-B27D-4AEBAEBB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1836285"/>
            <a:ext cx="7678782" cy="2701345"/>
          </a:xfrm>
        </p:spPr>
        <p:txBody>
          <a:bodyPr/>
          <a:lstStyle/>
          <a:p>
            <a:r>
              <a:rPr lang="it-IT" dirty="0"/>
              <a:t>REQUEST: richiedo una risorsa</a:t>
            </a:r>
          </a:p>
          <a:p>
            <a:pPr lvl="1"/>
            <a:r>
              <a:rPr lang="it-IT" dirty="0" err="1"/>
              <a:t>Hostname:porta</a:t>
            </a:r>
            <a:endParaRPr lang="it-IT" dirty="0"/>
          </a:p>
          <a:p>
            <a:pPr lvl="1"/>
            <a:r>
              <a:rPr lang="it-IT" dirty="0"/>
              <a:t>Parametri</a:t>
            </a:r>
          </a:p>
          <a:p>
            <a:r>
              <a:rPr lang="it-IT" dirty="0"/>
              <a:t>RESPONSE: restituisce la risorsa richiesta</a:t>
            </a:r>
          </a:p>
        </p:txBody>
      </p:sp>
      <p:pic>
        <p:nvPicPr>
          <p:cNvPr id="2054" name="Picture 6" descr="Risultati immagini per computer icon">
            <a:extLst>
              <a:ext uri="{FF2B5EF4-FFF2-40B4-BE49-F238E27FC236}">
                <a16:creationId xmlns:a16="http://schemas.microsoft.com/office/drawing/2014/main" id="{449600E3-500A-417C-A2D3-7317A76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108" y="459246"/>
            <a:ext cx="1877224" cy="15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ccia in giù 3">
            <a:extLst>
              <a:ext uri="{FF2B5EF4-FFF2-40B4-BE49-F238E27FC236}">
                <a16:creationId xmlns:a16="http://schemas.microsoft.com/office/drawing/2014/main" id="{AAA95AA6-E636-42E9-9123-8A44A208A70E}"/>
              </a:ext>
            </a:extLst>
          </p:cNvPr>
          <p:cNvSpPr/>
          <p:nvPr/>
        </p:nvSpPr>
        <p:spPr>
          <a:xfrm>
            <a:off x="9813108" y="2196902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2B4C734-708B-421B-96B9-56B67C650DEE}"/>
              </a:ext>
            </a:extLst>
          </p:cNvPr>
          <p:cNvSpPr/>
          <p:nvPr/>
        </p:nvSpPr>
        <p:spPr>
          <a:xfrm rot="10800000">
            <a:off x="11115566" y="2183705"/>
            <a:ext cx="574766" cy="19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6E2C4F-48C6-48A6-8726-838ED3496690}"/>
              </a:ext>
            </a:extLst>
          </p:cNvPr>
          <p:cNvSpPr txBox="1"/>
          <p:nvPr/>
        </p:nvSpPr>
        <p:spPr>
          <a:xfrm>
            <a:off x="541184" y="4544354"/>
            <a:ext cx="737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</a:t>
            </a:r>
            <a:r>
              <a:rPr lang="it-IT" dirty="0"/>
              <a:t>: </a:t>
            </a:r>
            <a:r>
              <a:rPr lang="it-IT" dirty="0" err="1"/>
              <a:t>Hey</a:t>
            </a:r>
            <a:r>
              <a:rPr lang="it-IT" dirty="0"/>
              <a:t> Netflix, dammi questo film!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Hostname</a:t>
            </a:r>
            <a:r>
              <a:rPr lang="it-IT" dirty="0"/>
              <a:t>: netflix.com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Parametro: il nome del film</a:t>
            </a:r>
          </a:p>
          <a:p>
            <a:r>
              <a:rPr lang="it-IT" b="1" dirty="0" err="1"/>
              <a:t>Response</a:t>
            </a:r>
            <a:r>
              <a:rPr lang="it-IT" dirty="0"/>
              <a:t>: Ciao, ecco il file MP4</a:t>
            </a:r>
            <a:endParaRPr lang="en-US" dirty="0"/>
          </a:p>
        </p:txBody>
      </p:sp>
      <p:pic>
        <p:nvPicPr>
          <p:cNvPr id="10" name="Picture 30" descr="Risultati immagini per icon netflix">
            <a:extLst>
              <a:ext uri="{FF2B5EF4-FFF2-40B4-BE49-F238E27FC236}">
                <a16:creationId xmlns:a16="http://schemas.microsoft.com/office/drawing/2014/main" id="{92CC2AD3-4A06-4423-AB35-5CDF642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23" y="4242805"/>
            <a:ext cx="1798193" cy="17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sultati immagini per programming languages logo">
            <a:extLst>
              <a:ext uri="{FF2B5EF4-FFF2-40B4-BE49-F238E27FC236}">
                <a16:creationId xmlns:a16="http://schemas.microsoft.com/office/drawing/2014/main" id="{BE65855C-0116-41DE-8393-CA5614AC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68" y="184862"/>
            <a:ext cx="3924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ython logo">
            <a:extLst>
              <a:ext uri="{FF2B5EF4-FFF2-40B4-BE49-F238E27FC236}">
                <a16:creationId xmlns:a16="http://schemas.microsoft.com/office/drawing/2014/main" id="{6CEDB9DF-0F86-4867-AEBD-DCEABF503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13563" r="5331" b="15463"/>
          <a:stretch/>
        </p:blipFill>
        <p:spPr bwMode="auto">
          <a:xfrm>
            <a:off x="496251" y="290121"/>
            <a:ext cx="3924300" cy="11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24807D-2CA7-458F-9E52-7A4641BCC891}"/>
              </a:ext>
            </a:extLst>
          </p:cNvPr>
          <p:cNvSpPr txBox="1"/>
          <p:nvPr/>
        </p:nvSpPr>
        <p:spPr>
          <a:xfrm>
            <a:off x="4994987" y="2290194"/>
            <a:ext cx="220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(x):</a:t>
            </a:r>
          </a:p>
          <a:p>
            <a:r>
              <a:rPr lang="it-IT" dirty="0"/>
              <a:t>    </a:t>
            </a:r>
            <a:r>
              <a:rPr lang="it-IT" dirty="0" err="1"/>
              <a:t>return</a:t>
            </a:r>
            <a:r>
              <a:rPr lang="it-IT" dirty="0"/>
              <a:t> x*x</a:t>
            </a:r>
            <a:endParaRPr lang="en-US" dirty="0"/>
          </a:p>
        </p:txBody>
      </p:sp>
      <p:sp>
        <p:nvSpPr>
          <p:cNvPr id="11" name="Rettangolo ad angolo ripiegato 10">
            <a:extLst>
              <a:ext uri="{FF2B5EF4-FFF2-40B4-BE49-F238E27FC236}">
                <a16:creationId xmlns:a16="http://schemas.microsoft.com/office/drawing/2014/main" id="{A0F85BFB-F40C-4A04-854E-1218CC18128D}"/>
              </a:ext>
            </a:extLst>
          </p:cNvPr>
          <p:cNvSpPr/>
          <p:nvPr/>
        </p:nvSpPr>
        <p:spPr>
          <a:xfrm>
            <a:off x="496251" y="2290194"/>
            <a:ext cx="3924300" cy="3212984"/>
          </a:xfrm>
          <a:prstGeom prst="foldedCorner">
            <a:avLst>
              <a:gd name="adj" fmla="val 17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Variabili, Assegnazione</a:t>
            </a:r>
          </a:p>
          <a:p>
            <a:r>
              <a:rPr lang="it-IT" dirty="0"/>
              <a:t>For, </a:t>
            </a:r>
            <a:r>
              <a:rPr lang="it-IT" dirty="0" err="1"/>
              <a:t>while</a:t>
            </a:r>
            <a:r>
              <a:rPr lang="it-IT" dirty="0"/>
              <a:t>, </a:t>
            </a:r>
            <a:r>
              <a:rPr lang="it-IT" dirty="0" err="1"/>
              <a:t>until</a:t>
            </a:r>
            <a:endParaRPr lang="it-IT" dirty="0"/>
          </a:p>
          <a:p>
            <a:endParaRPr lang="it-IT" dirty="0"/>
          </a:p>
          <a:p>
            <a:r>
              <a:rPr lang="it-IT" dirty="0"/>
              <a:t> Librerie (noduli)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PyGame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SqlAlchemy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Requests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20210-11AC-43AF-8BCD-F69A440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Modulo </a:t>
            </a:r>
            <a:r>
              <a:rPr lang="it-IT" dirty="0" err="1"/>
              <a:t>Requests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17B2F-E17C-4F94-8C2D-9D58067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import </a:t>
            </a:r>
            <a:r>
              <a:rPr lang="it-IT" dirty="0" err="1"/>
              <a:t>requests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url_input</a:t>
            </a:r>
            <a:r>
              <a:rPr lang="it-IT" dirty="0"/>
              <a:t> = </a:t>
            </a:r>
            <a:r>
              <a:rPr lang="en-US" dirty="0"/>
              <a:t>“</a:t>
            </a:r>
            <a:r>
              <a:rPr lang="en-US" dirty="0" err="1"/>
              <a:t>hostname:porta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parametri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(key1=value1,key2=value2)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url_input,params</a:t>
            </a:r>
            <a:r>
              <a:rPr lang="en-US" dirty="0"/>
              <a:t>=</a:t>
            </a:r>
            <a:r>
              <a:rPr lang="en-US" dirty="0" err="1"/>
              <a:t>parametri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res.json</a:t>
            </a:r>
            <a:r>
              <a:rPr lang="en-US" dirty="0"/>
              <a:t>()</a:t>
            </a:r>
          </a:p>
        </p:txBody>
      </p:sp>
      <p:pic>
        <p:nvPicPr>
          <p:cNvPr id="2052" name="Picture 4" descr="Risultati immagini per angel vs devil">
            <a:extLst>
              <a:ext uri="{FF2B5EF4-FFF2-40B4-BE49-F238E27FC236}">
                <a16:creationId xmlns:a16="http://schemas.microsoft.com/office/drawing/2014/main" id="{7129121A-B780-4A15-BCA6-F2BCFE0C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7" y="138420"/>
            <a:ext cx="4889239" cy="27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1C0FE-B220-4743-AC46-AF3741F5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5125"/>
            <a:ext cx="10515600" cy="1325563"/>
          </a:xfrm>
        </p:spPr>
        <p:txBody>
          <a:bodyPr/>
          <a:lstStyle/>
          <a:p>
            <a:r>
              <a:rPr lang="it-IT" dirty="0"/>
              <a:t>HTML = </a:t>
            </a:r>
            <a:r>
              <a:rPr lang="it-IT" b="1" dirty="0" err="1">
                <a:solidFill>
                  <a:srgbClr val="FF0000"/>
                </a:solidFill>
              </a:rPr>
              <a:t>H</a:t>
            </a:r>
            <a:r>
              <a:rPr lang="it-IT" dirty="0" err="1"/>
              <a:t>yper</a:t>
            </a:r>
            <a:r>
              <a:rPr lang="it-IT" b="1" dirty="0" err="1">
                <a:solidFill>
                  <a:srgbClr val="FF0000"/>
                </a:solidFill>
              </a:rPr>
              <a:t>T</a:t>
            </a:r>
            <a:r>
              <a:rPr lang="it-IT" dirty="0" err="1"/>
              <a:t>ext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</a:t>
            </a:r>
            <a:r>
              <a:rPr lang="it-IT" dirty="0"/>
              <a:t>arkup </a:t>
            </a:r>
            <a:r>
              <a:rPr lang="it-IT" b="1" dirty="0">
                <a:solidFill>
                  <a:srgbClr val="FF0000"/>
                </a:solidFill>
              </a:rPr>
              <a:t>L</a:t>
            </a:r>
            <a:r>
              <a:rPr lang="it-IT" dirty="0"/>
              <a:t>anguage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7173D-AA56-4AEC-B69A-12B44E8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825625"/>
            <a:ext cx="70977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Linguaggio di </a:t>
            </a:r>
            <a:r>
              <a:rPr lang="it-IT" dirty="0" err="1"/>
              <a:t>marckup</a:t>
            </a:r>
            <a:r>
              <a:rPr lang="it-IT" dirty="0"/>
              <a:t> (</a:t>
            </a:r>
            <a:r>
              <a:rPr lang="it-IT" dirty="0" err="1"/>
              <a:t>formatazione</a:t>
            </a:r>
            <a:r>
              <a:rPr lang="it-IT" dirty="0"/>
              <a:t>) di dati</a:t>
            </a:r>
          </a:p>
          <a:p>
            <a:pPr marL="0" indent="0">
              <a:buNone/>
            </a:pPr>
            <a:r>
              <a:rPr lang="it-IT" dirty="0"/>
              <a:t>Stile grafico personalizzabile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Form = Modulo da </a:t>
            </a:r>
            <a:r>
              <a:rPr lang="en-US" dirty="0" err="1"/>
              <a:t>compilare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97C644-8B29-400F-9E7B-E8F11EC2A442}"/>
              </a:ext>
            </a:extLst>
          </p:cNvPr>
          <p:cNvSpPr txBox="1"/>
          <p:nvPr/>
        </p:nvSpPr>
        <p:spPr>
          <a:xfrm>
            <a:off x="7365534" y="1690688"/>
            <a:ext cx="482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   &lt;body&gt;</a:t>
            </a:r>
          </a:p>
          <a:p>
            <a:r>
              <a:rPr lang="it-IT" dirty="0"/>
              <a:t>      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=</a:t>
            </a:r>
            <a:r>
              <a:rPr lang="en-US" dirty="0"/>
              <a:t>“</a:t>
            </a:r>
            <a:r>
              <a:rPr lang="it-IT" dirty="0" err="1"/>
              <a:t>get</a:t>
            </a:r>
            <a:r>
              <a:rPr lang="en-US" dirty="0"/>
              <a:t>“ action=“</a:t>
            </a:r>
            <a:r>
              <a:rPr lang="en-US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 </a:t>
            </a:r>
            <a:r>
              <a:rPr lang="it-IT" dirty="0"/>
              <a:t>&gt;</a:t>
            </a:r>
          </a:p>
          <a:p>
            <a:r>
              <a:rPr lang="it-IT" dirty="0"/>
              <a:t>	&lt;label&gt;Label&lt;/label&gt;</a:t>
            </a:r>
          </a:p>
          <a:p>
            <a:r>
              <a:rPr lang="it-IT" dirty="0"/>
              <a:t>	&lt;input name=</a:t>
            </a:r>
            <a:r>
              <a:rPr lang="en-US" dirty="0"/>
              <a:t> “ </a:t>
            </a:r>
            <a:r>
              <a:rPr lang="it-IT" dirty="0">
                <a:solidFill>
                  <a:schemeClr val="accent6"/>
                </a:solidFill>
              </a:rPr>
              <a:t>*******</a:t>
            </a:r>
            <a:r>
              <a:rPr lang="en-US" dirty="0"/>
              <a:t>“</a:t>
            </a:r>
            <a:r>
              <a:rPr lang="it-IT" dirty="0"/>
              <a:t>&gt;</a:t>
            </a:r>
          </a:p>
          <a:p>
            <a:r>
              <a:rPr lang="it-IT" dirty="0"/>
              <a:t>	………………………………………</a:t>
            </a:r>
          </a:p>
          <a:p>
            <a:r>
              <a:rPr lang="it-IT" dirty="0"/>
              <a:t>	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en-US" dirty="0"/>
              <a:t>“submit“ </a:t>
            </a:r>
            <a:r>
              <a:rPr lang="it-IT" dirty="0"/>
              <a:t>&gt;Invia&lt;/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      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dirty="0"/>
              <a:t>   &lt;/body&gt;</a:t>
            </a:r>
          </a:p>
          <a:p>
            <a:r>
              <a:rPr lang="it-IT" dirty="0"/>
              <a:t>&lt;/html&gt;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0048DDA-7A44-4549-8BCF-F133389B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34" y="4889500"/>
            <a:ext cx="23114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4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EB2C3-E29C-49C8-8BDF-193A2E9D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 e challenges</a:t>
            </a:r>
            <a:endParaRPr lang="en-US" dirty="0"/>
          </a:p>
        </p:txBody>
      </p:sp>
      <p:pic>
        <p:nvPicPr>
          <p:cNvPr id="3074" name="Picture 2" descr="Risultati immagini per pizza logo">
            <a:extLst>
              <a:ext uri="{FF2B5EF4-FFF2-40B4-BE49-F238E27FC236}">
                <a16:creationId xmlns:a16="http://schemas.microsoft.com/office/drawing/2014/main" id="{7A7E038A-4E1A-441A-A800-940A65C4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76">
            <a:off x="9285223" y="178512"/>
            <a:ext cx="2902446" cy="21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A2F48B-1ACB-44C2-AEC6-3AF6FC374978}"/>
              </a:ext>
            </a:extLst>
          </p:cNvPr>
          <p:cNvSpPr txBox="1"/>
          <p:nvPr/>
        </p:nvSpPr>
        <p:spPr>
          <a:xfrm>
            <a:off x="838200" y="1646682"/>
            <a:ext cx="7268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Esiste un server in attesa di prenotazioni di pizza (REQUESTS)</a:t>
            </a:r>
          </a:p>
          <a:p>
            <a:r>
              <a:rPr lang="it-IT" dirty="0"/>
              <a:t>Una prenotazione deve specificare: (PARAMS)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Nome dello studente	(nome)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Numero di postazione 	(postazione)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Condimento desiderato	(condimento)</a:t>
            </a:r>
            <a:endParaRPr lang="en-US" dirty="0"/>
          </a:p>
          <a:p>
            <a:pPr lvl="1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2EE770-9245-42F5-8C8A-DE24D9CF6622}"/>
              </a:ext>
            </a:extLst>
          </p:cNvPr>
          <p:cNvSpPr txBox="1"/>
          <p:nvPr/>
        </p:nvSpPr>
        <p:spPr>
          <a:xfrm>
            <a:off x="1017037" y="3956180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88CA0A-CD37-4E31-BEAF-5B0BA23675EB}"/>
              </a:ext>
            </a:extLst>
          </p:cNvPr>
          <p:cNvSpPr txBox="1"/>
          <p:nvPr/>
        </p:nvSpPr>
        <p:spPr>
          <a:xfrm>
            <a:off x="864637" y="5283872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Modificare la pagina html nella chiavetta per richiedere una pizza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69B640-8C25-4D34-9EAF-B31BCFD2AEAD}"/>
              </a:ext>
            </a:extLst>
          </p:cNvPr>
          <p:cNvSpPr txBox="1"/>
          <p:nvPr/>
        </p:nvSpPr>
        <p:spPr>
          <a:xfrm>
            <a:off x="5425751" y="3114558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request_pizza</a:t>
            </a:r>
            <a:r>
              <a:rPr lang="en-US" sz="2400" b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3883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051D4-D74E-4263-A3E8-F4634C64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1671"/>
          </a:xfrm>
        </p:spPr>
        <p:txBody>
          <a:bodyPr/>
          <a:lstStyle/>
          <a:p>
            <a:r>
              <a:rPr lang="it-IT" dirty="0" err="1"/>
              <a:t>Hack</a:t>
            </a:r>
            <a:r>
              <a:rPr lang="it-IT" dirty="0"/>
              <a:t> the pizza server to </a:t>
            </a:r>
            <a:r>
              <a:rPr lang="it-IT" dirty="0" err="1"/>
              <a:t>have</a:t>
            </a:r>
            <a:r>
              <a:rPr lang="it-IT" dirty="0"/>
              <a:t> a free pizza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298D87-AE98-42B9-B3AE-0284359CB487}"/>
              </a:ext>
            </a:extLst>
          </p:cNvPr>
          <p:cNvSpPr txBox="1"/>
          <p:nvPr/>
        </p:nvSpPr>
        <p:spPr>
          <a:xfrm>
            <a:off x="979715" y="3722914"/>
            <a:ext cx="88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CHALLENGE 3: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Utilizzare modulo </a:t>
            </a:r>
            <a:r>
              <a:rPr lang="it-IT" dirty="0" err="1"/>
              <a:t>requests</a:t>
            </a:r>
            <a:r>
              <a:rPr lang="it-IT" dirty="0"/>
              <a:t> per richiedere una pizza di pizza gratuita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Visualizzare sul maxi-schermo la super richiesta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Aspettare la pizza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7C90F0-9BB6-4670-8F53-1D7B18B1CCE4}"/>
              </a:ext>
            </a:extLst>
          </p:cNvPr>
          <p:cNvSpPr txBox="1"/>
          <p:nvPr/>
        </p:nvSpPr>
        <p:spPr>
          <a:xfrm>
            <a:off x="838200" y="1479852"/>
            <a:ext cx="640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URL = </a:t>
            </a:r>
            <a:r>
              <a:rPr lang="en-US" sz="2400" b="1" dirty="0"/>
              <a:t>“http://pizzaserver:3000/</a:t>
            </a:r>
            <a:r>
              <a:rPr lang="en-US" sz="2400" b="1" dirty="0" err="1"/>
              <a:t>break_pizza</a:t>
            </a:r>
            <a:r>
              <a:rPr lang="en-US" sz="2400" b="1" dirty="0"/>
              <a:t>“</a:t>
            </a:r>
          </a:p>
        </p:txBody>
      </p:sp>
      <p:pic>
        <p:nvPicPr>
          <p:cNvPr id="4098" name="Picture 2" descr="Risultati immagini per hack logo">
            <a:extLst>
              <a:ext uri="{FF2B5EF4-FFF2-40B4-BE49-F238E27FC236}">
                <a16:creationId xmlns:a16="http://schemas.microsoft.com/office/drawing/2014/main" id="{23119426-6630-47A9-89D6-E82E1BE3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17" y="1231933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B922C18-D663-4D18-BB17-00801AD301B8}"/>
              </a:ext>
            </a:extLst>
          </p:cNvPr>
          <p:cNvSpPr txBox="1"/>
          <p:nvPr/>
        </p:nvSpPr>
        <p:spPr>
          <a:xfrm>
            <a:off x="838200" y="2093551"/>
            <a:ext cx="726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Oltre ai parametri di prima bisogna indovinare il PIN</a:t>
            </a:r>
          </a:p>
          <a:p>
            <a:r>
              <a:rPr lang="it-IT" dirty="0"/>
              <a:t>Il pin è un numero di 3 cifre e il parametro è pin=?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E2F41F-5911-4FFA-8658-07D485AEC2F8}"/>
              </a:ext>
            </a:extLst>
          </p:cNvPr>
          <p:cNvSpPr txBox="1"/>
          <p:nvPr/>
        </p:nvSpPr>
        <p:spPr>
          <a:xfrm>
            <a:off x="914400" y="5449078"/>
            <a:ext cx="881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SUGGERIMENTO:</a:t>
            </a:r>
            <a:endParaRPr lang="en-US" b="1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range(0,999):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8864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HTTP: HyperText Transfer Protocol</vt:lpstr>
      <vt:lpstr>Presentazione standard di PowerPoint</vt:lpstr>
      <vt:lpstr>Modulo Requests</vt:lpstr>
      <vt:lpstr>HTML = HyperText Markup Language</vt:lpstr>
      <vt:lpstr>Contesto e challenges</vt:lpstr>
      <vt:lpstr>Hack the pizza server to have a free pizza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11</cp:revision>
  <dcterms:created xsi:type="dcterms:W3CDTF">2019-03-04T12:51:36Z</dcterms:created>
  <dcterms:modified xsi:type="dcterms:W3CDTF">2019-03-04T15:43:09Z</dcterms:modified>
</cp:coreProperties>
</file>