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述" id="{022CB03C-0138-254C-851A-9FC0532E20B0}">
          <p14:sldIdLst>
            <p14:sldId id="256"/>
          </p14:sldIdLst>
        </p14:section>
        <p14:section name="辅助的本质" id="{69B847B4-D48D-4224-B050-078AC416EFC9}">
          <p14:sldIdLst>
            <p14:sldId id="258"/>
          </p14:sldIdLst>
        </p14:section>
        <p14:section name="编写辅助需要哪些知识储备" id="{528260F3-DABA-408A-992A-3FFC489A847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 autoAdjust="0"/>
    <p:restoredTop sz="98227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25"/>
        <p:guide pos="2874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5B88A-3E02-C14B-9238-DC590689A0E6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3578-19D4-F34C-B8C1-C97541798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83578-19D4-F34C-B8C1-C97541798AD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14"/>
          <p:cNvSpPr/>
          <p:nvPr/>
        </p:nvSpPr>
        <p:spPr>
          <a:xfrm>
            <a:off x="-4762" y="2501900"/>
            <a:ext cx="9148762" cy="1385888"/>
          </a:xfrm>
          <a:prstGeom prst="rect">
            <a:avLst/>
          </a:prstGeom>
          <a:gradFill rotWithShape="1">
            <a:gsLst>
              <a:gs pos="0">
                <a:srgbClr val="F7F7F7">
                  <a:alpha val="100000"/>
                </a:srgbClr>
              </a:gs>
              <a:gs pos="31000">
                <a:srgbClr val="F7F7F7">
                  <a:alpha val="100000"/>
                </a:srgbClr>
              </a:gs>
              <a:gs pos="75000">
                <a:srgbClr val="F7F7F7">
                  <a:alpha val="100000"/>
                </a:srgbClr>
              </a:gs>
              <a:gs pos="100000">
                <a:srgbClr val="EFEFEF">
                  <a:alpha val="100000"/>
                </a:srgbClr>
              </a:gs>
            </a:gsLst>
            <a:path path="rect">
              <a:fillToRect l="50000" t="129999" r="50000" b="129999"/>
            </a:path>
            <a:tileRect/>
          </a:gra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2" name="矩形 25"/>
          <p:cNvSpPr/>
          <p:nvPr/>
        </p:nvSpPr>
        <p:spPr>
          <a:xfrm>
            <a:off x="3044825" y="6142038"/>
            <a:ext cx="3054350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实力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IT</a:t>
            </a:r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教育培训 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www.520it.com</a:t>
            </a:r>
            <a:endParaRPr lang="zh-CN" altLang="en-US" sz="1600" b="1" dirty="0">
              <a:latin typeface="新宋体" panose="02010609030101010101" charset="-122"/>
              <a:ea typeface="新宋体" panose="02010609030101010101" charset="-122"/>
              <a:sym typeface="黑体" panose="02010609060101010101" charset="-122"/>
            </a:endParaRPr>
          </a:p>
        </p:txBody>
      </p:sp>
      <p:pic>
        <p:nvPicPr>
          <p:cNvPr id="205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658813"/>
            <a:ext cx="7620000" cy="428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矩形 19"/>
          <p:cNvSpPr/>
          <p:nvPr/>
        </p:nvSpPr>
        <p:spPr>
          <a:xfrm>
            <a:off x="-4762" y="0"/>
            <a:ext cx="9148762" cy="239713"/>
          </a:xfrm>
          <a:prstGeom prst="rect">
            <a:avLst/>
          </a:prstGeom>
          <a:solidFill>
            <a:srgbClr val="FFFFFF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63" y="5638800"/>
            <a:ext cx="1339850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9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pPr fontAlgn="auto"/>
            <a:r>
              <a:rPr kumimoji="1"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 fontAlgn="auto"/>
            <a:r>
              <a:rPr kumimoji="1"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-9525"/>
            <a:ext cx="9167813" cy="6869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5"/>
          <p:cNvPicPr>
            <a:picLocks noChangeAspect="1"/>
          </p:cNvPicPr>
          <p:nvPr/>
        </p:nvPicPr>
        <p:blipFill>
          <a:blip r:embed="rId5"/>
          <a:srcRect t="13312" r="786" b="49559"/>
          <a:stretch>
            <a:fillRect/>
          </a:stretch>
        </p:blipFill>
        <p:spPr>
          <a:xfrm>
            <a:off x="419100" y="4508500"/>
            <a:ext cx="7559675" cy="159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29"/>
          <p:cNvSpPr/>
          <p:nvPr/>
        </p:nvSpPr>
        <p:spPr>
          <a:xfrm>
            <a:off x="-4762" y="1289050"/>
            <a:ext cx="9148762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矩形 25"/>
          <p:cNvSpPr/>
          <p:nvPr/>
        </p:nvSpPr>
        <p:spPr>
          <a:xfrm>
            <a:off x="3040063" y="6278563"/>
            <a:ext cx="3055937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实力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IT</a:t>
            </a:r>
            <a:r>
              <a:rPr lang="zh-CN" altLang="en-US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教育培训 </a:t>
            </a:r>
            <a:r>
              <a:rPr lang="en-US" altLang="zh-CN" sz="1600" b="1" dirty="0">
                <a:latin typeface="新宋体" panose="02010609030101010101" charset="-122"/>
                <a:ea typeface="新宋体" panose="02010609030101010101" charset="-122"/>
                <a:sym typeface="黑体" panose="02010609060101010101" charset="-122"/>
              </a:rPr>
              <a:t>www.520it.com</a:t>
            </a:r>
            <a:endParaRPr lang="zh-CN" altLang="en-US" sz="1600" b="1" dirty="0">
              <a:latin typeface="新宋体" panose="02010609030101010101" charset="-122"/>
              <a:ea typeface="新宋体" panose="02010609030101010101" charset="-122"/>
              <a:sym typeface="黑体" panose="02010609060101010101" charset="-122"/>
            </a:endParaRPr>
          </a:p>
        </p:txBody>
      </p:sp>
      <p:pic>
        <p:nvPicPr>
          <p:cNvPr id="1030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638" y="5821363"/>
            <a:ext cx="1216025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sz="4000" dirty="0" err="1"/>
              <a:t>浅谈辅助</a:t>
            </a:r>
            <a:endParaRPr kumimoji="1" 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>
                <a:solidFill>
                  <a:schemeClr val="tx1"/>
                </a:solidFill>
              </a:rPr>
              <a:t>MJ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/>
              <a:t>辅助的本质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常见的辅助功能有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种做法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/>
              <a:t>修改内存中的</a:t>
            </a:r>
            <a:r>
              <a:rPr kumimoji="1" lang="zh-CN" altLang="en-US" dirty="0">
                <a:solidFill>
                  <a:srgbClr val="0000FF"/>
                </a:solidFill>
              </a:rPr>
              <a:t>数据</a:t>
            </a:r>
          </a:p>
          <a:p>
            <a:pPr>
              <a:buFont typeface="Wingdings" panose="05000000000000000000" charset="0"/>
              <a:buChar char="Ø"/>
            </a:pP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/>
              <a:t>修改内存中的</a:t>
            </a:r>
            <a:r>
              <a:rPr kumimoji="1" lang="zh-CN" altLang="en-US" dirty="0">
                <a:solidFill>
                  <a:srgbClr val="0000FF"/>
                </a:solidFill>
              </a:rPr>
              <a:t>代码</a:t>
            </a:r>
          </a:p>
          <a:p>
            <a:pPr>
              <a:buFont typeface="Wingdings" panose="05000000000000000000" charset="0"/>
              <a:buChar char="Ø"/>
            </a:pP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/>
              <a:t>其实</a:t>
            </a:r>
            <a:r>
              <a:rPr kumimoji="1" lang="zh-CN" altLang="en-US" dirty="0">
                <a:solidFill>
                  <a:srgbClr val="0000FF"/>
                </a:solidFill>
              </a:rPr>
              <a:t>数据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rgbClr val="0000FF"/>
                </a:solidFill>
              </a:rPr>
              <a:t>代码</a:t>
            </a:r>
            <a:r>
              <a:rPr kumimoji="1" lang="zh-CN" altLang="en-US" dirty="0"/>
              <a:t>并没有本质区别</a:t>
            </a:r>
            <a:r>
              <a:rPr kumimoji="1" lang="en-US" altLang="zh-CN" dirty="0"/>
              <a:t>, </a:t>
            </a:r>
            <a:r>
              <a:rPr kumimoji="1" lang="zh-CN" altLang="en-US" dirty="0"/>
              <a:t>在内存中都是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" y="2265680"/>
            <a:ext cx="57150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0" y="2265680"/>
            <a:ext cx="502920" cy="670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180" y="3373755"/>
            <a:ext cx="4267835" cy="1363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" y="3590925"/>
            <a:ext cx="4252595" cy="92964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1627505" y="2589530"/>
            <a:ext cx="389064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3"/>
            <a:endCxn id="10" idx="1"/>
          </p:cNvCxnSpPr>
          <p:nvPr/>
        </p:nvCxnSpPr>
        <p:spPr>
          <a:xfrm>
            <a:off x="4253865" y="4047490"/>
            <a:ext cx="615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2920" y="223266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辅助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58310" y="369189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辅助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编写辅助需要哪些知识储备</a:t>
            </a:r>
            <a:endParaRPr kumimoji="1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这里只拿</a:t>
            </a:r>
            <a:r>
              <a:rPr kumimoji="1" lang="en-US" altLang="zh-CN" dirty="0">
                <a:sym typeface="+mn-ea"/>
              </a:rPr>
              <a:t>Windows</a:t>
            </a:r>
            <a:r>
              <a:rPr kumimoji="1" lang="zh-CN" altLang="en-US" dirty="0">
                <a:sym typeface="+mn-ea"/>
              </a:rPr>
              <a:t>平台举例</a:t>
            </a:r>
            <a:endParaRPr kumimoji="1"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>
                <a:sym typeface="+mn-ea"/>
              </a:rPr>
              <a:t>提醒</a:t>
            </a:r>
            <a:r>
              <a:rPr kumimoji="1" lang="en-US" altLang="zh-CN" dirty="0">
                <a:sym typeface="+mn-ea"/>
              </a:rPr>
              <a:t>:</a:t>
            </a:r>
            <a:r>
              <a:rPr kumimoji="1" lang="zh-CN" altLang="en-US" dirty="0">
                <a:solidFill>
                  <a:srgbClr val="0000FF"/>
                </a:solidFill>
                <a:sym typeface="+mn-ea"/>
              </a:rPr>
              <a:t>只要精通一个平台</a:t>
            </a:r>
            <a:r>
              <a:rPr kumimoji="1" lang="en-US" altLang="zh-CN" dirty="0">
                <a:solidFill>
                  <a:srgbClr val="0000FF"/>
                </a:solidFill>
                <a:sym typeface="+mn-ea"/>
              </a:rPr>
              <a:t>, </a:t>
            </a:r>
            <a:r>
              <a:rPr kumimoji="1" lang="zh-CN" altLang="en-US" dirty="0">
                <a:solidFill>
                  <a:srgbClr val="0000FF"/>
                </a:solidFill>
                <a:sym typeface="+mn-ea"/>
              </a:rPr>
              <a:t>转移到其他平台是很容易的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知识储备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 dirty="0"/>
              <a:t>PE</a:t>
            </a:r>
            <a:r>
              <a:rPr kumimoji="1" lang="zh-CN" altLang="en-US" dirty="0"/>
              <a:t>文件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/>
              <a:t>汇编语言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dirty="0"/>
              <a:t>机器码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 dirty="0"/>
              <a:t>OllyDbg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 dirty="0"/>
              <a:t>Cheat Engine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en-US" altLang="zh-CN" dirty="0"/>
              <a:t>C++\Delphi\</a:t>
            </a:r>
            <a:r>
              <a:rPr kumimoji="1" lang="zh-CN" altLang="en-US" dirty="0"/>
              <a:t>易语言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xmg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xmg.thmx</Template>
  <TotalTime>0</TotalTime>
  <Words>86</Words>
  <Application>Microsoft Office PowerPoint</Application>
  <PresentationFormat>全屏显示(4:3)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Eurostile</vt:lpstr>
      <vt:lpstr>黑体</vt:lpstr>
      <vt:lpstr>华文细黑</vt:lpstr>
      <vt:lpstr>宋体</vt:lpstr>
      <vt:lpstr>微软雅黑</vt:lpstr>
      <vt:lpstr>新宋体</vt:lpstr>
      <vt:lpstr>Calibri</vt:lpstr>
      <vt:lpstr>Rockwell</vt:lpstr>
      <vt:lpstr>Wingdings</vt:lpstr>
      <vt:lpstr>1_xmg</vt:lpstr>
      <vt:lpstr>浅谈辅助</vt:lpstr>
      <vt:lpstr>辅助的本质</vt:lpstr>
      <vt:lpstr>编写辅助需要哪些知识储备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组件化方案探讨</dc:title>
  <dc:creator>顺子 王</dc:creator>
  <cp:lastModifiedBy>李明杰</cp:lastModifiedBy>
  <cp:revision>197</cp:revision>
  <dcterms:created xsi:type="dcterms:W3CDTF">2016-09-19T09:45:00Z</dcterms:created>
  <dcterms:modified xsi:type="dcterms:W3CDTF">2017-11-05T00:22:04Z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