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3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20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37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tiff" ContentType="image/tiff"/>
  <Override PartName="/ppt/media/image15.tiff" ContentType="image/tiff"/>
  <Override PartName="/ppt/media/image14.tiff" ContentType="image/tiff"/>
  <Override PartName="/ppt/media/image11.tiff" ContentType="image/tiff"/>
  <Override PartName="/ppt/media/image16.tiff" ContentType="image/tiff"/>
  <Override PartName="/ppt/media/image9.tiff" ContentType="image/tiff"/>
  <Override PartName="/ppt/media/image8.tiff" ContentType="image/tiff"/>
  <Override PartName="/ppt/media/image12.tiff" ContentType="image/tiff"/>
  <Override PartName="/ppt/media/image6.tiff" ContentType="image/tiff"/>
  <Override PartName="/ppt/media/image4.png" ContentType="image/png"/>
  <Override PartName="/ppt/media/image10.tiff" ContentType="image/tiff"/>
  <Override PartName="/ppt/media/image3.png" ContentType="image/png"/>
  <Override PartName="/ppt/media/image7.tiff" ContentType="image/tiff"/>
  <Override PartName="/ppt/media/image5.jpeg" ContentType="image/jpeg"/>
  <Override PartName="/ppt/media/image2.png" ContentType="image/png"/>
  <Override PartName="/ppt/media/image13.tiff" ContentType="image/tiff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018A7B3-B0EA-4EBF-9063-932985A5D68F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4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E097F18-8EB1-49E0-94B5-E3A44A74149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All in one framework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96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73FE244-63BF-4327-8CA8-24FBD72D141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Spark core</a:t>
            </a:r>
            <a:r>
              <a:rPr lang="en-US" sz="2000">
                <a:latin typeface="Arial"/>
              </a:rPr>
              <a:t>的内部原理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希望对大家理解和使用</a:t>
            </a:r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带来帮助</a:t>
            </a:r>
            <a:endParaRPr/>
          </a:p>
        </p:txBody>
      </p:sp>
      <p:sp>
        <p:nvSpPr>
          <p:cNvPr id="96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224E2A5-3BDF-4487-9D76-69AC9A62134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内部原理：核心数据结构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介绍</a:t>
            </a:r>
            <a:endParaRPr/>
          </a:p>
        </p:txBody>
      </p:sp>
      <p:sp>
        <p:nvSpPr>
          <p:cNvPr id="9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4E26E34-0E7B-454D-AFB2-709075E9057D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可以被理解为一个分布式数组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有数据位置信息，有利于本地调度执行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目标：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多种算子，任意组合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框架本身实现的通用性，重点在于通用地解决数据间的依赖关系</a:t>
            </a:r>
            <a:endParaRPr/>
          </a:p>
        </p:txBody>
      </p:sp>
      <p:sp>
        <p:nvSpPr>
          <p:cNvPr id="97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37BEEC8-487E-4109-A872-9539784593B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RDD </a:t>
            </a:r>
            <a:r>
              <a:rPr lang="en-US" sz="2000">
                <a:latin typeface="Arial"/>
              </a:rPr>
              <a:t>形式定义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Partitions</a:t>
            </a:r>
            <a:r>
              <a:rPr lang="en-US" sz="2000">
                <a:latin typeface="Arial"/>
              </a:rPr>
              <a:t>，数据的分组，支持并行处理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依赖关系，构造</a:t>
            </a:r>
            <a:r>
              <a:rPr lang="en-US" sz="2000">
                <a:latin typeface="Arial"/>
              </a:rPr>
              <a:t>DAG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Compute</a:t>
            </a:r>
            <a:r>
              <a:rPr lang="en-US" sz="2000">
                <a:latin typeface="Arial"/>
              </a:rPr>
              <a:t>，数据的计算方式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可选：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位置信息，用于调度本地执行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分组方式，用于</a:t>
            </a:r>
            <a:r>
              <a:rPr lang="en-US" sz="2000">
                <a:latin typeface="Arial"/>
              </a:rPr>
              <a:t>&lt;K, V&gt;</a:t>
            </a:r>
            <a:r>
              <a:rPr lang="en-US" sz="2000">
                <a:latin typeface="Arial"/>
              </a:rPr>
              <a:t>型</a:t>
            </a:r>
            <a:r>
              <a:rPr lang="en-US" sz="2000">
                <a:latin typeface="Arial"/>
              </a:rPr>
              <a:t>RDD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7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E6244B4-2834-43BF-B6F3-1E08114F6F3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以</a:t>
            </a:r>
            <a:r>
              <a:rPr lang="en-US" sz="2000">
                <a:latin typeface="Arial"/>
              </a:rPr>
              <a:t>WordCount</a:t>
            </a:r>
            <a:r>
              <a:rPr lang="en-US" sz="2000">
                <a:latin typeface="Arial"/>
              </a:rPr>
              <a:t>为例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5</a:t>
            </a:r>
            <a:r>
              <a:rPr lang="en-US" sz="2000">
                <a:latin typeface="Arial"/>
              </a:rPr>
              <a:t>个函数调用，实际上生成一个</a:t>
            </a:r>
            <a:r>
              <a:rPr lang="en-US" sz="2000">
                <a:latin typeface="Arial"/>
              </a:rPr>
              <a:t>7</a:t>
            </a:r>
            <a:r>
              <a:rPr lang="en-US" sz="2000">
                <a:latin typeface="Arial"/>
              </a:rPr>
              <a:t>个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的</a:t>
            </a:r>
            <a:r>
              <a:rPr lang="en-US" sz="2000">
                <a:latin typeface="Arial"/>
              </a:rPr>
              <a:t>DAG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Transformation </a:t>
            </a:r>
            <a:r>
              <a:rPr lang="en-US" sz="2000">
                <a:latin typeface="Arial"/>
              </a:rPr>
              <a:t>： 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不可改写，通过</a:t>
            </a:r>
            <a:r>
              <a:rPr lang="en-US" sz="2000">
                <a:latin typeface="Arial"/>
              </a:rPr>
              <a:t>Transformation</a:t>
            </a:r>
            <a:r>
              <a:rPr lang="en-US" sz="2000">
                <a:latin typeface="Arial"/>
              </a:rPr>
              <a:t>，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变换成另一个</a:t>
            </a:r>
            <a:r>
              <a:rPr lang="en-US" sz="2000">
                <a:latin typeface="Arial"/>
              </a:rPr>
              <a:t>RDD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Action</a:t>
            </a:r>
            <a:r>
              <a:rPr lang="en-US" sz="2000">
                <a:latin typeface="Arial"/>
              </a:rPr>
              <a:t>：</a:t>
            </a:r>
            <a:r>
              <a:rPr lang="en-US" sz="2000">
                <a:latin typeface="Arial"/>
              </a:rPr>
              <a:t>transformation </a:t>
            </a:r>
            <a:r>
              <a:rPr lang="en-US" sz="2000">
                <a:latin typeface="Arial"/>
              </a:rPr>
              <a:t>，</a:t>
            </a:r>
            <a:r>
              <a:rPr lang="en-US" sz="2000">
                <a:latin typeface="Arial"/>
              </a:rPr>
              <a:t>lazy evaluated</a:t>
            </a:r>
            <a:r>
              <a:rPr lang="en-US" sz="2000">
                <a:latin typeface="Arial"/>
              </a:rPr>
              <a:t>。 </a:t>
            </a:r>
            <a:r>
              <a:rPr lang="en-US" sz="2000">
                <a:latin typeface="Arial"/>
              </a:rPr>
              <a:t>Action</a:t>
            </a:r>
            <a:r>
              <a:rPr lang="en-US" sz="2000">
                <a:latin typeface="Arial"/>
              </a:rPr>
              <a:t>触发真正的作业执行，结果返回</a:t>
            </a:r>
            <a:r>
              <a:rPr lang="en-US" sz="2000">
                <a:latin typeface="Arial"/>
              </a:rPr>
              <a:t>driver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Spark </a:t>
            </a:r>
            <a:r>
              <a:rPr lang="en-US" sz="2000">
                <a:latin typeface="Arial"/>
              </a:rPr>
              <a:t>应用代码中</a:t>
            </a:r>
            <a:r>
              <a:rPr lang="en-US" sz="2000">
                <a:latin typeface="Arial"/>
              </a:rPr>
              <a:t>(mllib) </a:t>
            </a:r>
            <a:r>
              <a:rPr lang="en-US" sz="2000">
                <a:latin typeface="Arial"/>
              </a:rPr>
              <a:t>中经常看到无赋值的</a:t>
            </a:r>
            <a:r>
              <a:rPr lang="en-US" sz="2000">
                <a:latin typeface="Arial"/>
              </a:rPr>
              <a:t>count()</a:t>
            </a:r>
            <a:r>
              <a:rPr lang="en-US" sz="2000">
                <a:latin typeface="Arial"/>
              </a:rPr>
              <a:t>，用于</a:t>
            </a:r>
            <a:r>
              <a:rPr lang="en-US" sz="2000">
                <a:latin typeface="Arial"/>
              </a:rPr>
              <a:t>RDD </a:t>
            </a:r>
            <a:r>
              <a:rPr lang="en-US" sz="2000">
                <a:latin typeface="Arial"/>
              </a:rPr>
              <a:t>具化</a:t>
            </a:r>
            <a:r>
              <a:rPr lang="en-US" sz="2000">
                <a:latin typeface="Arial"/>
              </a:rPr>
              <a:t>(materialize)</a:t>
            </a:r>
            <a:endParaRPr/>
          </a:p>
        </p:txBody>
      </p:sp>
      <p:sp>
        <p:nvSpPr>
          <p:cNvPr id="97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4E34DD8-5A22-4D71-AA8F-1F26282F805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介绍</a:t>
            </a:r>
            <a:r>
              <a:rPr lang="en-US" sz="2000">
                <a:latin typeface="Arial"/>
              </a:rPr>
              <a:t>WordCount</a:t>
            </a:r>
            <a:r>
              <a:rPr lang="en-US" sz="2000">
                <a:latin typeface="Arial"/>
              </a:rPr>
              <a:t>数据流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红色部分是数组的元素类型</a:t>
            </a:r>
            <a:r>
              <a:rPr lang="en-US" sz="2000">
                <a:latin typeface="Arial"/>
              </a:rPr>
              <a:t>(</a:t>
            </a:r>
            <a:r>
              <a:rPr lang="en-US" sz="2000">
                <a:latin typeface="Arial"/>
              </a:rPr>
              <a:t>分布式数组</a:t>
            </a:r>
            <a:r>
              <a:rPr lang="en-US" sz="2000">
                <a:latin typeface="Arial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数据流描述：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HadoopRDD</a:t>
            </a:r>
            <a:r>
              <a:rPr lang="en-US" sz="2000">
                <a:latin typeface="Arial"/>
              </a:rPr>
              <a:t>复用</a:t>
            </a:r>
            <a:r>
              <a:rPr lang="en-US" sz="2000">
                <a:latin typeface="Arial"/>
              </a:rPr>
              <a:t>Hadoop MapReduce InputFormat</a:t>
            </a:r>
            <a:r>
              <a:rPr lang="en-US" sz="2000">
                <a:latin typeface="Arial"/>
              </a:rPr>
              <a:t>处理</a:t>
            </a:r>
            <a:r>
              <a:rPr lang="en-US" sz="2000">
                <a:latin typeface="Arial"/>
              </a:rPr>
              <a:t>HDFS, Hbase</a:t>
            </a:r>
            <a:r>
              <a:rPr lang="en-US" sz="2000">
                <a:latin typeface="Arial"/>
              </a:rPr>
              <a:t>输入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MappedRDD</a:t>
            </a:r>
            <a:r>
              <a:rPr lang="en-US" sz="2000">
                <a:latin typeface="Arial"/>
              </a:rPr>
              <a:t>忽略</a:t>
            </a:r>
            <a:r>
              <a:rPr lang="en-US" sz="2000">
                <a:latin typeface="Arial"/>
              </a:rPr>
              <a:t>key( </a:t>
            </a:r>
            <a:r>
              <a:rPr lang="en-US" sz="2000">
                <a:latin typeface="Arial"/>
              </a:rPr>
              <a:t>文本输入的</a:t>
            </a:r>
            <a:r>
              <a:rPr lang="en-US" sz="2000">
                <a:latin typeface="Arial"/>
              </a:rPr>
              <a:t>key</a:t>
            </a:r>
            <a:r>
              <a:rPr lang="en-US" sz="2000">
                <a:latin typeface="Arial"/>
              </a:rPr>
              <a:t>为</a:t>
            </a:r>
            <a:r>
              <a:rPr lang="en-US" sz="2000">
                <a:latin typeface="Arial"/>
              </a:rPr>
              <a:t>offset 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Transformation: </a:t>
            </a:r>
            <a:r>
              <a:rPr lang="en-US" sz="2000">
                <a:latin typeface="Arial"/>
              </a:rPr>
              <a:t>由</a:t>
            </a:r>
            <a:r>
              <a:rPr lang="en-US" sz="2000">
                <a:latin typeface="Arial"/>
              </a:rPr>
              <a:t>Executor</a:t>
            </a:r>
            <a:r>
              <a:rPr lang="en-US" sz="2000">
                <a:latin typeface="Arial"/>
              </a:rPr>
              <a:t>分布式执行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Action</a:t>
            </a:r>
            <a:r>
              <a:rPr lang="en-US" sz="2000">
                <a:latin typeface="Arial"/>
              </a:rPr>
              <a:t>：结果传递回</a:t>
            </a:r>
            <a:r>
              <a:rPr lang="en-US" sz="2000">
                <a:latin typeface="Arial"/>
              </a:rPr>
              <a:t>driver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结合例子解释 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五个概念：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Partitions </a:t>
            </a:r>
            <a:r>
              <a:rPr lang="en-US" sz="2000">
                <a:latin typeface="Arial"/>
              </a:rPr>
              <a:t>对应数据的切分，</a:t>
            </a:r>
            <a:r>
              <a:rPr lang="en-US" sz="2000">
                <a:latin typeface="Arial"/>
              </a:rPr>
              <a:t>hdfs</a:t>
            </a:r>
            <a:r>
              <a:rPr lang="en-US" sz="2000">
                <a:latin typeface="Arial"/>
              </a:rPr>
              <a:t>文件通常是一个</a:t>
            </a:r>
            <a:r>
              <a:rPr lang="en-US" sz="2000">
                <a:latin typeface="Arial"/>
              </a:rPr>
              <a:t>HDFS block</a:t>
            </a:r>
            <a:r>
              <a:rPr lang="en-US" sz="2000">
                <a:latin typeface="Arial"/>
              </a:rPr>
              <a:t>，一个</a:t>
            </a:r>
            <a:r>
              <a:rPr lang="en-US" sz="2000">
                <a:latin typeface="Arial"/>
              </a:rPr>
              <a:t>partition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Dependency RDD</a:t>
            </a:r>
            <a:r>
              <a:rPr lang="en-US" sz="2000">
                <a:latin typeface="Arial"/>
              </a:rPr>
              <a:t>间的依赖关系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Compute </a:t>
            </a:r>
            <a:r>
              <a:rPr lang="en-US" sz="2000">
                <a:latin typeface="Arial"/>
              </a:rPr>
              <a:t>如何利用</a:t>
            </a:r>
            <a:r>
              <a:rPr lang="en-US" sz="2000">
                <a:latin typeface="Arial"/>
              </a:rPr>
              <a:t>parent RDD</a:t>
            </a:r>
            <a:r>
              <a:rPr lang="en-US" sz="2000">
                <a:latin typeface="Arial"/>
              </a:rPr>
              <a:t>计算，</a:t>
            </a:r>
            <a:r>
              <a:rPr lang="en-US" sz="2000">
                <a:latin typeface="Arial"/>
              </a:rPr>
              <a:t>flatMappedRDD </a:t>
            </a:r>
            <a:r>
              <a:rPr lang="en-US" sz="2000">
                <a:latin typeface="Arial"/>
              </a:rPr>
              <a:t>为例，输入按空格切分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Preferred Locations HDFS partition </a:t>
            </a:r>
            <a:r>
              <a:rPr lang="en-US" sz="2000">
                <a:latin typeface="Arial"/>
              </a:rPr>
              <a:t>对应</a:t>
            </a:r>
            <a:r>
              <a:rPr lang="en-US" sz="2000">
                <a:latin typeface="Arial"/>
              </a:rPr>
              <a:t>block</a:t>
            </a:r>
            <a:r>
              <a:rPr lang="en-US" sz="2000">
                <a:latin typeface="Arial"/>
              </a:rPr>
              <a:t>存储的机器信息，用于根据位置信息调度</a:t>
            </a:r>
            <a:r>
              <a:rPr lang="en-US" sz="2000">
                <a:latin typeface="Arial"/>
              </a:rPr>
              <a:t>task</a:t>
            </a:r>
            <a:r>
              <a:rPr lang="en-US" sz="2000">
                <a:latin typeface="Arial"/>
              </a:rPr>
              <a:t>，本地执行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Partitioner </a:t>
            </a:r>
            <a:r>
              <a:rPr lang="en-US" sz="2000">
                <a:latin typeface="Arial"/>
              </a:rPr>
              <a:t>对应</a:t>
            </a:r>
            <a:r>
              <a:rPr lang="en-US" sz="2000">
                <a:latin typeface="Arial"/>
              </a:rPr>
              <a:t>(k, v)</a:t>
            </a:r>
            <a:r>
              <a:rPr lang="en-US" sz="2000">
                <a:latin typeface="Arial"/>
              </a:rPr>
              <a:t>型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，描述数据按</a:t>
            </a:r>
            <a:r>
              <a:rPr lang="en-US" sz="2000">
                <a:latin typeface="Arial"/>
              </a:rPr>
              <a:t>key</a:t>
            </a:r>
            <a:r>
              <a:rPr lang="en-US" sz="2000">
                <a:latin typeface="Arial"/>
              </a:rPr>
              <a:t>的分组方式</a:t>
            </a:r>
            <a:endParaRPr/>
          </a:p>
        </p:txBody>
      </p:sp>
      <p:sp>
        <p:nvSpPr>
          <p:cNvPr id="97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E9D51B7-4793-481A-8223-1DD071ACE16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重点解释一下</a:t>
            </a:r>
            <a:r>
              <a:rPr lang="en-US" sz="2000">
                <a:latin typeface="Arial"/>
              </a:rPr>
              <a:t>dependency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论文中定义：</a:t>
            </a:r>
            <a:endParaRPr/>
          </a:p>
          <a:p>
            <a:r>
              <a:rPr lang="en-US" sz="2000">
                <a:latin typeface="Arial"/>
              </a:rPr>
              <a:t>Narrow deps: </a:t>
            </a:r>
            <a:r>
              <a:rPr lang="en-US" sz="2000">
                <a:latin typeface="Arial"/>
              </a:rPr>
              <a:t>父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的一个</a:t>
            </a:r>
            <a:r>
              <a:rPr lang="en-US" sz="2000">
                <a:latin typeface="Arial"/>
              </a:rPr>
              <a:t>partition</a:t>
            </a:r>
            <a:r>
              <a:rPr lang="en-US" sz="2000">
                <a:latin typeface="Arial"/>
              </a:rPr>
              <a:t>最多只被子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的一个</a:t>
            </a:r>
            <a:r>
              <a:rPr lang="en-US" sz="2000">
                <a:latin typeface="Arial"/>
              </a:rPr>
              <a:t>partition</a:t>
            </a:r>
            <a:r>
              <a:rPr lang="en-US" sz="2000">
                <a:latin typeface="Arial"/>
              </a:rPr>
              <a:t>使用</a:t>
            </a:r>
            <a:endParaRPr/>
          </a:p>
          <a:p>
            <a:r>
              <a:rPr lang="en-US" sz="2000">
                <a:latin typeface="Arial"/>
              </a:rPr>
              <a:t>（只要让子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的对应</a:t>
            </a:r>
            <a:r>
              <a:rPr lang="en-US" sz="2000">
                <a:latin typeface="Arial"/>
              </a:rPr>
              <a:t>partition</a:t>
            </a:r>
            <a:r>
              <a:rPr lang="en-US" sz="2000">
                <a:latin typeface="Arial"/>
              </a:rPr>
              <a:t>和父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对应</a:t>
            </a:r>
            <a:r>
              <a:rPr lang="en-US" sz="2000">
                <a:latin typeface="Arial"/>
              </a:rPr>
              <a:t>partition</a:t>
            </a:r>
            <a:r>
              <a:rPr lang="en-US" sz="2000">
                <a:latin typeface="Arial"/>
              </a:rPr>
              <a:t>在同一节点，即可实现</a:t>
            </a:r>
            <a:r>
              <a:rPr lang="en-US" sz="2000">
                <a:latin typeface="Arial"/>
              </a:rPr>
              <a:t>pipeline</a:t>
            </a:r>
            <a:r>
              <a:rPr lang="en-US" sz="2000">
                <a:latin typeface="Arial"/>
              </a:rPr>
              <a:t>执行，无须跨网络数据迁移）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Wide deps </a:t>
            </a:r>
            <a:r>
              <a:rPr lang="en-US" sz="2000">
                <a:latin typeface="Arial"/>
              </a:rPr>
              <a:t>实际上是从一种数据分组方式到另一种数据分组方式的变换，必然发生跨网络数据迁移，引入</a:t>
            </a:r>
            <a:r>
              <a:rPr lang="en-US" sz="2000">
                <a:latin typeface="Arial"/>
              </a:rPr>
              <a:t>shuffle</a:t>
            </a:r>
            <a:r>
              <a:rPr lang="en-US" sz="2000">
                <a:latin typeface="Arial"/>
              </a:rPr>
              <a:t>环节</a:t>
            </a:r>
            <a:endParaRPr/>
          </a:p>
        </p:txBody>
      </p:sp>
      <p:sp>
        <p:nvSpPr>
          <p:cNvPr id="97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9F18945-7FFF-4030-8B41-668EBC0864C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RDD </a:t>
            </a:r>
            <a:r>
              <a:rPr lang="en-US" sz="2000">
                <a:latin typeface="Arial"/>
              </a:rPr>
              <a:t>示例解析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Hadoop RDD</a:t>
            </a:r>
            <a:endParaRPr/>
          </a:p>
        </p:txBody>
      </p:sp>
      <p:sp>
        <p:nvSpPr>
          <p:cNvPr id="98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CEECE19-90DE-47AA-9CF2-DD459B1F1FD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MappedRDD</a:t>
            </a:r>
            <a:endParaRPr/>
          </a:p>
        </p:txBody>
      </p:sp>
      <p:sp>
        <p:nvSpPr>
          <p:cNvPr id="98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55D7FDC4-4E48-412A-9E02-E1242A6B141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大纲介绍 </a:t>
            </a:r>
            <a:endParaRPr/>
          </a:p>
          <a:p>
            <a:r>
              <a:rPr lang="en-US" sz="2000">
                <a:latin typeface="Arial"/>
              </a:rPr>
              <a:t>以及 这次报告的目标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初学者</a:t>
            </a:r>
            <a:r>
              <a:rPr lang="en-US" sz="2000">
                <a:latin typeface="Arial"/>
              </a:rPr>
              <a:t>(</a:t>
            </a:r>
            <a:r>
              <a:rPr lang="en-US" sz="2000">
                <a:latin typeface="Arial"/>
              </a:rPr>
              <a:t>对</a:t>
            </a:r>
            <a:r>
              <a:rPr lang="en-US" sz="2000">
                <a:latin typeface="Arial"/>
              </a:rPr>
              <a:t>MR</a:t>
            </a:r>
            <a:r>
              <a:rPr lang="en-US" sz="2000">
                <a:latin typeface="Arial"/>
              </a:rPr>
              <a:t>和大数据有一定了解，但不了解</a:t>
            </a:r>
            <a:r>
              <a:rPr lang="en-US" sz="2000">
                <a:latin typeface="Arial"/>
              </a:rPr>
              <a:t>spark)</a:t>
            </a:r>
            <a:r>
              <a:rPr lang="en-US" sz="2000">
                <a:latin typeface="Arial"/>
              </a:rPr>
              <a:t>：对</a:t>
            </a:r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有概要认识，知道</a:t>
            </a:r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能做什么、适合做什么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使用过的开发者：对核心内部原理有进一步了解，帮助开发者更好地理解</a:t>
            </a:r>
            <a:r>
              <a:rPr lang="en-US" sz="2000">
                <a:latin typeface="Arial"/>
              </a:rPr>
              <a:t>API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介绍目前公司内部的</a:t>
            </a:r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开发和使用现状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4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EA5381E-C539-4B80-980A-FED036EA00D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ShuffledRDD</a:t>
            </a:r>
            <a:r>
              <a:rPr lang="en-US" sz="2000">
                <a:latin typeface="Arial"/>
              </a:rPr>
              <a:t>，用于实现</a:t>
            </a:r>
            <a:r>
              <a:rPr lang="en-US" sz="2000">
                <a:latin typeface="Arial"/>
              </a:rPr>
              <a:t>shuffle</a:t>
            </a:r>
            <a:r>
              <a:rPr lang="en-US" sz="2000">
                <a:latin typeface="Arial"/>
              </a:rPr>
              <a:t>逻辑</a:t>
            </a:r>
            <a:endParaRPr/>
          </a:p>
        </p:txBody>
      </p:sp>
      <p:sp>
        <p:nvSpPr>
          <p:cNvPr id="98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471A9AC-FA9D-4F15-837D-A1524F9F48D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CoGroupedRDD </a:t>
            </a:r>
            <a:r>
              <a:rPr lang="en-US" sz="2000">
                <a:latin typeface="Arial"/>
              </a:rPr>
              <a:t>： 用于实现</a:t>
            </a:r>
            <a:r>
              <a:rPr lang="en-US" sz="2000">
                <a:latin typeface="Arial"/>
              </a:rPr>
              <a:t>join operator</a:t>
            </a:r>
            <a:endParaRPr/>
          </a:p>
        </p:txBody>
      </p:sp>
      <p:sp>
        <p:nvSpPr>
          <p:cNvPr id="98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E3C3CFC-BB2D-490F-8211-672824D2DE8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内部原理：</a:t>
            </a:r>
            <a:r>
              <a:rPr lang="en-US" sz="2000">
                <a:latin typeface="Arial"/>
              </a:rPr>
              <a:t>Job</a:t>
            </a:r>
            <a:r>
              <a:rPr lang="en-US" sz="2000">
                <a:latin typeface="Arial"/>
              </a:rPr>
              <a:t>的执行过程</a:t>
            </a:r>
            <a:endParaRPr/>
          </a:p>
        </p:txBody>
      </p:sp>
      <p:sp>
        <p:nvSpPr>
          <p:cNvPr id="98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47DEAE2-1217-4D52-8B7C-9DCDDE50B77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什么是</a:t>
            </a:r>
            <a:r>
              <a:rPr lang="en-US" sz="2000">
                <a:latin typeface="Arial"/>
              </a:rPr>
              <a:t>Job</a:t>
            </a:r>
            <a:endParaRPr/>
          </a:p>
        </p:txBody>
      </p:sp>
      <p:sp>
        <p:nvSpPr>
          <p:cNvPr id="99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7E3C0657-D156-4953-9250-8883574A9EA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什么是</a:t>
            </a:r>
            <a:r>
              <a:rPr lang="en-US" sz="2000">
                <a:latin typeface="Arial"/>
              </a:rPr>
              <a:t>Stage</a:t>
            </a:r>
            <a:endParaRPr/>
          </a:p>
          <a:p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Stage</a:t>
            </a:r>
            <a:r>
              <a:rPr lang="en-US" sz="2000">
                <a:latin typeface="Arial"/>
              </a:rPr>
              <a:t>的</a:t>
            </a:r>
            <a:r>
              <a:rPr lang="en-US" sz="2000">
                <a:latin typeface="Arial"/>
              </a:rPr>
              <a:t>class</a:t>
            </a:r>
            <a:r>
              <a:rPr lang="en-US" sz="2000">
                <a:latin typeface="Arial"/>
              </a:rPr>
              <a:t>定义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Stage</a:t>
            </a:r>
            <a:r>
              <a:rPr lang="en-US" sz="2000">
                <a:latin typeface="Arial"/>
              </a:rPr>
              <a:t>的划分边界：</a:t>
            </a:r>
            <a:r>
              <a:rPr lang="en-US" sz="2000">
                <a:latin typeface="Arial"/>
              </a:rPr>
              <a:t>shuffle deps</a:t>
            </a:r>
            <a:endParaRPr/>
          </a:p>
        </p:txBody>
      </p:sp>
      <p:sp>
        <p:nvSpPr>
          <p:cNvPr id="9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D93AB16D-9068-4471-8117-D566F0310F5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Stage </a:t>
            </a:r>
            <a:r>
              <a:rPr lang="en-US" sz="2000">
                <a:latin typeface="Arial"/>
              </a:rPr>
              <a:t>的划分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的</a:t>
            </a:r>
            <a:r>
              <a:rPr lang="en-US" sz="2000">
                <a:latin typeface="Arial"/>
              </a:rPr>
              <a:t>shuffle dep</a:t>
            </a:r>
            <a:r>
              <a:rPr lang="en-US" sz="2000">
                <a:latin typeface="Arial"/>
              </a:rPr>
              <a:t>和</a:t>
            </a:r>
            <a:r>
              <a:rPr lang="en-US" sz="2000">
                <a:latin typeface="Arial"/>
              </a:rPr>
              <a:t>Stage </a:t>
            </a:r>
            <a:r>
              <a:rPr lang="en-US" sz="2000">
                <a:latin typeface="Arial"/>
              </a:rPr>
              <a:t>的</a:t>
            </a:r>
            <a:r>
              <a:rPr lang="en-US" sz="2000">
                <a:latin typeface="Arial"/>
              </a:rPr>
              <a:t>shuffle deps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前者用于</a:t>
            </a:r>
            <a:r>
              <a:rPr lang="en-US" sz="2000">
                <a:latin typeface="Arial"/>
              </a:rPr>
              <a:t>DAG</a:t>
            </a:r>
            <a:r>
              <a:rPr lang="en-US" sz="2000">
                <a:latin typeface="Arial"/>
              </a:rPr>
              <a:t>描述，后者用于执行时的分组输出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99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9E0DAA8-2429-4686-A046-E41AC71715A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99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01626F9-1E73-48D8-92B1-8E162CE876E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两种</a:t>
            </a:r>
            <a:r>
              <a:rPr lang="en-US" sz="2000">
                <a:latin typeface="Arial"/>
              </a:rPr>
              <a:t>Stage</a:t>
            </a:r>
            <a:r>
              <a:rPr lang="en-US" sz="2000">
                <a:latin typeface="Arial"/>
              </a:rPr>
              <a:t>类型</a:t>
            </a:r>
            <a:endParaRPr/>
          </a:p>
        </p:txBody>
      </p:sp>
      <p:sp>
        <p:nvSpPr>
          <p:cNvPr id="99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AEF15937-2E71-46C0-B2D1-6826C517BDE0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Shuffle Map Stage</a:t>
            </a:r>
            <a:r>
              <a:rPr lang="en-US" sz="2000">
                <a:latin typeface="Arial"/>
              </a:rPr>
              <a:t>对应</a:t>
            </a:r>
            <a:r>
              <a:rPr lang="en-US" sz="2000">
                <a:latin typeface="Arial"/>
              </a:rPr>
              <a:t>Shuffle Map Task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一个</a:t>
            </a:r>
            <a:r>
              <a:rPr lang="en-US" sz="2000">
                <a:latin typeface="Arial"/>
              </a:rPr>
              <a:t>Stage</a:t>
            </a:r>
            <a:r>
              <a:rPr lang="en-US" sz="2000">
                <a:latin typeface="Arial"/>
              </a:rPr>
              <a:t>内各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做</a:t>
            </a:r>
            <a:r>
              <a:rPr lang="en-US" sz="2000">
                <a:latin typeface="Arial"/>
              </a:rPr>
              <a:t>pipeline</a:t>
            </a:r>
            <a:r>
              <a:rPr lang="en-US" sz="2000">
                <a:latin typeface="Arial"/>
              </a:rPr>
              <a:t>，按</a:t>
            </a:r>
            <a:r>
              <a:rPr lang="en-US" sz="2000">
                <a:latin typeface="Arial"/>
              </a:rPr>
              <a:t>partition</a:t>
            </a:r>
            <a:r>
              <a:rPr lang="en-US" sz="2000">
                <a:latin typeface="Arial"/>
              </a:rPr>
              <a:t>划分</a:t>
            </a:r>
            <a:r>
              <a:rPr lang="en-US" sz="2000">
                <a:latin typeface="Arial"/>
              </a:rPr>
              <a:t>task</a:t>
            </a:r>
            <a:r>
              <a:rPr lang="en-US" sz="2000">
                <a:latin typeface="Arial"/>
              </a:rPr>
              <a:t>，并发执行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Shuffle map task</a:t>
            </a:r>
            <a:r>
              <a:rPr lang="en-US" sz="2000">
                <a:latin typeface="Arial"/>
              </a:rPr>
              <a:t>输出按</a:t>
            </a:r>
            <a:r>
              <a:rPr lang="en-US" sz="2000">
                <a:latin typeface="Arial"/>
              </a:rPr>
              <a:t>dependency</a:t>
            </a:r>
            <a:r>
              <a:rPr lang="en-US" sz="2000">
                <a:latin typeface="Arial"/>
              </a:rPr>
              <a:t>，进行分组，用于提供</a:t>
            </a:r>
            <a:r>
              <a:rPr lang="en-US" sz="2000">
                <a:latin typeface="Arial"/>
              </a:rPr>
              <a:t>shuffle</a:t>
            </a:r>
            <a:r>
              <a:rPr lang="en-US" sz="2000">
                <a:latin typeface="Arial"/>
              </a:rPr>
              <a:t>服务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最新</a:t>
            </a:r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使用</a:t>
            </a:r>
            <a:r>
              <a:rPr lang="en-US" sz="2000">
                <a:latin typeface="Arial"/>
              </a:rPr>
              <a:t>sortBasedShufle</a:t>
            </a:r>
            <a:r>
              <a:rPr lang="en-US" sz="2000">
                <a:latin typeface="Arial"/>
              </a:rPr>
              <a:t>，支持更多的</a:t>
            </a:r>
            <a:r>
              <a:rPr lang="en-US" sz="2000">
                <a:latin typeface="Arial"/>
              </a:rPr>
              <a:t>partitioner</a:t>
            </a:r>
            <a:r>
              <a:rPr lang="en-US" sz="2000">
                <a:latin typeface="Arial"/>
              </a:rPr>
              <a:t>分组。</a:t>
            </a:r>
            <a:endParaRPr/>
          </a:p>
          <a:p>
            <a:r>
              <a:rPr lang="en-US" sz="2000">
                <a:latin typeface="Arial"/>
              </a:rPr>
              <a:t>但</a:t>
            </a:r>
            <a:r>
              <a:rPr lang="en-US" sz="2000">
                <a:latin typeface="Arial"/>
              </a:rPr>
              <a:t>reduce</a:t>
            </a:r>
            <a:r>
              <a:rPr lang="en-US" sz="2000">
                <a:latin typeface="Arial"/>
              </a:rPr>
              <a:t>端不同的</a:t>
            </a:r>
            <a:r>
              <a:rPr lang="en-US" sz="2000">
                <a:latin typeface="Arial"/>
              </a:rPr>
              <a:t>key</a:t>
            </a:r>
            <a:r>
              <a:rPr lang="en-US" sz="2000">
                <a:latin typeface="Arial"/>
              </a:rPr>
              <a:t>仍无序</a:t>
            </a:r>
            <a:endParaRPr/>
          </a:p>
        </p:txBody>
      </p:sp>
      <p:sp>
        <p:nvSpPr>
          <p:cNvPr id="100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4C08E46-E0E5-4984-B6B3-A5F6324DC0F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项目历史</a:t>
            </a:r>
            <a:endParaRPr/>
          </a:p>
        </p:txBody>
      </p:sp>
      <p:sp>
        <p:nvSpPr>
          <p:cNvPr id="95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A447D12-6C49-4717-A3B7-5AB2FA2CDB1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Final Stage</a:t>
            </a:r>
            <a:r>
              <a:rPr lang="en-US" sz="2000">
                <a:latin typeface="Arial"/>
              </a:rPr>
              <a:t>对应</a:t>
            </a:r>
            <a:r>
              <a:rPr lang="en-US" sz="2000">
                <a:latin typeface="Arial"/>
              </a:rPr>
              <a:t>Result Task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在</a:t>
            </a:r>
            <a:r>
              <a:rPr lang="en-US" sz="2000">
                <a:latin typeface="Arial"/>
              </a:rPr>
              <a:t>executor</a:t>
            </a:r>
            <a:r>
              <a:rPr lang="en-US" sz="2000">
                <a:latin typeface="Arial"/>
              </a:rPr>
              <a:t>端执行，并把结果报到</a:t>
            </a:r>
            <a:r>
              <a:rPr lang="en-US" sz="2000">
                <a:latin typeface="Arial"/>
              </a:rPr>
              <a:t>driver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介绍更多的</a:t>
            </a:r>
            <a:r>
              <a:rPr lang="en-US" sz="2000">
                <a:latin typeface="Arial"/>
              </a:rPr>
              <a:t>action</a:t>
            </a:r>
            <a:r>
              <a:rPr lang="en-US" sz="2000">
                <a:latin typeface="Arial"/>
              </a:rPr>
              <a:t>示例，及原码。</a:t>
            </a:r>
            <a:endParaRPr/>
          </a:p>
        </p:txBody>
      </p:sp>
      <p:sp>
        <p:nvSpPr>
          <p:cNvPr id="100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19B7FCDB-30BA-4C71-9013-F54E05EEC63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构造</a:t>
            </a:r>
            <a:r>
              <a:rPr lang="en-US" sz="2000">
                <a:latin typeface="Arial"/>
              </a:rPr>
              <a:t>DAG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Stage task</a:t>
            </a:r>
            <a:r>
              <a:rPr lang="en-US" sz="2000">
                <a:latin typeface="Arial"/>
              </a:rPr>
              <a:t>划分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调度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executor</a:t>
            </a:r>
            <a:r>
              <a:rPr lang="en-US" sz="2000">
                <a:latin typeface="Arial"/>
              </a:rPr>
              <a:t>执行，存储和</a:t>
            </a:r>
            <a:r>
              <a:rPr lang="en-US" sz="2000">
                <a:latin typeface="Arial"/>
              </a:rPr>
              <a:t>serve (shuffle, cache fetch)</a:t>
            </a:r>
            <a:endParaRPr/>
          </a:p>
        </p:txBody>
      </p:sp>
      <p:sp>
        <p:nvSpPr>
          <p:cNvPr id="100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F356104-339D-4C96-B44D-92BFC0BBA45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主代码在</a:t>
            </a:r>
            <a:r>
              <a:rPr lang="en-US" sz="2000">
                <a:latin typeface="Arial"/>
              </a:rPr>
              <a:t>AppMaster</a:t>
            </a:r>
            <a:r>
              <a:rPr lang="en-US" sz="2000">
                <a:latin typeface="Arial"/>
              </a:rPr>
              <a:t>执行。</a:t>
            </a:r>
            <a:endParaRPr/>
          </a:p>
          <a:p>
            <a:r>
              <a:rPr lang="en-US" sz="2000">
                <a:latin typeface="Arial"/>
              </a:rPr>
              <a:t>Client</a:t>
            </a:r>
            <a:r>
              <a:rPr lang="en-US" sz="2000">
                <a:latin typeface="Arial"/>
              </a:rPr>
              <a:t>弱功能，只关注程序是否结束。</a:t>
            </a:r>
            <a:endParaRPr/>
          </a:p>
        </p:txBody>
      </p:sp>
      <p:sp>
        <p:nvSpPr>
          <p:cNvPr id="100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3C07DF6-F1DE-43FB-87E7-33D29870EAB2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故障发生时，三种容错</a:t>
            </a:r>
            <a:endParaRPr/>
          </a:p>
        </p:txBody>
      </p:sp>
      <p:sp>
        <p:nvSpPr>
          <p:cNvPr id="100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C8F3F89E-DDCF-4324-B403-3727DB1FFE03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不只可以在不同流上复用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当故障发生时，避免全部从头计算</a:t>
            </a:r>
            <a:endParaRPr/>
          </a:p>
        </p:txBody>
      </p:sp>
      <p:sp>
        <p:nvSpPr>
          <p:cNvPr id="101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2B4F50DB-53D8-4F44-890E-3F6355116771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数据落</a:t>
            </a:r>
            <a:r>
              <a:rPr lang="en-US" sz="2000">
                <a:latin typeface="Arial"/>
              </a:rPr>
              <a:t>HDFS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Checkpoint RDD</a:t>
            </a:r>
            <a:r>
              <a:rPr lang="en-US" sz="2000">
                <a:latin typeface="Arial"/>
              </a:rPr>
              <a:t>建议做</a:t>
            </a:r>
            <a:r>
              <a:rPr lang="en-US" sz="2000">
                <a:latin typeface="Arial"/>
              </a:rPr>
              <a:t>persist</a:t>
            </a:r>
            <a:r>
              <a:rPr lang="en-US" sz="2000">
                <a:latin typeface="Arial"/>
              </a:rPr>
              <a:t>，避免</a:t>
            </a:r>
            <a:r>
              <a:rPr lang="en-US" sz="2000">
                <a:latin typeface="Arial"/>
              </a:rPr>
              <a:t>checkpoint</a:t>
            </a:r>
            <a:r>
              <a:rPr lang="en-US" sz="2000">
                <a:latin typeface="Arial"/>
              </a:rPr>
              <a:t>时从头计算</a:t>
            </a:r>
            <a:endParaRPr/>
          </a:p>
        </p:txBody>
      </p:sp>
      <p:sp>
        <p:nvSpPr>
          <p:cNvPr id="101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A20AFA7-D09C-4531-A913-30D8FDE3C88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快速和通用的大数据处理引擎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核心是</a:t>
            </a:r>
            <a:r>
              <a:rPr lang="en-US" sz="2000">
                <a:latin typeface="Arial"/>
              </a:rPr>
              <a:t>RDD</a:t>
            </a:r>
            <a:r>
              <a:rPr lang="en-US" sz="2000">
                <a:latin typeface="Arial"/>
              </a:rPr>
              <a:t>，弹型分布式数据集，可进行并行操作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利用</a:t>
            </a:r>
            <a:r>
              <a:rPr lang="en-US" sz="2000">
                <a:latin typeface="Arial"/>
              </a:rPr>
              <a:t>DAG</a:t>
            </a:r>
            <a:r>
              <a:rPr lang="en-US" sz="2000">
                <a:latin typeface="Arial"/>
              </a:rPr>
              <a:t>引擎实现迭代模型，可以充分利用内存加速。</a:t>
            </a:r>
            <a:endParaRPr/>
          </a:p>
        </p:txBody>
      </p:sp>
      <p:sp>
        <p:nvSpPr>
          <p:cNvPr id="95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FA28368-37FF-4F43-BA94-85C1D473466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Spark</a:t>
            </a:r>
            <a:r>
              <a:rPr lang="en-US" sz="2000">
                <a:latin typeface="Arial"/>
              </a:rPr>
              <a:t>的特点之一：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较</a:t>
            </a:r>
            <a:r>
              <a:rPr lang="en-US" sz="2000">
                <a:latin typeface="Arial"/>
              </a:rPr>
              <a:t>MapReduce</a:t>
            </a:r>
            <a:r>
              <a:rPr lang="en-US" sz="2000">
                <a:latin typeface="Arial"/>
              </a:rPr>
              <a:t>加速的场景：</a:t>
            </a:r>
            <a:endParaRPr/>
          </a:p>
          <a:p>
            <a:r>
              <a:rPr lang="en-US" sz="2000">
                <a:latin typeface="Arial"/>
              </a:rPr>
              <a:t>DAG </a:t>
            </a:r>
            <a:r>
              <a:rPr lang="en-US" sz="2000">
                <a:latin typeface="Arial"/>
              </a:rPr>
              <a:t>减少不必要的流程间</a:t>
            </a:r>
            <a:r>
              <a:rPr lang="en-US" sz="2000">
                <a:latin typeface="Arial"/>
              </a:rPr>
              <a:t>IO</a:t>
            </a:r>
            <a:endParaRPr/>
          </a:p>
          <a:p>
            <a:r>
              <a:rPr lang="en-US" sz="2000">
                <a:latin typeface="Arial"/>
              </a:rPr>
              <a:t>Cache </a:t>
            </a:r>
            <a:r>
              <a:rPr lang="en-US" sz="2000">
                <a:latin typeface="Arial"/>
              </a:rPr>
              <a:t>复用数据，避免重复计算</a:t>
            </a:r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955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CCDD97A-5F94-45DD-B53F-7967984C1334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测试场景，</a:t>
            </a:r>
            <a:r>
              <a:rPr lang="en-US" sz="2000">
                <a:latin typeface="Arial"/>
              </a:rPr>
              <a:t>shuffle iteration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Map reduce 2</a:t>
            </a:r>
            <a:r>
              <a:rPr lang="en-US" sz="2000">
                <a:latin typeface="Arial"/>
              </a:rPr>
              <a:t>轮迭代示例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两次作业间通过</a:t>
            </a:r>
            <a:r>
              <a:rPr lang="en-US" sz="2000">
                <a:latin typeface="Arial"/>
              </a:rPr>
              <a:t>HDFS</a:t>
            </a:r>
            <a:r>
              <a:rPr lang="en-US" sz="2000">
                <a:latin typeface="Arial"/>
              </a:rPr>
              <a:t>中转数据，引入不必要的</a:t>
            </a:r>
            <a:r>
              <a:rPr lang="en-US" sz="2000">
                <a:latin typeface="Arial"/>
              </a:rPr>
              <a:t>IO</a:t>
            </a:r>
            <a:endParaRPr/>
          </a:p>
          <a:p>
            <a:pPr>
              <a:lnSpc>
                <a:spcPct val="100000"/>
              </a:lnSpc>
              <a:buFont typeface="StarSymbol"/>
              <a:buAutoNum type="arabicPeriod"/>
            </a:pPr>
            <a:r>
              <a:rPr lang="en-US" sz="2000">
                <a:latin typeface="Arial"/>
              </a:rPr>
              <a:t>Map / Reduce</a:t>
            </a:r>
            <a:r>
              <a:rPr lang="en-US" sz="2000">
                <a:latin typeface="Arial"/>
              </a:rPr>
              <a:t>模型固定，即使只做</a:t>
            </a:r>
            <a:r>
              <a:rPr lang="en-US" sz="2000">
                <a:latin typeface="Arial"/>
              </a:rPr>
              <a:t>reduce</a:t>
            </a:r>
            <a:r>
              <a:rPr lang="en-US" sz="2000">
                <a:latin typeface="Arial"/>
              </a:rPr>
              <a:t>，第二轮仍需要有</a:t>
            </a:r>
            <a:r>
              <a:rPr lang="en-US" sz="2000">
                <a:latin typeface="Arial"/>
              </a:rPr>
              <a:t>map</a:t>
            </a:r>
            <a:r>
              <a:rPr lang="en-US" sz="2000">
                <a:latin typeface="Arial"/>
              </a:rPr>
              <a:t>阶段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42F1DA61-E41B-4700-BA93-889817C473E9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测试场景</a:t>
            </a:r>
            <a:r>
              <a:rPr lang="en-US" sz="2000">
                <a:latin typeface="Arial"/>
              </a:rPr>
              <a:t>: full data sample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每增加一轮都节省一次</a:t>
            </a:r>
            <a:r>
              <a:rPr lang="en-US" sz="2000">
                <a:latin typeface="Arial"/>
              </a:rPr>
              <a:t>load</a:t>
            </a:r>
            <a:r>
              <a:rPr lang="en-US" sz="2000">
                <a:latin typeface="Arial"/>
              </a:rPr>
              <a:t>数据的时间</a:t>
            </a:r>
            <a:endParaRPr/>
          </a:p>
        </p:txBody>
      </p:sp>
      <p:sp>
        <p:nvSpPr>
          <p:cNvPr id="95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61EB0BAC-A1C3-4A38-8808-497D84960F5C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r>
              <a:rPr lang="en-US" sz="2000">
                <a:latin typeface="Arial"/>
              </a:rPr>
              <a:t>Spark </a:t>
            </a:r>
            <a:r>
              <a:rPr lang="en-US" sz="2000">
                <a:latin typeface="Arial"/>
              </a:rPr>
              <a:t>第二大特点，易用性</a:t>
            </a:r>
            <a:endParaRPr/>
          </a:p>
          <a:p>
            <a:endParaRPr/>
          </a:p>
          <a:p>
            <a:r>
              <a:rPr lang="en-US" sz="2000">
                <a:latin typeface="Arial"/>
              </a:rPr>
              <a:t>接下来以</a:t>
            </a:r>
            <a:r>
              <a:rPr lang="en-US" sz="2000">
                <a:latin typeface="Arial"/>
              </a:rPr>
              <a:t>WordCount</a:t>
            </a:r>
            <a:r>
              <a:rPr lang="en-US" sz="2000">
                <a:latin typeface="Arial"/>
              </a:rPr>
              <a:t>为例，说明</a:t>
            </a:r>
            <a:r>
              <a:rPr lang="en-US" sz="2000">
                <a:latin typeface="Arial"/>
              </a:rPr>
              <a:t>operator &amp; fluent styple API</a:t>
            </a:r>
            <a:endParaRPr/>
          </a:p>
        </p:txBody>
      </p:sp>
      <p:sp>
        <p:nvSpPr>
          <p:cNvPr id="961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FB08C6BB-4ADE-497C-9512-8E3B3DD0DDA7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相比</a:t>
            </a:r>
            <a:r>
              <a:rPr lang="en-US" sz="2000">
                <a:latin typeface="Arial"/>
              </a:rPr>
              <a:t>MapReduce </a:t>
            </a:r>
            <a:r>
              <a:rPr lang="en-US" sz="2000">
                <a:latin typeface="Arial"/>
              </a:rPr>
              <a:t>减少</a:t>
            </a:r>
            <a:r>
              <a:rPr lang="en-US" sz="2000">
                <a:latin typeface="Arial"/>
              </a:rPr>
              <a:t>2x-5x</a:t>
            </a:r>
            <a:r>
              <a:rPr lang="en-US" sz="2000">
                <a:latin typeface="Arial"/>
              </a:rPr>
              <a:t>代码量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latin typeface="Arial"/>
              </a:rPr>
              <a:t>抽象的算子避免重复造轮子，专注业务的开发。</a:t>
            </a:r>
            <a:endParaRPr/>
          </a:p>
        </p:txBody>
      </p:sp>
      <p:sp>
        <p:nvSpPr>
          <p:cNvPr id="96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8849359-695F-4943-9190-BE882FC64526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单击鼠标编辑标题文字格式单击此处编辑母版标题样式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2/27/18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#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809ACFE-DD26-4C27-B4A0-949114ABE50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zh-CN" sz="3200">
                <a:latin typeface="Yahei Mono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400">
                <a:latin typeface="Yahei Mono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000">
                <a:latin typeface="Yahei Mono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000">
                <a:latin typeface="Yahei Mono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Yahei Mono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Yahei Mono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Yahei Mono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单击鼠标编辑标题文字格式单击此处编辑母版标题样式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</a:rPr>
              <a:t>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</a:rPr>
              <a:t>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zh-CN" sz="2000">
                <a:solidFill>
                  <a:srgbClr val="000000"/>
                </a:solidFill>
                <a:latin typeface="Arial"/>
                <a:ea typeface="Arial"/>
              </a:rPr>
              <a:t>五级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2/27/18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Arial"/>
              </a:rPr>
              <a:t>#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7AAFE2-AEB1-49C9-AA6B-32E9F77E9B6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tiff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4.tif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tiff"/><Relationship Id="rId2" Type="http://schemas.openxmlformats.org/officeDocument/2006/relationships/image" Target="../media/image16.tiff"/><Relationship Id="rId3" Type="http://schemas.openxmlformats.org/officeDocument/2006/relationships/image" Target="../media/image17.tiff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Yahei Mono"/>
                <a:ea typeface="Yahei Mono"/>
              </a:rPr>
              <a:t>2015/05/14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8b8b8b"/>
                </a:solidFill>
                <a:latin typeface="Yahei Mono"/>
                <a:ea typeface="Yahei Mono"/>
              </a:rPr>
              <a:t>peng.zhang@xiaomi.com</a:t>
            </a:r>
            <a:endParaRPr/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150360" y="1107000"/>
            <a:ext cx="2971440" cy="1887120"/>
          </a:xfrm>
          <a:prstGeom prst="rect">
            <a:avLst/>
          </a:prstGeom>
          <a:ln>
            <a:noFill/>
          </a:ln>
        </p:spPr>
      </p:pic>
      <p:sp>
        <p:nvSpPr>
          <p:cNvPr id="85" name="TextShape 2"/>
          <p:cNvSpPr txBox="1"/>
          <p:nvPr/>
        </p:nvSpPr>
        <p:spPr>
          <a:xfrm>
            <a:off x="685800" y="241128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Yahei Mono"/>
                <a:ea typeface="Yahei Mono"/>
              </a:rPr>
              <a:t>概述及内部原理分享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Generality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D77C866-8614-4C12-ACDD-660461239236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  <p:sp>
        <p:nvSpPr>
          <p:cNvPr id="153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Combine SQL, streaming, and complex analytics.</a:t>
            </a:r>
            <a:endParaRPr/>
          </a:p>
        </p:txBody>
      </p:sp>
      <p:pic>
        <p:nvPicPr>
          <p:cNvPr id="154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41800" y="3149640"/>
            <a:ext cx="4452120" cy="218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Outline</a:t>
            </a:r>
            <a:endParaRPr/>
          </a:p>
        </p:txBody>
      </p:sp>
      <p:sp>
        <p:nvSpPr>
          <p:cNvPr id="15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Basics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zh-CN" sz="3200">
                <a:solidFill>
                  <a:srgbClr val="000000"/>
                </a:solidFill>
                <a:latin typeface="Arial"/>
                <a:ea typeface="Arial"/>
              </a:rPr>
              <a:t>Spark Internals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85800" y="16092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>
                <a:solidFill>
                  <a:srgbClr val="000000"/>
                </a:solidFill>
                <a:latin typeface="Arial"/>
                <a:ea typeface="Arial"/>
              </a:rPr>
              <a:t>Spark Internals</a:t>
            </a:r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1371600" y="293976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4400">
                <a:solidFill>
                  <a:srgbClr val="8b8b8b"/>
                </a:solidFill>
                <a:latin typeface="Arial"/>
                <a:ea typeface="Arial"/>
              </a:rPr>
              <a:t>RDD</a:t>
            </a:r>
            <a:endParaRPr/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Abstraction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RDDs can be roughly viewed as partitioned, locality aware distributed vectors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Goal: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support wide array of operators and let users compose them arbitrarily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not modify scheduler for each one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capture dependencies generically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i="1" lang="zh-CN" sz="28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72F2C8E-9BBA-4CF8-8867-4695DDF3EDD5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Interface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Set of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partitions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(“splits”)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List of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dependencies</a:t>
            </a:r>
            <a:r>
              <a:rPr lang="zh-CN" sz="3200">
                <a:solidFill>
                  <a:srgbClr val="558ed5"/>
                </a:solidFill>
                <a:latin typeface="Arial"/>
                <a:ea typeface="Arial"/>
              </a:rPr>
              <a:t>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on parent RDDs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Function to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compute</a:t>
            </a:r>
            <a:r>
              <a:rPr lang="zh-CN" sz="3200">
                <a:solidFill>
                  <a:srgbClr val="558ed5"/>
                </a:solidFill>
                <a:latin typeface="Arial"/>
                <a:ea typeface="Arial"/>
              </a:rPr>
              <a:t>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a partition given parents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Optional: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preferred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locations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Optional: partitioning info </a:t>
            </a:r>
            <a:r>
              <a:rPr i="1" lang="zh-CN" sz="3200">
                <a:solidFill>
                  <a:srgbClr val="558ed5"/>
                </a:solidFill>
                <a:latin typeface="Arial"/>
                <a:ea typeface="Arial"/>
              </a:rPr>
              <a:t>partitioner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01002B6-27D2-4151-A8C1-B9C438BEB385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RDDs in WordCount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555120" y="1615680"/>
            <a:ext cx="4143600" cy="1614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sc.</a:t>
            </a:r>
            <a:r>
              <a:rPr lang="en-US" sz="2000">
                <a:solidFill>
                  <a:srgbClr val="558ed5"/>
                </a:solidFill>
                <a:latin typeface="Courier New"/>
                <a:ea typeface="Courier New"/>
              </a:rPr>
              <a:t>textFile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2000">
                <a:solidFill>
                  <a:srgbClr val="558ed5"/>
                </a:solidFill>
                <a:latin typeface="Courier New"/>
                <a:ea typeface="Courier New"/>
              </a:rPr>
              <a:t>flatMap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2000">
                <a:solidFill>
                  <a:srgbClr val="558ed5"/>
                </a:solidFill>
                <a:latin typeface="Courier New"/>
                <a:ea typeface="Courier New"/>
              </a:rPr>
              <a:t>map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(x=&gt;(x,1))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2000">
                <a:solidFill>
                  <a:srgbClr val="558ed5"/>
                </a:solidFill>
                <a:latin typeface="Courier New"/>
                <a:ea typeface="Courier New"/>
              </a:rPr>
              <a:t>reduceByKey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</a:rPr>
              <a:t>collect</a:t>
            </a:r>
            <a:r>
              <a:rPr lang="en-US" sz="2000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6050880" y="288684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FlatMappedRDD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6050880" y="12124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HadoopRDD</a:t>
            </a:r>
            <a:endParaRPr/>
          </a:p>
        </p:txBody>
      </p:sp>
      <p:sp>
        <p:nvSpPr>
          <p:cNvPr id="169" name="CustomShape 5"/>
          <p:cNvSpPr/>
          <p:nvPr/>
        </p:nvSpPr>
        <p:spPr>
          <a:xfrm>
            <a:off x="6050880" y="204984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6050880" y="372420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171" name="CustomShape 7"/>
          <p:cNvSpPr/>
          <p:nvPr/>
        </p:nvSpPr>
        <p:spPr>
          <a:xfrm>
            <a:off x="6050880" y="456156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ffffff"/>
                </a:solidFill>
                <a:latin typeface="Calibri"/>
              </a:rPr>
              <a:t>MapPartitionsRDD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6050880" y="539892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ShuffledRDD</a:t>
            </a:r>
            <a:endParaRPr/>
          </a:p>
        </p:txBody>
      </p:sp>
      <p:sp>
        <p:nvSpPr>
          <p:cNvPr id="173" name="CustomShape 9"/>
          <p:cNvSpPr/>
          <p:nvPr/>
        </p:nvSpPr>
        <p:spPr>
          <a:xfrm>
            <a:off x="6050880" y="623592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200">
                <a:solidFill>
                  <a:srgbClr val="ffffff"/>
                </a:solidFill>
                <a:latin typeface="Calibri"/>
              </a:rPr>
              <a:t>MapPartitionsRDD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6799680" y="175752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5" name="CustomShape 11"/>
          <p:cNvSpPr/>
          <p:nvPr/>
        </p:nvSpPr>
        <p:spPr>
          <a:xfrm>
            <a:off x="6799680" y="259452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6" name="CustomShape 12"/>
          <p:cNvSpPr/>
          <p:nvPr/>
        </p:nvSpPr>
        <p:spPr>
          <a:xfrm>
            <a:off x="6799680" y="343188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7" name="CustomShape 13"/>
          <p:cNvSpPr/>
          <p:nvPr/>
        </p:nvSpPr>
        <p:spPr>
          <a:xfrm>
            <a:off x="6799680" y="426924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8" name="CustomShape 14"/>
          <p:cNvSpPr/>
          <p:nvPr/>
        </p:nvSpPr>
        <p:spPr>
          <a:xfrm>
            <a:off x="6799680" y="510660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79" name="CustomShape 15"/>
          <p:cNvSpPr/>
          <p:nvPr/>
        </p:nvSpPr>
        <p:spPr>
          <a:xfrm>
            <a:off x="6799680" y="5943600"/>
            <a:ext cx="36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0" name="CustomShape 16"/>
          <p:cNvSpPr/>
          <p:nvPr/>
        </p:nvSpPr>
        <p:spPr>
          <a:xfrm>
            <a:off x="5737680" y="1147320"/>
            <a:ext cx="2124360" cy="15274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181" name="CustomShape 17"/>
          <p:cNvSpPr/>
          <p:nvPr/>
        </p:nvSpPr>
        <p:spPr>
          <a:xfrm>
            <a:off x="5734800" y="2810520"/>
            <a:ext cx="2124360" cy="7495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182" name="CustomShape 18"/>
          <p:cNvSpPr/>
          <p:nvPr/>
        </p:nvSpPr>
        <p:spPr>
          <a:xfrm>
            <a:off x="5734800" y="3661200"/>
            <a:ext cx="2124360" cy="74952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183" name="CustomShape 19"/>
          <p:cNvSpPr/>
          <p:nvPr/>
        </p:nvSpPr>
        <p:spPr>
          <a:xfrm>
            <a:off x="5737680" y="4513680"/>
            <a:ext cx="2124360" cy="2343960"/>
          </a:xfrm>
          <a:prstGeom prst="roundRect">
            <a:avLst>
              <a:gd name="adj" fmla="val 10025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184" name="CustomShape 20"/>
          <p:cNvSpPr/>
          <p:nvPr/>
        </p:nvSpPr>
        <p:spPr>
          <a:xfrm>
            <a:off x="4317480" y="1885680"/>
            <a:ext cx="14194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5" name="CustomShape 21"/>
          <p:cNvSpPr/>
          <p:nvPr/>
        </p:nvSpPr>
        <p:spPr>
          <a:xfrm>
            <a:off x="4169520" y="2142360"/>
            <a:ext cx="1564920" cy="10425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6" name="CustomShape 22"/>
          <p:cNvSpPr/>
          <p:nvPr/>
        </p:nvSpPr>
        <p:spPr>
          <a:xfrm>
            <a:off x="4169520" y="2450160"/>
            <a:ext cx="1577520" cy="158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7" name="Line 23"/>
          <p:cNvSpPr/>
          <p:nvPr/>
        </p:nvSpPr>
        <p:spPr>
          <a:xfrm>
            <a:off x="2966040" y="2449800"/>
            <a:ext cx="121608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8" name="CustomShape 24"/>
          <p:cNvSpPr/>
          <p:nvPr/>
        </p:nvSpPr>
        <p:spPr>
          <a:xfrm>
            <a:off x="4156560" y="2772000"/>
            <a:ext cx="1580400" cy="29138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189" name="Line 25"/>
          <p:cNvSpPr/>
          <p:nvPr/>
        </p:nvSpPr>
        <p:spPr>
          <a:xfrm>
            <a:off x="3745800" y="2771640"/>
            <a:ext cx="41076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0" name="TextShape 2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3CD0BF8-4306-45A7-8BE3-863459CFED39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191" name="CustomShape 27"/>
          <p:cNvSpPr/>
          <p:nvPr/>
        </p:nvSpPr>
        <p:spPr>
          <a:xfrm>
            <a:off x="4257720" y="1941120"/>
            <a:ext cx="153756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Transformation</a:t>
            </a:r>
            <a:endParaRPr/>
          </a:p>
        </p:txBody>
      </p:sp>
      <p:sp>
        <p:nvSpPr>
          <p:cNvPr id="192" name="CustomShape 28"/>
          <p:cNvSpPr/>
          <p:nvPr/>
        </p:nvSpPr>
        <p:spPr>
          <a:xfrm>
            <a:off x="994680" y="3182760"/>
            <a:ext cx="7466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Action</a:t>
            </a:r>
            <a:endParaRPr/>
          </a:p>
        </p:txBody>
      </p:sp>
    </p:spTree>
  </p:cSld>
  <p:timing>
    <p:tnLst>
      <p:par>
        <p:cTn id="105" dur="indefinite" restart="never" nodeType="tmRoot">
          <p:childTnLst>
            <p:seq>
              <p:cTn id="106" dur="indefinite" nodeType="mainSeq">
                <p:childTnLst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Data Flow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857520" y="1640520"/>
            <a:ext cx="11242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(0, "a b c")</a:t>
            </a:r>
            <a:endParaRPr/>
          </a:p>
        </p:txBody>
      </p:sp>
      <p:sp>
        <p:nvSpPr>
          <p:cNvPr id="195" name="CustomShape 3"/>
          <p:cNvSpPr/>
          <p:nvPr/>
        </p:nvSpPr>
        <p:spPr>
          <a:xfrm>
            <a:off x="2018880" y="1637640"/>
            <a:ext cx="8989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("a b c")</a:t>
            </a:r>
            <a:endParaRPr/>
          </a:p>
        </p:txBody>
      </p:sp>
      <p:sp>
        <p:nvSpPr>
          <p:cNvPr id="196" name="CustomShape 4"/>
          <p:cNvSpPr/>
          <p:nvPr/>
        </p:nvSpPr>
        <p:spPr>
          <a:xfrm>
            <a:off x="52200" y="3824280"/>
            <a:ext cx="130896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(Int,String)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197" name="CustomShape 5"/>
          <p:cNvSpPr/>
          <p:nvPr/>
        </p:nvSpPr>
        <p:spPr>
          <a:xfrm>
            <a:off x="1375560" y="3824280"/>
            <a:ext cx="106344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198" name="CustomShape 6"/>
          <p:cNvSpPr/>
          <p:nvPr/>
        </p:nvSpPr>
        <p:spPr>
          <a:xfrm>
            <a:off x="2561040" y="3824280"/>
            <a:ext cx="131796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199" name="CustomShape 7"/>
          <p:cNvSpPr/>
          <p:nvPr/>
        </p:nvSpPr>
        <p:spPr>
          <a:xfrm>
            <a:off x="3773520" y="3824280"/>
            <a:ext cx="135180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(String, Int)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200" name="CustomShape 8"/>
          <p:cNvSpPr/>
          <p:nvPr/>
        </p:nvSpPr>
        <p:spPr>
          <a:xfrm>
            <a:off x="5229000" y="3824280"/>
            <a:ext cx="135180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(String, Int)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201" name="CustomShape 9"/>
          <p:cNvSpPr/>
          <p:nvPr/>
        </p:nvSpPr>
        <p:spPr>
          <a:xfrm>
            <a:off x="2985480" y="1637640"/>
            <a:ext cx="14536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("a") ("b") ("c")</a:t>
            </a:r>
            <a:endParaRPr/>
          </a:p>
        </p:txBody>
      </p:sp>
      <p:sp>
        <p:nvSpPr>
          <p:cNvPr id="202" name="CustomShape 10"/>
          <p:cNvSpPr/>
          <p:nvPr/>
        </p:nvSpPr>
        <p:spPr>
          <a:xfrm>
            <a:off x="4626000" y="1645920"/>
            <a:ext cx="79668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("a", 1)</a:t>
            </a:r>
            <a:endParaRPr/>
          </a:p>
        </p:txBody>
      </p:sp>
      <p:sp>
        <p:nvSpPr>
          <p:cNvPr id="203" name="CustomShape 11"/>
          <p:cNvSpPr/>
          <p:nvPr/>
        </p:nvSpPr>
        <p:spPr>
          <a:xfrm>
            <a:off x="1419840" y="2071080"/>
            <a:ext cx="1011960" cy="154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04" name="CustomShape 12"/>
          <p:cNvSpPr/>
          <p:nvPr/>
        </p:nvSpPr>
        <p:spPr>
          <a:xfrm>
            <a:off x="215280" y="2069280"/>
            <a:ext cx="1011960" cy="154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05" name="CustomShape 13"/>
          <p:cNvSpPr/>
          <p:nvPr/>
        </p:nvSpPr>
        <p:spPr>
          <a:xfrm>
            <a:off x="374400" y="217944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06" name="CustomShape 14"/>
          <p:cNvSpPr/>
          <p:nvPr/>
        </p:nvSpPr>
        <p:spPr>
          <a:xfrm>
            <a:off x="374400" y="26643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07" name="CustomShape 15"/>
          <p:cNvSpPr/>
          <p:nvPr/>
        </p:nvSpPr>
        <p:spPr>
          <a:xfrm>
            <a:off x="374400" y="314928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08" name="CustomShape 16"/>
          <p:cNvSpPr/>
          <p:nvPr/>
        </p:nvSpPr>
        <p:spPr>
          <a:xfrm>
            <a:off x="1070280" y="2356920"/>
            <a:ext cx="50796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09" name="CustomShape 17"/>
          <p:cNvSpPr/>
          <p:nvPr/>
        </p:nvSpPr>
        <p:spPr>
          <a:xfrm>
            <a:off x="1070280" y="2841840"/>
            <a:ext cx="50796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0" name="CustomShape 18"/>
          <p:cNvSpPr/>
          <p:nvPr/>
        </p:nvSpPr>
        <p:spPr>
          <a:xfrm>
            <a:off x="1070280" y="3326760"/>
            <a:ext cx="50796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11" name="CustomShape 19"/>
          <p:cNvSpPr/>
          <p:nvPr/>
        </p:nvSpPr>
        <p:spPr>
          <a:xfrm>
            <a:off x="1578600" y="218124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2" name="CustomShape 20"/>
          <p:cNvSpPr/>
          <p:nvPr/>
        </p:nvSpPr>
        <p:spPr>
          <a:xfrm>
            <a:off x="1578600" y="26661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3" name="CustomShape 21"/>
          <p:cNvSpPr/>
          <p:nvPr/>
        </p:nvSpPr>
        <p:spPr>
          <a:xfrm>
            <a:off x="1578600" y="315108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4" name="CustomShape 22"/>
          <p:cNvSpPr/>
          <p:nvPr/>
        </p:nvSpPr>
        <p:spPr>
          <a:xfrm>
            <a:off x="3893040" y="2069280"/>
            <a:ext cx="1011960" cy="154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15" name="CustomShape 23"/>
          <p:cNvSpPr/>
          <p:nvPr/>
        </p:nvSpPr>
        <p:spPr>
          <a:xfrm>
            <a:off x="2631240" y="2067480"/>
            <a:ext cx="1011960" cy="1541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16" name="CustomShape 24"/>
          <p:cNvSpPr/>
          <p:nvPr/>
        </p:nvSpPr>
        <p:spPr>
          <a:xfrm>
            <a:off x="2790000" y="217764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7" name="CustomShape 25"/>
          <p:cNvSpPr/>
          <p:nvPr/>
        </p:nvSpPr>
        <p:spPr>
          <a:xfrm>
            <a:off x="2790000" y="26625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8" name="CustomShape 26"/>
          <p:cNvSpPr/>
          <p:nvPr/>
        </p:nvSpPr>
        <p:spPr>
          <a:xfrm>
            <a:off x="2790000" y="314748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19" name="CustomShape 27"/>
          <p:cNvSpPr/>
          <p:nvPr/>
        </p:nvSpPr>
        <p:spPr>
          <a:xfrm>
            <a:off x="3486240" y="2355120"/>
            <a:ext cx="56520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0" name="CustomShape 28"/>
          <p:cNvSpPr/>
          <p:nvPr/>
        </p:nvSpPr>
        <p:spPr>
          <a:xfrm>
            <a:off x="3486240" y="2840040"/>
            <a:ext cx="56520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1" name="CustomShape 29"/>
          <p:cNvSpPr/>
          <p:nvPr/>
        </p:nvSpPr>
        <p:spPr>
          <a:xfrm>
            <a:off x="3486240" y="3324960"/>
            <a:ext cx="56520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2" name="CustomShape 30"/>
          <p:cNvSpPr/>
          <p:nvPr/>
        </p:nvSpPr>
        <p:spPr>
          <a:xfrm>
            <a:off x="4051800" y="217944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23" name="CustomShape 31"/>
          <p:cNvSpPr/>
          <p:nvPr/>
        </p:nvSpPr>
        <p:spPr>
          <a:xfrm>
            <a:off x="4051800" y="26643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24" name="CustomShape 32"/>
          <p:cNvSpPr/>
          <p:nvPr/>
        </p:nvSpPr>
        <p:spPr>
          <a:xfrm>
            <a:off x="4051800" y="314928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25" name="CustomShape 33"/>
          <p:cNvSpPr/>
          <p:nvPr/>
        </p:nvSpPr>
        <p:spPr>
          <a:xfrm flipV="1">
            <a:off x="2274840" y="2354400"/>
            <a:ext cx="515160" cy="3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6" name="CustomShape 34"/>
          <p:cNvSpPr/>
          <p:nvPr/>
        </p:nvSpPr>
        <p:spPr>
          <a:xfrm flipV="1">
            <a:off x="2274840" y="2839320"/>
            <a:ext cx="515160" cy="3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7" name="CustomShape 35"/>
          <p:cNvSpPr/>
          <p:nvPr/>
        </p:nvSpPr>
        <p:spPr>
          <a:xfrm flipV="1">
            <a:off x="2274840" y="3324240"/>
            <a:ext cx="515160" cy="3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28" name="CustomShape 36"/>
          <p:cNvSpPr/>
          <p:nvPr/>
        </p:nvSpPr>
        <p:spPr>
          <a:xfrm>
            <a:off x="5396760" y="2263320"/>
            <a:ext cx="1011960" cy="1145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29" name="CustomShape 37"/>
          <p:cNvSpPr/>
          <p:nvPr/>
        </p:nvSpPr>
        <p:spPr>
          <a:xfrm>
            <a:off x="5555520" y="23907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30" name="CustomShape 38"/>
          <p:cNvSpPr/>
          <p:nvPr/>
        </p:nvSpPr>
        <p:spPr>
          <a:xfrm>
            <a:off x="5555520" y="295560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31" name="CustomShape 39"/>
          <p:cNvSpPr/>
          <p:nvPr/>
        </p:nvSpPr>
        <p:spPr>
          <a:xfrm>
            <a:off x="4748040" y="2356920"/>
            <a:ext cx="807120" cy="210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2" name="CustomShape 40"/>
          <p:cNvSpPr/>
          <p:nvPr/>
        </p:nvSpPr>
        <p:spPr>
          <a:xfrm>
            <a:off x="4748040" y="2358720"/>
            <a:ext cx="807120" cy="774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3" name="CustomShape 41"/>
          <p:cNvSpPr/>
          <p:nvPr/>
        </p:nvSpPr>
        <p:spPr>
          <a:xfrm flipV="1">
            <a:off x="4748040" y="2567160"/>
            <a:ext cx="807120" cy="273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4" name="CustomShape 42"/>
          <p:cNvSpPr/>
          <p:nvPr/>
        </p:nvSpPr>
        <p:spPr>
          <a:xfrm flipV="1">
            <a:off x="4748040" y="2567880"/>
            <a:ext cx="807120" cy="758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5" name="CustomShape 43"/>
          <p:cNvSpPr/>
          <p:nvPr/>
        </p:nvSpPr>
        <p:spPr>
          <a:xfrm>
            <a:off x="4748040" y="2841840"/>
            <a:ext cx="807120" cy="290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6" name="CustomShape 44"/>
          <p:cNvSpPr/>
          <p:nvPr/>
        </p:nvSpPr>
        <p:spPr>
          <a:xfrm flipV="1">
            <a:off x="4748040" y="3132360"/>
            <a:ext cx="807120" cy="193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37" name="CustomShape 45"/>
          <p:cNvSpPr/>
          <p:nvPr/>
        </p:nvSpPr>
        <p:spPr>
          <a:xfrm>
            <a:off x="6839280" y="2263320"/>
            <a:ext cx="1011960" cy="1145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38" name="CustomShape 46"/>
          <p:cNvSpPr/>
          <p:nvPr/>
        </p:nvSpPr>
        <p:spPr>
          <a:xfrm>
            <a:off x="6998040" y="239076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39" name="CustomShape 47"/>
          <p:cNvSpPr/>
          <p:nvPr/>
        </p:nvSpPr>
        <p:spPr>
          <a:xfrm>
            <a:off x="6998040" y="2955600"/>
            <a:ext cx="695880" cy="354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40" name="CustomShape 48"/>
          <p:cNvSpPr/>
          <p:nvPr/>
        </p:nvSpPr>
        <p:spPr>
          <a:xfrm>
            <a:off x="6251760" y="2568240"/>
            <a:ext cx="7462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1" name="CustomShape 49"/>
          <p:cNvSpPr/>
          <p:nvPr/>
        </p:nvSpPr>
        <p:spPr>
          <a:xfrm>
            <a:off x="6251760" y="3133080"/>
            <a:ext cx="74628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42" name="CustomShape 50"/>
          <p:cNvSpPr/>
          <p:nvPr/>
        </p:nvSpPr>
        <p:spPr>
          <a:xfrm>
            <a:off x="5890680" y="1649160"/>
            <a:ext cx="102240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("a", 1) ...</a:t>
            </a:r>
            <a:endParaRPr/>
          </a:p>
        </p:txBody>
      </p:sp>
      <p:sp>
        <p:nvSpPr>
          <p:cNvPr id="243" name="CustomShape 51"/>
          <p:cNvSpPr/>
          <p:nvPr/>
        </p:nvSpPr>
        <p:spPr>
          <a:xfrm>
            <a:off x="7342200" y="1649160"/>
            <a:ext cx="90972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("a", 20)</a:t>
            </a:r>
            <a:endParaRPr/>
          </a:p>
        </p:txBody>
      </p:sp>
      <p:sp>
        <p:nvSpPr>
          <p:cNvPr id="244" name="CustomShape 52"/>
          <p:cNvSpPr/>
          <p:nvPr/>
        </p:nvSpPr>
        <p:spPr>
          <a:xfrm>
            <a:off x="6624360" y="3824280"/>
            <a:ext cx="1444320" cy="4554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RDD[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</a:rPr>
              <a:t>(String, Int)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</a:rPr>
              <a:t>]</a:t>
            </a:r>
            <a:endParaRPr/>
          </a:p>
        </p:txBody>
      </p:sp>
      <p:sp>
        <p:nvSpPr>
          <p:cNvPr id="245" name="TextShape 5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9B8D59-81DF-46F4-86B9-C32C4BAA45E6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246" name="CustomShape 54"/>
          <p:cNvSpPr/>
          <p:nvPr/>
        </p:nvSpPr>
        <p:spPr>
          <a:xfrm>
            <a:off x="-3600" y="1645920"/>
            <a:ext cx="764640" cy="3337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</a:rPr>
              <a:t>"a b c"</a:t>
            </a:r>
            <a:endParaRPr/>
          </a:p>
        </p:txBody>
      </p:sp>
      <p:sp>
        <p:nvSpPr>
          <p:cNvPr id="247" name="CustomShape 55"/>
          <p:cNvSpPr/>
          <p:nvPr/>
        </p:nvSpPr>
        <p:spPr>
          <a:xfrm>
            <a:off x="422280" y="4956480"/>
            <a:ext cx="2954880" cy="1155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sc.</a:t>
            </a:r>
            <a:r>
              <a:rPr lang="en-US" sz="1400">
                <a:solidFill>
                  <a:srgbClr val="558ed5"/>
                </a:solidFill>
                <a:latin typeface="Courier New"/>
                <a:ea typeface="Courier New"/>
              </a:rPr>
              <a:t>textFile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1400">
                <a:solidFill>
                  <a:srgbClr val="558ed5"/>
                </a:solidFill>
                <a:latin typeface="Courier New"/>
                <a:ea typeface="Courier New"/>
              </a:rPr>
              <a:t>flatMap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1400">
                <a:solidFill>
                  <a:srgbClr val="558ed5"/>
                </a:solidFill>
                <a:latin typeface="Courier New"/>
                <a:ea typeface="Courier New"/>
              </a:rPr>
              <a:t>map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(x=&gt;(x,1))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1400">
                <a:solidFill>
                  <a:srgbClr val="558ed5"/>
                </a:solidFill>
                <a:latin typeface="Courier New"/>
                <a:ea typeface="Courier New"/>
              </a:rPr>
              <a:t>reduceByKey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.</a:t>
            </a:r>
            <a:r>
              <a:rPr lang="en-US" sz="1400">
                <a:solidFill>
                  <a:srgbClr val="ff0000"/>
                </a:solidFill>
                <a:latin typeface="Courier New"/>
                <a:ea typeface="Courier New"/>
              </a:rPr>
              <a:t>collect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</a:rPr>
              <a:t>()</a:t>
            </a:r>
            <a:endParaRPr/>
          </a:p>
        </p:txBody>
      </p:sp>
      <p:sp>
        <p:nvSpPr>
          <p:cNvPr id="248" name="CustomShape 56"/>
          <p:cNvSpPr/>
          <p:nvPr/>
        </p:nvSpPr>
        <p:spPr>
          <a:xfrm>
            <a:off x="5540040" y="4956480"/>
            <a:ext cx="2026080" cy="11559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Partitions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Dependency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</a:rPr>
              <a:t>Compute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Preferred Locations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en-US" sz="1400">
                <a:solidFill>
                  <a:srgbClr val="000000"/>
                </a:solidFill>
                <a:latin typeface="Arial"/>
                <a:ea typeface="Arial"/>
              </a:rPr>
              <a:t>Partitioner</a:t>
            </a:r>
            <a:endParaRPr/>
          </a:p>
        </p:txBody>
      </p:sp>
      <p:sp>
        <p:nvSpPr>
          <p:cNvPr id="249" name="CustomShape 57"/>
          <p:cNvSpPr/>
          <p:nvPr/>
        </p:nvSpPr>
        <p:spPr>
          <a:xfrm>
            <a:off x="8281440" y="2202840"/>
            <a:ext cx="779040" cy="1266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</a:rPr>
              <a:t>Driver</a:t>
            </a:r>
            <a:endParaRPr/>
          </a:p>
        </p:txBody>
      </p:sp>
      <p:sp>
        <p:nvSpPr>
          <p:cNvPr id="250" name="CustomShape 58"/>
          <p:cNvSpPr/>
          <p:nvPr/>
        </p:nvSpPr>
        <p:spPr>
          <a:xfrm>
            <a:off x="7694280" y="2568240"/>
            <a:ext cx="586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51" name="CustomShape 59"/>
          <p:cNvSpPr/>
          <p:nvPr/>
        </p:nvSpPr>
        <p:spPr>
          <a:xfrm>
            <a:off x="7694280" y="3133080"/>
            <a:ext cx="586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Dependency</a:t>
            </a: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2944080" y="2806560"/>
            <a:ext cx="591480" cy="111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54" name="CustomShape 3"/>
          <p:cNvSpPr/>
          <p:nvPr/>
        </p:nvSpPr>
        <p:spPr>
          <a:xfrm>
            <a:off x="6222240" y="2391840"/>
            <a:ext cx="591480" cy="112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55" name="CustomShape 4"/>
          <p:cNvSpPr/>
          <p:nvPr/>
        </p:nvSpPr>
        <p:spPr>
          <a:xfrm>
            <a:off x="7536240" y="2562840"/>
            <a:ext cx="591480" cy="780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56" name="CustomShape 5"/>
          <p:cNvSpPr/>
          <p:nvPr/>
        </p:nvSpPr>
        <p:spPr>
          <a:xfrm>
            <a:off x="571320" y="4179960"/>
            <a:ext cx="591480" cy="782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57" name="CustomShape 6"/>
          <p:cNvSpPr/>
          <p:nvPr/>
        </p:nvSpPr>
        <p:spPr>
          <a:xfrm>
            <a:off x="664920" y="42588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58" name="CustomShape 7"/>
          <p:cNvSpPr/>
          <p:nvPr/>
        </p:nvSpPr>
        <p:spPr>
          <a:xfrm>
            <a:off x="664920" y="46126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59" name="CustomShape 8"/>
          <p:cNvSpPr/>
          <p:nvPr/>
        </p:nvSpPr>
        <p:spPr>
          <a:xfrm>
            <a:off x="571320" y="5057280"/>
            <a:ext cx="591480" cy="782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60" name="CustomShape 9"/>
          <p:cNvSpPr/>
          <p:nvPr/>
        </p:nvSpPr>
        <p:spPr>
          <a:xfrm>
            <a:off x="664920" y="51357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1" name="CustomShape 10"/>
          <p:cNvSpPr/>
          <p:nvPr/>
        </p:nvSpPr>
        <p:spPr>
          <a:xfrm>
            <a:off x="664920" y="54900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2" name="CustomShape 11"/>
          <p:cNvSpPr/>
          <p:nvPr/>
        </p:nvSpPr>
        <p:spPr>
          <a:xfrm>
            <a:off x="1704960" y="4276440"/>
            <a:ext cx="591480" cy="1488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63" name="CustomShape 12"/>
          <p:cNvSpPr/>
          <p:nvPr/>
        </p:nvSpPr>
        <p:spPr>
          <a:xfrm>
            <a:off x="1798560" y="43552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4" name="CustomShape 13"/>
          <p:cNvSpPr/>
          <p:nvPr/>
        </p:nvSpPr>
        <p:spPr>
          <a:xfrm>
            <a:off x="1798560" y="47091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5" name="CustomShape 14"/>
          <p:cNvSpPr/>
          <p:nvPr/>
        </p:nvSpPr>
        <p:spPr>
          <a:xfrm>
            <a:off x="1798560" y="50594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6" name="CustomShape 15"/>
          <p:cNvSpPr/>
          <p:nvPr/>
        </p:nvSpPr>
        <p:spPr>
          <a:xfrm>
            <a:off x="1798560" y="54133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67" name="CustomShape 16"/>
          <p:cNvSpPr/>
          <p:nvPr/>
        </p:nvSpPr>
        <p:spPr>
          <a:xfrm>
            <a:off x="1071720" y="4387680"/>
            <a:ext cx="726480" cy="961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8" name="CustomShape 17"/>
          <p:cNvSpPr/>
          <p:nvPr/>
        </p:nvSpPr>
        <p:spPr>
          <a:xfrm>
            <a:off x="1071720" y="4741560"/>
            <a:ext cx="726480" cy="961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69" name="CustomShape 18"/>
          <p:cNvSpPr/>
          <p:nvPr/>
        </p:nvSpPr>
        <p:spPr>
          <a:xfrm flipV="1">
            <a:off x="1071720" y="5187600"/>
            <a:ext cx="726480" cy="75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0" name="CustomShape 19"/>
          <p:cNvSpPr/>
          <p:nvPr/>
        </p:nvSpPr>
        <p:spPr>
          <a:xfrm flipV="1">
            <a:off x="1071720" y="5541480"/>
            <a:ext cx="726480" cy="75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71" name="CustomShape 20"/>
          <p:cNvSpPr/>
          <p:nvPr/>
        </p:nvSpPr>
        <p:spPr>
          <a:xfrm>
            <a:off x="6165000" y="4153680"/>
            <a:ext cx="591480" cy="782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72" name="CustomShape 21"/>
          <p:cNvSpPr/>
          <p:nvPr/>
        </p:nvSpPr>
        <p:spPr>
          <a:xfrm>
            <a:off x="6258600" y="42325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3" name="CustomShape 22"/>
          <p:cNvSpPr/>
          <p:nvPr/>
        </p:nvSpPr>
        <p:spPr>
          <a:xfrm>
            <a:off x="6258600" y="45864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4" name="CustomShape 23"/>
          <p:cNvSpPr/>
          <p:nvPr/>
        </p:nvSpPr>
        <p:spPr>
          <a:xfrm>
            <a:off x="6165000" y="5030640"/>
            <a:ext cx="591480" cy="782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75" name="CustomShape 24"/>
          <p:cNvSpPr/>
          <p:nvPr/>
        </p:nvSpPr>
        <p:spPr>
          <a:xfrm>
            <a:off x="6258600" y="51094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6" name="CustomShape 25"/>
          <p:cNvSpPr/>
          <p:nvPr/>
        </p:nvSpPr>
        <p:spPr>
          <a:xfrm>
            <a:off x="6258600" y="54637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7" name="CustomShape 26"/>
          <p:cNvSpPr/>
          <p:nvPr/>
        </p:nvSpPr>
        <p:spPr>
          <a:xfrm>
            <a:off x="7478640" y="4446000"/>
            <a:ext cx="591480" cy="112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278" name="CustomShape 27"/>
          <p:cNvSpPr/>
          <p:nvPr/>
        </p:nvSpPr>
        <p:spPr>
          <a:xfrm>
            <a:off x="7572240" y="45248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79" name="CustomShape 28"/>
          <p:cNvSpPr/>
          <p:nvPr/>
        </p:nvSpPr>
        <p:spPr>
          <a:xfrm>
            <a:off x="7572240" y="48790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80" name="CustomShape 29"/>
          <p:cNvSpPr/>
          <p:nvPr/>
        </p:nvSpPr>
        <p:spPr>
          <a:xfrm>
            <a:off x="7572240" y="52293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81" name="CustomShape 30"/>
          <p:cNvSpPr/>
          <p:nvPr/>
        </p:nvSpPr>
        <p:spPr>
          <a:xfrm>
            <a:off x="6665400" y="4361400"/>
            <a:ext cx="90612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2" name="CustomShape 31"/>
          <p:cNvSpPr/>
          <p:nvPr/>
        </p:nvSpPr>
        <p:spPr>
          <a:xfrm>
            <a:off x="6665400" y="4715280"/>
            <a:ext cx="90612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3" name="CustomShape 32"/>
          <p:cNvSpPr/>
          <p:nvPr/>
        </p:nvSpPr>
        <p:spPr>
          <a:xfrm>
            <a:off x="6665400" y="5238360"/>
            <a:ext cx="906120" cy="119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4" name="CustomShape 33"/>
          <p:cNvSpPr/>
          <p:nvPr/>
        </p:nvSpPr>
        <p:spPr>
          <a:xfrm>
            <a:off x="6665400" y="4361400"/>
            <a:ext cx="906120" cy="646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5" name="CustomShape 34"/>
          <p:cNvSpPr/>
          <p:nvPr/>
        </p:nvSpPr>
        <p:spPr>
          <a:xfrm>
            <a:off x="6665400" y="4361400"/>
            <a:ext cx="906120" cy="9964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6" name="CustomShape 35"/>
          <p:cNvSpPr/>
          <p:nvPr/>
        </p:nvSpPr>
        <p:spPr>
          <a:xfrm>
            <a:off x="6665400" y="4715280"/>
            <a:ext cx="906120" cy="642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7" name="CustomShape 36"/>
          <p:cNvSpPr/>
          <p:nvPr/>
        </p:nvSpPr>
        <p:spPr>
          <a:xfrm flipV="1">
            <a:off x="6665400" y="4653000"/>
            <a:ext cx="906120" cy="584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8" name="CustomShape 37"/>
          <p:cNvSpPr/>
          <p:nvPr/>
        </p:nvSpPr>
        <p:spPr>
          <a:xfrm flipV="1">
            <a:off x="6665400" y="5358240"/>
            <a:ext cx="906120" cy="234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89" name="CustomShape 38"/>
          <p:cNvSpPr/>
          <p:nvPr/>
        </p:nvSpPr>
        <p:spPr>
          <a:xfrm flipV="1">
            <a:off x="6665400" y="4653720"/>
            <a:ext cx="906120" cy="61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0" name="CustomShape 39"/>
          <p:cNvSpPr/>
          <p:nvPr/>
        </p:nvSpPr>
        <p:spPr>
          <a:xfrm flipV="1">
            <a:off x="6665400" y="4653720"/>
            <a:ext cx="906120" cy="938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1" name="CustomShape 40"/>
          <p:cNvSpPr/>
          <p:nvPr/>
        </p:nvSpPr>
        <p:spPr>
          <a:xfrm flipV="1">
            <a:off x="6665400" y="5007240"/>
            <a:ext cx="906120" cy="584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2" name="CustomShape 41"/>
          <p:cNvSpPr/>
          <p:nvPr/>
        </p:nvSpPr>
        <p:spPr>
          <a:xfrm flipV="1">
            <a:off x="6665400" y="5007960"/>
            <a:ext cx="906120" cy="2304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293" name="CustomShape 42"/>
          <p:cNvSpPr/>
          <p:nvPr/>
        </p:nvSpPr>
        <p:spPr>
          <a:xfrm>
            <a:off x="547200" y="5815440"/>
            <a:ext cx="174924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union</a:t>
            </a:r>
            <a:endParaRPr/>
          </a:p>
        </p:txBody>
      </p:sp>
      <p:sp>
        <p:nvSpPr>
          <p:cNvPr id="294" name="CustomShape 43"/>
          <p:cNvSpPr/>
          <p:nvPr/>
        </p:nvSpPr>
        <p:spPr>
          <a:xfrm>
            <a:off x="6186240" y="3470760"/>
            <a:ext cx="20059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groupByKey</a:t>
            </a:r>
            <a:endParaRPr/>
          </a:p>
        </p:txBody>
      </p:sp>
      <p:sp>
        <p:nvSpPr>
          <p:cNvPr id="295" name="CustomShape 44"/>
          <p:cNvSpPr/>
          <p:nvPr/>
        </p:nvSpPr>
        <p:spPr>
          <a:xfrm>
            <a:off x="5784480" y="5813280"/>
            <a:ext cx="2839680" cy="76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join with inputs not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2200">
                <a:solidFill>
                  <a:srgbClr val="000000"/>
                </a:solidFill>
                <a:latin typeface="Arial"/>
              </a:rPr>
              <a:t>co-partitioned</a:t>
            </a:r>
            <a:endParaRPr/>
          </a:p>
        </p:txBody>
      </p:sp>
      <p:sp>
        <p:nvSpPr>
          <p:cNvPr id="296" name="CustomShape 45"/>
          <p:cNvSpPr/>
          <p:nvPr/>
        </p:nvSpPr>
        <p:spPr>
          <a:xfrm>
            <a:off x="6315840" y="24728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97" name="CustomShape 46"/>
          <p:cNvSpPr/>
          <p:nvPr/>
        </p:nvSpPr>
        <p:spPr>
          <a:xfrm>
            <a:off x="6315840" y="28270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98" name="CustomShape 47"/>
          <p:cNvSpPr/>
          <p:nvPr/>
        </p:nvSpPr>
        <p:spPr>
          <a:xfrm>
            <a:off x="6315840" y="31665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299" name="CustomShape 48"/>
          <p:cNvSpPr/>
          <p:nvPr/>
        </p:nvSpPr>
        <p:spPr>
          <a:xfrm>
            <a:off x="7636680" y="26492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00" name="CustomShape 49"/>
          <p:cNvSpPr/>
          <p:nvPr/>
        </p:nvSpPr>
        <p:spPr>
          <a:xfrm>
            <a:off x="7636680" y="30034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01" name="CustomShape 50"/>
          <p:cNvSpPr/>
          <p:nvPr/>
        </p:nvSpPr>
        <p:spPr>
          <a:xfrm>
            <a:off x="6722640" y="2601720"/>
            <a:ext cx="913680" cy="176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2" name="CustomShape 51"/>
          <p:cNvSpPr/>
          <p:nvPr/>
        </p:nvSpPr>
        <p:spPr>
          <a:xfrm>
            <a:off x="6722640" y="2955960"/>
            <a:ext cx="913680" cy="176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3" name="CustomShape 52"/>
          <p:cNvSpPr/>
          <p:nvPr/>
        </p:nvSpPr>
        <p:spPr>
          <a:xfrm>
            <a:off x="6722640" y="2601720"/>
            <a:ext cx="913680" cy="530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4" name="CustomShape 53"/>
          <p:cNvSpPr/>
          <p:nvPr/>
        </p:nvSpPr>
        <p:spPr>
          <a:xfrm flipV="1">
            <a:off x="6722640" y="2777040"/>
            <a:ext cx="913680" cy="516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5" name="CustomShape 54"/>
          <p:cNvSpPr/>
          <p:nvPr/>
        </p:nvSpPr>
        <p:spPr>
          <a:xfrm flipV="1">
            <a:off x="6722640" y="2777760"/>
            <a:ext cx="913680" cy="1771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6" name="CustomShape 55"/>
          <p:cNvSpPr/>
          <p:nvPr/>
        </p:nvSpPr>
        <p:spPr>
          <a:xfrm flipV="1">
            <a:off x="6722640" y="3132360"/>
            <a:ext cx="913680" cy="162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07" name="CustomShape 56"/>
          <p:cNvSpPr/>
          <p:nvPr/>
        </p:nvSpPr>
        <p:spPr>
          <a:xfrm>
            <a:off x="3040560" y="32176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08" name="CustomShape 57"/>
          <p:cNvSpPr/>
          <p:nvPr/>
        </p:nvSpPr>
        <p:spPr>
          <a:xfrm>
            <a:off x="3040560" y="35715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09" name="CustomShape 58"/>
          <p:cNvSpPr/>
          <p:nvPr/>
        </p:nvSpPr>
        <p:spPr>
          <a:xfrm>
            <a:off x="2946960" y="4037760"/>
            <a:ext cx="591480" cy="1114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10" name="CustomShape 59"/>
          <p:cNvSpPr/>
          <p:nvPr/>
        </p:nvSpPr>
        <p:spPr>
          <a:xfrm>
            <a:off x="3040560" y="41166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11" name="CustomShape 60"/>
          <p:cNvSpPr/>
          <p:nvPr/>
        </p:nvSpPr>
        <p:spPr>
          <a:xfrm>
            <a:off x="3040560" y="44704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12" name="CustomShape 61"/>
          <p:cNvSpPr/>
          <p:nvPr/>
        </p:nvSpPr>
        <p:spPr>
          <a:xfrm>
            <a:off x="4080600" y="3431520"/>
            <a:ext cx="591480" cy="1144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13" name="CustomShape 62"/>
          <p:cNvSpPr/>
          <p:nvPr/>
        </p:nvSpPr>
        <p:spPr>
          <a:xfrm>
            <a:off x="4174200" y="35100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14" name="CustomShape 63"/>
          <p:cNvSpPr/>
          <p:nvPr/>
        </p:nvSpPr>
        <p:spPr>
          <a:xfrm>
            <a:off x="4174200" y="38642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15" name="CustomShape 64"/>
          <p:cNvSpPr/>
          <p:nvPr/>
        </p:nvSpPr>
        <p:spPr>
          <a:xfrm>
            <a:off x="3447360" y="3346560"/>
            <a:ext cx="726480" cy="646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6" name="CustomShape 65"/>
          <p:cNvSpPr/>
          <p:nvPr/>
        </p:nvSpPr>
        <p:spPr>
          <a:xfrm>
            <a:off x="3447360" y="3700440"/>
            <a:ext cx="726480" cy="649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7" name="CustomShape 66"/>
          <p:cNvSpPr/>
          <p:nvPr/>
        </p:nvSpPr>
        <p:spPr>
          <a:xfrm flipV="1">
            <a:off x="3447360" y="3638880"/>
            <a:ext cx="726480" cy="606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8" name="CustomShape 67"/>
          <p:cNvSpPr/>
          <p:nvPr/>
        </p:nvSpPr>
        <p:spPr>
          <a:xfrm flipV="1">
            <a:off x="3447360" y="3993120"/>
            <a:ext cx="726480" cy="606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19" name="CustomShape 68"/>
          <p:cNvSpPr/>
          <p:nvPr/>
        </p:nvSpPr>
        <p:spPr>
          <a:xfrm>
            <a:off x="2946960" y="5180040"/>
            <a:ext cx="2004840" cy="1095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join with inputs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co-partitioned</a:t>
            </a:r>
            <a:endParaRPr/>
          </a:p>
        </p:txBody>
      </p:sp>
      <p:sp>
        <p:nvSpPr>
          <p:cNvPr id="320" name="CustomShape 69"/>
          <p:cNvSpPr/>
          <p:nvPr/>
        </p:nvSpPr>
        <p:spPr>
          <a:xfrm>
            <a:off x="571320" y="2469600"/>
            <a:ext cx="591480" cy="111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21" name="CustomShape 70"/>
          <p:cNvSpPr/>
          <p:nvPr/>
        </p:nvSpPr>
        <p:spPr>
          <a:xfrm>
            <a:off x="664920" y="25484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2" name="CustomShape 71"/>
          <p:cNvSpPr/>
          <p:nvPr/>
        </p:nvSpPr>
        <p:spPr>
          <a:xfrm>
            <a:off x="664920" y="29023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3" name="CustomShape 72"/>
          <p:cNvSpPr/>
          <p:nvPr/>
        </p:nvSpPr>
        <p:spPr>
          <a:xfrm>
            <a:off x="664920" y="32389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4" name="CustomShape 73"/>
          <p:cNvSpPr/>
          <p:nvPr/>
        </p:nvSpPr>
        <p:spPr>
          <a:xfrm>
            <a:off x="1704960" y="2467800"/>
            <a:ext cx="591480" cy="1119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25" name="CustomShape 74"/>
          <p:cNvSpPr/>
          <p:nvPr/>
        </p:nvSpPr>
        <p:spPr>
          <a:xfrm>
            <a:off x="1798560" y="25466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6" name="CustomShape 75"/>
          <p:cNvSpPr/>
          <p:nvPr/>
        </p:nvSpPr>
        <p:spPr>
          <a:xfrm>
            <a:off x="1798560" y="29005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7" name="CustomShape 76"/>
          <p:cNvSpPr/>
          <p:nvPr/>
        </p:nvSpPr>
        <p:spPr>
          <a:xfrm>
            <a:off x="1798560" y="32371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28" name="CustomShape 77"/>
          <p:cNvSpPr/>
          <p:nvPr/>
        </p:nvSpPr>
        <p:spPr>
          <a:xfrm flipV="1">
            <a:off x="1071720" y="2675160"/>
            <a:ext cx="72648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29" name="CustomShape 78"/>
          <p:cNvSpPr/>
          <p:nvPr/>
        </p:nvSpPr>
        <p:spPr>
          <a:xfrm flipV="1">
            <a:off x="1071720" y="3029760"/>
            <a:ext cx="72648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0" name="CustomShape 79"/>
          <p:cNvSpPr/>
          <p:nvPr/>
        </p:nvSpPr>
        <p:spPr>
          <a:xfrm flipV="1">
            <a:off x="1071720" y="3366360"/>
            <a:ext cx="726480" cy="1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1" name="CustomShape 80"/>
          <p:cNvSpPr/>
          <p:nvPr/>
        </p:nvSpPr>
        <p:spPr>
          <a:xfrm>
            <a:off x="547200" y="3592080"/>
            <a:ext cx="1725120" cy="42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000000"/>
                </a:solidFill>
                <a:latin typeface="Arial"/>
              </a:rPr>
              <a:t>map, filter</a:t>
            </a:r>
            <a:endParaRPr/>
          </a:p>
        </p:txBody>
      </p:sp>
      <p:sp>
        <p:nvSpPr>
          <p:cNvPr id="332" name="CustomShape 81"/>
          <p:cNvSpPr/>
          <p:nvPr/>
        </p:nvSpPr>
        <p:spPr>
          <a:xfrm flipV="1">
            <a:off x="5195520" y="2561760"/>
            <a:ext cx="360" cy="3715920"/>
          </a:xfrm>
          <a:prstGeom prst="straightConnector1">
            <a:avLst/>
          </a:prstGeom>
          <a:noFill/>
          <a:ln w="28440">
            <a:solidFill>
              <a:srgbClr val="bfbfbf"/>
            </a:solidFill>
            <a:round/>
          </a:ln>
        </p:spPr>
      </p:sp>
      <p:sp>
        <p:nvSpPr>
          <p:cNvPr id="333" name="CustomShape 82"/>
          <p:cNvSpPr/>
          <p:nvPr/>
        </p:nvSpPr>
        <p:spPr>
          <a:xfrm>
            <a:off x="3040560" y="28818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34" name="CustomShape 83"/>
          <p:cNvSpPr/>
          <p:nvPr/>
        </p:nvSpPr>
        <p:spPr>
          <a:xfrm>
            <a:off x="3040560" y="48052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35" name="CustomShape 84"/>
          <p:cNvSpPr/>
          <p:nvPr/>
        </p:nvSpPr>
        <p:spPr>
          <a:xfrm>
            <a:off x="4174200" y="42217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36" name="CustomShape 85"/>
          <p:cNvSpPr/>
          <p:nvPr/>
        </p:nvSpPr>
        <p:spPr>
          <a:xfrm>
            <a:off x="3447360" y="3010680"/>
            <a:ext cx="726480" cy="628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7" name="CustomShape 86"/>
          <p:cNvSpPr/>
          <p:nvPr/>
        </p:nvSpPr>
        <p:spPr>
          <a:xfrm flipV="1">
            <a:off x="3447360" y="4350960"/>
            <a:ext cx="726480" cy="583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38" name="CustomShape 87"/>
          <p:cNvSpPr/>
          <p:nvPr/>
        </p:nvSpPr>
        <p:spPr>
          <a:xfrm>
            <a:off x="458640" y="1669680"/>
            <a:ext cx="2369520" cy="48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600">
                <a:solidFill>
                  <a:srgbClr val="000000"/>
                </a:solidFill>
                <a:latin typeface="Arial"/>
              </a:rPr>
              <a:t>Narrow” deps:</a:t>
            </a:r>
            <a:endParaRPr/>
          </a:p>
        </p:txBody>
      </p:sp>
      <p:sp>
        <p:nvSpPr>
          <p:cNvPr id="339" name="CustomShape 88"/>
          <p:cNvSpPr/>
          <p:nvPr/>
        </p:nvSpPr>
        <p:spPr>
          <a:xfrm>
            <a:off x="5255280" y="1669680"/>
            <a:ext cx="3337200" cy="4863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Arial"/>
              </a:rPr>
              <a:t>“</a:t>
            </a:r>
            <a:r>
              <a:rPr lang="en-US" sz="2600">
                <a:solidFill>
                  <a:srgbClr val="000000"/>
                </a:solidFill>
                <a:latin typeface="Arial"/>
              </a:rPr>
              <a:t>Wide” (shuffle) deps:</a:t>
            </a:r>
            <a:endParaRPr/>
          </a:p>
        </p:txBody>
      </p:sp>
      <p:sp>
        <p:nvSpPr>
          <p:cNvPr id="340" name="TextShape 8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DC81B5-F838-4072-9DD5-1858CDCD5708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Example: HadoopRDD</a:t>
            </a:r>
            <a:endParaRPr/>
          </a:p>
        </p:txBody>
      </p:sp>
      <p:sp>
        <p:nvSpPr>
          <p:cNvPr id="3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one per HDFS block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dependencies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none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compute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(partition)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read corresponding block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preferredLocations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(part)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HDFS block location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partitioner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none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2A60833-BE66-4A1F-9320-A1AD99275EB5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Example: MappedRDD</a:t>
            </a:r>
            <a:endParaRPr/>
          </a:p>
        </p:txBody>
      </p:sp>
      <p:sp>
        <p:nvSpPr>
          <p:cNvPr id="3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same as parent RDD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dependencies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“one-to-one” on parent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compute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(partition)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compute parent and map it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preferredLocations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(part)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none </a:t>
            </a:r>
            <a:r>
              <a:rPr lang="zh-CN" sz="3200">
                <a:solidFill>
                  <a:srgbClr val="808080"/>
                </a:solidFill>
                <a:latin typeface="Arial"/>
                <a:ea typeface="Arial"/>
              </a:rPr>
              <a:t>(ask parent)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partitioner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none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4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0F10ACA-9413-4CEB-90FD-A9E8C636D54F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347" name="CustomShape 4"/>
          <p:cNvSpPr/>
          <p:nvPr/>
        </p:nvSpPr>
        <p:spPr>
          <a:xfrm>
            <a:off x="19800" y="3985560"/>
            <a:ext cx="9044280" cy="2476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4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81520" y="3985560"/>
            <a:ext cx="6641640" cy="247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Outline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b="1" i="1" lang="zh-CN" sz="3200">
                <a:solidFill>
                  <a:srgbClr val="000000"/>
                </a:solidFill>
                <a:latin typeface="Arial"/>
                <a:ea typeface="Arial"/>
              </a:rPr>
              <a:t>Basics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Spark Internals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Example: ShuffledRDD</a:t>
            </a:r>
            <a:endParaRPr/>
          </a:p>
        </p:txBody>
      </p:sp>
      <p:sp>
        <p:nvSpPr>
          <p:cNvPr id="3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one per reduce task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dependencies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“shuffle” on parent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compute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(partition)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read shuffled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preferredLocations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(part)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none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partitioner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HashPartitioner(numTasks)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00AF3B8-302D-43EE-B0A2-483E0D55C01D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352" name="CustomShape 4"/>
          <p:cNvSpPr/>
          <p:nvPr/>
        </p:nvSpPr>
        <p:spPr>
          <a:xfrm>
            <a:off x="19800" y="3566520"/>
            <a:ext cx="9044280" cy="28951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353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00560" y="3566520"/>
            <a:ext cx="7683120" cy="289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Example: CoGroupedRDD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one per reduce task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dependencies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“shuffle” / “one-to-one”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compute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(partition)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= read and join shuffled data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preferredLocations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(part)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none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3366ff"/>
                </a:solidFill>
                <a:latin typeface="Arial"/>
                <a:ea typeface="Arial"/>
              </a:rPr>
              <a:t>partitioner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= HashPartitioner(numTasks)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5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7CA540F-FFF6-4D45-A945-CFA0D3CF9AE7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357" name="CustomShape 4"/>
          <p:cNvSpPr/>
          <p:nvPr/>
        </p:nvSpPr>
        <p:spPr>
          <a:xfrm>
            <a:off x="49680" y="2842560"/>
            <a:ext cx="9044280" cy="36190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8" name="CustomShape 5"/>
          <p:cNvSpPr/>
          <p:nvPr/>
        </p:nvSpPr>
        <p:spPr>
          <a:xfrm>
            <a:off x="2751120" y="3040920"/>
            <a:ext cx="3601440" cy="3084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59" name="CustomShape 6"/>
          <p:cNvSpPr/>
          <p:nvPr/>
        </p:nvSpPr>
        <p:spPr>
          <a:xfrm>
            <a:off x="3692160" y="3672360"/>
            <a:ext cx="591480" cy="782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60" name="CustomShape 7"/>
          <p:cNvSpPr/>
          <p:nvPr/>
        </p:nvSpPr>
        <p:spPr>
          <a:xfrm>
            <a:off x="3785760" y="37512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1" name="CustomShape 8"/>
          <p:cNvSpPr/>
          <p:nvPr/>
        </p:nvSpPr>
        <p:spPr>
          <a:xfrm>
            <a:off x="3785760" y="41050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2" name="CustomShape 9"/>
          <p:cNvSpPr/>
          <p:nvPr/>
        </p:nvSpPr>
        <p:spPr>
          <a:xfrm>
            <a:off x="3692160" y="4549320"/>
            <a:ext cx="591480" cy="109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63" name="CustomShape 10"/>
          <p:cNvSpPr/>
          <p:nvPr/>
        </p:nvSpPr>
        <p:spPr>
          <a:xfrm>
            <a:off x="3785760" y="46281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4" name="CustomShape 11"/>
          <p:cNvSpPr/>
          <p:nvPr/>
        </p:nvSpPr>
        <p:spPr>
          <a:xfrm>
            <a:off x="3785760" y="498204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5" name="CustomShape 12"/>
          <p:cNvSpPr/>
          <p:nvPr/>
        </p:nvSpPr>
        <p:spPr>
          <a:xfrm>
            <a:off x="5005800" y="3964680"/>
            <a:ext cx="591480" cy="1127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66" name="CustomShape 13"/>
          <p:cNvSpPr/>
          <p:nvPr/>
        </p:nvSpPr>
        <p:spPr>
          <a:xfrm>
            <a:off x="5099400" y="404352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7" name="CustomShape 14"/>
          <p:cNvSpPr/>
          <p:nvPr/>
        </p:nvSpPr>
        <p:spPr>
          <a:xfrm>
            <a:off x="5099400" y="439740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8" name="CustomShape 15"/>
          <p:cNvSpPr/>
          <p:nvPr/>
        </p:nvSpPr>
        <p:spPr>
          <a:xfrm>
            <a:off x="5099400" y="474768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69" name="CustomShape 16"/>
          <p:cNvSpPr/>
          <p:nvPr/>
        </p:nvSpPr>
        <p:spPr>
          <a:xfrm>
            <a:off x="4192560" y="3880080"/>
            <a:ext cx="90612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0" name="CustomShape 17"/>
          <p:cNvSpPr/>
          <p:nvPr/>
        </p:nvSpPr>
        <p:spPr>
          <a:xfrm>
            <a:off x="4192560" y="4233960"/>
            <a:ext cx="906120" cy="2919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1" name="CustomShape 18"/>
          <p:cNvSpPr/>
          <p:nvPr/>
        </p:nvSpPr>
        <p:spPr>
          <a:xfrm>
            <a:off x="4192560" y="3880080"/>
            <a:ext cx="906120" cy="646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2" name="CustomShape 19"/>
          <p:cNvSpPr/>
          <p:nvPr/>
        </p:nvSpPr>
        <p:spPr>
          <a:xfrm>
            <a:off x="4192560" y="3880080"/>
            <a:ext cx="906120" cy="9964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3" name="CustomShape 20"/>
          <p:cNvSpPr/>
          <p:nvPr/>
        </p:nvSpPr>
        <p:spPr>
          <a:xfrm>
            <a:off x="4192560" y="4233960"/>
            <a:ext cx="906120" cy="6422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4" name="CustomShape 21"/>
          <p:cNvSpPr/>
          <p:nvPr/>
        </p:nvSpPr>
        <p:spPr>
          <a:xfrm flipV="1">
            <a:off x="4192560" y="4171680"/>
            <a:ext cx="906120" cy="584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5" name="CustomShape 22"/>
          <p:cNvSpPr/>
          <p:nvPr/>
        </p:nvSpPr>
        <p:spPr>
          <a:xfrm flipV="1">
            <a:off x="4191480" y="4876560"/>
            <a:ext cx="907560" cy="5623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6" name="CustomShape 23"/>
          <p:cNvSpPr/>
          <p:nvPr/>
        </p:nvSpPr>
        <p:spPr>
          <a:xfrm flipV="1">
            <a:off x="4192560" y="4172400"/>
            <a:ext cx="906120" cy="612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7" name="CustomShape 24"/>
          <p:cNvSpPr/>
          <p:nvPr/>
        </p:nvSpPr>
        <p:spPr>
          <a:xfrm flipV="1">
            <a:off x="4192560" y="4525560"/>
            <a:ext cx="906120" cy="5842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78" name="CustomShape 25"/>
          <p:cNvSpPr/>
          <p:nvPr/>
        </p:nvSpPr>
        <p:spPr>
          <a:xfrm>
            <a:off x="3784680" y="5310360"/>
            <a:ext cx="406440" cy="257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</p:spTree>
  </p:cSld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685800" y="16092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>
                <a:solidFill>
                  <a:srgbClr val="000000"/>
                </a:solidFill>
                <a:latin typeface="Arial"/>
                <a:ea typeface="Arial"/>
              </a:rPr>
              <a:t>Spark Internals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1371600" y="293976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4400">
                <a:solidFill>
                  <a:srgbClr val="8b8b8b"/>
                </a:solidFill>
                <a:latin typeface="Arial"/>
                <a:ea typeface="Arial"/>
              </a:rPr>
              <a:t>Life of a Job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85" dur="indefinite" restart="never" nodeType="tmRoot">
          <p:childTnLst>
            <p:seq>
              <p:cTn id="1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Job</a:t>
            </a:r>
            <a:endParaRPr/>
          </a:p>
        </p:txBody>
      </p:sp>
      <p:sp>
        <p:nvSpPr>
          <p:cNvPr id="382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83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84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85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86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87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8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89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0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1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2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3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94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395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6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7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398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399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0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1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02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03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04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5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6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07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408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409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410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11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12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13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14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15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6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7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8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19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0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1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22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23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24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5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26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27" name="CustomShape 47"/>
          <p:cNvSpPr/>
          <p:nvPr/>
        </p:nvSpPr>
        <p:spPr>
          <a:xfrm>
            <a:off x="758160" y="1614960"/>
            <a:ext cx="12283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(0, "a b c")</a:t>
            </a:r>
            <a:endParaRPr/>
          </a:p>
        </p:txBody>
      </p:sp>
      <p:sp>
        <p:nvSpPr>
          <p:cNvPr id="428" name="CustomShape 48"/>
          <p:cNvSpPr/>
          <p:nvPr/>
        </p:nvSpPr>
        <p:spPr>
          <a:xfrm>
            <a:off x="2204640" y="1614960"/>
            <a:ext cx="9842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("a b c")</a:t>
            </a:r>
            <a:endParaRPr/>
          </a:p>
        </p:txBody>
      </p:sp>
      <p:sp>
        <p:nvSpPr>
          <p:cNvPr id="429" name="CustomShape 49"/>
          <p:cNvSpPr/>
          <p:nvPr/>
        </p:nvSpPr>
        <p:spPr>
          <a:xfrm>
            <a:off x="3322440" y="1614960"/>
            <a:ext cx="1616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("a") ("b") ("c")</a:t>
            </a:r>
            <a:endParaRPr/>
          </a:p>
        </p:txBody>
      </p:sp>
      <p:sp>
        <p:nvSpPr>
          <p:cNvPr id="430" name="CustomShape 50"/>
          <p:cNvSpPr/>
          <p:nvPr/>
        </p:nvSpPr>
        <p:spPr>
          <a:xfrm>
            <a:off x="5154480" y="1614960"/>
            <a:ext cx="8654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("a", 1)</a:t>
            </a:r>
            <a:endParaRPr/>
          </a:p>
        </p:txBody>
      </p:sp>
      <p:sp>
        <p:nvSpPr>
          <p:cNvPr id="431" name="CustomShape 51"/>
          <p:cNvSpPr/>
          <p:nvPr/>
        </p:nvSpPr>
        <p:spPr>
          <a:xfrm>
            <a:off x="6581520" y="1614960"/>
            <a:ext cx="11077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("a", 1) ...</a:t>
            </a:r>
            <a:endParaRPr/>
          </a:p>
        </p:txBody>
      </p:sp>
      <p:sp>
        <p:nvSpPr>
          <p:cNvPr id="432" name="CustomShape 52"/>
          <p:cNvSpPr/>
          <p:nvPr/>
        </p:nvSpPr>
        <p:spPr>
          <a:xfrm>
            <a:off x="7859160" y="1614960"/>
            <a:ext cx="991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("a", 20)</a:t>
            </a:r>
            <a:endParaRPr/>
          </a:p>
        </p:txBody>
      </p:sp>
      <p:sp>
        <p:nvSpPr>
          <p:cNvPr id="433" name="CustomShape 53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34" name="TextShape 5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8D2B7C9-0BE4-47DE-B95F-33599C9D4D9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pic>
        <p:nvPicPr>
          <p:cNvPr id="435" name="Picture 10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99040" y="5518080"/>
            <a:ext cx="6578280" cy="77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7" dur="indefinite" restart="never" nodeType="tmRoot">
          <p:childTnLst>
            <p:seq>
              <p:cTn id="1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Stage</a:t>
            </a:r>
            <a:endParaRPr/>
          </a:p>
        </p:txBody>
      </p:sp>
      <p:sp>
        <p:nvSpPr>
          <p:cNvPr id="437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38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39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0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1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2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3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4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45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6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7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48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49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50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1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2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3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4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5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56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7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8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59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0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1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62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463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464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465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66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67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68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69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70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1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2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3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4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5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76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77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78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79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0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81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482" name="CustomShape 47"/>
          <p:cNvSpPr/>
          <p:nvPr/>
        </p:nvSpPr>
        <p:spPr>
          <a:xfrm>
            <a:off x="6975720" y="1868040"/>
            <a:ext cx="145944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483" name="CustomShape 48"/>
          <p:cNvSpPr/>
          <p:nvPr/>
        </p:nvSpPr>
        <p:spPr>
          <a:xfrm>
            <a:off x="756360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484" name="TextShape 4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FA6D8E1-801B-49D6-913B-434418E1EB55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485" name="CustomShape 50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486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000" y="4726440"/>
            <a:ext cx="4749480" cy="15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9" dur="indefinite" restart="never" nodeType="tmRoot">
          <p:childTnLst>
            <p:seq>
              <p:cTn id="1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Stage</a:t>
            </a:r>
            <a:endParaRPr/>
          </a:p>
        </p:txBody>
      </p:sp>
      <p:sp>
        <p:nvSpPr>
          <p:cNvPr id="488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89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490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1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2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3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4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5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496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7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8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499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00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01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02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03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04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5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6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07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08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09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10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1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2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13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514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515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516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17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18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19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20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21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2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3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4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5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6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27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28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29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30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1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32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33" name="CustomShape 47"/>
          <p:cNvSpPr/>
          <p:nvPr/>
        </p:nvSpPr>
        <p:spPr>
          <a:xfrm>
            <a:off x="5589720" y="1868040"/>
            <a:ext cx="284544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534" name="CustomShape 48"/>
          <p:cNvSpPr/>
          <p:nvPr/>
        </p:nvSpPr>
        <p:spPr>
          <a:xfrm>
            <a:off x="756360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535" name="TextShape 4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1BCB549-61A4-4B5F-82DA-1CF0AC76693D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536" name="CustomShape 50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37" name="Picture 1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000" y="4726440"/>
            <a:ext cx="4749480" cy="15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1" dur="indefinite" restart="never" nodeType="tmRoot">
          <p:childTnLst>
            <p:seq>
              <p:cTn id="1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Stage</a:t>
            </a:r>
            <a:endParaRPr/>
          </a:p>
        </p:txBody>
      </p:sp>
      <p:sp>
        <p:nvSpPr>
          <p:cNvPr id="539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40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41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2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3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4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5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6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47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8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49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0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51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52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3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4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5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6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7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58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59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60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61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2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3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64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565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566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567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68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69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70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71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72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3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4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5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6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7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78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79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80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81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2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83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584" name="CustomShape 47"/>
          <p:cNvSpPr/>
          <p:nvPr/>
        </p:nvSpPr>
        <p:spPr>
          <a:xfrm>
            <a:off x="5589720" y="1868040"/>
            <a:ext cx="284544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585" name="CustomShape 48"/>
          <p:cNvSpPr/>
          <p:nvPr/>
        </p:nvSpPr>
        <p:spPr>
          <a:xfrm>
            <a:off x="756360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586" name="CustomShape 49"/>
          <p:cNvSpPr/>
          <p:nvPr/>
        </p:nvSpPr>
        <p:spPr>
          <a:xfrm>
            <a:off x="4048920" y="1868040"/>
            <a:ext cx="1422720" cy="22471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587" name="CustomShape 50"/>
          <p:cNvSpPr/>
          <p:nvPr/>
        </p:nvSpPr>
        <p:spPr>
          <a:xfrm>
            <a:off x="4631040" y="180180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588" name="CustomShape 51"/>
          <p:cNvSpPr/>
          <p:nvPr/>
        </p:nvSpPr>
        <p:spPr>
          <a:xfrm>
            <a:off x="4226760" y="3805920"/>
            <a:ext cx="105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shuffleDep</a:t>
            </a:r>
            <a:endParaRPr/>
          </a:p>
        </p:txBody>
      </p:sp>
      <p:sp>
        <p:nvSpPr>
          <p:cNvPr id="589" name="TextShape 5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9F9259C-7CB0-4620-B9FF-DD61BA3ADFD3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590" name="CustomShape 53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591" name="Picture 10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000" y="4726440"/>
            <a:ext cx="4749480" cy="15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3" dur="indefinite" restart="never" nodeType="tmRoot">
          <p:childTnLst>
            <p:seq>
              <p:cTn id="1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Stage</a:t>
            </a:r>
            <a:endParaRPr/>
          </a:p>
        </p:txBody>
      </p:sp>
      <p:sp>
        <p:nvSpPr>
          <p:cNvPr id="593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94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595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96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97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598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599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0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01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2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3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4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05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06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7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8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09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0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1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2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13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14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15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6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7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18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619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620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621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22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23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24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25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26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7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8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29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0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1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2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33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34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35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6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37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38" name="CustomShape 47"/>
          <p:cNvSpPr/>
          <p:nvPr/>
        </p:nvSpPr>
        <p:spPr>
          <a:xfrm>
            <a:off x="5589720" y="1868040"/>
            <a:ext cx="284544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639" name="CustomShape 48"/>
          <p:cNvSpPr/>
          <p:nvPr/>
        </p:nvSpPr>
        <p:spPr>
          <a:xfrm>
            <a:off x="756360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640" name="CustomShape 49"/>
          <p:cNvSpPr/>
          <p:nvPr/>
        </p:nvSpPr>
        <p:spPr>
          <a:xfrm>
            <a:off x="82080" y="1868040"/>
            <a:ext cx="5389560" cy="22471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641" name="CustomShape 50"/>
          <p:cNvSpPr/>
          <p:nvPr/>
        </p:nvSpPr>
        <p:spPr>
          <a:xfrm>
            <a:off x="4631040" y="180180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642" name="CustomShape 51"/>
          <p:cNvSpPr/>
          <p:nvPr/>
        </p:nvSpPr>
        <p:spPr>
          <a:xfrm>
            <a:off x="4226760" y="3805920"/>
            <a:ext cx="105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shuffleDep</a:t>
            </a:r>
            <a:endParaRPr/>
          </a:p>
        </p:txBody>
      </p:sp>
      <p:sp>
        <p:nvSpPr>
          <p:cNvPr id="643" name="TextShape 5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1287B20-8DED-4377-93D3-90EE938996F2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644" name="CustomShape 53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45" name="Picture 100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000" y="4726440"/>
            <a:ext cx="4749480" cy="15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5" dur="indefinite" restart="never" nodeType="tmRoot">
          <p:childTnLst>
            <p:seq>
              <p:cTn id="1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Shuffle Map Stage / Final Stage</a:t>
            </a:r>
            <a:endParaRPr/>
          </a:p>
        </p:txBody>
      </p:sp>
      <p:sp>
        <p:nvSpPr>
          <p:cNvPr id="647" name="CustomShape 2"/>
          <p:cNvSpPr/>
          <p:nvPr/>
        </p:nvSpPr>
        <p:spPr>
          <a:xfrm>
            <a:off x="148896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48" name="CustomShape 3"/>
          <p:cNvSpPr/>
          <p:nvPr/>
        </p:nvSpPr>
        <p:spPr>
          <a:xfrm>
            <a:off x="1404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49" name="CustomShape 4"/>
          <p:cNvSpPr/>
          <p:nvPr/>
        </p:nvSpPr>
        <p:spPr>
          <a:xfrm>
            <a:off x="31824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0" name="CustomShape 5"/>
          <p:cNvSpPr/>
          <p:nvPr/>
        </p:nvSpPr>
        <p:spPr>
          <a:xfrm>
            <a:off x="31824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1" name="CustomShape 6"/>
          <p:cNvSpPr/>
          <p:nvPr/>
        </p:nvSpPr>
        <p:spPr>
          <a:xfrm>
            <a:off x="31824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2" name="CustomShape 7"/>
          <p:cNvSpPr/>
          <p:nvPr/>
        </p:nvSpPr>
        <p:spPr>
          <a:xfrm>
            <a:off x="109764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53" name="CustomShape 8"/>
          <p:cNvSpPr/>
          <p:nvPr/>
        </p:nvSpPr>
        <p:spPr>
          <a:xfrm>
            <a:off x="109764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54" name="CustomShape 9"/>
          <p:cNvSpPr/>
          <p:nvPr/>
        </p:nvSpPr>
        <p:spPr>
          <a:xfrm>
            <a:off x="109764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55" name="CustomShape 10"/>
          <p:cNvSpPr/>
          <p:nvPr/>
        </p:nvSpPr>
        <p:spPr>
          <a:xfrm>
            <a:off x="166716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6" name="CustomShape 11"/>
          <p:cNvSpPr/>
          <p:nvPr/>
        </p:nvSpPr>
        <p:spPr>
          <a:xfrm>
            <a:off x="166716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7" name="CustomShape 12"/>
          <p:cNvSpPr/>
          <p:nvPr/>
        </p:nvSpPr>
        <p:spPr>
          <a:xfrm>
            <a:off x="166716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58" name="CustomShape 13"/>
          <p:cNvSpPr/>
          <p:nvPr/>
        </p:nvSpPr>
        <p:spPr>
          <a:xfrm>
            <a:off x="420120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59" name="CustomShape 14"/>
          <p:cNvSpPr/>
          <p:nvPr/>
        </p:nvSpPr>
        <p:spPr>
          <a:xfrm>
            <a:off x="284580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60" name="CustomShape 15"/>
          <p:cNvSpPr/>
          <p:nvPr/>
        </p:nvSpPr>
        <p:spPr>
          <a:xfrm>
            <a:off x="302364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1" name="CustomShape 16"/>
          <p:cNvSpPr/>
          <p:nvPr/>
        </p:nvSpPr>
        <p:spPr>
          <a:xfrm>
            <a:off x="302364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2" name="CustomShape 17"/>
          <p:cNvSpPr/>
          <p:nvPr/>
        </p:nvSpPr>
        <p:spPr>
          <a:xfrm>
            <a:off x="302364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3" name="CustomShape 18"/>
          <p:cNvSpPr/>
          <p:nvPr/>
        </p:nvSpPr>
        <p:spPr>
          <a:xfrm>
            <a:off x="380304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4" name="CustomShape 19"/>
          <p:cNvSpPr/>
          <p:nvPr/>
        </p:nvSpPr>
        <p:spPr>
          <a:xfrm>
            <a:off x="380304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5" name="CustomShape 20"/>
          <p:cNvSpPr/>
          <p:nvPr/>
        </p:nvSpPr>
        <p:spPr>
          <a:xfrm>
            <a:off x="380304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66" name="CustomShape 21"/>
          <p:cNvSpPr/>
          <p:nvPr/>
        </p:nvSpPr>
        <p:spPr>
          <a:xfrm>
            <a:off x="437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7" name="CustomShape 22"/>
          <p:cNvSpPr/>
          <p:nvPr/>
        </p:nvSpPr>
        <p:spPr>
          <a:xfrm>
            <a:off x="437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8" name="CustomShape 23"/>
          <p:cNvSpPr/>
          <p:nvPr/>
        </p:nvSpPr>
        <p:spPr>
          <a:xfrm>
            <a:off x="437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69" name="CustomShape 24"/>
          <p:cNvSpPr/>
          <p:nvPr/>
        </p:nvSpPr>
        <p:spPr>
          <a:xfrm flipV="1">
            <a:off x="244656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0" name="CustomShape 25"/>
          <p:cNvSpPr/>
          <p:nvPr/>
        </p:nvSpPr>
        <p:spPr>
          <a:xfrm flipV="1">
            <a:off x="244656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1" name="CustomShape 26"/>
          <p:cNvSpPr/>
          <p:nvPr/>
        </p:nvSpPr>
        <p:spPr>
          <a:xfrm flipV="1">
            <a:off x="244656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72" name="CustomShape 27"/>
          <p:cNvSpPr/>
          <p:nvPr/>
        </p:nvSpPr>
        <p:spPr>
          <a:xfrm>
            <a:off x="-2592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673" name="CustomShape 28"/>
          <p:cNvSpPr/>
          <p:nvPr/>
        </p:nvSpPr>
        <p:spPr>
          <a:xfrm>
            <a:off x="142200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674" name="CustomShape 29"/>
          <p:cNvSpPr/>
          <p:nvPr/>
        </p:nvSpPr>
        <p:spPr>
          <a:xfrm>
            <a:off x="261684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675" name="CustomShape 30"/>
          <p:cNvSpPr/>
          <p:nvPr/>
        </p:nvSpPr>
        <p:spPr>
          <a:xfrm>
            <a:off x="404028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76" name="CustomShape 31"/>
          <p:cNvSpPr/>
          <p:nvPr/>
        </p:nvSpPr>
        <p:spPr>
          <a:xfrm>
            <a:off x="568836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77" name="CustomShape 32"/>
          <p:cNvSpPr/>
          <p:nvPr/>
        </p:nvSpPr>
        <p:spPr>
          <a:xfrm>
            <a:off x="58665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78" name="CustomShape 33"/>
          <p:cNvSpPr/>
          <p:nvPr/>
        </p:nvSpPr>
        <p:spPr>
          <a:xfrm>
            <a:off x="58665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79" name="CustomShape 34"/>
          <p:cNvSpPr/>
          <p:nvPr/>
        </p:nvSpPr>
        <p:spPr>
          <a:xfrm>
            <a:off x="553932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80" name="CustomShape 35"/>
          <p:cNvSpPr/>
          <p:nvPr/>
        </p:nvSpPr>
        <p:spPr>
          <a:xfrm>
            <a:off x="5158800" y="2436480"/>
            <a:ext cx="707400" cy="2361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1" name="CustomShape 36"/>
          <p:cNvSpPr/>
          <p:nvPr/>
        </p:nvSpPr>
        <p:spPr>
          <a:xfrm>
            <a:off x="5158800" y="2436480"/>
            <a:ext cx="707400" cy="8686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2" name="CustomShape 37"/>
          <p:cNvSpPr/>
          <p:nvPr/>
        </p:nvSpPr>
        <p:spPr>
          <a:xfrm flipV="1">
            <a:off x="5158800" y="2672640"/>
            <a:ext cx="707400" cy="306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3" name="CustomShape 38"/>
          <p:cNvSpPr/>
          <p:nvPr/>
        </p:nvSpPr>
        <p:spPr>
          <a:xfrm flipV="1">
            <a:off x="5158800" y="2672640"/>
            <a:ext cx="707400" cy="84888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4" name="CustomShape 39"/>
          <p:cNvSpPr/>
          <p:nvPr/>
        </p:nvSpPr>
        <p:spPr>
          <a:xfrm>
            <a:off x="5158800" y="2979360"/>
            <a:ext cx="707400" cy="325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5" name="CustomShape 40"/>
          <p:cNvSpPr/>
          <p:nvPr/>
        </p:nvSpPr>
        <p:spPr>
          <a:xfrm flipV="1">
            <a:off x="5158800" y="3304800"/>
            <a:ext cx="707400" cy="216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86" name="CustomShape 41"/>
          <p:cNvSpPr/>
          <p:nvPr/>
        </p:nvSpPr>
        <p:spPr>
          <a:xfrm>
            <a:off x="709092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687" name="CustomShape 42"/>
          <p:cNvSpPr/>
          <p:nvPr/>
        </p:nvSpPr>
        <p:spPr>
          <a:xfrm>
            <a:off x="726876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88" name="CustomShape 43"/>
          <p:cNvSpPr/>
          <p:nvPr/>
        </p:nvSpPr>
        <p:spPr>
          <a:xfrm>
            <a:off x="726876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689" name="CustomShape 44"/>
          <p:cNvSpPr/>
          <p:nvPr/>
        </p:nvSpPr>
        <p:spPr>
          <a:xfrm>
            <a:off x="6645960" y="267300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90" name="CustomShape 45"/>
          <p:cNvSpPr/>
          <p:nvPr/>
        </p:nvSpPr>
        <p:spPr>
          <a:xfrm>
            <a:off x="6645960" y="3305520"/>
            <a:ext cx="62280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691" name="CustomShape 46"/>
          <p:cNvSpPr/>
          <p:nvPr/>
        </p:nvSpPr>
        <p:spPr>
          <a:xfrm>
            <a:off x="691632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692" name="CustomShape 47"/>
          <p:cNvSpPr/>
          <p:nvPr/>
        </p:nvSpPr>
        <p:spPr>
          <a:xfrm>
            <a:off x="5589720" y="1868040"/>
            <a:ext cx="284544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693" name="CustomShape 48"/>
          <p:cNvSpPr/>
          <p:nvPr/>
        </p:nvSpPr>
        <p:spPr>
          <a:xfrm>
            <a:off x="756360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694" name="CustomShape 49"/>
          <p:cNvSpPr/>
          <p:nvPr/>
        </p:nvSpPr>
        <p:spPr>
          <a:xfrm>
            <a:off x="82080" y="1868040"/>
            <a:ext cx="5389560" cy="22471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695" name="CustomShape 50"/>
          <p:cNvSpPr/>
          <p:nvPr/>
        </p:nvSpPr>
        <p:spPr>
          <a:xfrm>
            <a:off x="4631040" y="180180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696" name="CustomShape 51"/>
          <p:cNvSpPr/>
          <p:nvPr/>
        </p:nvSpPr>
        <p:spPr>
          <a:xfrm>
            <a:off x="4226760" y="3805920"/>
            <a:ext cx="105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shuffleDep</a:t>
            </a:r>
            <a:endParaRPr/>
          </a:p>
        </p:txBody>
      </p:sp>
      <p:sp>
        <p:nvSpPr>
          <p:cNvPr id="697" name="CustomShape 52"/>
          <p:cNvSpPr/>
          <p:nvPr/>
        </p:nvSpPr>
        <p:spPr>
          <a:xfrm>
            <a:off x="2597400" y="1470600"/>
            <a:ext cx="203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Shuffle Map Stage</a:t>
            </a:r>
            <a:endParaRPr/>
          </a:p>
        </p:txBody>
      </p:sp>
      <p:sp>
        <p:nvSpPr>
          <p:cNvPr id="698" name="CustomShape 53"/>
          <p:cNvSpPr/>
          <p:nvPr/>
        </p:nvSpPr>
        <p:spPr>
          <a:xfrm>
            <a:off x="6340680" y="1498680"/>
            <a:ext cx="128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Final Stage</a:t>
            </a:r>
            <a:endParaRPr/>
          </a:p>
        </p:txBody>
      </p:sp>
      <p:sp>
        <p:nvSpPr>
          <p:cNvPr id="699" name="TextShape 5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0EB63F7-ABD7-4179-8811-AE4AD6DBDE79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700" name="CustomShape 55"/>
          <p:cNvSpPr/>
          <p:nvPr/>
        </p:nvSpPr>
        <p:spPr>
          <a:xfrm>
            <a:off x="-17280" y="4626360"/>
            <a:ext cx="3450240" cy="109476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val result = sc.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textFile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("hdfs://...")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flatMap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map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-&gt; 1)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558ed5"/>
                </a:solidFill>
                <a:latin typeface="Courier New"/>
              </a:rPr>
              <a:t>reduceByKey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       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</a:t>
            </a:r>
            <a:r>
              <a:rPr lang="en-US" sz="1100">
                <a:solidFill>
                  <a:srgbClr val="ff0000"/>
                </a:solidFill>
                <a:latin typeface="Courier New"/>
              </a:rPr>
              <a:t>collect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()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01" name="Picture 6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000" y="4726440"/>
            <a:ext cx="4749480" cy="154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7" dur="indefinite" restart="never" nodeType="tmRoot">
          <p:childTnLst>
            <p:seq>
              <p:cTn id="1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Shuffle Map Stage / Shuffle Map Task</a:t>
            </a:r>
            <a:endParaRPr/>
          </a:p>
        </p:txBody>
      </p:sp>
      <p:sp>
        <p:nvSpPr>
          <p:cNvPr id="703" name="CustomShape 2"/>
          <p:cNvSpPr/>
          <p:nvPr/>
        </p:nvSpPr>
        <p:spPr>
          <a:xfrm>
            <a:off x="2504880" y="211644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04" name="CustomShape 3"/>
          <p:cNvSpPr/>
          <p:nvPr/>
        </p:nvSpPr>
        <p:spPr>
          <a:xfrm>
            <a:off x="115596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05" name="CustomShape 4"/>
          <p:cNvSpPr/>
          <p:nvPr/>
        </p:nvSpPr>
        <p:spPr>
          <a:xfrm>
            <a:off x="133416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06" name="CustomShape 5"/>
          <p:cNvSpPr/>
          <p:nvPr/>
        </p:nvSpPr>
        <p:spPr>
          <a:xfrm>
            <a:off x="133416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07" name="CustomShape 6"/>
          <p:cNvSpPr/>
          <p:nvPr/>
        </p:nvSpPr>
        <p:spPr>
          <a:xfrm>
            <a:off x="133416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08" name="CustomShape 7"/>
          <p:cNvSpPr/>
          <p:nvPr/>
        </p:nvSpPr>
        <p:spPr>
          <a:xfrm>
            <a:off x="2113560" y="243648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09" name="CustomShape 8"/>
          <p:cNvSpPr/>
          <p:nvPr/>
        </p:nvSpPr>
        <p:spPr>
          <a:xfrm>
            <a:off x="2113560" y="297936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10" name="CustomShape 9"/>
          <p:cNvSpPr/>
          <p:nvPr/>
        </p:nvSpPr>
        <p:spPr>
          <a:xfrm>
            <a:off x="2113560" y="3522240"/>
            <a:ext cx="56880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11" name="CustomShape 10"/>
          <p:cNvSpPr/>
          <p:nvPr/>
        </p:nvSpPr>
        <p:spPr>
          <a:xfrm>
            <a:off x="2682720" y="2239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2" name="CustomShape 11"/>
          <p:cNvSpPr/>
          <p:nvPr/>
        </p:nvSpPr>
        <p:spPr>
          <a:xfrm>
            <a:off x="2682720" y="2782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3" name="CustomShape 12"/>
          <p:cNvSpPr/>
          <p:nvPr/>
        </p:nvSpPr>
        <p:spPr>
          <a:xfrm>
            <a:off x="2682720" y="33256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4" name="CustomShape 13"/>
          <p:cNvSpPr/>
          <p:nvPr/>
        </p:nvSpPr>
        <p:spPr>
          <a:xfrm>
            <a:off x="521712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15" name="CustomShape 14"/>
          <p:cNvSpPr/>
          <p:nvPr/>
        </p:nvSpPr>
        <p:spPr>
          <a:xfrm>
            <a:off x="3861360" y="211212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16" name="CustomShape 15"/>
          <p:cNvSpPr/>
          <p:nvPr/>
        </p:nvSpPr>
        <p:spPr>
          <a:xfrm>
            <a:off x="4039560" y="22356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7" name="CustomShape 16"/>
          <p:cNvSpPr/>
          <p:nvPr/>
        </p:nvSpPr>
        <p:spPr>
          <a:xfrm>
            <a:off x="4039560" y="27784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8" name="CustomShape 17"/>
          <p:cNvSpPr/>
          <p:nvPr/>
        </p:nvSpPr>
        <p:spPr>
          <a:xfrm>
            <a:off x="4039560" y="33217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19" name="CustomShape 18"/>
          <p:cNvSpPr/>
          <p:nvPr/>
        </p:nvSpPr>
        <p:spPr>
          <a:xfrm>
            <a:off x="481896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0" name="CustomShape 19"/>
          <p:cNvSpPr/>
          <p:nvPr/>
        </p:nvSpPr>
        <p:spPr>
          <a:xfrm>
            <a:off x="481896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1" name="CustomShape 20"/>
          <p:cNvSpPr/>
          <p:nvPr/>
        </p:nvSpPr>
        <p:spPr>
          <a:xfrm>
            <a:off x="481896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2" name="CustomShape 21"/>
          <p:cNvSpPr/>
          <p:nvPr/>
        </p:nvSpPr>
        <p:spPr>
          <a:xfrm>
            <a:off x="539496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23" name="CustomShape 22"/>
          <p:cNvSpPr/>
          <p:nvPr/>
        </p:nvSpPr>
        <p:spPr>
          <a:xfrm>
            <a:off x="539496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24" name="CustomShape 23"/>
          <p:cNvSpPr/>
          <p:nvPr/>
        </p:nvSpPr>
        <p:spPr>
          <a:xfrm>
            <a:off x="539496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25" name="CustomShape 24"/>
          <p:cNvSpPr/>
          <p:nvPr/>
        </p:nvSpPr>
        <p:spPr>
          <a:xfrm flipV="1">
            <a:off x="3462480" y="243432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6" name="CustomShape 25"/>
          <p:cNvSpPr/>
          <p:nvPr/>
        </p:nvSpPr>
        <p:spPr>
          <a:xfrm flipV="1">
            <a:off x="3462480" y="297756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7" name="CustomShape 26"/>
          <p:cNvSpPr/>
          <p:nvPr/>
        </p:nvSpPr>
        <p:spPr>
          <a:xfrm flipV="1">
            <a:off x="3462480" y="3520440"/>
            <a:ext cx="576720" cy="3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28" name="CustomShape 27"/>
          <p:cNvSpPr/>
          <p:nvPr/>
        </p:nvSpPr>
        <p:spPr>
          <a:xfrm>
            <a:off x="989640" y="4051080"/>
            <a:ext cx="148572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HadoopRDD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RDD[(Int,String)]</a:t>
            </a:r>
            <a:endParaRPr/>
          </a:p>
        </p:txBody>
      </p:sp>
      <p:sp>
        <p:nvSpPr>
          <p:cNvPr id="729" name="CustomShape 28"/>
          <p:cNvSpPr/>
          <p:nvPr/>
        </p:nvSpPr>
        <p:spPr>
          <a:xfrm>
            <a:off x="2437920" y="4051080"/>
            <a:ext cx="11901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730" name="CustomShape 29"/>
          <p:cNvSpPr/>
          <p:nvPr/>
        </p:nvSpPr>
        <p:spPr>
          <a:xfrm>
            <a:off x="3632760" y="4051080"/>
            <a:ext cx="14796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FlatMappedRDD</a:t>
            </a:r>
            <a:endParaRPr/>
          </a:p>
          <a:p>
            <a:pPr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RDD[String]</a:t>
            </a:r>
            <a:endParaRPr/>
          </a:p>
        </p:txBody>
      </p:sp>
      <p:sp>
        <p:nvSpPr>
          <p:cNvPr id="731" name="CustomShape 30"/>
          <p:cNvSpPr/>
          <p:nvPr/>
        </p:nvSpPr>
        <p:spPr>
          <a:xfrm>
            <a:off x="505620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732" name="CustomShape 31"/>
          <p:cNvSpPr/>
          <p:nvPr/>
        </p:nvSpPr>
        <p:spPr>
          <a:xfrm flipV="1">
            <a:off x="6174720" y="2334240"/>
            <a:ext cx="777960" cy="101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3" name="CustomShape 32"/>
          <p:cNvSpPr/>
          <p:nvPr/>
        </p:nvSpPr>
        <p:spPr>
          <a:xfrm>
            <a:off x="6174720" y="2436480"/>
            <a:ext cx="777960" cy="101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4" name="CustomShape 33"/>
          <p:cNvSpPr/>
          <p:nvPr/>
        </p:nvSpPr>
        <p:spPr>
          <a:xfrm>
            <a:off x="6174720" y="2979360"/>
            <a:ext cx="799920" cy="108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5" name="CustomShape 34"/>
          <p:cNvSpPr/>
          <p:nvPr/>
        </p:nvSpPr>
        <p:spPr>
          <a:xfrm flipV="1">
            <a:off x="6174720" y="3427200"/>
            <a:ext cx="799920" cy="95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6" name="CustomShape 35"/>
          <p:cNvSpPr/>
          <p:nvPr/>
        </p:nvSpPr>
        <p:spPr>
          <a:xfrm flipV="1">
            <a:off x="6174720" y="2883960"/>
            <a:ext cx="799920" cy="95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7" name="CustomShape 36"/>
          <p:cNvSpPr/>
          <p:nvPr/>
        </p:nvSpPr>
        <p:spPr>
          <a:xfrm>
            <a:off x="6174720" y="3522240"/>
            <a:ext cx="799920" cy="108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38" name="CustomShape 37"/>
          <p:cNvSpPr/>
          <p:nvPr/>
        </p:nvSpPr>
        <p:spPr>
          <a:xfrm>
            <a:off x="1097640" y="1868040"/>
            <a:ext cx="5389560" cy="22471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739" name="CustomShape 38"/>
          <p:cNvSpPr/>
          <p:nvPr/>
        </p:nvSpPr>
        <p:spPr>
          <a:xfrm>
            <a:off x="4631040" y="180180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740" name="CustomShape 39"/>
          <p:cNvSpPr/>
          <p:nvPr/>
        </p:nvSpPr>
        <p:spPr>
          <a:xfrm>
            <a:off x="5242320" y="3805920"/>
            <a:ext cx="105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shuffleDep</a:t>
            </a:r>
            <a:endParaRPr/>
          </a:p>
        </p:txBody>
      </p:sp>
      <p:sp>
        <p:nvSpPr>
          <p:cNvPr id="741" name="CustomShape 40"/>
          <p:cNvSpPr/>
          <p:nvPr/>
        </p:nvSpPr>
        <p:spPr>
          <a:xfrm>
            <a:off x="1274040" y="1470600"/>
            <a:ext cx="203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Shuffle Map Stage</a:t>
            </a:r>
            <a:endParaRPr/>
          </a:p>
        </p:txBody>
      </p:sp>
      <p:sp>
        <p:nvSpPr>
          <p:cNvPr id="742" name="CustomShape 41"/>
          <p:cNvSpPr/>
          <p:nvPr/>
        </p:nvSpPr>
        <p:spPr>
          <a:xfrm>
            <a:off x="6952680" y="223308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43" name="CustomShape 42"/>
          <p:cNvSpPr/>
          <p:nvPr/>
        </p:nvSpPr>
        <p:spPr>
          <a:xfrm>
            <a:off x="6952680" y="243684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44" name="CustomShape 43"/>
          <p:cNvSpPr/>
          <p:nvPr/>
        </p:nvSpPr>
        <p:spPr>
          <a:xfrm>
            <a:off x="6975000" y="278280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45" name="CustomShape 44"/>
          <p:cNvSpPr/>
          <p:nvPr/>
        </p:nvSpPr>
        <p:spPr>
          <a:xfrm>
            <a:off x="6975000" y="298656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46" name="CustomShape 45"/>
          <p:cNvSpPr/>
          <p:nvPr/>
        </p:nvSpPr>
        <p:spPr>
          <a:xfrm>
            <a:off x="6975000" y="332568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47" name="CustomShape 46"/>
          <p:cNvSpPr/>
          <p:nvPr/>
        </p:nvSpPr>
        <p:spPr>
          <a:xfrm>
            <a:off x="6975000" y="352944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48" name="CustomShape 47"/>
          <p:cNvSpPr/>
          <p:nvPr/>
        </p:nvSpPr>
        <p:spPr>
          <a:xfrm>
            <a:off x="1155960" y="2205000"/>
            <a:ext cx="6676560" cy="4345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49" name="CustomShape 48"/>
          <p:cNvSpPr/>
          <p:nvPr/>
        </p:nvSpPr>
        <p:spPr>
          <a:xfrm>
            <a:off x="1155960" y="2766600"/>
            <a:ext cx="6676560" cy="4060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50" name="CustomShape 49"/>
          <p:cNvSpPr/>
          <p:nvPr/>
        </p:nvSpPr>
        <p:spPr>
          <a:xfrm>
            <a:off x="1151640" y="3312360"/>
            <a:ext cx="6680880" cy="4060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51" name="CustomShape 50"/>
          <p:cNvSpPr/>
          <p:nvPr/>
        </p:nvSpPr>
        <p:spPr>
          <a:xfrm rot="16200000">
            <a:off x="-775440" y="2776320"/>
            <a:ext cx="19159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Shuffle Map Task</a:t>
            </a:r>
            <a:endParaRPr/>
          </a:p>
        </p:txBody>
      </p:sp>
      <p:sp>
        <p:nvSpPr>
          <p:cNvPr id="752" name="CustomShape 51"/>
          <p:cNvSpPr/>
          <p:nvPr/>
        </p:nvSpPr>
        <p:spPr>
          <a:xfrm>
            <a:off x="350640" y="220500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task0</a:t>
            </a:r>
            <a:endParaRPr/>
          </a:p>
        </p:txBody>
      </p:sp>
      <p:sp>
        <p:nvSpPr>
          <p:cNvPr id="753" name="CustomShape 52"/>
          <p:cNvSpPr/>
          <p:nvPr/>
        </p:nvSpPr>
        <p:spPr>
          <a:xfrm>
            <a:off x="355680" y="278280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task1</a:t>
            </a:r>
            <a:endParaRPr/>
          </a:p>
        </p:txBody>
      </p:sp>
      <p:sp>
        <p:nvSpPr>
          <p:cNvPr id="754" name="CustomShape 53"/>
          <p:cNvSpPr/>
          <p:nvPr/>
        </p:nvSpPr>
        <p:spPr>
          <a:xfrm>
            <a:off x="355680" y="331092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task2</a:t>
            </a:r>
            <a:endParaRPr/>
          </a:p>
        </p:txBody>
      </p:sp>
      <p:sp>
        <p:nvSpPr>
          <p:cNvPr id="755" name="TextShape 5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53EB7C3-D476-4A13-852F-809B5E2C3948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199" dur="indefinite" restart="never" nodeType="tmRoot">
          <p:childTnLst>
            <p:seq>
              <p:cTn id="2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History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2009 Started by Matei Zaharia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2013/06 Apache Incubator Project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2013/09 Databricks was founded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2014/02 Apache Top-Level Project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2014/05 Spark 1.0.0 released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2015/04 Spark 1.3.1 released</a:t>
            </a:r>
            <a:endParaRPr/>
          </a:p>
        </p:txBody>
      </p:sp>
      <p:sp>
        <p:nvSpPr>
          <p:cNvPr id="9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E980373-AF78-4EF5-9826-E54C6B4F08F0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1283400" y="4762440"/>
            <a:ext cx="6727680" cy="1555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757" name="Picture 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54680" y="5042160"/>
            <a:ext cx="6578280" cy="774360"/>
          </a:xfrm>
          <a:prstGeom prst="rect">
            <a:avLst/>
          </a:prstGeom>
          <a:ln>
            <a:noFill/>
          </a:ln>
        </p:spPr>
      </p:pic>
      <p:sp>
        <p:nvSpPr>
          <p:cNvPr id="758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Final Stage / Result Task</a:t>
            </a:r>
            <a:endParaRPr/>
          </a:p>
        </p:txBody>
      </p:sp>
      <p:sp>
        <p:nvSpPr>
          <p:cNvPr id="759" name="CustomShape 3"/>
          <p:cNvSpPr/>
          <p:nvPr/>
        </p:nvSpPr>
        <p:spPr>
          <a:xfrm>
            <a:off x="1681560" y="2114280"/>
            <a:ext cx="1133280" cy="172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60" name="CustomShape 4"/>
          <p:cNvSpPr/>
          <p:nvPr/>
        </p:nvSpPr>
        <p:spPr>
          <a:xfrm>
            <a:off x="1283400" y="243432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1" name="CustomShape 5"/>
          <p:cNvSpPr/>
          <p:nvPr/>
        </p:nvSpPr>
        <p:spPr>
          <a:xfrm>
            <a:off x="1283400" y="297756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2" name="CustomShape 6"/>
          <p:cNvSpPr/>
          <p:nvPr/>
        </p:nvSpPr>
        <p:spPr>
          <a:xfrm>
            <a:off x="1283400" y="3520440"/>
            <a:ext cx="575640" cy="1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3" name="CustomShape 7"/>
          <p:cNvSpPr/>
          <p:nvPr/>
        </p:nvSpPr>
        <p:spPr>
          <a:xfrm>
            <a:off x="1859400" y="223776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64" name="CustomShape 8"/>
          <p:cNvSpPr/>
          <p:nvPr/>
        </p:nvSpPr>
        <p:spPr>
          <a:xfrm>
            <a:off x="1859400" y="278064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65" name="CustomShape 9"/>
          <p:cNvSpPr/>
          <p:nvPr/>
        </p:nvSpPr>
        <p:spPr>
          <a:xfrm>
            <a:off x="1859400" y="33235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66" name="CustomShape 10"/>
          <p:cNvSpPr/>
          <p:nvPr/>
        </p:nvSpPr>
        <p:spPr>
          <a:xfrm>
            <a:off x="152064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767" name="CustomShape 11"/>
          <p:cNvSpPr/>
          <p:nvPr/>
        </p:nvSpPr>
        <p:spPr>
          <a:xfrm flipV="1">
            <a:off x="2639160" y="2334240"/>
            <a:ext cx="597600" cy="101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8" name="CustomShape 12"/>
          <p:cNvSpPr/>
          <p:nvPr/>
        </p:nvSpPr>
        <p:spPr>
          <a:xfrm>
            <a:off x="2639160" y="2436480"/>
            <a:ext cx="597600" cy="1015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69" name="CustomShape 13"/>
          <p:cNvSpPr/>
          <p:nvPr/>
        </p:nvSpPr>
        <p:spPr>
          <a:xfrm>
            <a:off x="2639160" y="2979360"/>
            <a:ext cx="619920" cy="108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0" name="CustomShape 14"/>
          <p:cNvSpPr/>
          <p:nvPr/>
        </p:nvSpPr>
        <p:spPr>
          <a:xfrm flipV="1">
            <a:off x="2639160" y="3427200"/>
            <a:ext cx="619920" cy="95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1" name="CustomShape 15"/>
          <p:cNvSpPr/>
          <p:nvPr/>
        </p:nvSpPr>
        <p:spPr>
          <a:xfrm flipV="1">
            <a:off x="2639160" y="2883960"/>
            <a:ext cx="619920" cy="95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2" name="CustomShape 16"/>
          <p:cNvSpPr/>
          <p:nvPr/>
        </p:nvSpPr>
        <p:spPr>
          <a:xfrm>
            <a:off x="2639160" y="3522240"/>
            <a:ext cx="619920" cy="1080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73" name="CustomShape 17"/>
          <p:cNvSpPr/>
          <p:nvPr/>
        </p:nvSpPr>
        <p:spPr>
          <a:xfrm>
            <a:off x="1011600" y="1868040"/>
            <a:ext cx="1991520" cy="22471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774" name="CustomShape 18"/>
          <p:cNvSpPr/>
          <p:nvPr/>
        </p:nvSpPr>
        <p:spPr>
          <a:xfrm>
            <a:off x="2111400" y="180180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1</a:t>
            </a:r>
            <a:endParaRPr/>
          </a:p>
        </p:txBody>
      </p:sp>
      <p:sp>
        <p:nvSpPr>
          <p:cNvPr id="775" name="CustomShape 19"/>
          <p:cNvSpPr/>
          <p:nvPr/>
        </p:nvSpPr>
        <p:spPr>
          <a:xfrm>
            <a:off x="1707120" y="3805920"/>
            <a:ext cx="105120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ff0000"/>
                </a:solidFill>
                <a:latin typeface="Calibri"/>
              </a:rPr>
              <a:t>shuffleDep</a:t>
            </a:r>
            <a:endParaRPr/>
          </a:p>
        </p:txBody>
      </p:sp>
      <p:sp>
        <p:nvSpPr>
          <p:cNvPr id="776" name="CustomShape 20"/>
          <p:cNvSpPr/>
          <p:nvPr/>
        </p:nvSpPr>
        <p:spPr>
          <a:xfrm>
            <a:off x="3236760" y="223308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77" name="CustomShape 21"/>
          <p:cNvSpPr/>
          <p:nvPr/>
        </p:nvSpPr>
        <p:spPr>
          <a:xfrm>
            <a:off x="3236760" y="243684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78" name="CustomShape 22"/>
          <p:cNvSpPr/>
          <p:nvPr/>
        </p:nvSpPr>
        <p:spPr>
          <a:xfrm>
            <a:off x="3259080" y="278280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79" name="CustomShape 23"/>
          <p:cNvSpPr/>
          <p:nvPr/>
        </p:nvSpPr>
        <p:spPr>
          <a:xfrm>
            <a:off x="3259080" y="298656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80" name="CustomShape 24"/>
          <p:cNvSpPr/>
          <p:nvPr/>
        </p:nvSpPr>
        <p:spPr>
          <a:xfrm>
            <a:off x="3259080" y="332568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e46c0a"/>
          </a:solidFill>
          <a:ln w="9360">
            <a:solidFill>
              <a:srgbClr val="4a7ebb"/>
            </a:solidFill>
            <a:round/>
          </a:ln>
        </p:spPr>
      </p:sp>
      <p:sp>
        <p:nvSpPr>
          <p:cNvPr id="781" name="CustomShape 25"/>
          <p:cNvSpPr/>
          <p:nvPr/>
        </p:nvSpPr>
        <p:spPr>
          <a:xfrm>
            <a:off x="3259080" y="3529440"/>
            <a:ext cx="779040" cy="202320"/>
          </a:xfrm>
          <a:prstGeom prst="roundRect">
            <a:avLst>
              <a:gd name="adj" fmla="val 16667"/>
            </a:avLst>
          </a:prstGeom>
          <a:solidFill>
            <a:srgbClr val="93cddd"/>
          </a:solidFill>
          <a:ln w="9360">
            <a:solidFill>
              <a:srgbClr val="4a7ebb"/>
            </a:solidFill>
            <a:round/>
          </a:ln>
        </p:spPr>
      </p:sp>
      <p:sp>
        <p:nvSpPr>
          <p:cNvPr id="782" name="CustomShape 26"/>
          <p:cNvSpPr/>
          <p:nvPr/>
        </p:nvSpPr>
        <p:spPr>
          <a:xfrm>
            <a:off x="1069920" y="2212920"/>
            <a:ext cx="3051000" cy="4345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83" name="CustomShape 27"/>
          <p:cNvSpPr/>
          <p:nvPr/>
        </p:nvSpPr>
        <p:spPr>
          <a:xfrm>
            <a:off x="1069920" y="2766600"/>
            <a:ext cx="3051000" cy="43020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84" name="CustomShape 28"/>
          <p:cNvSpPr/>
          <p:nvPr/>
        </p:nvSpPr>
        <p:spPr>
          <a:xfrm>
            <a:off x="1065600" y="3318840"/>
            <a:ext cx="3055320" cy="4165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785" name="CustomShape 29"/>
          <p:cNvSpPr/>
          <p:nvPr/>
        </p:nvSpPr>
        <p:spPr>
          <a:xfrm rot="16200000">
            <a:off x="-775440" y="2776320"/>
            <a:ext cx="191592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Shuffle Map Task</a:t>
            </a:r>
            <a:endParaRPr/>
          </a:p>
        </p:txBody>
      </p:sp>
      <p:sp>
        <p:nvSpPr>
          <p:cNvPr id="786" name="CustomShape 30"/>
          <p:cNvSpPr/>
          <p:nvPr/>
        </p:nvSpPr>
        <p:spPr>
          <a:xfrm>
            <a:off x="350640" y="220500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task0</a:t>
            </a:r>
            <a:endParaRPr/>
          </a:p>
        </p:txBody>
      </p:sp>
      <p:sp>
        <p:nvSpPr>
          <p:cNvPr id="787" name="CustomShape 31"/>
          <p:cNvSpPr/>
          <p:nvPr/>
        </p:nvSpPr>
        <p:spPr>
          <a:xfrm>
            <a:off x="355680" y="278280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task1</a:t>
            </a:r>
            <a:endParaRPr/>
          </a:p>
        </p:txBody>
      </p:sp>
      <p:sp>
        <p:nvSpPr>
          <p:cNvPr id="788" name="CustomShape 32"/>
          <p:cNvSpPr/>
          <p:nvPr/>
        </p:nvSpPr>
        <p:spPr>
          <a:xfrm>
            <a:off x="355680" y="3310920"/>
            <a:ext cx="722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task2</a:t>
            </a:r>
            <a:endParaRPr/>
          </a:p>
        </p:txBody>
      </p:sp>
      <p:sp>
        <p:nvSpPr>
          <p:cNvPr id="789" name="CustomShape 33"/>
          <p:cNvSpPr/>
          <p:nvPr/>
        </p:nvSpPr>
        <p:spPr>
          <a:xfrm>
            <a:off x="4942800" y="233172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90" name="CustomShape 34"/>
          <p:cNvSpPr/>
          <p:nvPr/>
        </p:nvSpPr>
        <p:spPr>
          <a:xfrm>
            <a:off x="5120640" y="247428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91" name="CustomShape 35"/>
          <p:cNvSpPr/>
          <p:nvPr/>
        </p:nvSpPr>
        <p:spPr>
          <a:xfrm>
            <a:off x="5120640" y="31068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92" name="CustomShape 36"/>
          <p:cNvSpPr/>
          <p:nvPr/>
        </p:nvSpPr>
        <p:spPr>
          <a:xfrm>
            <a:off x="4721400" y="4051080"/>
            <a:ext cx="153288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ShuffledRDD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793" name="CustomShape 37"/>
          <p:cNvSpPr/>
          <p:nvPr/>
        </p:nvSpPr>
        <p:spPr>
          <a:xfrm>
            <a:off x="6303240" y="2338200"/>
            <a:ext cx="1133280" cy="1282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80">
            <a:solidFill>
              <a:srgbClr val="4f81bd"/>
            </a:solidFill>
            <a:round/>
          </a:ln>
        </p:spPr>
      </p:sp>
      <p:sp>
        <p:nvSpPr>
          <p:cNvPr id="794" name="CustomShape 38"/>
          <p:cNvSpPr/>
          <p:nvPr/>
        </p:nvSpPr>
        <p:spPr>
          <a:xfrm>
            <a:off x="6481080" y="248040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95" name="CustomShape 39"/>
          <p:cNvSpPr/>
          <p:nvPr/>
        </p:nvSpPr>
        <p:spPr>
          <a:xfrm>
            <a:off x="6481080" y="3112920"/>
            <a:ext cx="779040" cy="39708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796" name="CustomShape 40"/>
          <p:cNvSpPr/>
          <p:nvPr/>
        </p:nvSpPr>
        <p:spPr>
          <a:xfrm>
            <a:off x="5900400" y="2673000"/>
            <a:ext cx="580320" cy="57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7" name="CustomShape 41"/>
          <p:cNvSpPr/>
          <p:nvPr/>
        </p:nvSpPr>
        <p:spPr>
          <a:xfrm>
            <a:off x="5900400" y="3305520"/>
            <a:ext cx="580320" cy="57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798" name="CustomShape 42"/>
          <p:cNvSpPr/>
          <p:nvPr/>
        </p:nvSpPr>
        <p:spPr>
          <a:xfrm>
            <a:off x="6572160" y="4051080"/>
            <a:ext cx="165636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MapPartitionsRDD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Calibri"/>
              </a:rPr>
              <a:t>RDD[(String, Int)]</a:t>
            </a:r>
            <a:endParaRPr/>
          </a:p>
        </p:txBody>
      </p:sp>
      <p:sp>
        <p:nvSpPr>
          <p:cNvPr id="799" name="CustomShape 43"/>
          <p:cNvSpPr/>
          <p:nvPr/>
        </p:nvSpPr>
        <p:spPr>
          <a:xfrm>
            <a:off x="4580280" y="1868040"/>
            <a:ext cx="3307680" cy="225288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800" name="CustomShape 44"/>
          <p:cNvSpPr/>
          <p:nvPr/>
        </p:nvSpPr>
        <p:spPr>
          <a:xfrm>
            <a:off x="6989760" y="1806840"/>
            <a:ext cx="761760" cy="3034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400">
                <a:solidFill>
                  <a:srgbClr val="808080"/>
                </a:solidFill>
                <a:latin typeface="Calibri"/>
              </a:rPr>
              <a:t>Stage 0</a:t>
            </a:r>
            <a:endParaRPr/>
          </a:p>
        </p:txBody>
      </p:sp>
      <p:sp>
        <p:nvSpPr>
          <p:cNvPr id="801" name="CustomShape 45"/>
          <p:cNvSpPr/>
          <p:nvPr/>
        </p:nvSpPr>
        <p:spPr>
          <a:xfrm>
            <a:off x="5922720" y="1498680"/>
            <a:ext cx="128592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Final Stage</a:t>
            </a:r>
            <a:endParaRPr/>
          </a:p>
        </p:txBody>
      </p:sp>
      <p:sp>
        <p:nvSpPr>
          <p:cNvPr id="802" name="CustomShape 46"/>
          <p:cNvSpPr/>
          <p:nvPr/>
        </p:nvSpPr>
        <p:spPr>
          <a:xfrm>
            <a:off x="4587120" y="2454480"/>
            <a:ext cx="3220920" cy="4345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803" name="CustomShape 47"/>
          <p:cNvSpPr/>
          <p:nvPr/>
        </p:nvSpPr>
        <p:spPr>
          <a:xfrm>
            <a:off x="4587120" y="3088080"/>
            <a:ext cx="3220920" cy="434520"/>
          </a:xfrm>
          <a:prstGeom prst="roundRect">
            <a:avLst>
              <a:gd name="adj" fmla="val 12469"/>
            </a:avLst>
          </a:prstGeom>
          <a:noFill/>
          <a:ln w="25560">
            <a:solidFill>
              <a:srgbClr val="ff0000"/>
            </a:solidFill>
            <a:custDash>
              <a:ds d="284000" sp="213000"/>
            </a:custDash>
            <a:round/>
          </a:ln>
        </p:spPr>
      </p:sp>
      <p:sp>
        <p:nvSpPr>
          <p:cNvPr id="804" name="CustomShape 48"/>
          <p:cNvSpPr/>
          <p:nvPr/>
        </p:nvSpPr>
        <p:spPr>
          <a:xfrm>
            <a:off x="4016520" y="2334600"/>
            <a:ext cx="1104120" cy="3380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5" name="CustomShape 49"/>
          <p:cNvSpPr/>
          <p:nvPr/>
        </p:nvSpPr>
        <p:spPr>
          <a:xfrm>
            <a:off x="4016520" y="2538360"/>
            <a:ext cx="1104120" cy="7668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6" name="CustomShape 50"/>
          <p:cNvSpPr/>
          <p:nvPr/>
        </p:nvSpPr>
        <p:spPr>
          <a:xfrm flipV="1">
            <a:off x="4038480" y="2671920"/>
            <a:ext cx="1081800" cy="21060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7" name="CustomShape 51"/>
          <p:cNvSpPr/>
          <p:nvPr/>
        </p:nvSpPr>
        <p:spPr>
          <a:xfrm>
            <a:off x="4038480" y="3088080"/>
            <a:ext cx="1081800" cy="2174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8" name="CustomShape 52"/>
          <p:cNvSpPr/>
          <p:nvPr/>
        </p:nvSpPr>
        <p:spPr>
          <a:xfrm flipV="1">
            <a:off x="4038480" y="2672640"/>
            <a:ext cx="1081800" cy="75384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09" name="CustomShape 53"/>
          <p:cNvSpPr/>
          <p:nvPr/>
        </p:nvSpPr>
        <p:spPr>
          <a:xfrm flipV="1">
            <a:off x="4038480" y="3305520"/>
            <a:ext cx="1081800" cy="32472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10" name="CustomShape 54"/>
          <p:cNvSpPr/>
          <p:nvPr/>
        </p:nvSpPr>
        <p:spPr>
          <a:xfrm>
            <a:off x="1134720" y="1470600"/>
            <a:ext cx="20314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Shuffle Map Stage</a:t>
            </a:r>
            <a:endParaRPr/>
          </a:p>
        </p:txBody>
      </p:sp>
      <p:sp>
        <p:nvSpPr>
          <p:cNvPr id="811" name="CustomShape 55"/>
          <p:cNvSpPr/>
          <p:nvPr/>
        </p:nvSpPr>
        <p:spPr>
          <a:xfrm>
            <a:off x="7260480" y="2679120"/>
            <a:ext cx="109296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12" name="CustomShape 56"/>
          <p:cNvSpPr/>
          <p:nvPr/>
        </p:nvSpPr>
        <p:spPr>
          <a:xfrm>
            <a:off x="7414200" y="2360160"/>
            <a:ext cx="392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f()</a:t>
            </a:r>
            <a:endParaRPr/>
          </a:p>
        </p:txBody>
      </p:sp>
      <p:sp>
        <p:nvSpPr>
          <p:cNvPr id="813" name="CustomShape 57"/>
          <p:cNvSpPr/>
          <p:nvPr/>
        </p:nvSpPr>
        <p:spPr>
          <a:xfrm>
            <a:off x="7422120" y="3006360"/>
            <a:ext cx="3927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f()</a:t>
            </a:r>
            <a:endParaRPr/>
          </a:p>
        </p:txBody>
      </p:sp>
      <p:sp>
        <p:nvSpPr>
          <p:cNvPr id="814" name="CustomShape 58"/>
          <p:cNvSpPr/>
          <p:nvPr/>
        </p:nvSpPr>
        <p:spPr>
          <a:xfrm>
            <a:off x="7260480" y="3312000"/>
            <a:ext cx="1103760" cy="360"/>
          </a:xfrm>
          <a:prstGeom prst="straightConnector1">
            <a:avLst/>
          </a:prstGeom>
          <a:noFill/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15" name="CustomShape 59"/>
          <p:cNvSpPr/>
          <p:nvPr/>
        </p:nvSpPr>
        <p:spPr>
          <a:xfrm>
            <a:off x="8364600" y="2344320"/>
            <a:ext cx="779040" cy="12661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  <a:latin typeface="Arial"/>
              </a:rPr>
              <a:t>Driver</a:t>
            </a:r>
            <a:endParaRPr/>
          </a:p>
        </p:txBody>
      </p:sp>
      <p:sp>
        <p:nvSpPr>
          <p:cNvPr id="816" name="CustomShape 60"/>
          <p:cNvSpPr/>
          <p:nvPr/>
        </p:nvSpPr>
        <p:spPr>
          <a:xfrm rot="5400000">
            <a:off x="7009560" y="2748600"/>
            <a:ext cx="2324160" cy="3643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Result                  Task</a:t>
            </a:r>
            <a:endParaRPr/>
          </a:p>
        </p:txBody>
      </p:sp>
      <p:sp>
        <p:nvSpPr>
          <p:cNvPr id="817" name="TextShape 6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CAA4C4-68E5-47B1-82FB-6737CC5E0FAF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818" name="CustomShape 62"/>
          <p:cNvSpPr/>
          <p:nvPr/>
        </p:nvSpPr>
        <p:spPr>
          <a:xfrm>
            <a:off x="1294200" y="4796640"/>
            <a:ext cx="6727680" cy="1555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819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471320" y="5330160"/>
            <a:ext cx="6210000" cy="380520"/>
          </a:xfrm>
          <a:prstGeom prst="rect">
            <a:avLst/>
          </a:prstGeom>
          <a:ln>
            <a:noFill/>
          </a:ln>
        </p:spPr>
      </p:pic>
      <p:sp>
        <p:nvSpPr>
          <p:cNvPr id="820" name="CustomShape 63"/>
          <p:cNvSpPr/>
          <p:nvPr/>
        </p:nvSpPr>
        <p:spPr>
          <a:xfrm>
            <a:off x="1244160" y="4673520"/>
            <a:ext cx="6727680" cy="1555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pic>
        <p:nvPicPr>
          <p:cNvPr id="821" name="Picture 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51920" y="5169240"/>
            <a:ext cx="5473440" cy="65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1" dur="indefinite" restart="never" nodeType="tmRoot">
          <p:childTnLst>
            <p:seq>
              <p:cTn id="202" dur="indefinite" nodeType="mainSeq">
                <p:childTnLst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Scheduling Process</a:t>
            </a:r>
            <a:endParaRPr/>
          </a:p>
        </p:txBody>
      </p:sp>
      <p:sp>
        <p:nvSpPr>
          <p:cNvPr id="823" name="CustomShape 2"/>
          <p:cNvSpPr/>
          <p:nvPr/>
        </p:nvSpPr>
        <p:spPr>
          <a:xfrm>
            <a:off x="971640" y="3201120"/>
            <a:ext cx="549000" cy="275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24" name="CustomShape 3"/>
          <p:cNvSpPr/>
          <p:nvPr/>
        </p:nvSpPr>
        <p:spPr>
          <a:xfrm>
            <a:off x="1369800" y="2776680"/>
            <a:ext cx="562680" cy="275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25" name="CustomShape 4"/>
          <p:cNvSpPr/>
          <p:nvPr/>
        </p:nvSpPr>
        <p:spPr>
          <a:xfrm>
            <a:off x="577080" y="2782440"/>
            <a:ext cx="562680" cy="275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26" name="CustomShape 5"/>
          <p:cNvSpPr/>
          <p:nvPr/>
        </p:nvSpPr>
        <p:spPr>
          <a:xfrm>
            <a:off x="971640" y="3614040"/>
            <a:ext cx="549000" cy="2750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27" name="Line 6"/>
          <p:cNvSpPr/>
          <p:nvPr/>
        </p:nvSpPr>
        <p:spPr>
          <a:xfrm>
            <a:off x="858240" y="3057480"/>
            <a:ext cx="388080" cy="1432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8" name="Line 7"/>
          <p:cNvSpPr/>
          <p:nvPr/>
        </p:nvSpPr>
        <p:spPr>
          <a:xfrm flipH="1">
            <a:off x="1246320" y="3052080"/>
            <a:ext cx="405000" cy="14868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29" name="Line 8"/>
          <p:cNvSpPr/>
          <p:nvPr/>
        </p:nvSpPr>
        <p:spPr>
          <a:xfrm flipV="1">
            <a:off x="1246320" y="3476160"/>
            <a:ext cx="0" cy="13788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triangle" w="med"/>
          </a:ln>
        </p:spPr>
      </p:sp>
      <p:sp>
        <p:nvSpPr>
          <p:cNvPr id="830" name="CustomShape 9"/>
          <p:cNvSpPr/>
          <p:nvPr/>
        </p:nvSpPr>
        <p:spPr>
          <a:xfrm>
            <a:off x="182520" y="4285080"/>
            <a:ext cx="1217520" cy="637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rdd1.</a:t>
            </a:r>
            <a:r>
              <a:rPr lang="en-US" sz="1200">
                <a:solidFill>
                  <a:srgbClr val="3366ff"/>
                </a:solidFill>
                <a:latin typeface="Arial"/>
              </a:rPr>
              <a:t>join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(rdd2)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    .</a:t>
            </a:r>
            <a:r>
              <a:rPr lang="en-US" sz="1200">
                <a:solidFill>
                  <a:srgbClr val="3366ff"/>
                </a:solidFill>
                <a:latin typeface="Arial"/>
              </a:rPr>
              <a:t>groupBy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(…)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    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.</a:t>
            </a:r>
            <a:r>
              <a:rPr lang="en-US" sz="1200">
                <a:solidFill>
                  <a:srgbClr val="3366ff"/>
                </a:solidFill>
                <a:latin typeface="Arial"/>
              </a:rPr>
              <a:t>filter</a:t>
            </a:r>
            <a:r>
              <a:rPr lang="en-US" sz="1200">
                <a:solidFill>
                  <a:srgbClr val="000000"/>
                </a:solidFill>
                <a:latin typeface="Arial"/>
              </a:rPr>
              <a:t>(…)</a:t>
            </a:r>
            <a:endParaRPr/>
          </a:p>
        </p:txBody>
      </p:sp>
      <p:sp>
        <p:nvSpPr>
          <p:cNvPr id="831" name="CustomShape 10"/>
          <p:cNvSpPr/>
          <p:nvPr/>
        </p:nvSpPr>
        <p:spPr>
          <a:xfrm flipV="1">
            <a:off x="468000" y="3897000"/>
            <a:ext cx="280080" cy="3117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32" name="CustomShape 11"/>
          <p:cNvSpPr/>
          <p:nvPr/>
        </p:nvSpPr>
        <p:spPr>
          <a:xfrm>
            <a:off x="389520" y="1911240"/>
            <a:ext cx="1513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RDD Objects</a:t>
            </a:r>
            <a:endParaRPr/>
          </a:p>
        </p:txBody>
      </p:sp>
      <p:sp>
        <p:nvSpPr>
          <p:cNvPr id="833" name="CustomShape 12"/>
          <p:cNvSpPr/>
          <p:nvPr/>
        </p:nvSpPr>
        <p:spPr>
          <a:xfrm>
            <a:off x="97920" y="5244120"/>
            <a:ext cx="228456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build operator DAG</a:t>
            </a:r>
            <a:endParaRPr/>
          </a:p>
        </p:txBody>
      </p:sp>
      <p:sp>
        <p:nvSpPr>
          <p:cNvPr id="834" name="CustomShape 13"/>
          <p:cNvSpPr/>
          <p:nvPr/>
        </p:nvSpPr>
        <p:spPr>
          <a:xfrm>
            <a:off x="2624040" y="1915560"/>
            <a:ext cx="170208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DAGScheduler</a:t>
            </a:r>
            <a:endParaRPr/>
          </a:p>
        </p:txBody>
      </p:sp>
      <p:sp>
        <p:nvSpPr>
          <p:cNvPr id="835" name="CustomShape 14"/>
          <p:cNvSpPr/>
          <p:nvPr/>
        </p:nvSpPr>
        <p:spPr>
          <a:xfrm>
            <a:off x="2699640" y="3432240"/>
            <a:ext cx="376560" cy="5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</p:sp>
      <p:sp>
        <p:nvSpPr>
          <p:cNvPr id="836" name="CustomShape 15"/>
          <p:cNvSpPr/>
          <p:nvPr/>
        </p:nvSpPr>
        <p:spPr>
          <a:xfrm>
            <a:off x="2759400" y="348768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37" name="CustomShape 16"/>
          <p:cNvSpPr/>
          <p:nvPr/>
        </p:nvSpPr>
        <p:spPr>
          <a:xfrm>
            <a:off x="2759400" y="373644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38" name="CustomShape 17"/>
          <p:cNvSpPr/>
          <p:nvPr/>
        </p:nvSpPr>
        <p:spPr>
          <a:xfrm>
            <a:off x="3392280" y="2989800"/>
            <a:ext cx="376560" cy="78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</p:sp>
      <p:sp>
        <p:nvSpPr>
          <p:cNvPr id="839" name="CustomShape 18"/>
          <p:cNvSpPr/>
          <p:nvPr/>
        </p:nvSpPr>
        <p:spPr>
          <a:xfrm>
            <a:off x="3451680" y="304524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0" name="CustomShape 19"/>
          <p:cNvSpPr/>
          <p:nvPr/>
        </p:nvSpPr>
        <p:spPr>
          <a:xfrm>
            <a:off x="3451680" y="329400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1" name="CustomShape 20"/>
          <p:cNvSpPr/>
          <p:nvPr/>
        </p:nvSpPr>
        <p:spPr>
          <a:xfrm>
            <a:off x="3451680" y="353052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2" name="CustomShape 21"/>
          <p:cNvSpPr/>
          <p:nvPr/>
        </p:nvSpPr>
        <p:spPr>
          <a:xfrm>
            <a:off x="3922560" y="2994120"/>
            <a:ext cx="376560" cy="786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</p:sp>
      <p:sp>
        <p:nvSpPr>
          <p:cNvPr id="843" name="CustomShape 22"/>
          <p:cNvSpPr/>
          <p:nvPr/>
        </p:nvSpPr>
        <p:spPr>
          <a:xfrm>
            <a:off x="3981960" y="304920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4" name="CustomShape 23"/>
          <p:cNvSpPr/>
          <p:nvPr/>
        </p:nvSpPr>
        <p:spPr>
          <a:xfrm>
            <a:off x="3981960" y="329796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5" name="CustomShape 24"/>
          <p:cNvSpPr/>
          <p:nvPr/>
        </p:nvSpPr>
        <p:spPr>
          <a:xfrm>
            <a:off x="3981960" y="353448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46" name="CustomShape 25"/>
          <p:cNvSpPr/>
          <p:nvPr/>
        </p:nvSpPr>
        <p:spPr>
          <a:xfrm>
            <a:off x="3710880" y="3384360"/>
            <a:ext cx="27072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7" name="CustomShape 26"/>
          <p:cNvSpPr/>
          <p:nvPr/>
        </p:nvSpPr>
        <p:spPr>
          <a:xfrm>
            <a:off x="3710880" y="3135600"/>
            <a:ext cx="27072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8" name="CustomShape 27"/>
          <p:cNvSpPr/>
          <p:nvPr/>
        </p:nvSpPr>
        <p:spPr>
          <a:xfrm>
            <a:off x="3710880" y="3620880"/>
            <a:ext cx="270720" cy="39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49" name="CustomShape 28"/>
          <p:cNvSpPr/>
          <p:nvPr/>
        </p:nvSpPr>
        <p:spPr>
          <a:xfrm>
            <a:off x="3018600" y="3205440"/>
            <a:ext cx="433080" cy="178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0" name="CustomShape 29"/>
          <p:cNvSpPr/>
          <p:nvPr/>
        </p:nvSpPr>
        <p:spPr>
          <a:xfrm flipV="1">
            <a:off x="3018600" y="3620160"/>
            <a:ext cx="433080" cy="205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1" name="CustomShape 30"/>
          <p:cNvSpPr/>
          <p:nvPr/>
        </p:nvSpPr>
        <p:spPr>
          <a:xfrm flipV="1">
            <a:off x="3018600" y="3384360"/>
            <a:ext cx="433080" cy="442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2" name="CustomShape 31"/>
          <p:cNvSpPr/>
          <p:nvPr/>
        </p:nvSpPr>
        <p:spPr>
          <a:xfrm flipV="1">
            <a:off x="3018600" y="3135600"/>
            <a:ext cx="433080" cy="442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3" name="CustomShape 32"/>
          <p:cNvSpPr/>
          <p:nvPr/>
        </p:nvSpPr>
        <p:spPr>
          <a:xfrm flipV="1">
            <a:off x="3018600" y="3383640"/>
            <a:ext cx="433080" cy="193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4" name="CustomShape 33"/>
          <p:cNvSpPr/>
          <p:nvPr/>
        </p:nvSpPr>
        <p:spPr>
          <a:xfrm flipV="1">
            <a:off x="3018600" y="3134880"/>
            <a:ext cx="433080" cy="690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5" name="CustomShape 34"/>
          <p:cNvSpPr/>
          <p:nvPr/>
        </p:nvSpPr>
        <p:spPr>
          <a:xfrm>
            <a:off x="3018600" y="3578400"/>
            <a:ext cx="433080" cy="424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56" name="CustomShape 35"/>
          <p:cNvSpPr/>
          <p:nvPr/>
        </p:nvSpPr>
        <p:spPr>
          <a:xfrm>
            <a:off x="2699640" y="2810880"/>
            <a:ext cx="376560" cy="540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</p:sp>
      <p:sp>
        <p:nvSpPr>
          <p:cNvPr id="857" name="CustomShape 36"/>
          <p:cNvSpPr/>
          <p:nvPr/>
        </p:nvSpPr>
        <p:spPr>
          <a:xfrm>
            <a:off x="2759400" y="286632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58" name="CustomShape 37"/>
          <p:cNvSpPr/>
          <p:nvPr/>
        </p:nvSpPr>
        <p:spPr>
          <a:xfrm>
            <a:off x="2759400" y="3115080"/>
            <a:ext cx="258840" cy="18072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</p:sp>
      <p:sp>
        <p:nvSpPr>
          <p:cNvPr id="859" name="CustomShape 38"/>
          <p:cNvSpPr/>
          <p:nvPr/>
        </p:nvSpPr>
        <p:spPr>
          <a:xfrm>
            <a:off x="3018600" y="2956680"/>
            <a:ext cx="433080" cy="178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0" name="CustomShape 39"/>
          <p:cNvSpPr/>
          <p:nvPr/>
        </p:nvSpPr>
        <p:spPr>
          <a:xfrm>
            <a:off x="3018600" y="2956680"/>
            <a:ext cx="433080" cy="663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1" name="CustomShape 40"/>
          <p:cNvSpPr/>
          <p:nvPr/>
        </p:nvSpPr>
        <p:spPr>
          <a:xfrm>
            <a:off x="3018600" y="3205440"/>
            <a:ext cx="433080" cy="4150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2" name="CustomShape 41"/>
          <p:cNvSpPr/>
          <p:nvPr/>
        </p:nvSpPr>
        <p:spPr>
          <a:xfrm flipV="1">
            <a:off x="3018600" y="3134880"/>
            <a:ext cx="433080" cy="6948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3" name="CustomShape 42"/>
          <p:cNvSpPr/>
          <p:nvPr/>
        </p:nvSpPr>
        <p:spPr>
          <a:xfrm>
            <a:off x="3018600" y="3205440"/>
            <a:ext cx="433080" cy="17856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4" name="CustomShape 43"/>
          <p:cNvSpPr/>
          <p:nvPr/>
        </p:nvSpPr>
        <p:spPr>
          <a:xfrm>
            <a:off x="3018600" y="2956680"/>
            <a:ext cx="433080" cy="66384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5" name="CustomShape 44"/>
          <p:cNvSpPr/>
          <p:nvPr/>
        </p:nvSpPr>
        <p:spPr>
          <a:xfrm>
            <a:off x="3018600" y="2956680"/>
            <a:ext cx="433080" cy="42732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66" name="CustomShape 45"/>
          <p:cNvSpPr/>
          <p:nvPr/>
        </p:nvSpPr>
        <p:spPr>
          <a:xfrm>
            <a:off x="2562840" y="4255920"/>
            <a:ext cx="191196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split graph into </a:t>
            </a:r>
            <a:r>
              <a:rPr i="1" lang="en-US" sz="1600">
                <a:solidFill>
                  <a:srgbClr val="000000"/>
                </a:solidFill>
                <a:latin typeface="Arial"/>
              </a:rPr>
              <a:t>stages</a:t>
            </a:r>
            <a:r>
              <a:rPr lang="en-US" sz="1600">
                <a:solidFill>
                  <a:srgbClr val="000000"/>
                </a:solidFill>
                <a:latin typeface="Arial"/>
              </a:rPr>
              <a:t> of tasks</a:t>
            </a:r>
            <a:endParaRPr/>
          </a:p>
        </p:txBody>
      </p:sp>
      <p:sp>
        <p:nvSpPr>
          <p:cNvPr id="867" name="CustomShape 46"/>
          <p:cNvSpPr/>
          <p:nvPr/>
        </p:nvSpPr>
        <p:spPr>
          <a:xfrm>
            <a:off x="2562840" y="5037840"/>
            <a:ext cx="176256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submit each stage as ready</a:t>
            </a:r>
            <a:endParaRPr/>
          </a:p>
        </p:txBody>
      </p:sp>
      <p:sp>
        <p:nvSpPr>
          <p:cNvPr id="868" name="Line 47"/>
          <p:cNvSpPr/>
          <p:nvPr/>
        </p:nvSpPr>
        <p:spPr>
          <a:xfrm>
            <a:off x="2286000" y="2522520"/>
            <a:ext cx="0" cy="3660120"/>
          </a:xfrm>
          <a:prstGeom prst="line">
            <a:avLst/>
          </a:prstGeom>
          <a:ln w="25560">
            <a:solidFill>
              <a:srgbClr val="bfbfbf"/>
            </a:solidFill>
            <a:round/>
          </a:ln>
        </p:spPr>
      </p:sp>
      <p:sp>
        <p:nvSpPr>
          <p:cNvPr id="869" name="CustomShape 48"/>
          <p:cNvSpPr/>
          <p:nvPr/>
        </p:nvSpPr>
        <p:spPr>
          <a:xfrm flipV="1">
            <a:off x="2053800" y="3663360"/>
            <a:ext cx="456840" cy="39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0" name="CustomShape 49"/>
          <p:cNvSpPr/>
          <p:nvPr/>
        </p:nvSpPr>
        <p:spPr>
          <a:xfrm>
            <a:off x="1979640" y="3210480"/>
            <a:ext cx="51192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DAG</a:t>
            </a:r>
            <a:endParaRPr/>
          </a:p>
        </p:txBody>
      </p:sp>
      <p:sp>
        <p:nvSpPr>
          <p:cNvPr id="871" name="CustomShape 50"/>
          <p:cNvSpPr/>
          <p:nvPr/>
        </p:nvSpPr>
        <p:spPr>
          <a:xfrm>
            <a:off x="5040000" y="1915560"/>
            <a:ext cx="167616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TaskScheduler</a:t>
            </a:r>
            <a:endParaRPr/>
          </a:p>
        </p:txBody>
      </p:sp>
      <p:sp>
        <p:nvSpPr>
          <p:cNvPr id="872" name="Line 51"/>
          <p:cNvSpPr/>
          <p:nvPr/>
        </p:nvSpPr>
        <p:spPr>
          <a:xfrm>
            <a:off x="4696560" y="2522520"/>
            <a:ext cx="0" cy="3660120"/>
          </a:xfrm>
          <a:prstGeom prst="line">
            <a:avLst/>
          </a:prstGeom>
          <a:ln w="25560">
            <a:solidFill>
              <a:srgbClr val="bfbfbf"/>
            </a:solidFill>
            <a:round/>
          </a:ln>
        </p:spPr>
      </p:sp>
      <p:sp>
        <p:nvSpPr>
          <p:cNvPr id="873" name="CustomShape 52"/>
          <p:cNvSpPr/>
          <p:nvPr/>
        </p:nvSpPr>
        <p:spPr>
          <a:xfrm flipV="1">
            <a:off x="4532040" y="3667680"/>
            <a:ext cx="456840" cy="39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74" name="CustomShape 53"/>
          <p:cNvSpPr/>
          <p:nvPr/>
        </p:nvSpPr>
        <p:spPr>
          <a:xfrm>
            <a:off x="4335120" y="3210480"/>
            <a:ext cx="72360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TaskSet</a:t>
            </a:r>
            <a:endParaRPr/>
          </a:p>
        </p:txBody>
      </p:sp>
      <p:sp>
        <p:nvSpPr>
          <p:cNvPr id="875" name="CustomShape 54"/>
          <p:cNvSpPr/>
          <p:nvPr/>
        </p:nvSpPr>
        <p:spPr>
          <a:xfrm>
            <a:off x="4964040" y="4255920"/>
            <a:ext cx="196524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launch tasks via cluster manager</a:t>
            </a:r>
            <a:endParaRPr/>
          </a:p>
        </p:txBody>
      </p:sp>
      <p:sp>
        <p:nvSpPr>
          <p:cNvPr id="876" name="CustomShape 55"/>
          <p:cNvSpPr/>
          <p:nvPr/>
        </p:nvSpPr>
        <p:spPr>
          <a:xfrm>
            <a:off x="4964040" y="5037840"/>
            <a:ext cx="196524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retry failed or straggling tasks</a:t>
            </a:r>
            <a:endParaRPr/>
          </a:p>
        </p:txBody>
      </p:sp>
      <p:sp>
        <p:nvSpPr>
          <p:cNvPr id="877" name="CustomShape 56"/>
          <p:cNvSpPr/>
          <p:nvPr/>
        </p:nvSpPr>
        <p:spPr>
          <a:xfrm>
            <a:off x="5439240" y="2753280"/>
            <a:ext cx="1039680" cy="1235160"/>
          </a:xfrm>
          <a:prstGeom prst="rect">
            <a:avLst/>
          </a:prstGeom>
          <a:solidFill>
            <a:srgbClr val="f2dcdb"/>
          </a:solidFill>
          <a:ln w="25560">
            <a:noFill/>
          </a:ln>
        </p:spPr>
      </p:sp>
      <p:sp>
        <p:nvSpPr>
          <p:cNvPr id="878" name="CustomShape 57"/>
          <p:cNvSpPr/>
          <p:nvPr/>
        </p:nvSpPr>
        <p:spPr>
          <a:xfrm>
            <a:off x="5173200" y="3586320"/>
            <a:ext cx="1548000" cy="684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79" name="CustomShape 58"/>
          <p:cNvSpPr/>
          <p:nvPr/>
        </p:nvSpPr>
        <p:spPr>
          <a:xfrm flipH="1">
            <a:off x="5173200" y="3745080"/>
            <a:ext cx="1548000" cy="720"/>
          </a:xfrm>
          <a:prstGeom prst="straightConnector1">
            <a:avLst/>
          </a:prstGeom>
          <a:noFill/>
          <a:ln w="25560">
            <a:solidFill>
              <a:srgbClr val="000000"/>
            </a:solidFill>
            <a:round/>
            <a:tailEnd len="med" type="arrow" w="med"/>
          </a:ln>
        </p:spPr>
      </p:sp>
      <p:sp>
        <p:nvSpPr>
          <p:cNvPr id="880" name="CustomShape 59"/>
          <p:cNvSpPr/>
          <p:nvPr/>
        </p:nvSpPr>
        <p:spPr>
          <a:xfrm>
            <a:off x="5523480" y="2716200"/>
            <a:ext cx="883800" cy="51660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000000"/>
                </a:solidFill>
                <a:latin typeface="Arial"/>
              </a:rPr>
              <a:t>Cluster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
</a:t>
            </a:r>
            <a:r>
              <a:rPr lang="en-US" sz="1400">
                <a:solidFill>
                  <a:srgbClr val="000000"/>
                </a:solidFill>
                <a:latin typeface="Arial"/>
              </a:rPr>
              <a:t>manager</a:t>
            </a:r>
            <a:endParaRPr/>
          </a:p>
        </p:txBody>
      </p:sp>
      <p:sp>
        <p:nvSpPr>
          <p:cNvPr id="881" name="CustomShape 60"/>
          <p:cNvSpPr/>
          <p:nvPr/>
        </p:nvSpPr>
        <p:spPr>
          <a:xfrm>
            <a:off x="7573320" y="1915560"/>
            <a:ext cx="108180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Executor</a:t>
            </a:r>
            <a:endParaRPr/>
          </a:p>
        </p:txBody>
      </p:sp>
      <p:sp>
        <p:nvSpPr>
          <p:cNvPr id="882" name="CustomShape 61"/>
          <p:cNvSpPr/>
          <p:nvPr/>
        </p:nvSpPr>
        <p:spPr>
          <a:xfrm>
            <a:off x="7178400" y="4255920"/>
            <a:ext cx="1965240" cy="333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execute tasks</a:t>
            </a:r>
            <a:endParaRPr/>
          </a:p>
        </p:txBody>
      </p:sp>
      <p:sp>
        <p:nvSpPr>
          <p:cNvPr id="883" name="CustomShape 62"/>
          <p:cNvSpPr/>
          <p:nvPr/>
        </p:nvSpPr>
        <p:spPr>
          <a:xfrm>
            <a:off x="7178400" y="5038200"/>
            <a:ext cx="1965240" cy="57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Arial"/>
              </a:rPr>
              <a:t>store and serve blocks</a:t>
            </a:r>
            <a:endParaRPr/>
          </a:p>
        </p:txBody>
      </p:sp>
      <p:sp>
        <p:nvSpPr>
          <p:cNvPr id="884" name="CustomShape 63"/>
          <p:cNvSpPr/>
          <p:nvPr/>
        </p:nvSpPr>
        <p:spPr>
          <a:xfrm>
            <a:off x="7543800" y="2869920"/>
            <a:ext cx="1152360" cy="1102680"/>
          </a:xfrm>
          <a:prstGeom prst="rect">
            <a:avLst/>
          </a:prstGeom>
          <a:solidFill>
            <a:srgbClr val="dce6f2"/>
          </a:solidFill>
          <a:ln w="25560">
            <a:solidFill>
              <a:srgbClr val="4f81bd"/>
            </a:solidFill>
            <a:round/>
          </a:ln>
        </p:spPr>
      </p:sp>
      <p:sp>
        <p:nvSpPr>
          <p:cNvPr id="885" name="CustomShape 64"/>
          <p:cNvSpPr/>
          <p:nvPr/>
        </p:nvSpPr>
        <p:spPr>
          <a:xfrm>
            <a:off x="7638120" y="3356640"/>
            <a:ext cx="972720" cy="536040"/>
          </a:xfrm>
          <a:prstGeom prst="rect">
            <a:avLst/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Block manager</a:t>
            </a:r>
            <a:endParaRPr/>
          </a:p>
        </p:txBody>
      </p:sp>
      <p:sp>
        <p:nvSpPr>
          <p:cNvPr id="886" name="CustomShape 65"/>
          <p:cNvSpPr/>
          <p:nvPr/>
        </p:nvSpPr>
        <p:spPr>
          <a:xfrm>
            <a:off x="7638120" y="2953080"/>
            <a:ext cx="972720" cy="325440"/>
          </a:xfrm>
          <a:prstGeom prst="rect">
            <a:avLst/>
          </a:prstGeom>
          <a:solidFill>
            <a:srgbClr val="ffffff"/>
          </a:solidFill>
          <a:ln w="12600">
            <a:solidFill>
              <a:srgbClr val="4f81bd"/>
            </a:solidFill>
            <a:round/>
          </a:ln>
        </p:spPr>
        <p:txBody>
          <a:bodyPr lIns="0" rIns="0" tIns="45000" bIns="45000" anchor="ctr"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Threads</a:t>
            </a:r>
            <a:endParaRPr/>
          </a:p>
        </p:txBody>
      </p:sp>
      <p:sp>
        <p:nvSpPr>
          <p:cNvPr id="887" name="Line 66"/>
          <p:cNvSpPr/>
          <p:nvPr/>
        </p:nvSpPr>
        <p:spPr>
          <a:xfrm>
            <a:off x="7050240" y="2522520"/>
            <a:ext cx="0" cy="3660120"/>
          </a:xfrm>
          <a:prstGeom prst="line">
            <a:avLst/>
          </a:prstGeom>
          <a:ln w="25560">
            <a:solidFill>
              <a:srgbClr val="bfbfbf"/>
            </a:solidFill>
            <a:round/>
          </a:ln>
        </p:spPr>
      </p:sp>
      <p:sp>
        <p:nvSpPr>
          <p:cNvPr id="888" name="CustomShape 67"/>
          <p:cNvSpPr/>
          <p:nvPr/>
        </p:nvSpPr>
        <p:spPr>
          <a:xfrm flipV="1">
            <a:off x="6882120" y="3667680"/>
            <a:ext cx="456840" cy="3960"/>
          </a:xfrm>
          <a:prstGeom prst="straightConnector1">
            <a:avLst/>
          </a:prstGeom>
          <a:noFill/>
          <a:ln w="5724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889" name="CustomShape 68"/>
          <p:cNvSpPr/>
          <p:nvPr/>
        </p:nvSpPr>
        <p:spPr>
          <a:xfrm>
            <a:off x="6811920" y="3207240"/>
            <a:ext cx="493560" cy="272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Arial"/>
              </a:rPr>
              <a:t>Task</a:t>
            </a:r>
            <a:endParaRPr/>
          </a:p>
        </p:txBody>
      </p:sp>
      <p:sp>
        <p:nvSpPr>
          <p:cNvPr id="890" name="TextShape 6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3F84B1A-4B4C-4290-8899-14C5D55641B8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>
                <p:childTnLst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6338520" y="3776040"/>
            <a:ext cx="1794600" cy="1451160"/>
          </a:xfrm>
          <a:prstGeom prst="roundRect">
            <a:avLst>
              <a:gd name="adj" fmla="val 9024"/>
            </a:avLst>
          </a:prstGeom>
          <a:solidFill>
            <a:srgbClr val="f2f2f2"/>
          </a:solidFill>
          <a:ln w="25560">
            <a:noFill/>
          </a:ln>
        </p:spPr>
      </p:sp>
      <p:sp>
        <p:nvSpPr>
          <p:cNvPr id="892" name="CustomShape 2"/>
          <p:cNvSpPr/>
          <p:nvPr/>
        </p:nvSpPr>
        <p:spPr>
          <a:xfrm>
            <a:off x="6461640" y="3854880"/>
            <a:ext cx="1548360" cy="379440"/>
          </a:xfrm>
          <a:prstGeom prst="roundRect">
            <a:avLst>
              <a:gd name="adj" fmla="val 10828"/>
            </a:avLst>
          </a:prstGeom>
          <a:solidFill>
            <a:srgbClr val="c3d69b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Node</a:t>
            </a:r>
            <a:endParaRPr/>
          </a:p>
        </p:txBody>
      </p:sp>
      <p:sp>
        <p:nvSpPr>
          <p:cNvPr id="893" name="CustomShape 3"/>
          <p:cNvSpPr/>
          <p:nvPr/>
        </p:nvSpPr>
        <p:spPr>
          <a:xfrm>
            <a:off x="6526800" y="4313520"/>
            <a:ext cx="1418040" cy="778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Container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(Executor)</a:t>
            </a:r>
            <a:endParaRPr/>
          </a:p>
        </p:txBody>
      </p:sp>
      <p:sp>
        <p:nvSpPr>
          <p:cNvPr id="894" name="TextShape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Spark on YARN (Cluster Mode)</a:t>
            </a:r>
            <a:endParaRPr/>
          </a:p>
        </p:txBody>
      </p:sp>
      <p:sp>
        <p:nvSpPr>
          <p:cNvPr id="895" name="CustomShape 5"/>
          <p:cNvSpPr/>
          <p:nvPr/>
        </p:nvSpPr>
        <p:spPr>
          <a:xfrm>
            <a:off x="1214640" y="2148480"/>
            <a:ext cx="1117080" cy="410400"/>
          </a:xfrm>
          <a:prstGeom prst="ellipse">
            <a:avLst/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Client</a:t>
            </a:r>
            <a:endParaRPr/>
          </a:p>
        </p:txBody>
      </p:sp>
      <p:sp>
        <p:nvSpPr>
          <p:cNvPr id="896" name="CustomShape 6"/>
          <p:cNvSpPr/>
          <p:nvPr/>
        </p:nvSpPr>
        <p:spPr>
          <a:xfrm>
            <a:off x="4085640" y="1836720"/>
            <a:ext cx="1447560" cy="1007280"/>
          </a:xfrm>
          <a:prstGeom prst="roundRect">
            <a:avLst>
              <a:gd name="adj" fmla="val 16667"/>
            </a:avLst>
          </a:prstGeom>
          <a:solidFill>
            <a:srgbClr val="c3d69b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Resource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600">
                <a:solidFill>
                  <a:srgbClr val="ffffff"/>
                </a:solidFill>
                <a:latin typeface="Calibri"/>
              </a:rPr>
              <a:t>Manager</a:t>
            </a:r>
            <a:endParaRPr/>
          </a:p>
        </p:txBody>
      </p:sp>
      <p:sp>
        <p:nvSpPr>
          <p:cNvPr id="897" name="CustomShape 7"/>
          <p:cNvSpPr/>
          <p:nvPr/>
        </p:nvSpPr>
        <p:spPr>
          <a:xfrm>
            <a:off x="1770480" y="3985920"/>
            <a:ext cx="1794600" cy="1451160"/>
          </a:xfrm>
          <a:prstGeom prst="roundRect">
            <a:avLst>
              <a:gd name="adj" fmla="val 9024"/>
            </a:avLst>
          </a:prstGeom>
          <a:solidFill>
            <a:srgbClr val="f2f2f2"/>
          </a:solidFill>
          <a:ln w="25560">
            <a:noFill/>
          </a:ln>
        </p:spPr>
      </p:sp>
      <p:sp>
        <p:nvSpPr>
          <p:cNvPr id="898" name="CustomShape 8"/>
          <p:cNvSpPr/>
          <p:nvPr/>
        </p:nvSpPr>
        <p:spPr>
          <a:xfrm>
            <a:off x="1893600" y="4056480"/>
            <a:ext cx="1548360" cy="379440"/>
          </a:xfrm>
          <a:prstGeom prst="roundRect">
            <a:avLst>
              <a:gd name="adj" fmla="val 10828"/>
            </a:avLst>
          </a:prstGeom>
          <a:solidFill>
            <a:srgbClr val="c3d69b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Node Manager</a:t>
            </a:r>
            <a:endParaRPr/>
          </a:p>
        </p:txBody>
      </p:sp>
      <p:sp>
        <p:nvSpPr>
          <p:cNvPr id="899" name="CustomShape 9"/>
          <p:cNvSpPr/>
          <p:nvPr/>
        </p:nvSpPr>
        <p:spPr>
          <a:xfrm>
            <a:off x="1958760" y="4523040"/>
            <a:ext cx="1418040" cy="778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AppMaster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(Driver)</a:t>
            </a:r>
            <a:endParaRPr/>
          </a:p>
        </p:txBody>
      </p:sp>
      <p:sp>
        <p:nvSpPr>
          <p:cNvPr id="900" name="CustomShape 10"/>
          <p:cNvSpPr/>
          <p:nvPr/>
        </p:nvSpPr>
        <p:spPr>
          <a:xfrm flipV="1">
            <a:off x="2332080" y="2340000"/>
            <a:ext cx="1753200" cy="129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01" name="CustomShape 11"/>
          <p:cNvSpPr/>
          <p:nvPr/>
        </p:nvSpPr>
        <p:spPr>
          <a:xfrm flipV="1">
            <a:off x="2667960" y="2844000"/>
            <a:ext cx="2141280" cy="1141200"/>
          </a:xfrm>
          <a:prstGeom prst="straightConnector1">
            <a:avLst/>
          </a:prstGeom>
          <a:noFill/>
          <a:ln w="25560">
            <a:solidFill>
              <a:srgbClr val="bfbfbf"/>
            </a:solidFill>
            <a:custDash>
              <a:ds d="71000" sp="213000"/>
              <a:ds d="71000" sp="213000"/>
              <a:ds d="568000" sp="213000"/>
            </a:custDash>
            <a:round/>
            <a:tailEnd len="med" type="arrow" w="med"/>
          </a:ln>
        </p:spPr>
      </p:sp>
      <p:sp>
        <p:nvSpPr>
          <p:cNvPr id="902" name="CustomShape 12"/>
          <p:cNvSpPr/>
          <p:nvPr/>
        </p:nvSpPr>
        <p:spPr>
          <a:xfrm>
            <a:off x="6069600" y="3964680"/>
            <a:ext cx="1794600" cy="1451160"/>
          </a:xfrm>
          <a:prstGeom prst="roundRect">
            <a:avLst>
              <a:gd name="adj" fmla="val 9024"/>
            </a:avLst>
          </a:prstGeom>
          <a:solidFill>
            <a:srgbClr val="f2f2f2"/>
          </a:solidFill>
          <a:ln w="25560">
            <a:noFill/>
          </a:ln>
        </p:spPr>
      </p:sp>
      <p:sp>
        <p:nvSpPr>
          <p:cNvPr id="903" name="CustomShape 13"/>
          <p:cNvSpPr/>
          <p:nvPr/>
        </p:nvSpPr>
        <p:spPr>
          <a:xfrm>
            <a:off x="6192720" y="4043520"/>
            <a:ext cx="1548360" cy="379440"/>
          </a:xfrm>
          <a:prstGeom prst="roundRect">
            <a:avLst>
              <a:gd name="adj" fmla="val 10828"/>
            </a:avLst>
          </a:prstGeom>
          <a:solidFill>
            <a:srgbClr val="c3d69b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Node Manager</a:t>
            </a:r>
            <a:endParaRPr/>
          </a:p>
        </p:txBody>
      </p:sp>
      <p:sp>
        <p:nvSpPr>
          <p:cNvPr id="904" name="CustomShape 14"/>
          <p:cNvSpPr/>
          <p:nvPr/>
        </p:nvSpPr>
        <p:spPr>
          <a:xfrm>
            <a:off x="6257880" y="4501800"/>
            <a:ext cx="1418040" cy="778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Container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(Executor)</a:t>
            </a:r>
            <a:endParaRPr/>
          </a:p>
        </p:txBody>
      </p:sp>
      <p:sp>
        <p:nvSpPr>
          <p:cNvPr id="905" name="CustomShape 15"/>
          <p:cNvSpPr/>
          <p:nvPr/>
        </p:nvSpPr>
        <p:spPr>
          <a:xfrm flipV="1">
            <a:off x="3369240" y="4818600"/>
            <a:ext cx="2898000" cy="39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06" name="CustomShape 16"/>
          <p:cNvSpPr/>
          <p:nvPr/>
        </p:nvSpPr>
        <p:spPr>
          <a:xfrm flipH="1" flipV="1">
            <a:off x="4809600" y="2844360"/>
            <a:ext cx="2157120" cy="1120320"/>
          </a:xfrm>
          <a:prstGeom prst="straightConnector1">
            <a:avLst/>
          </a:prstGeom>
          <a:noFill/>
          <a:ln w="25560">
            <a:solidFill>
              <a:srgbClr val="bfbfbf"/>
            </a:solidFill>
            <a:custDash>
              <a:ds d="71000" sp="213000"/>
              <a:ds d="71000" sp="213000"/>
              <a:ds d="568000" sp="213000"/>
            </a:custDash>
            <a:round/>
            <a:tailEnd len="med" type="arrow" w="med"/>
          </a:ln>
        </p:spPr>
      </p:sp>
      <p:sp>
        <p:nvSpPr>
          <p:cNvPr id="907" name="CustomShape 17"/>
          <p:cNvSpPr/>
          <p:nvPr/>
        </p:nvSpPr>
        <p:spPr>
          <a:xfrm flipH="1" flipV="1">
            <a:off x="3368520" y="4992840"/>
            <a:ext cx="2880360" cy="108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08" name="CustomShape 18"/>
          <p:cNvSpPr/>
          <p:nvPr/>
        </p:nvSpPr>
        <p:spPr>
          <a:xfrm>
            <a:off x="141480" y="5588640"/>
            <a:ext cx="3709080" cy="1227960"/>
          </a:xfrm>
          <a:prstGeom prst="roundRect">
            <a:avLst>
              <a:gd name="adj" fmla="val 16667"/>
            </a:avLst>
          </a:prstGeom>
          <a:solidFill>
            <a:srgbClr val="dce6f2"/>
          </a:solidFill>
          <a:ln w="9360">
            <a:noFill/>
          </a:ln>
        </p:spPr>
        <p:txBody>
          <a:bodyPr lIns="0" rIns="0" tIns="45000" bIns="45000"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main() runs in AppMaster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……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sc.textFile("input.txt")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.flatMap(_.split("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.map(x=&gt;(x,1))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.reduceByKey(_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1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100">
                <a:solidFill>
                  <a:srgbClr val="000000"/>
                </a:solidFill>
                <a:latin typeface="Courier New"/>
              </a:rPr>
              <a:t>.collectAsMap() </a:t>
            </a:r>
            <a:endParaRPr/>
          </a:p>
        </p:txBody>
      </p:sp>
      <p:sp>
        <p:nvSpPr>
          <p:cNvPr id="909" name="TextShape 1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BA9DAD-16CC-43C3-9053-F1C704DEB88B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910" name="Line 20"/>
          <p:cNvSpPr/>
          <p:nvPr/>
        </p:nvSpPr>
        <p:spPr>
          <a:xfrm flipH="1">
            <a:off x="1996200" y="5302080"/>
            <a:ext cx="671760" cy="286560"/>
          </a:xfrm>
          <a:prstGeom prst="line">
            <a:avLst/>
          </a:prstGeom>
          <a:ln w="25560">
            <a:solidFill>
              <a:srgbClr val="d9d9d9"/>
            </a:solidFill>
            <a:custDash>
              <a:ds d="284000" sp="213000"/>
            </a:custDash>
            <a:round/>
          </a:ln>
        </p:spPr>
      </p:sp>
    </p:spTree>
  </p:cSld>
  <p:timing>
    <p:tnLst>
      <p:par>
        <p:cTn id="225" dur="indefinite" restart="never" nodeType="tmRoot">
          <p:childTnLst>
            <p:seq>
              <p:cTn id="226" dur="indefinite" nodeType="mainSeq">
                <p:childTnLst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TextShape 1"/>
          <p:cNvSpPr txBox="1"/>
          <p:nvPr/>
        </p:nvSpPr>
        <p:spPr>
          <a:xfrm>
            <a:off x="685800" y="1609200"/>
            <a:ext cx="7772040" cy="14695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1" lang="zh-CN" sz="4400">
                <a:solidFill>
                  <a:srgbClr val="000000"/>
                </a:solidFill>
                <a:latin typeface="Arial"/>
                <a:ea typeface="Arial"/>
              </a:rPr>
              <a:t>Spark Internals</a:t>
            </a:r>
            <a:endParaRPr/>
          </a:p>
        </p:txBody>
      </p:sp>
      <p:sp>
        <p:nvSpPr>
          <p:cNvPr id="912" name="TextShape 2"/>
          <p:cNvSpPr txBox="1"/>
          <p:nvPr/>
        </p:nvSpPr>
        <p:spPr>
          <a:xfrm>
            <a:off x="1371600" y="2939760"/>
            <a:ext cx="6400440" cy="175212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i="1" lang="en-US" sz="4400">
                <a:solidFill>
                  <a:srgbClr val="8b8b8b"/>
                </a:solidFill>
                <a:latin typeface="Arial"/>
                <a:ea typeface="Arial"/>
              </a:rPr>
              <a:t>Failover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3" dur="indefinite" restart="never" nodeType="tmRoot">
          <p:childTnLst>
            <p:seq>
              <p:cTn id="2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Failover</a:t>
            </a:r>
            <a:endParaRPr/>
          </a:p>
        </p:txBody>
      </p:sp>
      <p:sp>
        <p:nvSpPr>
          <p:cNvPr id="91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EC5F2FB-49CE-4917-9E7D-E14B13D112FD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915" name="TextShape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Re-Computation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Persist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Checkpoint</a:t>
            </a:r>
            <a:endParaRPr/>
          </a:p>
        </p:txBody>
      </p:sp>
    </p:spTree>
  </p:cSld>
  <p:timing>
    <p:tnLst>
      <p:par>
        <p:cTn id="235" dur="indefinite" restart="never" nodeType="tmRoot">
          <p:childTnLst>
            <p:seq>
              <p:cTn id="2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CustomShape 1"/>
          <p:cNvSpPr/>
          <p:nvPr/>
        </p:nvSpPr>
        <p:spPr>
          <a:xfrm>
            <a:off x="4264200" y="3297960"/>
            <a:ext cx="1497960" cy="54756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FilteredRDD</a:t>
            </a:r>
            <a:endParaRPr/>
          </a:p>
        </p:txBody>
      </p:sp>
      <p:sp>
        <p:nvSpPr>
          <p:cNvPr id="917" name="CustomShape 2"/>
          <p:cNvSpPr/>
          <p:nvPr/>
        </p:nvSpPr>
        <p:spPr>
          <a:xfrm>
            <a:off x="4261320" y="329796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FilteredRDD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(persist)</a:t>
            </a:r>
            <a:endParaRPr/>
          </a:p>
        </p:txBody>
      </p:sp>
      <p:sp>
        <p:nvSpPr>
          <p:cNvPr id="918" name="TextShape 3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Persist</a:t>
            </a:r>
            <a:endParaRPr/>
          </a:p>
        </p:txBody>
      </p:sp>
      <p:sp>
        <p:nvSpPr>
          <p:cNvPr id="919" name="CustomShape 4"/>
          <p:cNvSpPr/>
          <p:nvPr/>
        </p:nvSpPr>
        <p:spPr>
          <a:xfrm>
            <a:off x="2353680" y="329796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920" name="CustomShape 5"/>
          <p:cNvSpPr/>
          <p:nvPr/>
        </p:nvSpPr>
        <p:spPr>
          <a:xfrm>
            <a:off x="3851640" y="3570480"/>
            <a:ext cx="4093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21" name="CustomShape 6"/>
          <p:cNvSpPr/>
          <p:nvPr/>
        </p:nvSpPr>
        <p:spPr>
          <a:xfrm>
            <a:off x="457560" y="329796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HadoopRDD</a:t>
            </a:r>
            <a:endParaRPr/>
          </a:p>
        </p:txBody>
      </p:sp>
      <p:sp>
        <p:nvSpPr>
          <p:cNvPr id="922" name="CustomShape 7"/>
          <p:cNvSpPr/>
          <p:nvPr/>
        </p:nvSpPr>
        <p:spPr>
          <a:xfrm>
            <a:off x="1955880" y="3570480"/>
            <a:ext cx="3974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23" name="TextShape 8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185D0E-0C10-4B16-BC89-CCFA1EEF488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  <p:sp>
        <p:nvSpPr>
          <p:cNvPr id="924" name="CustomShape 9"/>
          <p:cNvSpPr/>
          <p:nvPr/>
        </p:nvSpPr>
        <p:spPr>
          <a:xfrm>
            <a:off x="6459480" y="252972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ShuffledRDD</a:t>
            </a:r>
            <a:endParaRPr/>
          </a:p>
        </p:txBody>
      </p:sp>
      <p:sp>
        <p:nvSpPr>
          <p:cNvPr id="925" name="CustomShape 10"/>
          <p:cNvSpPr/>
          <p:nvPr/>
        </p:nvSpPr>
        <p:spPr>
          <a:xfrm flipV="1">
            <a:off x="5759640" y="2801880"/>
            <a:ext cx="699480" cy="7675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26" name="CustomShape 11"/>
          <p:cNvSpPr/>
          <p:nvPr/>
        </p:nvSpPr>
        <p:spPr>
          <a:xfrm>
            <a:off x="6459480" y="411156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9bbb59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927" name="CustomShape 12"/>
          <p:cNvSpPr/>
          <p:nvPr/>
        </p:nvSpPr>
        <p:spPr>
          <a:xfrm>
            <a:off x="5759640" y="3570480"/>
            <a:ext cx="699480" cy="813600"/>
          </a:xfrm>
          <a:prstGeom prst="straightConnector1">
            <a:avLst/>
          </a:prstGeom>
          <a:noFill/>
          <a:ln w="25560">
            <a:solidFill>
              <a:srgbClr val="4f6228"/>
            </a:solidFill>
            <a:round/>
            <a:tailEnd len="med" type="arrow" w="med"/>
          </a:ln>
        </p:spPr>
      </p:sp>
      <p:sp>
        <p:nvSpPr>
          <p:cNvPr id="928" name="CustomShape 13"/>
          <p:cNvSpPr/>
          <p:nvPr/>
        </p:nvSpPr>
        <p:spPr>
          <a:xfrm>
            <a:off x="123840" y="2980440"/>
            <a:ext cx="5759640" cy="11466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929" name="CustomShape 14"/>
          <p:cNvSpPr/>
          <p:nvPr/>
        </p:nvSpPr>
        <p:spPr>
          <a:xfrm>
            <a:off x="6276240" y="2212200"/>
            <a:ext cx="1884240" cy="11466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930" name="CustomShape 15"/>
          <p:cNvSpPr/>
          <p:nvPr/>
        </p:nvSpPr>
        <p:spPr>
          <a:xfrm>
            <a:off x="6276240" y="3810600"/>
            <a:ext cx="1884240" cy="1146600"/>
          </a:xfrm>
          <a:prstGeom prst="roundRect">
            <a:avLst>
              <a:gd name="adj" fmla="val 16667"/>
            </a:avLst>
          </a:prstGeom>
          <a:noFill/>
          <a:ln w="25560">
            <a:solidFill>
              <a:srgbClr val="808080"/>
            </a:solidFill>
            <a:custDash>
              <a:ds d="284000" sp="213000"/>
            </a:custDash>
            <a:round/>
          </a:ln>
        </p:spPr>
      </p:sp>
      <p:sp>
        <p:nvSpPr>
          <p:cNvPr id="931" name="CustomShape 16"/>
          <p:cNvSpPr/>
          <p:nvPr/>
        </p:nvSpPr>
        <p:spPr>
          <a:xfrm>
            <a:off x="7957440" y="2802240"/>
            <a:ext cx="4892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32" name="CustomShape 17"/>
          <p:cNvSpPr/>
          <p:nvPr/>
        </p:nvSpPr>
        <p:spPr>
          <a:xfrm>
            <a:off x="7957440" y="4384080"/>
            <a:ext cx="489240" cy="360"/>
          </a:xfrm>
          <a:prstGeom prst="straightConnector1">
            <a:avLst/>
          </a:prstGeom>
          <a:noFill/>
          <a:ln w="25560">
            <a:solidFill>
              <a:srgbClr val="4f6228"/>
            </a:solidFill>
            <a:round/>
            <a:tailEnd len="med" type="arrow" w="med"/>
          </a:ln>
        </p:spPr>
      </p:sp>
    </p:spTree>
  </p:cSld>
  <p:timing>
    <p:tnLst>
      <p:par>
        <p:cTn id="237" dur="indefinite" restart="never" nodeType="tmRoot">
          <p:childTnLst>
            <p:seq>
              <p:cTn id="238" dur="indefinite" nodeType="mainSeq">
                <p:childTnLst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TextShape 1"/>
          <p:cNvSpPr txBox="1"/>
          <p:nvPr/>
        </p:nvSpPr>
        <p:spPr>
          <a:xfrm>
            <a:off x="457200" y="1600200"/>
            <a:ext cx="85309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Before job run</a:t>
            </a:r>
            <a:endParaRPr/>
          </a:p>
          <a:p>
            <a:r>
              <a:rPr lang="zh-CN" sz="1600">
                <a:solidFill>
                  <a:srgbClr val="000000"/>
                </a:solidFill>
                <a:latin typeface="Courier New"/>
                <a:ea typeface="Arial"/>
              </a:rPr>
              <a:t>// called by user</a:t>
            </a:r>
            <a:endParaRPr/>
          </a:p>
          <a:p>
            <a:r>
              <a:rPr lang="zh-CN" sz="1600">
                <a:solidFill>
                  <a:srgbClr val="000000"/>
                </a:solidFill>
                <a:latin typeface="Courier New"/>
                <a:ea typeface="Arial"/>
              </a:rPr>
              <a:t>rdd.</a:t>
            </a:r>
            <a:r>
              <a:rPr lang="zh-CN" sz="1600">
                <a:solidFill>
                  <a:srgbClr val="558ed5"/>
                </a:solidFill>
                <a:latin typeface="Courier New"/>
                <a:ea typeface="Arial"/>
              </a:rPr>
              <a:t>checkpoint</a:t>
            </a:r>
            <a:r>
              <a:rPr lang="zh-CN" sz="1600">
                <a:solidFill>
                  <a:srgbClr val="000000"/>
                </a:solidFill>
                <a:latin typeface="Courier New"/>
                <a:ea typeface="Arial"/>
              </a:rPr>
              <a:t>()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After job run</a:t>
            </a:r>
            <a:endParaRPr/>
          </a:p>
          <a:p>
            <a:r>
              <a:rPr lang="zh-CN" sz="1400">
                <a:solidFill>
                  <a:srgbClr val="000000"/>
                </a:solidFill>
                <a:latin typeface="Courier New"/>
                <a:ea typeface="Arial"/>
              </a:rPr>
              <a:t>rdd.context.runJob(</a:t>
            </a:r>
            <a:endParaRPr/>
          </a:p>
          <a:p>
            <a:r>
              <a:rPr lang="zh-CN" sz="1400">
                <a:solidFill>
                  <a:srgbClr val="000000"/>
                </a:solidFill>
                <a:latin typeface="Courier New"/>
                <a:ea typeface="Arial"/>
              </a:rPr>
              <a:t>	</a:t>
            </a:r>
            <a:r>
              <a:rPr lang="zh-CN" sz="1400">
                <a:solidFill>
                  <a:srgbClr val="000000"/>
                </a:solidFill>
                <a:latin typeface="Courier New"/>
                <a:ea typeface="Arial"/>
              </a:rPr>
              <a:t>rdd, CheckpointRDD.</a:t>
            </a:r>
            <a:r>
              <a:rPr lang="zh-CN" sz="1400">
                <a:solidFill>
                  <a:srgbClr val="558ed5"/>
                </a:solidFill>
                <a:latin typeface="Courier New"/>
                <a:ea typeface="Arial"/>
              </a:rPr>
              <a:t>writeToFile</a:t>
            </a:r>
            <a:r>
              <a:rPr lang="zh-CN" sz="1400">
                <a:solidFill>
                  <a:srgbClr val="000000"/>
                </a:solidFill>
                <a:latin typeface="Courier New"/>
                <a:ea typeface="Arial"/>
              </a:rPr>
              <a:t>(path.toString, broadcastedConf) _)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Failover</a:t>
            </a:r>
            <a:endParaRPr/>
          </a:p>
          <a:p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private[spark] def computeOrReadCheckpoint(split: Partition, context: TaskContext): Iterator[T] =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{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  if (</a:t>
            </a:r>
            <a:r>
              <a:rPr lang="zh-CN" sz="1200">
                <a:solidFill>
                  <a:srgbClr val="ff0000"/>
                </a:solidFill>
                <a:latin typeface="Courier New"/>
                <a:ea typeface="Courier New"/>
              </a:rPr>
              <a:t>isCheckpointed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) firstParent[T].iterator(split, context) </a:t>
            </a:r>
            <a:r>
              <a:rPr lang="zh-CN" sz="1200">
                <a:solidFill>
                  <a:srgbClr val="ff0000"/>
                </a:solidFill>
                <a:latin typeface="Courier New"/>
                <a:ea typeface="Courier New"/>
              </a:rPr>
              <a:t>else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 compute(split, context)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
</a:t>
            </a:r>
            <a:r>
              <a:rPr lang="zh-CN" sz="120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4" name="CustomShape 2"/>
          <p:cNvSpPr/>
          <p:nvPr/>
        </p:nvSpPr>
        <p:spPr>
          <a:xfrm>
            <a:off x="2787480" y="55810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935" name="CustomShape 3"/>
          <p:cNvSpPr/>
          <p:nvPr/>
        </p:nvSpPr>
        <p:spPr>
          <a:xfrm>
            <a:off x="2787480" y="55810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CheckpointRDD</a:t>
            </a:r>
            <a:endParaRPr/>
          </a:p>
        </p:txBody>
      </p:sp>
      <p:sp>
        <p:nvSpPr>
          <p:cNvPr id="936" name="CustomShape 4"/>
          <p:cNvSpPr/>
          <p:nvPr/>
        </p:nvSpPr>
        <p:spPr>
          <a:xfrm>
            <a:off x="5111280" y="55810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FilteredRDD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(checkpoint)</a:t>
            </a:r>
            <a:endParaRPr/>
          </a:p>
        </p:txBody>
      </p:sp>
      <p:sp>
        <p:nvSpPr>
          <p:cNvPr id="937" name="TextShape 5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RDD Checkpoint</a:t>
            </a:r>
            <a:endParaRPr/>
          </a:p>
        </p:txBody>
      </p:sp>
      <p:sp>
        <p:nvSpPr>
          <p:cNvPr id="938" name="CustomShape 6"/>
          <p:cNvSpPr/>
          <p:nvPr/>
        </p:nvSpPr>
        <p:spPr>
          <a:xfrm>
            <a:off x="7418520" y="55810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MappedRDD</a:t>
            </a:r>
            <a:endParaRPr/>
          </a:p>
        </p:txBody>
      </p:sp>
      <p:sp>
        <p:nvSpPr>
          <p:cNvPr id="939" name="CustomShape 7"/>
          <p:cNvSpPr/>
          <p:nvPr/>
        </p:nvSpPr>
        <p:spPr>
          <a:xfrm>
            <a:off x="4285800" y="5853600"/>
            <a:ext cx="82512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40" name="CustomShape 8"/>
          <p:cNvSpPr/>
          <p:nvPr/>
        </p:nvSpPr>
        <p:spPr>
          <a:xfrm>
            <a:off x="6609240" y="5853600"/>
            <a:ext cx="80856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41" name="CustomShape 9"/>
          <p:cNvSpPr/>
          <p:nvPr/>
        </p:nvSpPr>
        <p:spPr>
          <a:xfrm>
            <a:off x="457200" y="5581080"/>
            <a:ext cx="1497960" cy="544680"/>
          </a:xfrm>
          <a:prstGeom prst="roundRect">
            <a:avLst>
              <a:gd name="adj" fmla="val 10828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>
                <a:solidFill>
                  <a:srgbClr val="ffffff"/>
                </a:solidFill>
                <a:latin typeface="Calibri"/>
              </a:rPr>
              <a:t>HadoopRDD</a:t>
            </a:r>
            <a:endParaRPr/>
          </a:p>
        </p:txBody>
      </p:sp>
      <p:sp>
        <p:nvSpPr>
          <p:cNvPr id="942" name="CustomShape 10"/>
          <p:cNvSpPr/>
          <p:nvPr/>
        </p:nvSpPr>
        <p:spPr>
          <a:xfrm>
            <a:off x="1955520" y="5853600"/>
            <a:ext cx="8316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943" name="TextShape 1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963B1A0-2F1C-4AE4-9CFC-0F82B685E5C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0" dur="50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3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in">
                                      <p:cBhvr additive="repl">
                                        <p:cTn id="256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References</a:t>
            </a:r>
            <a:endParaRPr/>
          </a:p>
        </p:txBody>
      </p:sp>
      <p:sp>
        <p:nvSpPr>
          <p:cNvPr id="94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http://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spark.apache.org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/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Resilient Distributed Datasets: A Fault-Tolerant Abstraction for In-Memory Cluster Computing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Spark internals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Spark runtime internals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Official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tuning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 </a:t>
            </a: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document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 u="sng">
                <a:solidFill>
                  <a:srgbClr val="0000ff"/>
                </a:solidFill>
                <a:latin typeface="Arial"/>
                <a:ea typeface="Arial"/>
              </a:rPr>
              <a:t>Internal Wiki</a:t>
            </a:r>
            <a:endParaRPr/>
          </a:p>
        </p:txBody>
      </p:sp>
    </p:spTree>
  </p:cSld>
  <p:timing>
    <p:tnLst>
      <p:par>
        <p:cTn id="261" dur="indefinite" restart="never" nodeType="tmRoot">
          <p:childTnLst>
            <p:seq>
              <p:cTn id="2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What is Spark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A fast and general engine for large-scale data processing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An open source implementation of Resilient Distributed Datasets (RDD)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Support 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cyclic 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data flow and 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in-memory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computing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E38DDC-769F-4401-95D8-AA9F243B1B8D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Speed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Run programs up to 100x faster than Hadoop MapReduce in memory, or 10x faster on disk.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Speed Up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DAG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zh-CN" sz="2800">
                <a:solidFill>
                  <a:srgbClr val="000000"/>
                </a:solidFill>
                <a:latin typeface="Arial"/>
                <a:ea typeface="Arial"/>
              </a:rPr>
              <a:t>Cache</a:t>
            </a:r>
            <a:endParaRPr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D27FEC-65B6-4AF1-82FF-CE9509AE46DC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Speed Up Case 1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DAG / Iteration</a:t>
            </a:r>
            <a:endParaRPr/>
          </a:p>
        </p:txBody>
      </p:sp>
      <p:sp>
        <p:nvSpPr>
          <p:cNvPr id="9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C6488B-E6D9-4314-BC7E-E9B51C9A56E4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  <p:sp>
        <p:nvSpPr>
          <p:cNvPr id="100" name="CustomShape 4"/>
          <p:cNvSpPr/>
          <p:nvPr/>
        </p:nvSpPr>
        <p:spPr>
          <a:xfrm>
            <a:off x="239652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MAP</a:t>
            </a:r>
            <a:endParaRPr/>
          </a:p>
        </p:txBody>
      </p:sp>
      <p:sp>
        <p:nvSpPr>
          <p:cNvPr id="101" name="CustomShape 5"/>
          <p:cNvSpPr/>
          <p:nvPr/>
        </p:nvSpPr>
        <p:spPr>
          <a:xfrm>
            <a:off x="144396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02" name="CustomShape 6"/>
          <p:cNvSpPr/>
          <p:nvPr/>
        </p:nvSpPr>
        <p:spPr>
          <a:xfrm>
            <a:off x="334944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03" name="CustomShape 7"/>
          <p:cNvSpPr/>
          <p:nvPr/>
        </p:nvSpPr>
        <p:spPr>
          <a:xfrm>
            <a:off x="525492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MAP</a:t>
            </a:r>
            <a:endParaRPr/>
          </a:p>
        </p:txBody>
      </p:sp>
      <p:sp>
        <p:nvSpPr>
          <p:cNvPr id="104" name="CustomShape 8"/>
          <p:cNvSpPr/>
          <p:nvPr/>
        </p:nvSpPr>
        <p:spPr>
          <a:xfrm>
            <a:off x="430200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05" name="CustomShape 9"/>
          <p:cNvSpPr/>
          <p:nvPr/>
        </p:nvSpPr>
        <p:spPr>
          <a:xfrm>
            <a:off x="620784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06" name="CustomShape 10"/>
          <p:cNvSpPr/>
          <p:nvPr/>
        </p:nvSpPr>
        <p:spPr>
          <a:xfrm>
            <a:off x="7158600" y="279720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07" name="CustomShape 11"/>
          <p:cNvSpPr/>
          <p:nvPr/>
        </p:nvSpPr>
        <p:spPr>
          <a:xfrm>
            <a:off x="209088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08" name="CustomShape 12"/>
          <p:cNvSpPr/>
          <p:nvPr/>
        </p:nvSpPr>
        <p:spPr>
          <a:xfrm>
            <a:off x="304380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09" name="CustomShape 13"/>
          <p:cNvSpPr/>
          <p:nvPr/>
        </p:nvSpPr>
        <p:spPr>
          <a:xfrm>
            <a:off x="399780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10" name="CustomShape 14"/>
          <p:cNvSpPr/>
          <p:nvPr/>
        </p:nvSpPr>
        <p:spPr>
          <a:xfrm>
            <a:off x="494352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11" name="CustomShape 15"/>
          <p:cNvSpPr/>
          <p:nvPr/>
        </p:nvSpPr>
        <p:spPr>
          <a:xfrm>
            <a:off x="589608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12" name="CustomShape 16"/>
          <p:cNvSpPr/>
          <p:nvPr/>
        </p:nvSpPr>
        <p:spPr>
          <a:xfrm>
            <a:off x="6849000" y="296172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13" name="CustomShape 17"/>
          <p:cNvSpPr/>
          <p:nvPr/>
        </p:nvSpPr>
        <p:spPr>
          <a:xfrm>
            <a:off x="239652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MAP</a:t>
            </a:r>
            <a:endParaRPr/>
          </a:p>
        </p:txBody>
      </p:sp>
      <p:sp>
        <p:nvSpPr>
          <p:cNvPr id="114" name="CustomShape 18"/>
          <p:cNvSpPr/>
          <p:nvPr/>
        </p:nvSpPr>
        <p:spPr>
          <a:xfrm>
            <a:off x="144396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15" name="CustomShape 19"/>
          <p:cNvSpPr/>
          <p:nvPr/>
        </p:nvSpPr>
        <p:spPr>
          <a:xfrm>
            <a:off x="334944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16" name="CustomShape 20"/>
          <p:cNvSpPr/>
          <p:nvPr/>
        </p:nvSpPr>
        <p:spPr>
          <a:xfrm>
            <a:off x="525492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17" name="CustomShape 21"/>
          <p:cNvSpPr/>
          <p:nvPr/>
        </p:nvSpPr>
        <p:spPr>
          <a:xfrm>
            <a:off x="430200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18" name="CustomShape 22"/>
          <p:cNvSpPr/>
          <p:nvPr/>
        </p:nvSpPr>
        <p:spPr>
          <a:xfrm>
            <a:off x="620784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db833e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REDUCE</a:t>
            </a:r>
            <a:endParaRPr/>
          </a:p>
        </p:txBody>
      </p:sp>
      <p:sp>
        <p:nvSpPr>
          <p:cNvPr id="119" name="CustomShape 23"/>
          <p:cNvSpPr/>
          <p:nvPr/>
        </p:nvSpPr>
        <p:spPr>
          <a:xfrm>
            <a:off x="7158600" y="4124520"/>
            <a:ext cx="622080" cy="487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75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20" name="CustomShape 24"/>
          <p:cNvSpPr/>
          <p:nvPr/>
        </p:nvSpPr>
        <p:spPr>
          <a:xfrm>
            <a:off x="209088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1" name="CustomShape 25"/>
          <p:cNvSpPr/>
          <p:nvPr/>
        </p:nvSpPr>
        <p:spPr>
          <a:xfrm>
            <a:off x="304380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2" name="CustomShape 26"/>
          <p:cNvSpPr/>
          <p:nvPr/>
        </p:nvSpPr>
        <p:spPr>
          <a:xfrm>
            <a:off x="399780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3" name="CustomShape 27"/>
          <p:cNvSpPr/>
          <p:nvPr/>
        </p:nvSpPr>
        <p:spPr>
          <a:xfrm>
            <a:off x="494352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4" name="CustomShape 28"/>
          <p:cNvSpPr/>
          <p:nvPr/>
        </p:nvSpPr>
        <p:spPr>
          <a:xfrm>
            <a:off x="589608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5" name="CustomShape 29"/>
          <p:cNvSpPr/>
          <p:nvPr/>
        </p:nvSpPr>
        <p:spPr>
          <a:xfrm>
            <a:off x="6849000" y="4289040"/>
            <a:ext cx="284760" cy="186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26" name="CustomShape 30"/>
          <p:cNvSpPr/>
          <p:nvPr/>
        </p:nvSpPr>
        <p:spPr>
          <a:xfrm>
            <a:off x="3795480" y="5104080"/>
            <a:ext cx="1601640" cy="29592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350">
                <a:solidFill>
                  <a:srgbClr val="000000"/>
                </a:solidFill>
                <a:latin typeface="Calibri"/>
              </a:rPr>
              <a:t>50 iterations 1.44x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Speed Up Case 2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Cache</a:t>
            </a:r>
            <a:endParaRPr/>
          </a:p>
        </p:txBody>
      </p:sp>
      <p:sp>
        <p:nvSpPr>
          <p:cNvPr id="12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52242ED-805B-4AC7-8C15-6A84AE21B716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  <p:sp>
        <p:nvSpPr>
          <p:cNvPr id="130" name="CustomShape 4"/>
          <p:cNvSpPr/>
          <p:nvPr/>
        </p:nvSpPr>
        <p:spPr>
          <a:xfrm>
            <a:off x="2926440" y="3492720"/>
            <a:ext cx="82980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Hadoop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</p:txBody>
      </p:sp>
      <p:sp>
        <p:nvSpPr>
          <p:cNvPr id="131" name="CustomShape 5"/>
          <p:cNvSpPr/>
          <p:nvPr/>
        </p:nvSpPr>
        <p:spPr>
          <a:xfrm>
            <a:off x="1656000" y="3492720"/>
            <a:ext cx="82980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HDFS</a:t>
            </a:r>
            <a:endParaRPr/>
          </a:p>
        </p:txBody>
      </p:sp>
      <p:sp>
        <p:nvSpPr>
          <p:cNvPr id="132" name="CustomShape 6"/>
          <p:cNvSpPr/>
          <p:nvPr/>
        </p:nvSpPr>
        <p:spPr>
          <a:xfrm>
            <a:off x="4196880" y="3492720"/>
            <a:ext cx="82980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Filtered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</p:txBody>
      </p:sp>
      <p:sp>
        <p:nvSpPr>
          <p:cNvPr id="133" name="CustomShape 7"/>
          <p:cNvSpPr/>
          <p:nvPr/>
        </p:nvSpPr>
        <p:spPr>
          <a:xfrm>
            <a:off x="2518920" y="3711960"/>
            <a:ext cx="3798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34" name="CustomShape 8"/>
          <p:cNvSpPr/>
          <p:nvPr/>
        </p:nvSpPr>
        <p:spPr>
          <a:xfrm>
            <a:off x="3789360" y="3711960"/>
            <a:ext cx="3798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35" name="CustomShape 9"/>
          <p:cNvSpPr/>
          <p:nvPr/>
        </p:nvSpPr>
        <p:spPr>
          <a:xfrm>
            <a:off x="6190920" y="2253960"/>
            <a:ext cx="106632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Mapped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</p:txBody>
      </p:sp>
      <p:sp>
        <p:nvSpPr>
          <p:cNvPr id="136" name="CustomShape 10"/>
          <p:cNvSpPr/>
          <p:nvPr/>
        </p:nvSpPr>
        <p:spPr>
          <a:xfrm>
            <a:off x="6190920" y="3492720"/>
            <a:ext cx="106632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CoGrouped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</p:txBody>
      </p:sp>
      <p:sp>
        <p:nvSpPr>
          <p:cNvPr id="137" name="CustomShape 11"/>
          <p:cNvSpPr/>
          <p:nvPr/>
        </p:nvSpPr>
        <p:spPr>
          <a:xfrm>
            <a:off x="6190920" y="4667400"/>
            <a:ext cx="1066320" cy="650880"/>
          </a:xfrm>
          <a:prstGeom prst="roundRect">
            <a:avLst>
              <a:gd name="adj" fmla="val 16667"/>
            </a:avLst>
          </a:prstGeom>
          <a:solidFill>
            <a:srgbClr val="558ed5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Shuffled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</p:txBody>
      </p:sp>
      <p:sp>
        <p:nvSpPr>
          <p:cNvPr id="138" name="CustomShape 12"/>
          <p:cNvSpPr/>
          <p:nvPr/>
        </p:nvSpPr>
        <p:spPr>
          <a:xfrm>
            <a:off x="5085000" y="3693960"/>
            <a:ext cx="97020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39" name="CustomShape 13"/>
          <p:cNvSpPr/>
          <p:nvPr/>
        </p:nvSpPr>
        <p:spPr>
          <a:xfrm rot="19914000">
            <a:off x="5022000" y="2923560"/>
            <a:ext cx="103428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40" name="CustomShape 14"/>
          <p:cNvSpPr/>
          <p:nvPr/>
        </p:nvSpPr>
        <p:spPr>
          <a:xfrm rot="1800000">
            <a:off x="4997160" y="4476960"/>
            <a:ext cx="1034280" cy="24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9cde5"/>
          </a:solidFill>
          <a:ln w="9360">
            <a:noFill/>
          </a:ln>
        </p:spPr>
      </p:sp>
      <p:sp>
        <p:nvSpPr>
          <p:cNvPr id="141" name="CustomShape 15"/>
          <p:cNvSpPr/>
          <p:nvPr/>
        </p:nvSpPr>
        <p:spPr>
          <a:xfrm>
            <a:off x="4169520" y="3492720"/>
            <a:ext cx="856800" cy="6508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560"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Filtered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RDD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000">
                <a:solidFill>
                  <a:srgbClr val="ffffff"/>
                </a:solidFill>
                <a:latin typeface="Arial Rounded MT Bold"/>
                <a:ea typeface="Arial Rounded MT Bold"/>
              </a:rPr>
              <a:t>(cached)</a:t>
            </a:r>
            <a:endParaRPr/>
          </a:p>
        </p:txBody>
      </p:sp>
      <p:sp>
        <p:nvSpPr>
          <p:cNvPr id="142" name="CustomShape 16"/>
          <p:cNvSpPr/>
          <p:nvPr/>
        </p:nvSpPr>
        <p:spPr>
          <a:xfrm>
            <a:off x="3384360" y="5572080"/>
            <a:ext cx="2454840" cy="3646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  </a:t>
            </a:r>
            <a:r>
              <a:rPr lang="en-US">
                <a:solidFill>
                  <a:srgbClr val="000000"/>
                </a:solidFill>
                <a:latin typeface="Calibri"/>
              </a:rPr>
              <a:t>276 iterations 176.5x</a:t>
            </a:r>
            <a:endParaRPr/>
          </a:p>
        </p:txBody>
      </p:sp>
    </p:spTree>
  </p:cSld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Ease of Use</a:t>
            </a:r>
            <a:endParaRPr/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Fluent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API in Java, Scala, Python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Over </a:t>
            </a: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80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high-level operators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i="1" lang="zh-CN" sz="3200">
                <a:solidFill>
                  <a:srgbClr val="000000"/>
                </a:solidFill>
                <a:latin typeface="Arial"/>
                <a:ea typeface="Arial"/>
              </a:rPr>
              <a:t>Interactive</a:t>
            </a: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 shell</a:t>
            </a:r>
            <a:endParaRPr/>
          </a:p>
        </p:txBody>
      </p:sp>
      <p:sp>
        <p:nvSpPr>
          <p:cNvPr id="14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A13589-A5DB-4903-A576-7D1D2F6E485C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r>
              <a:rPr lang="en-US" sz="1200">
                <a:solidFill>
                  <a:srgbClr val="8b8b8b"/>
                </a:solidFill>
                <a:latin typeface="Arial"/>
              </a:rPr>
              <a:t>/ 30</a:t>
            </a:r>
            <a:endParaRPr/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zh-CN" sz="4400">
                <a:solidFill>
                  <a:srgbClr val="000000"/>
                </a:solidFill>
                <a:latin typeface="Arial"/>
                <a:ea typeface="Arial"/>
              </a:rPr>
              <a:t>WordCount in Spark</a:t>
            </a:r>
            <a:endParaRPr/>
          </a:p>
        </p:txBody>
      </p:sp>
      <p:sp>
        <p:nvSpPr>
          <p:cNvPr id="1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Word Count code (Scala)</a:t>
            </a:r>
            <a:endParaRPr/>
          </a:p>
          <a:p>
            <a:pPr>
              <a:lnSpc>
                <a:spcPct val="100000"/>
              </a:lnSpc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>
            <a:off x="1294200" y="2283480"/>
            <a:ext cx="5638680" cy="20372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sparkConf = new SparkConf().setAppName("wordcount")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sc = new SparkContext(sparkConf)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lines = sc.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textFile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("hdfs://...")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words = lines.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flatMap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wordsCount = words.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map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(x=&gt;(x,1))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counts = wordsCount.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reduceByKey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result = counts.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collect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() </a:t>
            </a:r>
            <a:endParaRPr/>
          </a:p>
        </p:txBody>
      </p:sp>
      <p:sp>
        <p:nvSpPr>
          <p:cNvPr id="149" name="CustomShape 4"/>
          <p:cNvSpPr/>
          <p:nvPr/>
        </p:nvSpPr>
        <p:spPr>
          <a:xfrm>
            <a:off x="1574640" y="4673880"/>
            <a:ext cx="3183120" cy="179388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Courier New"/>
              </a:rPr>
              <a:t>Fluent Style: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val result = sc.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textFile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("hdfs://...")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               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flatMap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(_.split(" "))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               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map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(x=&gt;(x,1))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               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reduceByKey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(_ + _)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               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.</a:t>
            </a:r>
            <a:r>
              <a:rPr lang="en-US" sz="1600">
                <a:solidFill>
                  <a:srgbClr val="558ed5"/>
                </a:solidFill>
                <a:latin typeface="Yahei Mono"/>
                <a:ea typeface="Yahei Mono"/>
              </a:rPr>
              <a:t>collect</a:t>
            </a:r>
            <a:r>
              <a:rPr lang="en-US" sz="1600">
                <a:solidFill>
                  <a:srgbClr val="000000"/>
                </a:solidFill>
                <a:latin typeface="Yahei Mono"/>
                <a:ea typeface="Yahei Mono"/>
              </a:rPr>
              <a:t>() </a:t>
            </a:r>
            <a:endParaRPr/>
          </a:p>
        </p:txBody>
      </p:sp>
      <p:sp>
        <p:nvSpPr>
          <p:cNvPr id="150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71B56D-6AD4-439B-842A-ED337D5D22C1}" type="slidenum">
              <a:rPr lang="en-US" sz="1200">
                <a:solidFill>
                  <a:srgbClr val="8b8b8b"/>
                </a:solidFill>
                <a:latin typeface="Arial"/>
              </a:rPr>
              <a:t>&lt;编号&gt;</a:t>
            </a:fld>
            <a:endParaRPr/>
          </a:p>
        </p:txBody>
      </p:sp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