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74" r:id="rId5"/>
    <p:sldId id="269" r:id="rId6"/>
    <p:sldId id="270" r:id="rId7"/>
    <p:sldId id="273" r:id="rId8"/>
    <p:sldId id="272" r:id="rId9"/>
    <p:sldId id="271" r:id="rId10"/>
    <p:sldId id="260" r:id="rId11"/>
    <p:sldId id="264" r:id="rId12"/>
    <p:sldId id="263" r:id="rId13"/>
    <p:sldId id="261" r:id="rId14"/>
    <p:sldId id="265" r:id="rId15"/>
    <p:sldId id="262" r:id="rId16"/>
    <p:sldId id="266" r:id="rId17"/>
    <p:sldId id="268"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3/9/2017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3/9/2017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Store Application</a:t>
            </a:r>
            <a:endParaRPr lang="en-US" dirty="0"/>
          </a:p>
        </p:txBody>
      </p:sp>
      <p:sp>
        <p:nvSpPr>
          <p:cNvPr id="3" name="Subtitle 2"/>
          <p:cNvSpPr>
            <a:spLocks noGrp="1"/>
          </p:cNvSpPr>
          <p:nvPr>
            <p:ph type="subTitle" idx="1"/>
          </p:nvPr>
        </p:nvSpPr>
        <p:spPr/>
        <p:txBody>
          <a:bodyPr/>
          <a:lstStyle/>
          <a:p>
            <a:r>
              <a:rPr lang="en-US" dirty="0" smtClean="0"/>
              <a:t>System Development Project</a:t>
            </a:r>
          </a:p>
          <a:p>
            <a:r>
              <a:rPr lang="en-US" dirty="0" smtClean="0"/>
              <a:t>By Liam Corcoran, Lucas </a:t>
            </a:r>
            <a:r>
              <a:rPr lang="en-US" dirty="0" err="1" smtClean="0"/>
              <a:t>Magnien</a:t>
            </a:r>
            <a:r>
              <a:rPr lang="en-US" dirty="0" smtClean="0"/>
              <a:t>, </a:t>
            </a:r>
            <a:r>
              <a:rPr lang="en-US" dirty="0" err="1" smtClean="0"/>
              <a:t>Nirosh</a:t>
            </a:r>
            <a:r>
              <a:rPr lang="en-US" dirty="0" smtClean="0"/>
              <a:t> </a:t>
            </a:r>
            <a:r>
              <a:rPr lang="en-US" dirty="0" err="1" smtClean="0"/>
              <a:t>Ratnam</a:t>
            </a:r>
            <a:r>
              <a:rPr lang="en-US" dirty="0" smtClean="0"/>
              <a:t>, and Yu-Tang Yu</a:t>
            </a:r>
            <a:endParaRPr lang="en-US" dirty="0"/>
          </a:p>
        </p:txBody>
      </p:sp>
    </p:spTree>
    <p:extLst>
      <p:ext uri="{BB962C8B-B14F-4D97-AF65-F5344CB8AC3E}">
        <p14:creationId xmlns:p14="http://schemas.microsoft.com/office/powerpoint/2010/main" val="1577680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Index Page</a:t>
            </a:r>
            <a:endParaRPr lang="en-US" dirty="0"/>
          </a:p>
        </p:txBody>
      </p:sp>
      <p:sp>
        <p:nvSpPr>
          <p:cNvPr id="3" name="Content Placeholder 2"/>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smtClean="0"/>
              <a:t>The index page contains a navigation bar using links as of now that will direct the user to the page they have clicked on such as About, Contact, Sign Up, Login.</a:t>
            </a:r>
          </a:p>
          <a:p>
            <a:pPr marL="342900" indent="-342900">
              <a:buFont typeface="Arial" panose="020B0604020202020204" pitchFamily="34" charset="0"/>
              <a:buChar char="•"/>
            </a:pPr>
            <a:r>
              <a:rPr lang="en-US" sz="2000" dirty="0" smtClean="0"/>
              <a:t>This page also contains sample images of business identities and products</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240" y="2614410"/>
            <a:ext cx="6111506" cy="4048243"/>
          </a:xfrm>
          <a:prstGeom prst="rect">
            <a:avLst/>
          </a:prstGeom>
        </p:spPr>
      </p:pic>
    </p:spTree>
    <p:extLst>
      <p:ext uri="{BB962C8B-B14F-4D97-AF65-F5344CB8AC3E}">
        <p14:creationId xmlns:p14="http://schemas.microsoft.com/office/powerpoint/2010/main" val="1469345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Sign Up</a:t>
            </a:r>
            <a:endParaRPr lang="en-US" dirty="0"/>
          </a:p>
        </p:txBody>
      </p:sp>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smtClean="0"/>
              <a:t>The sign up page allows to user to create an account by entering a username and password. </a:t>
            </a:r>
          </a:p>
          <a:p>
            <a:pPr marL="285750" indent="-285750">
              <a:buFont typeface="Arial" panose="020B0604020202020204" pitchFamily="34" charset="0"/>
              <a:buChar char="•"/>
            </a:pPr>
            <a:r>
              <a:rPr lang="en-US" sz="2000" dirty="0" smtClean="0"/>
              <a:t>The user must agree to the terms and conditions</a:t>
            </a:r>
          </a:p>
          <a:p>
            <a:pPr marL="285750" indent="-285750">
              <a:buFont typeface="Arial" panose="020B0604020202020204" pitchFamily="34" charset="0"/>
              <a:buChar char="•"/>
            </a:pPr>
            <a:r>
              <a:rPr lang="en-US" sz="2000" dirty="0" smtClean="0"/>
              <a:t>To create and account the user must enter their information such as name, address, email, phone number, and date of birth.</a:t>
            </a:r>
            <a:endParaRPr lang="en-US" sz="2000" dirty="0"/>
          </a:p>
        </p:txBody>
      </p:sp>
      <p:pic>
        <p:nvPicPr>
          <p:cNvPr id="6" name="Picture 5"/>
          <p:cNvPicPr>
            <a:picLocks noChangeAspect="1"/>
          </p:cNvPicPr>
          <p:nvPr/>
        </p:nvPicPr>
        <p:blipFill>
          <a:blip r:embed="rId2"/>
          <a:stretch>
            <a:fillRect/>
          </a:stretch>
        </p:blipFill>
        <p:spPr>
          <a:xfrm>
            <a:off x="4821308" y="2336873"/>
            <a:ext cx="6684892" cy="4310875"/>
          </a:xfrm>
          <a:prstGeom prst="rect">
            <a:avLst/>
          </a:prstGeom>
        </p:spPr>
      </p:pic>
    </p:spTree>
    <p:extLst>
      <p:ext uri="{BB962C8B-B14F-4D97-AF65-F5344CB8AC3E}">
        <p14:creationId xmlns:p14="http://schemas.microsoft.com/office/powerpoint/2010/main" val="2540125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and Conditions Page</a:t>
            </a:r>
            <a:endParaRPr lang="en-US" dirty="0"/>
          </a:p>
        </p:txBody>
      </p:sp>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smtClean="0"/>
              <a:t>The terms and conditions page allows the user to read the rules they have accepted regarding to use this website and creating account. </a:t>
            </a:r>
            <a:endParaRPr lang="en-US" sz="2000" dirty="0"/>
          </a:p>
        </p:txBody>
      </p:sp>
      <p:pic>
        <p:nvPicPr>
          <p:cNvPr id="7" name="Picture 6"/>
          <p:cNvPicPr>
            <a:picLocks noChangeAspect="1"/>
          </p:cNvPicPr>
          <p:nvPr/>
        </p:nvPicPr>
        <p:blipFill>
          <a:blip r:embed="rId2"/>
          <a:stretch>
            <a:fillRect/>
          </a:stretch>
        </p:blipFill>
        <p:spPr>
          <a:xfrm>
            <a:off x="4556580" y="2121055"/>
            <a:ext cx="6949620" cy="4573659"/>
          </a:xfrm>
          <a:prstGeom prst="rect">
            <a:avLst/>
          </a:prstGeom>
        </p:spPr>
      </p:pic>
    </p:spTree>
    <p:extLst>
      <p:ext uri="{BB962C8B-B14F-4D97-AF65-F5344CB8AC3E}">
        <p14:creationId xmlns:p14="http://schemas.microsoft.com/office/powerpoint/2010/main" val="1005296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Store Page</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9097" y="2336800"/>
            <a:ext cx="6112068" cy="3598863"/>
          </a:xfrm>
        </p:spPr>
      </p:pic>
      <p:sp>
        <p:nvSpPr>
          <p:cNvPr id="11" name="TextBox 10"/>
          <p:cNvSpPr txBox="1"/>
          <p:nvPr/>
        </p:nvSpPr>
        <p:spPr>
          <a:xfrm>
            <a:off x="631065" y="2640169"/>
            <a:ext cx="478849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t>Showcases users items for sale</a:t>
            </a:r>
          </a:p>
          <a:p>
            <a:pPr marL="285750" indent="-285750">
              <a:buFont typeface="Arial" panose="020B0604020202020204" pitchFamily="34" charset="0"/>
              <a:buChar char="•"/>
            </a:pPr>
            <a:r>
              <a:rPr lang="en-CA" dirty="0" smtClean="0"/>
              <a:t>Navigation of users collection bottom left</a:t>
            </a:r>
          </a:p>
          <a:p>
            <a:pPr marL="285750" indent="-285750">
              <a:buFont typeface="Arial" panose="020B0604020202020204" pitchFamily="34" charset="0"/>
              <a:buChar char="•"/>
            </a:pPr>
            <a:r>
              <a:rPr lang="en-CA" dirty="0" smtClean="0"/>
              <a:t>Description of collection bottom right</a:t>
            </a:r>
            <a:endParaRPr lang="en-CA" dirty="0"/>
          </a:p>
        </p:txBody>
      </p:sp>
    </p:spTree>
    <p:extLst>
      <p:ext uri="{BB962C8B-B14F-4D97-AF65-F5344CB8AC3E}">
        <p14:creationId xmlns:p14="http://schemas.microsoft.com/office/powerpoint/2010/main" val="1978195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Item Page</a:t>
            </a:r>
            <a:endParaRPr lang="en-US" dirty="0"/>
          </a:p>
        </p:txBody>
      </p:sp>
      <p:pic>
        <p:nvPicPr>
          <p:cNvPr id="20" name="Content Placeholder 1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9738" y="2452709"/>
            <a:ext cx="6374415" cy="3598863"/>
          </a:xfrm>
        </p:spPr>
      </p:pic>
      <p:sp>
        <p:nvSpPr>
          <p:cNvPr id="21" name="TextBox 20"/>
          <p:cNvSpPr txBox="1"/>
          <p:nvPr/>
        </p:nvSpPr>
        <p:spPr>
          <a:xfrm>
            <a:off x="450761" y="2588654"/>
            <a:ext cx="4121239" cy="2031325"/>
          </a:xfrm>
          <a:prstGeom prst="rect">
            <a:avLst/>
          </a:prstGeom>
          <a:noFill/>
        </p:spPr>
        <p:txBody>
          <a:bodyPr wrap="square" rtlCol="0">
            <a:spAutoFit/>
          </a:bodyPr>
          <a:lstStyle/>
          <a:p>
            <a:pPr marL="285750" indent="-285750">
              <a:buFont typeface="Arial" panose="020B0604020202020204" pitchFamily="34" charset="0"/>
              <a:buChar char="•"/>
            </a:pPr>
            <a:r>
              <a:rPr lang="en-CA" dirty="0" smtClean="0"/>
              <a:t>Showcases an item to be purchased</a:t>
            </a:r>
          </a:p>
          <a:p>
            <a:pPr marL="285750" indent="-285750">
              <a:buFont typeface="Arial" panose="020B0604020202020204" pitchFamily="34" charset="0"/>
              <a:buChar char="•"/>
            </a:pPr>
            <a:r>
              <a:rPr lang="en-CA" dirty="0" smtClean="0"/>
              <a:t>Image right</a:t>
            </a:r>
          </a:p>
          <a:p>
            <a:pPr marL="285750" indent="-285750">
              <a:buFont typeface="Arial" panose="020B0604020202020204" pitchFamily="34" charset="0"/>
              <a:buChar char="•"/>
            </a:pPr>
            <a:r>
              <a:rPr lang="en-CA" dirty="0" smtClean="0"/>
              <a:t>Description left</a:t>
            </a:r>
          </a:p>
          <a:p>
            <a:pPr marL="285750" indent="-285750">
              <a:buFont typeface="Arial" panose="020B0604020202020204" pitchFamily="34" charset="0"/>
              <a:buChar char="•"/>
            </a:pPr>
            <a:r>
              <a:rPr lang="en-CA" dirty="0" smtClean="0"/>
              <a:t>Options below</a:t>
            </a:r>
          </a:p>
          <a:p>
            <a:pPr marL="285750" indent="-285750">
              <a:buFont typeface="Arial" panose="020B0604020202020204" pitchFamily="34" charset="0"/>
              <a:buChar char="•"/>
            </a:pPr>
            <a:r>
              <a:rPr lang="en-CA" dirty="0" smtClean="0"/>
              <a:t>Add to cart button</a:t>
            </a:r>
          </a:p>
          <a:p>
            <a:pPr marL="285750" indent="-285750">
              <a:buFont typeface="Arial" panose="020B0604020202020204" pitchFamily="34" charset="0"/>
              <a:buChar char="•"/>
            </a:pPr>
            <a:r>
              <a:rPr lang="en-CA" dirty="0" smtClean="0"/>
              <a:t>Recommended items (images 3)</a:t>
            </a:r>
          </a:p>
          <a:p>
            <a:pPr marL="285750" indent="-285750">
              <a:buFont typeface="Arial" panose="020B0604020202020204" pitchFamily="34" charset="0"/>
              <a:buChar char="•"/>
            </a:pPr>
            <a:r>
              <a:rPr lang="en-CA" dirty="0" smtClean="0"/>
              <a:t>Specs in point form</a:t>
            </a:r>
            <a:endParaRPr lang="en-CA" dirty="0"/>
          </a:p>
        </p:txBody>
      </p:sp>
    </p:spTree>
    <p:extLst>
      <p:ext uri="{BB962C8B-B14F-4D97-AF65-F5344CB8AC3E}">
        <p14:creationId xmlns:p14="http://schemas.microsoft.com/office/powerpoint/2010/main" val="2557776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Cart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6769" y="2517105"/>
            <a:ext cx="6629144" cy="3598863"/>
          </a:xfrm>
        </p:spPr>
      </p:pic>
      <p:sp>
        <p:nvSpPr>
          <p:cNvPr id="5" name="TextBox 4"/>
          <p:cNvSpPr txBox="1"/>
          <p:nvPr/>
        </p:nvSpPr>
        <p:spPr>
          <a:xfrm>
            <a:off x="399245" y="2511380"/>
            <a:ext cx="4365938" cy="2031325"/>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Total Price</a:t>
            </a:r>
          </a:p>
          <a:p>
            <a:pPr marL="285750" indent="-285750">
              <a:buFont typeface="Arial" panose="020B0604020202020204" pitchFamily="34" charset="0"/>
              <a:buChar char="•"/>
            </a:pPr>
            <a:r>
              <a:rPr lang="en-CA" dirty="0" smtClean="0"/>
              <a:t>Check out button</a:t>
            </a:r>
          </a:p>
          <a:p>
            <a:pPr marL="285750" indent="-285750">
              <a:buFont typeface="Arial" panose="020B0604020202020204" pitchFamily="34" charset="0"/>
              <a:buChar char="•"/>
            </a:pPr>
            <a:r>
              <a:rPr lang="en-CA" dirty="0" smtClean="0"/>
              <a:t>Modular list of items in cart</a:t>
            </a:r>
          </a:p>
          <a:p>
            <a:pPr marL="742950" lvl="1" indent="-285750">
              <a:buFont typeface="Arial" panose="020B0604020202020204" pitchFamily="34" charset="0"/>
              <a:buChar char="•"/>
            </a:pPr>
            <a:r>
              <a:rPr lang="en-CA" dirty="0" smtClean="0"/>
              <a:t>Image of item</a:t>
            </a:r>
          </a:p>
          <a:p>
            <a:pPr marL="742950" lvl="1" indent="-285750">
              <a:buFont typeface="Arial" panose="020B0604020202020204" pitchFamily="34" charset="0"/>
              <a:buChar char="•"/>
            </a:pPr>
            <a:r>
              <a:rPr lang="en-CA" dirty="0" smtClean="0"/>
              <a:t>Description</a:t>
            </a:r>
          </a:p>
          <a:p>
            <a:pPr marL="742950" lvl="1" indent="-285750">
              <a:buFont typeface="Arial" panose="020B0604020202020204" pitchFamily="34" charset="0"/>
              <a:buChar char="•"/>
            </a:pPr>
            <a:r>
              <a:rPr lang="en-CA" dirty="0" smtClean="0"/>
              <a:t>Option (amount/size </a:t>
            </a:r>
            <a:r>
              <a:rPr lang="en-CA" dirty="0" err="1" smtClean="0"/>
              <a:t>etc</a:t>
            </a:r>
            <a:r>
              <a:rPr lang="en-CA" dirty="0" smtClean="0"/>
              <a:t>)</a:t>
            </a:r>
          </a:p>
          <a:p>
            <a:pPr marL="742950" lvl="1" indent="-285750">
              <a:buFont typeface="Arial" panose="020B0604020202020204" pitchFamily="34" charset="0"/>
              <a:buChar char="•"/>
            </a:pPr>
            <a:r>
              <a:rPr lang="en-CA" dirty="0" smtClean="0"/>
              <a:t>Remove button</a:t>
            </a:r>
            <a:endParaRPr lang="en-CA" dirty="0"/>
          </a:p>
        </p:txBody>
      </p:sp>
    </p:spTree>
    <p:extLst>
      <p:ext uri="{BB962C8B-B14F-4D97-AF65-F5344CB8AC3E}">
        <p14:creationId xmlns:p14="http://schemas.microsoft.com/office/powerpoint/2010/main" val="2703213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 Check Out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737" y="2465589"/>
            <a:ext cx="7422654" cy="3598863"/>
          </a:xfrm>
        </p:spPr>
      </p:pic>
      <p:sp>
        <p:nvSpPr>
          <p:cNvPr id="5" name="TextBox 4"/>
          <p:cNvSpPr txBox="1"/>
          <p:nvPr/>
        </p:nvSpPr>
        <p:spPr>
          <a:xfrm>
            <a:off x="463639" y="2537138"/>
            <a:ext cx="3206840" cy="2308324"/>
          </a:xfrm>
          <a:prstGeom prst="rect">
            <a:avLst/>
          </a:prstGeom>
          <a:noFill/>
        </p:spPr>
        <p:txBody>
          <a:bodyPr wrap="square" rtlCol="0">
            <a:spAutoFit/>
          </a:bodyPr>
          <a:lstStyle/>
          <a:p>
            <a:r>
              <a:rPr lang="en-CA" dirty="0" smtClean="0"/>
              <a:t>Form for payment information</a:t>
            </a:r>
          </a:p>
          <a:p>
            <a:endParaRPr lang="en-CA" dirty="0" smtClean="0"/>
          </a:p>
          <a:p>
            <a:pPr marL="285750" indent="-285750">
              <a:buFont typeface="Arial" panose="020B0604020202020204" pitchFamily="34" charset="0"/>
              <a:buChar char="•"/>
            </a:pPr>
            <a:r>
              <a:rPr lang="en-CA" dirty="0" smtClean="0"/>
              <a:t>Payment info</a:t>
            </a:r>
          </a:p>
          <a:p>
            <a:pPr marL="285750" indent="-285750">
              <a:buFont typeface="Arial" panose="020B0604020202020204" pitchFamily="34" charset="0"/>
              <a:buChar char="•"/>
            </a:pPr>
            <a:r>
              <a:rPr lang="en-CA" dirty="0" smtClean="0"/>
              <a:t>verification</a:t>
            </a:r>
          </a:p>
          <a:p>
            <a:pPr marL="285750" indent="-285750">
              <a:buFont typeface="Arial" panose="020B0604020202020204" pitchFamily="34" charset="0"/>
              <a:buChar char="•"/>
            </a:pPr>
            <a:r>
              <a:rPr lang="en-CA" dirty="0" smtClean="0"/>
              <a:t>Image of one item in cart on right</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7588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At this moment, we have not encountered any issues creating our webpages for our online market website.</a:t>
            </a:r>
          </a:p>
          <a:p>
            <a:endParaRPr lang="en-US" dirty="0" smtClean="0"/>
          </a:p>
        </p:txBody>
      </p:sp>
    </p:spTree>
    <p:extLst>
      <p:ext uri="{BB962C8B-B14F-4D97-AF65-F5344CB8AC3E}">
        <p14:creationId xmlns:p14="http://schemas.microsoft.com/office/powerpoint/2010/main" val="661153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Compensation</a:t>
            </a:r>
            <a:endParaRPr lang="en-US" dirty="0"/>
          </a:p>
        </p:txBody>
      </p:sp>
      <p:sp>
        <p:nvSpPr>
          <p:cNvPr id="3" name="Content Placeholder 2"/>
          <p:cNvSpPr>
            <a:spLocks noGrp="1"/>
          </p:cNvSpPr>
          <p:nvPr>
            <p:ph idx="1"/>
          </p:nvPr>
        </p:nvSpPr>
        <p:spPr/>
        <p:txBody>
          <a:bodyPr>
            <a:normAutofit fontScale="92500"/>
          </a:bodyPr>
          <a:lstStyle/>
          <a:p>
            <a:r>
              <a:rPr lang="en-US" dirty="0" smtClean="0"/>
              <a:t>Personnel</a:t>
            </a:r>
          </a:p>
          <a:p>
            <a:pPr lvl="1"/>
            <a:r>
              <a:rPr lang="en-US" dirty="0" smtClean="0"/>
              <a:t>Modular phase strategy allows for task load balancing between group members</a:t>
            </a:r>
          </a:p>
          <a:p>
            <a:r>
              <a:rPr lang="en-US" dirty="0" smtClean="0"/>
              <a:t>Technology</a:t>
            </a:r>
          </a:p>
          <a:p>
            <a:pPr lvl="1"/>
            <a:r>
              <a:rPr lang="en-US" dirty="0" smtClean="0"/>
              <a:t>The creation of features is scheduled on an as-needed basis, meaning that the most important work is completed first and refining will occur afterwards</a:t>
            </a:r>
          </a:p>
          <a:p>
            <a:pPr lvl="1"/>
            <a:r>
              <a:rPr lang="en-US" dirty="0" smtClean="0"/>
              <a:t>This allows us to find out what works early enough to still have time to change strategy or technology</a:t>
            </a:r>
          </a:p>
          <a:p>
            <a:r>
              <a:rPr lang="en-US" dirty="0" smtClean="0"/>
              <a:t>Scope</a:t>
            </a:r>
          </a:p>
          <a:p>
            <a:pPr lvl="1"/>
            <a:r>
              <a:rPr lang="en-US" dirty="0" smtClean="0"/>
              <a:t>Creating features in parallel will allow coaching within the team, which may help with the abilities that fall short within the group</a:t>
            </a:r>
            <a:endParaRPr lang="en-US" dirty="0"/>
          </a:p>
        </p:txBody>
      </p:sp>
    </p:spTree>
    <p:extLst>
      <p:ext uri="{BB962C8B-B14F-4D97-AF65-F5344CB8AC3E}">
        <p14:creationId xmlns:p14="http://schemas.microsoft.com/office/powerpoint/2010/main" val="126808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For our project, we intend to design and build an online store application cloud SAAS providing online POS for customers of client businesses, including collation of shopping information for business statistical analysis, and the creation of financial statements based on collated information.  As described below, the focus of the project will be to provide exposure and feedback for business startups with new business identities and products as quickly and easily as possible, within a community setting.</a:t>
            </a:r>
          </a:p>
        </p:txBody>
      </p:sp>
    </p:spTree>
    <p:extLst>
      <p:ext uri="{BB962C8B-B14F-4D97-AF65-F5344CB8AC3E}">
        <p14:creationId xmlns:p14="http://schemas.microsoft.com/office/powerpoint/2010/main" val="845481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Binary Bazaar</a:t>
            </a:r>
            <a:endParaRPr lang="en-US" dirty="0"/>
          </a:p>
        </p:txBody>
      </p:sp>
      <p:sp>
        <p:nvSpPr>
          <p:cNvPr id="3" name="Content Placeholder 2"/>
          <p:cNvSpPr>
            <a:spLocks noGrp="1"/>
          </p:cNvSpPr>
          <p:nvPr>
            <p:ph idx="1"/>
          </p:nvPr>
        </p:nvSpPr>
        <p:spPr/>
        <p:txBody>
          <a:bodyPr/>
          <a:lstStyle/>
          <a:p>
            <a:r>
              <a:rPr lang="en-US" dirty="0" smtClean="0"/>
              <a:t>Binary </a:t>
            </a:r>
            <a:r>
              <a:rPr lang="en-US" dirty="0"/>
              <a:t>Bazaar is an online marketplace for "grassroots" startups who want to showcase their business identities and products to likeminded, community-oriented individuals. The focus of the project is on ease-of-use, and the rapid development of new ideas and products. </a:t>
            </a:r>
          </a:p>
        </p:txBody>
      </p:sp>
    </p:spTree>
    <p:extLst>
      <p:ext uri="{BB962C8B-B14F-4D97-AF65-F5344CB8AC3E}">
        <p14:creationId xmlns:p14="http://schemas.microsoft.com/office/powerpoint/2010/main" val="1423796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Assessment </a:t>
            </a:r>
            <a:endParaRPr lang="en-US" dirty="0"/>
          </a:p>
        </p:txBody>
      </p:sp>
      <p:sp>
        <p:nvSpPr>
          <p:cNvPr id="3" name="Content Placeholder 2"/>
          <p:cNvSpPr>
            <a:spLocks noGrp="1"/>
          </p:cNvSpPr>
          <p:nvPr>
            <p:ph idx="1"/>
          </p:nvPr>
        </p:nvSpPr>
        <p:spPr/>
        <p:txBody>
          <a:bodyPr/>
          <a:lstStyle/>
          <a:p>
            <a:r>
              <a:rPr lang="en-US" dirty="0" smtClean="0"/>
              <a:t>Personnel</a:t>
            </a:r>
          </a:p>
          <a:p>
            <a:pPr lvl="1"/>
            <a:r>
              <a:rPr lang="en-US" dirty="0" smtClean="0"/>
              <a:t>Group members may leave the group or fall into a condition where they are not able to reach deadlines</a:t>
            </a:r>
          </a:p>
          <a:p>
            <a:r>
              <a:rPr lang="en-US" dirty="0" smtClean="0"/>
              <a:t>Technology</a:t>
            </a:r>
          </a:p>
          <a:p>
            <a:pPr lvl="1"/>
            <a:r>
              <a:rPr lang="en-US" dirty="0" smtClean="0"/>
              <a:t>Tools or strategies may fail due to unforeseen circumstances</a:t>
            </a:r>
          </a:p>
          <a:p>
            <a:r>
              <a:rPr lang="en-US" dirty="0" smtClean="0"/>
              <a:t>Scope</a:t>
            </a:r>
          </a:p>
          <a:p>
            <a:pPr lvl="1"/>
            <a:r>
              <a:rPr lang="en-US" dirty="0" smtClean="0"/>
              <a:t>The amount of work required for deadline may be beyond our abilities to accomplish in this term</a:t>
            </a:r>
          </a:p>
        </p:txBody>
      </p:sp>
    </p:spTree>
    <p:extLst>
      <p:ext uri="{BB962C8B-B14F-4D97-AF65-F5344CB8AC3E}">
        <p14:creationId xmlns:p14="http://schemas.microsoft.com/office/powerpoint/2010/main" val="173123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Breakdown – Project </a:t>
            </a:r>
            <a:r>
              <a:rPr lang="en-US" dirty="0" err="1" smtClean="0"/>
              <a:t>Responsibilites</a:t>
            </a:r>
            <a:endParaRPr lang="en-US" dirty="0"/>
          </a:p>
        </p:txBody>
      </p:sp>
      <p:sp>
        <p:nvSpPr>
          <p:cNvPr id="3" name="Content Placeholder 2"/>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smtClean="0"/>
              <a:t>At the beginning of this project our team has split tasks amongst  individual comfort, knowledge, and skill.</a:t>
            </a:r>
          </a:p>
          <a:p>
            <a:pPr marL="285750" indent="-285750">
              <a:buFont typeface="Arial" panose="020B0604020202020204" pitchFamily="34" charset="0"/>
              <a:buChar char="•"/>
            </a:pPr>
            <a:r>
              <a:rPr lang="en-US" sz="2000" dirty="0" smtClean="0"/>
              <a:t>Each individual group member will be developing through the next couple of weeks.</a:t>
            </a:r>
            <a:endParaRPr lang="en-US" sz="2000" dirty="0"/>
          </a:p>
        </p:txBody>
      </p:sp>
      <p:pic>
        <p:nvPicPr>
          <p:cNvPr id="5" name="Picture 4"/>
          <p:cNvPicPr>
            <a:picLocks noChangeAspect="1"/>
          </p:cNvPicPr>
          <p:nvPr/>
        </p:nvPicPr>
        <p:blipFill>
          <a:blip r:embed="rId2"/>
          <a:stretch>
            <a:fillRect/>
          </a:stretch>
        </p:blipFill>
        <p:spPr>
          <a:xfrm>
            <a:off x="5487251" y="2065906"/>
            <a:ext cx="5157663" cy="4663844"/>
          </a:xfrm>
          <a:prstGeom prst="rect">
            <a:avLst/>
          </a:prstGeom>
        </p:spPr>
      </p:pic>
    </p:spTree>
    <p:extLst>
      <p:ext uri="{BB962C8B-B14F-4D97-AF65-F5344CB8AC3E}">
        <p14:creationId xmlns:p14="http://schemas.microsoft.com/office/powerpoint/2010/main" val="1561060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Breakdown – Milestone Chart</a:t>
            </a:r>
            <a:endParaRPr lang="en-US" dirty="0"/>
          </a:p>
        </p:txBody>
      </p:sp>
      <p:sp>
        <p:nvSpPr>
          <p:cNvPr id="3" name="Content Placeholder 2"/>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smtClean="0"/>
              <a:t>The group has created a schedule that shows weekly tasks that needs to be done by a weekly basis using a Milestone Chart</a:t>
            </a:r>
            <a:endParaRPr lang="en-US" sz="2000" dirty="0"/>
          </a:p>
        </p:txBody>
      </p:sp>
      <p:pic>
        <p:nvPicPr>
          <p:cNvPr id="5" name="Picture 4"/>
          <p:cNvPicPr>
            <a:picLocks noChangeAspect="1"/>
          </p:cNvPicPr>
          <p:nvPr/>
        </p:nvPicPr>
        <p:blipFill>
          <a:blip r:embed="rId2"/>
          <a:stretch>
            <a:fillRect/>
          </a:stretch>
        </p:blipFill>
        <p:spPr>
          <a:xfrm>
            <a:off x="5269768" y="2053714"/>
            <a:ext cx="5157663" cy="4688230"/>
          </a:xfrm>
          <a:prstGeom prst="rect">
            <a:avLst/>
          </a:prstGeom>
        </p:spPr>
      </p:pic>
    </p:spTree>
    <p:extLst>
      <p:ext uri="{BB962C8B-B14F-4D97-AF65-F5344CB8AC3E}">
        <p14:creationId xmlns:p14="http://schemas.microsoft.com/office/powerpoint/2010/main" val="363265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Breakdown – Gantt Chart </a:t>
            </a:r>
            <a:endParaRPr lang="en-US" dirty="0"/>
          </a:p>
        </p:txBody>
      </p:sp>
    </p:spTree>
    <p:extLst>
      <p:ext uri="{BB962C8B-B14F-4D97-AF65-F5344CB8AC3E}">
        <p14:creationId xmlns:p14="http://schemas.microsoft.com/office/powerpoint/2010/main" val="365300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Breakdown</a:t>
            </a:r>
            <a:endParaRPr lang="en-US" dirty="0"/>
          </a:p>
        </p:txBody>
      </p:sp>
      <p:sp>
        <p:nvSpPr>
          <p:cNvPr id="4" name="Text Placeholder 3"/>
          <p:cNvSpPr>
            <a:spLocks noGrp="1"/>
          </p:cNvSpPr>
          <p:nvPr>
            <p:ph type="body" sz="half" idx="2"/>
          </p:nvPr>
        </p:nvSpPr>
        <p:spPr>
          <a:xfrm>
            <a:off x="680323" y="2336873"/>
            <a:ext cx="3466674" cy="3599315"/>
          </a:xfrm>
        </p:spPr>
        <p:txBody>
          <a:bodyPr>
            <a:normAutofit lnSpcReduction="10000"/>
          </a:bodyPr>
          <a:lstStyle/>
          <a:p>
            <a:r>
              <a:rPr lang="en-US" dirty="0" smtClean="0"/>
              <a:t>Site design</a:t>
            </a:r>
          </a:p>
          <a:p>
            <a:pPr marL="285750" indent="-285750">
              <a:buFont typeface="Arial" panose="020B0604020202020204" pitchFamily="34" charset="0"/>
              <a:buChar char="•"/>
            </a:pPr>
            <a:r>
              <a:rPr lang="en-US" dirty="0" smtClean="0"/>
              <a:t>Index</a:t>
            </a:r>
          </a:p>
          <a:p>
            <a:pPr marL="742950" lvl="1" indent="-285750">
              <a:buFont typeface="Arial" panose="020B0604020202020204" pitchFamily="34" charset="0"/>
              <a:buChar char="•"/>
            </a:pPr>
            <a:r>
              <a:rPr lang="en-US" dirty="0" smtClean="0"/>
              <a:t>Signup</a:t>
            </a:r>
          </a:p>
          <a:p>
            <a:pPr marL="742950" lvl="1" indent="-285750">
              <a:buFont typeface="Arial" panose="020B0604020202020204" pitchFamily="34" charset="0"/>
              <a:buChar char="•"/>
            </a:pPr>
            <a:r>
              <a:rPr lang="en-US" dirty="0" smtClean="0"/>
              <a:t>Login</a:t>
            </a:r>
          </a:p>
          <a:p>
            <a:pPr marL="1200150" lvl="2" indent="-285750">
              <a:buFont typeface="Arial" panose="020B0604020202020204" pitchFamily="34" charset="0"/>
              <a:buChar char="•"/>
            </a:pPr>
            <a:r>
              <a:rPr lang="en-US" dirty="0" smtClean="0"/>
              <a:t>Store customization</a:t>
            </a:r>
          </a:p>
          <a:p>
            <a:pPr marL="1657350" lvl="3" indent="-285750">
              <a:buFont typeface="Arial" panose="020B0604020202020204" pitchFamily="34" charset="0"/>
              <a:buChar char="•"/>
            </a:pPr>
            <a:r>
              <a:rPr lang="en-US" dirty="0" smtClean="0"/>
              <a:t>Add/remove item</a:t>
            </a:r>
          </a:p>
          <a:p>
            <a:pPr marL="1200150" lvl="2" indent="-285750">
              <a:buFont typeface="Arial" panose="020B0604020202020204" pitchFamily="34" charset="0"/>
              <a:buChar char="•"/>
            </a:pPr>
            <a:r>
              <a:rPr lang="en-US" dirty="0" smtClean="0"/>
              <a:t>Store analytics</a:t>
            </a:r>
          </a:p>
          <a:p>
            <a:pPr marL="742950" lvl="1" indent="-285750">
              <a:buFont typeface="Arial" panose="020B0604020202020204" pitchFamily="34" charset="0"/>
              <a:buChar char="•"/>
            </a:pPr>
            <a:r>
              <a:rPr lang="en-US" dirty="0" smtClean="0"/>
              <a:t>Cart</a:t>
            </a:r>
          </a:p>
          <a:p>
            <a:pPr marL="1200150" lvl="2" indent="-285750">
              <a:buFont typeface="Arial" panose="020B0604020202020204" pitchFamily="34" charset="0"/>
              <a:buChar char="•"/>
            </a:pPr>
            <a:r>
              <a:rPr lang="en-US" dirty="0" smtClean="0"/>
              <a:t>Checkout</a:t>
            </a:r>
          </a:p>
          <a:p>
            <a:pPr marL="285750" indent="-285750">
              <a:buFont typeface="Arial" panose="020B0604020202020204" pitchFamily="34" charset="0"/>
              <a:buChar char="•"/>
            </a:pPr>
            <a:r>
              <a:rPr lang="en-US" dirty="0" smtClean="0"/>
              <a:t>Browse</a:t>
            </a:r>
          </a:p>
          <a:p>
            <a:pPr marL="285750" indent="-285750">
              <a:buFont typeface="Arial" panose="020B0604020202020204" pitchFamily="34" charset="0"/>
              <a:buChar char="•"/>
            </a:pPr>
            <a:r>
              <a:rPr lang="en-US" dirty="0" smtClean="0"/>
              <a:t>Search results</a:t>
            </a:r>
          </a:p>
          <a:p>
            <a:pPr marL="285750" indent="-285750">
              <a:buFont typeface="Arial" panose="020B0604020202020204" pitchFamily="34" charset="0"/>
              <a:buChar char="•"/>
            </a:pPr>
            <a:r>
              <a:rPr lang="en-US" dirty="0" smtClean="0"/>
              <a:t>Store page</a:t>
            </a:r>
          </a:p>
          <a:p>
            <a:pPr marL="742950" lvl="1" indent="-285750">
              <a:buFont typeface="Arial" panose="020B0604020202020204" pitchFamily="34" charset="0"/>
              <a:buChar char="•"/>
            </a:pPr>
            <a:r>
              <a:rPr lang="en-US" dirty="0" smtClean="0"/>
              <a:t>Item page</a:t>
            </a:r>
            <a:endParaRPr lang="en-US" dirty="0"/>
          </a:p>
        </p:txBody>
      </p:sp>
      <p:sp>
        <p:nvSpPr>
          <p:cNvPr id="5" name="TextBox 4"/>
          <p:cNvSpPr txBox="1"/>
          <p:nvPr/>
        </p:nvSpPr>
        <p:spPr>
          <a:xfrm>
            <a:off x="4662152" y="2331076"/>
            <a:ext cx="3322749" cy="2308324"/>
          </a:xfrm>
          <a:prstGeom prst="rect">
            <a:avLst/>
          </a:prstGeom>
          <a:noFill/>
        </p:spPr>
        <p:txBody>
          <a:bodyPr wrap="square" rtlCol="0">
            <a:spAutoFit/>
          </a:bodyPr>
          <a:lstStyle/>
          <a:p>
            <a:r>
              <a:rPr lang="en-CA" dirty="0" smtClean="0"/>
              <a:t>Database design</a:t>
            </a:r>
          </a:p>
          <a:p>
            <a:pPr marL="285750" indent="-285750">
              <a:buFont typeface="Arial" panose="020B0604020202020204" pitchFamily="34" charset="0"/>
              <a:buChar char="•"/>
            </a:pPr>
            <a:r>
              <a:rPr lang="en-CA" dirty="0" smtClean="0"/>
              <a:t>User</a:t>
            </a:r>
          </a:p>
          <a:p>
            <a:pPr marL="742950" lvl="1" indent="-285750">
              <a:buFont typeface="Arial" panose="020B0604020202020204" pitchFamily="34" charset="0"/>
              <a:buChar char="•"/>
            </a:pPr>
            <a:r>
              <a:rPr lang="en-CA" dirty="0" smtClean="0"/>
              <a:t>Store</a:t>
            </a:r>
          </a:p>
          <a:p>
            <a:pPr marL="1200150" lvl="2" indent="-285750">
              <a:buFont typeface="Arial" panose="020B0604020202020204" pitchFamily="34" charset="0"/>
              <a:buChar char="•"/>
            </a:pPr>
            <a:r>
              <a:rPr lang="en-CA" dirty="0" smtClean="0"/>
              <a:t>Item</a:t>
            </a:r>
          </a:p>
          <a:p>
            <a:pPr marL="1657350" lvl="3" indent="-285750">
              <a:buFont typeface="Arial" panose="020B0604020202020204" pitchFamily="34" charset="0"/>
              <a:buChar char="•"/>
            </a:pPr>
            <a:r>
              <a:rPr lang="en-CA" dirty="0" smtClean="0"/>
              <a:t>review</a:t>
            </a:r>
          </a:p>
          <a:p>
            <a:pPr marL="742950" lvl="1" indent="-285750">
              <a:buFont typeface="Arial" panose="020B0604020202020204" pitchFamily="34" charset="0"/>
              <a:buChar char="•"/>
            </a:pPr>
            <a:r>
              <a:rPr lang="en-CA" dirty="0" smtClean="0"/>
              <a:t>Cart</a:t>
            </a:r>
          </a:p>
          <a:p>
            <a:pPr marL="1200150" lvl="2" indent="-285750">
              <a:buFont typeface="Arial" panose="020B0604020202020204" pitchFamily="34" charset="0"/>
              <a:buChar char="•"/>
            </a:pPr>
            <a:r>
              <a:rPr lang="en-CA" dirty="0" smtClean="0"/>
              <a:t>Item</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300164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Breakdown</a:t>
            </a:r>
            <a:endParaRPr lang="en-US" dirty="0"/>
          </a:p>
        </p:txBody>
      </p:sp>
      <p:sp>
        <p:nvSpPr>
          <p:cNvPr id="3" name="Content Placeholder 2"/>
          <p:cNvSpPr>
            <a:spLocks noGrp="1"/>
          </p:cNvSpPr>
          <p:nvPr>
            <p:ph idx="1"/>
          </p:nvPr>
        </p:nvSpPr>
        <p:spPr>
          <a:xfrm>
            <a:off x="680321" y="2336872"/>
            <a:ext cx="9613861" cy="4205595"/>
          </a:xfrm>
        </p:spPr>
        <p:txBody>
          <a:bodyPr>
            <a:normAutofit fontScale="62500" lnSpcReduction="20000"/>
          </a:bodyPr>
          <a:lstStyle/>
          <a:p>
            <a:r>
              <a:rPr lang="en-US" dirty="0" smtClean="0"/>
              <a:t>Technologies</a:t>
            </a:r>
          </a:p>
          <a:p>
            <a:r>
              <a:rPr lang="en-US" dirty="0" smtClean="0"/>
              <a:t>UI framework: bootstrap (</a:t>
            </a:r>
            <a:r>
              <a:rPr lang="en-US" dirty="0" err="1" smtClean="0"/>
              <a:t>css</a:t>
            </a:r>
            <a:r>
              <a:rPr lang="en-US" dirty="0" smtClean="0"/>
              <a:t>/</a:t>
            </a:r>
            <a:r>
              <a:rPr lang="en-US" dirty="0" err="1" smtClean="0"/>
              <a:t>js</a:t>
            </a:r>
            <a:r>
              <a:rPr lang="en-US" dirty="0" smtClean="0"/>
              <a:t>) + </a:t>
            </a:r>
            <a:r>
              <a:rPr lang="en-US" dirty="0" err="1" smtClean="0"/>
              <a:t>Jquery</a:t>
            </a:r>
            <a:endParaRPr lang="en-US" dirty="0" smtClean="0"/>
          </a:p>
          <a:p>
            <a:pPr lvl="1"/>
            <a:r>
              <a:rPr lang="en-US" dirty="0" smtClean="0"/>
              <a:t>Create pages based on wireframes</a:t>
            </a:r>
          </a:p>
          <a:p>
            <a:r>
              <a:rPr lang="en-US" dirty="0" smtClean="0"/>
              <a:t>JSON + XML</a:t>
            </a:r>
          </a:p>
          <a:p>
            <a:pPr lvl="1"/>
            <a:r>
              <a:rPr lang="en-US" dirty="0" smtClean="0"/>
              <a:t>Write conversion in API and import export in site JS</a:t>
            </a:r>
          </a:p>
          <a:p>
            <a:r>
              <a:rPr lang="en-US" dirty="0" smtClean="0"/>
              <a:t>Mongo DB</a:t>
            </a:r>
          </a:p>
          <a:p>
            <a:pPr lvl="1"/>
            <a:r>
              <a:rPr lang="en-US" dirty="0" smtClean="0"/>
              <a:t>Write tables + relations, initialize server</a:t>
            </a:r>
          </a:p>
          <a:p>
            <a:r>
              <a:rPr lang="en-US" dirty="0" smtClean="0"/>
              <a:t>Kong API</a:t>
            </a:r>
          </a:p>
          <a:p>
            <a:pPr lvl="1"/>
            <a:r>
              <a:rPr lang="en-US" dirty="0" smtClean="0"/>
              <a:t>Write API listener, connect to webserver and DB</a:t>
            </a:r>
          </a:p>
          <a:p>
            <a:r>
              <a:rPr lang="en-US" dirty="0" smtClean="0"/>
              <a:t>Restful integration with PayPal</a:t>
            </a:r>
          </a:p>
          <a:p>
            <a:r>
              <a:rPr lang="en-US" dirty="0" smtClean="0"/>
              <a:t>Nginx webserver on AWS</a:t>
            </a:r>
          </a:p>
          <a:p>
            <a:pPr lvl="1"/>
            <a:r>
              <a:rPr lang="en-US" dirty="0" smtClean="0"/>
              <a:t>Initialize and configure, then deploy site package (.war file), then deploy container (</a:t>
            </a:r>
            <a:r>
              <a:rPr lang="en-US" dirty="0" err="1" smtClean="0"/>
              <a:t>docker</a:t>
            </a:r>
            <a:r>
              <a:rPr lang="en-US" dirty="0" smtClean="0"/>
              <a:t>) to Amazon Web Server</a:t>
            </a:r>
          </a:p>
          <a:p>
            <a:r>
              <a:rPr lang="en-US" dirty="0" smtClean="0"/>
              <a:t>Selenium test scripts running on Jenkins for each </a:t>
            </a:r>
            <a:r>
              <a:rPr lang="en-US" dirty="0" err="1" smtClean="0"/>
              <a:t>js</a:t>
            </a:r>
            <a:r>
              <a:rPr lang="en-US" dirty="0" smtClean="0"/>
              <a:t> function</a:t>
            </a:r>
          </a:p>
          <a:p>
            <a:pPr lvl="1"/>
            <a:r>
              <a:rPr lang="en-US" dirty="0" smtClean="0"/>
              <a:t>Write test scripts and configure </a:t>
            </a:r>
            <a:r>
              <a:rPr lang="en-US" dirty="0" err="1" smtClean="0"/>
              <a:t>jenkins</a:t>
            </a:r>
            <a:r>
              <a:rPr lang="en-US" dirty="0" smtClean="0"/>
              <a:t> tasks</a:t>
            </a:r>
          </a:p>
          <a:p>
            <a:r>
              <a:rPr lang="en-US" dirty="0" err="1" smtClean="0"/>
              <a:t>Gradle</a:t>
            </a:r>
            <a:r>
              <a:rPr lang="en-US" dirty="0" smtClean="0"/>
              <a:t> build scripts</a:t>
            </a:r>
          </a:p>
          <a:p>
            <a:pPr lvl="1"/>
            <a:r>
              <a:rPr lang="en-US" dirty="0" smtClean="0"/>
              <a:t>Write build script for create .war file from directory</a:t>
            </a:r>
            <a:endParaRPr lang="en-US" dirty="0"/>
          </a:p>
        </p:txBody>
      </p:sp>
    </p:spTree>
    <p:extLst>
      <p:ext uri="{BB962C8B-B14F-4D97-AF65-F5344CB8AC3E}">
        <p14:creationId xmlns:p14="http://schemas.microsoft.com/office/powerpoint/2010/main" val="2295319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215</TotalTime>
  <Words>748</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Berlin</vt:lpstr>
      <vt:lpstr>Online Store Application</vt:lpstr>
      <vt:lpstr>Discussion</vt:lpstr>
      <vt:lpstr>Discussion – Binary Bazaar</vt:lpstr>
      <vt:lpstr>Risk Assessment </vt:lpstr>
      <vt:lpstr>Task Breakdown – Project Responsibilites</vt:lpstr>
      <vt:lpstr>Task Breakdown – Milestone Chart</vt:lpstr>
      <vt:lpstr>Task Breakdown – Gantt Chart </vt:lpstr>
      <vt:lpstr>Task Breakdown</vt:lpstr>
      <vt:lpstr>Task Breakdown</vt:lpstr>
      <vt:lpstr>Progress – Index Page</vt:lpstr>
      <vt:lpstr>Progress – Sign Up</vt:lpstr>
      <vt:lpstr>Terms and Conditions Page</vt:lpstr>
      <vt:lpstr>Progress – Store Page</vt:lpstr>
      <vt:lpstr>Progress – Item Page</vt:lpstr>
      <vt:lpstr>Progress – Cart Page</vt:lpstr>
      <vt:lpstr>Progress – Check Out Page</vt:lpstr>
      <vt:lpstr>Issues</vt:lpstr>
      <vt:lpstr>Risk Compensation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Store Application</dc:title>
  <dc:creator>Yu-Tang Yu</dc:creator>
  <cp:lastModifiedBy>Yu-Tang Yu</cp:lastModifiedBy>
  <cp:revision>25</cp:revision>
  <dcterms:created xsi:type="dcterms:W3CDTF">2017-03-05T23:30:14Z</dcterms:created>
  <dcterms:modified xsi:type="dcterms:W3CDTF">2017-03-09T22:47:36Z</dcterms:modified>
</cp:coreProperties>
</file>