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ADB0A-0788-474A-85DB-12D6C007F9CD}" v="140" dt="2020-04-18T14:36:47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C7F6F-16A9-4264-85ED-891F4E924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22BBA5-8A31-4704-A486-AACF6B962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B094B-D123-4DAE-BEF6-D3AEF64C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1CE27-AA9F-4BE7-950A-29B6617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22BC60-895A-4058-B5FC-BD5EE649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04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6BE27-9D38-4CC4-9E25-C35C42EA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F36A62-362D-47ED-8867-30ECB1D6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BE5F4-0E7E-461E-8BAF-C1713A9E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D98BA-A50A-4A67-BAA9-7EC09D7B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3E7F1-7D8E-4578-8C2B-5F3F64B0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4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306AD-2E17-46BD-B5E5-B6748642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4B68B6-6BF5-4C87-A83A-1E37433B4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F1A7DE-2EAC-490A-B4B6-40493FB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EF5F6-6A9C-419D-8536-B973E9D2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71AD1-26E1-49AE-BE6C-BD3B549D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986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76C06-EB8E-45EC-BCE4-749CD5C6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83A66-4FA7-4458-BC1E-C9B3A04F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D9358-AEDA-4E6E-877D-E12AEC61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2C0382-03F6-4902-8C58-3C38C375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9DDB2-63F7-4F95-A4BE-63F939B7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66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3938-77F8-44EB-B0F9-25519CEF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9EC7B4-485C-4297-927C-5F4210E0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7F34C-EC13-464A-B7D4-FEEB4D36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99078-BDEA-4CA7-B5EB-5139285C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0AA86-6B66-4F14-96F7-8D0333F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86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7A570-D2F1-49A9-8A62-6EAD7245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1187-F823-4089-A415-A9D2CA889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A47BC8-EB10-4D4C-9508-3224A776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107E5-F1EF-4C2B-9C46-CEDEBEDC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685A2C-17DE-4BEA-9035-8C5FDDAA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91264-3F2F-4A8E-8D5F-DCF7FBC2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10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025C4-BE0C-46AF-9BA6-0502974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12180D-3A4A-4497-BB89-112F3695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29C3AC-4CAE-4F55-BB53-ECE5F2E6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610005-9B3C-45A8-B292-C0542F2B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61A7E5-D3DF-4D5A-8DB2-00EA80FF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215CB5-DC59-4126-B14B-D364779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BFAE40-84C1-437E-A9ED-2903F0EB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488D7E-57CB-49C0-978F-082350E1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626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25CB5-AA06-4424-93CE-58A8DA25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7B436A-DA07-4E3E-82B4-0DBE95C3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EFE471-FF4F-480C-95EA-55951FBA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099469-70CA-4BFF-9799-74C42BD9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162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C406AE-0EBD-447B-965E-C1DE8047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D932DB-1C31-4C0B-AA36-CA45364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2577C4-CB37-4A01-B5E0-F31660E6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079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F3E6D-58D7-45F6-8115-22C24EE7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F95D0-26E4-48FD-A2BC-8EC0EA7F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9BEF74-B38E-4F24-A15B-60F910F5A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B530AD-D991-4E33-8434-F92471CD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A4ADA1-3D93-4DE3-91BF-02B1A441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2349A-7BF6-4BD6-9223-DD5651D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06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E5F60-4155-4012-8663-3A1F9A19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2F5D82-1FD9-4F5F-A975-D5993C291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9DD989-B560-463D-A7DD-67C33C9A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049849-EDA3-4BEA-BA9B-C86B5F5C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15197-B5FD-403F-A1BB-6529F4AA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B326C-72EC-4182-BF4A-498C4FC5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345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625056-13E8-4897-A2F0-1CEABEA7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EC51CA-62FB-4DEB-B39A-FA1B240A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ED637-466D-44E4-939C-01947A00A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4AE6A-C5C4-4D7B-8E61-DCC49FC10EDD}" type="datetimeFigureOut">
              <a:rPr lang="fr-BE" smtClean="0"/>
              <a:t>27-04-20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C86E4-7316-433E-B02C-0886FDEE6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B6173-5B35-4DCA-8E5C-BE9AAD8E7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236B-E6D8-4BCA-959F-BDA975E39E7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2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501F5-757C-48B7-BFDA-B4EBAB5114D6}"/>
              </a:ext>
            </a:extLst>
          </p:cNvPr>
          <p:cNvSpPr/>
          <p:nvPr/>
        </p:nvSpPr>
        <p:spPr>
          <a:xfrm>
            <a:off x="2534132" y="0"/>
            <a:ext cx="965786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/>
              <a:t>  </a:t>
            </a:r>
            <a:r>
              <a:rPr lang="fr-BE" sz="3200" b="1" dirty="0" err="1">
                <a:solidFill>
                  <a:schemeClr val="tx1"/>
                </a:solidFill>
              </a:rPr>
              <a:t>Metadata</a:t>
            </a:r>
            <a:r>
              <a:rPr lang="fr-BE" sz="3200" b="1" dirty="0">
                <a:solidFill>
                  <a:schemeClr val="tx1"/>
                </a:solidFill>
              </a:rPr>
              <a:t> model</a:t>
            </a:r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1807865-0D1C-4CF1-A16C-5277B7189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34133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F16622-8307-4C5E-A39C-F4CC73D5B523}"/>
              </a:ext>
            </a:extLst>
          </p:cNvPr>
          <p:cNvSpPr/>
          <p:nvPr/>
        </p:nvSpPr>
        <p:spPr>
          <a:xfrm>
            <a:off x="7027778" y="1611223"/>
            <a:ext cx="2005477" cy="279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err="1">
                <a:solidFill>
                  <a:schemeClr val="tx1"/>
                </a:solidFill>
              </a:rPr>
              <a:t>Schema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815104-A10B-4CF2-A4F7-8A362E914D49}"/>
              </a:ext>
            </a:extLst>
          </p:cNvPr>
          <p:cNvSpPr/>
          <p:nvPr/>
        </p:nvSpPr>
        <p:spPr>
          <a:xfrm>
            <a:off x="7027777" y="2319667"/>
            <a:ext cx="2005477" cy="279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Table/</a:t>
            </a:r>
            <a:r>
              <a:rPr lang="fr-BE" sz="1400" b="1" dirty="0" err="1">
                <a:solidFill>
                  <a:schemeClr val="tx1"/>
                </a:solidFill>
              </a:rPr>
              <a:t>View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F1502-F56F-4628-9AC0-82DA0C5495C0}"/>
              </a:ext>
            </a:extLst>
          </p:cNvPr>
          <p:cNvSpPr/>
          <p:nvPr/>
        </p:nvSpPr>
        <p:spPr>
          <a:xfrm>
            <a:off x="7027777" y="3028112"/>
            <a:ext cx="2005477" cy="279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err="1">
                <a:solidFill>
                  <a:schemeClr val="tx1"/>
                </a:solidFill>
              </a:rPr>
              <a:t>Column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E09AA-C492-49FA-A2E4-F26A1D6DAFCA}"/>
              </a:ext>
            </a:extLst>
          </p:cNvPr>
          <p:cNvSpPr/>
          <p:nvPr/>
        </p:nvSpPr>
        <p:spPr>
          <a:xfrm>
            <a:off x="4151932" y="2673889"/>
            <a:ext cx="2005477" cy="279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/>
              <a:t>Physical data </a:t>
            </a:r>
            <a:r>
              <a:rPr lang="fr-BE" sz="1400" b="1" dirty="0" err="1"/>
              <a:t>dictionary</a:t>
            </a:r>
            <a:endParaRPr lang="fr-BE" sz="1400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6B99F1-B20A-49C8-BD38-D844C3F8CDE7}"/>
              </a:ext>
            </a:extLst>
          </p:cNvPr>
          <p:cNvSpPr txBox="1"/>
          <p:nvPr/>
        </p:nvSpPr>
        <p:spPr>
          <a:xfrm>
            <a:off x="5305944" y="2195632"/>
            <a:ext cx="80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Contains</a:t>
            </a:r>
            <a:endParaRPr lang="fr-BE" sz="1200" b="1" dirty="0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65DB4C90-A913-4EB4-BE4D-7710D2DC65F4}"/>
              </a:ext>
            </a:extLst>
          </p:cNvPr>
          <p:cNvCxnSpPr>
            <a:cxnSpLocks/>
          </p:cNvCxnSpPr>
          <p:nvPr/>
        </p:nvCxnSpPr>
        <p:spPr>
          <a:xfrm rot="5400000">
            <a:off x="6590909" y="2166729"/>
            <a:ext cx="214255" cy="108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895045B6-6429-43C0-A1B9-B2B48BA4039C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rot="16200000" flipV="1">
            <a:off x="6590283" y="2380984"/>
            <a:ext cx="214255" cy="108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1AA95-7AAB-4D02-8F91-C6FDF76B7580}"/>
              </a:ext>
            </a:extLst>
          </p:cNvPr>
          <p:cNvSpPr txBox="1"/>
          <p:nvPr/>
        </p:nvSpPr>
        <p:spPr>
          <a:xfrm>
            <a:off x="7385201" y="2676825"/>
            <a:ext cx="115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has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A60A2-DD35-4509-88B4-3E45D9E87FFD}"/>
              </a:ext>
            </a:extLst>
          </p:cNvPr>
          <p:cNvCxnSpPr>
            <a:cxnSpLocks/>
          </p:cNvCxnSpPr>
          <p:nvPr/>
        </p:nvCxnSpPr>
        <p:spPr>
          <a:xfrm>
            <a:off x="7794642" y="1891158"/>
            <a:ext cx="0" cy="42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3BADFB1-5803-40AB-AD32-4287E58A4983}"/>
              </a:ext>
            </a:extLst>
          </p:cNvPr>
          <p:cNvCxnSpPr>
            <a:cxnSpLocks/>
          </p:cNvCxnSpPr>
          <p:nvPr/>
        </p:nvCxnSpPr>
        <p:spPr>
          <a:xfrm flipV="1">
            <a:off x="8312266" y="1891158"/>
            <a:ext cx="0" cy="42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AE9D9536-EE43-4C26-AAE9-2A9FE91ECDA3}"/>
              </a:ext>
            </a:extLst>
          </p:cNvPr>
          <p:cNvSpPr txBox="1"/>
          <p:nvPr/>
        </p:nvSpPr>
        <p:spPr>
          <a:xfrm>
            <a:off x="8290577" y="1996059"/>
            <a:ext cx="77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part of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F1DCB74-AA3A-433A-A4CE-AB0066750565}"/>
              </a:ext>
            </a:extLst>
          </p:cNvPr>
          <p:cNvSpPr txBox="1"/>
          <p:nvPr/>
        </p:nvSpPr>
        <p:spPr>
          <a:xfrm>
            <a:off x="8290577" y="2697983"/>
            <a:ext cx="80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part of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B64D39B-7467-49C1-A9C1-ECEAA30BA651}"/>
              </a:ext>
            </a:extLst>
          </p:cNvPr>
          <p:cNvCxnSpPr>
            <a:cxnSpLocks/>
          </p:cNvCxnSpPr>
          <p:nvPr/>
        </p:nvCxnSpPr>
        <p:spPr>
          <a:xfrm flipV="1">
            <a:off x="8312266" y="2599602"/>
            <a:ext cx="0" cy="428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4C0AFE8-4CE2-403E-A2F9-C32EA891DD37}"/>
              </a:ext>
            </a:extLst>
          </p:cNvPr>
          <p:cNvCxnSpPr>
            <a:cxnSpLocks/>
            <a:stCxn id="11" idx="0"/>
            <a:endCxn id="9" idx="1"/>
          </p:cNvCxnSpPr>
          <p:nvPr/>
        </p:nvCxnSpPr>
        <p:spPr>
          <a:xfrm rot="5400000" flipH="1" flipV="1">
            <a:off x="6056650" y="1702762"/>
            <a:ext cx="214254" cy="172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84BF18AC-CBA0-4711-A8D4-A4BA2659341C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982629" y="2125866"/>
            <a:ext cx="217190" cy="1873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A1869AE7-E415-4662-A639-330F03CC0C32}"/>
              </a:ext>
            </a:extLst>
          </p:cNvPr>
          <p:cNvSpPr txBox="1"/>
          <p:nvPr/>
        </p:nvSpPr>
        <p:spPr>
          <a:xfrm>
            <a:off x="6222946" y="3114932"/>
            <a:ext cx="80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Contains</a:t>
            </a:r>
            <a:endParaRPr lang="fr-BE" sz="1200" b="1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89EA36EE-B85E-48FC-828B-20ADDA14AB57}"/>
              </a:ext>
            </a:extLst>
          </p:cNvPr>
          <p:cNvCxnSpPr>
            <a:cxnSpLocks/>
          </p:cNvCxnSpPr>
          <p:nvPr/>
        </p:nvCxnSpPr>
        <p:spPr>
          <a:xfrm>
            <a:off x="7794642" y="2592198"/>
            <a:ext cx="0" cy="42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0B628AC8-7083-47AE-8706-0BEB1EA9FD3B}"/>
              </a:ext>
            </a:extLst>
          </p:cNvPr>
          <p:cNvSpPr txBox="1"/>
          <p:nvPr/>
        </p:nvSpPr>
        <p:spPr>
          <a:xfrm>
            <a:off x="7447392" y="1991354"/>
            <a:ext cx="115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has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48EC74-D45F-4B3A-88A4-87259438D6FD}"/>
              </a:ext>
            </a:extLst>
          </p:cNvPr>
          <p:cNvSpPr/>
          <p:nvPr/>
        </p:nvSpPr>
        <p:spPr>
          <a:xfrm>
            <a:off x="1425468" y="2673889"/>
            <a:ext cx="2005477" cy="2799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/>
              <a:t>Community</a:t>
            </a:r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0D34F5C7-F126-480A-9475-1F4B55BF582C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725289" y="1371401"/>
            <a:ext cx="876976" cy="172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3184050-98F0-468F-A07D-F9EB30CA90EB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0800000" flipV="1">
            <a:off x="5154672" y="1701889"/>
            <a:ext cx="1873107" cy="972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C80F16E-A329-48FF-9B7A-C74613E897A4}"/>
              </a:ext>
            </a:extLst>
          </p:cNvPr>
          <p:cNvCxnSpPr>
            <a:cxnSpLocks/>
          </p:cNvCxnSpPr>
          <p:nvPr/>
        </p:nvCxnSpPr>
        <p:spPr>
          <a:xfrm flipH="1">
            <a:off x="3413851" y="2769127"/>
            <a:ext cx="7209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D4530D0-7B03-4DDD-859B-789136683F45}"/>
              </a:ext>
            </a:extLst>
          </p:cNvPr>
          <p:cNvCxnSpPr>
            <a:cxnSpLocks/>
          </p:cNvCxnSpPr>
          <p:nvPr/>
        </p:nvCxnSpPr>
        <p:spPr>
          <a:xfrm>
            <a:off x="3430942" y="2895998"/>
            <a:ext cx="7209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00EF37AB-014F-4D79-A45C-FE7F79C3C8FA}"/>
              </a:ext>
            </a:extLst>
          </p:cNvPr>
          <p:cNvSpPr txBox="1"/>
          <p:nvPr/>
        </p:nvSpPr>
        <p:spPr>
          <a:xfrm>
            <a:off x="3464905" y="2836482"/>
            <a:ext cx="80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manages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7D42EEB-B22E-4B08-8EF0-ADD831C24FC9}"/>
              </a:ext>
            </a:extLst>
          </p:cNvPr>
          <p:cNvSpPr txBox="1"/>
          <p:nvPr/>
        </p:nvSpPr>
        <p:spPr>
          <a:xfrm>
            <a:off x="5294559" y="1412785"/>
            <a:ext cx="1221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contained</a:t>
            </a:r>
            <a:r>
              <a:rPr lang="fr-BE" sz="1200" b="1" dirty="0"/>
              <a:t> by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ABBB73-7CF0-4141-8D59-1931AB62486D}"/>
              </a:ext>
            </a:extLst>
          </p:cNvPr>
          <p:cNvSpPr/>
          <p:nvPr/>
        </p:nvSpPr>
        <p:spPr>
          <a:xfrm>
            <a:off x="4195007" y="3746154"/>
            <a:ext cx="2005477" cy="279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/>
              <a:t>Business </a:t>
            </a:r>
            <a:r>
              <a:rPr lang="fr-BE" sz="1400" b="1" dirty="0" err="1"/>
              <a:t>glossary</a:t>
            </a:r>
            <a:endParaRPr lang="fr-BE" sz="1400" b="1" dirty="0"/>
          </a:p>
        </p:txBody>
      </p: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AAD0ECAD-DF3A-4FDD-B81A-4D49AB5D9899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 flipH="1">
            <a:off x="3603379" y="2431723"/>
            <a:ext cx="1062919" cy="2125814"/>
          </a:xfrm>
          <a:prstGeom prst="bentConnector4">
            <a:avLst>
              <a:gd name="adj1" fmla="val -21507"/>
              <a:gd name="adj2" fmla="val 1002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DD3D4997-06CB-47DD-93C3-C0D328B628B7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3276986" y="2968101"/>
            <a:ext cx="928966" cy="907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EDD5A40E-DDDD-4902-8832-3B969EE39678}"/>
              </a:ext>
            </a:extLst>
          </p:cNvPr>
          <p:cNvSpPr txBox="1"/>
          <p:nvPr/>
        </p:nvSpPr>
        <p:spPr>
          <a:xfrm>
            <a:off x="3372865" y="4241812"/>
            <a:ext cx="152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managed</a:t>
            </a:r>
            <a:r>
              <a:rPr lang="fr-BE" sz="1200" b="1" dirty="0"/>
              <a:t> by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638F6A1-C33C-4ED8-AC06-3DDCE097542B}"/>
              </a:ext>
            </a:extLst>
          </p:cNvPr>
          <p:cNvSpPr txBox="1"/>
          <p:nvPr/>
        </p:nvSpPr>
        <p:spPr>
          <a:xfrm>
            <a:off x="3273823" y="3664023"/>
            <a:ext cx="80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manages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21B3CC-674A-4D2F-8594-2B746A0AC92D}"/>
              </a:ext>
            </a:extLst>
          </p:cNvPr>
          <p:cNvSpPr/>
          <p:nvPr/>
        </p:nvSpPr>
        <p:spPr>
          <a:xfrm>
            <a:off x="7027777" y="3742522"/>
            <a:ext cx="2005477" cy="279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Business </a:t>
            </a:r>
            <a:r>
              <a:rPr lang="fr-BE" sz="1400" b="1" dirty="0" err="1">
                <a:solidFill>
                  <a:schemeClr val="tx1"/>
                </a:solidFill>
              </a:rPr>
              <a:t>term</a:t>
            </a:r>
            <a:endParaRPr lang="fr-BE" sz="1400" b="1" dirty="0">
              <a:solidFill>
                <a:schemeClr val="tx1"/>
              </a:solidFill>
            </a:endParaRP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FC5538B-8258-4F39-B3C0-880E4D14AC70}"/>
              </a:ext>
            </a:extLst>
          </p:cNvPr>
          <p:cNvCxnSpPr>
            <a:cxnSpLocks/>
          </p:cNvCxnSpPr>
          <p:nvPr/>
        </p:nvCxnSpPr>
        <p:spPr>
          <a:xfrm flipH="1">
            <a:off x="6202388" y="3798474"/>
            <a:ext cx="828000" cy="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25F5D16-B881-4A4C-814C-A4774EC8168A}"/>
              </a:ext>
            </a:extLst>
          </p:cNvPr>
          <p:cNvCxnSpPr>
            <a:cxnSpLocks/>
          </p:cNvCxnSpPr>
          <p:nvPr/>
        </p:nvCxnSpPr>
        <p:spPr>
          <a:xfrm>
            <a:off x="6218130" y="3961439"/>
            <a:ext cx="792000" cy="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25A92787-719A-4E2F-B82C-FDEF3401FD79}"/>
              </a:ext>
            </a:extLst>
          </p:cNvPr>
          <p:cNvSpPr txBox="1"/>
          <p:nvPr/>
        </p:nvSpPr>
        <p:spPr>
          <a:xfrm>
            <a:off x="6253071" y="3887589"/>
            <a:ext cx="80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Contains</a:t>
            </a:r>
            <a:endParaRPr lang="fr-BE" sz="1200" b="1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8E216EB-91AF-44C6-9A31-1A45255ED237}"/>
              </a:ext>
            </a:extLst>
          </p:cNvPr>
          <p:cNvSpPr txBox="1"/>
          <p:nvPr/>
        </p:nvSpPr>
        <p:spPr>
          <a:xfrm>
            <a:off x="6057470" y="3511818"/>
            <a:ext cx="141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contained</a:t>
            </a:r>
            <a:r>
              <a:rPr lang="fr-BE" sz="1200" b="1" dirty="0"/>
              <a:t> by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E205FB8-0969-41F1-9FA6-8E4E79AECA1A}"/>
              </a:ext>
            </a:extLst>
          </p:cNvPr>
          <p:cNvCxnSpPr>
            <a:cxnSpLocks/>
          </p:cNvCxnSpPr>
          <p:nvPr/>
        </p:nvCxnSpPr>
        <p:spPr>
          <a:xfrm>
            <a:off x="8312266" y="3308047"/>
            <a:ext cx="0" cy="42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716DF3FB-7F7E-480C-8B5E-DCE8F3F73F3F}"/>
              </a:ext>
            </a:extLst>
          </p:cNvPr>
          <p:cNvCxnSpPr>
            <a:cxnSpLocks/>
          </p:cNvCxnSpPr>
          <p:nvPr/>
        </p:nvCxnSpPr>
        <p:spPr>
          <a:xfrm flipV="1">
            <a:off x="7794642" y="3308047"/>
            <a:ext cx="0" cy="42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A7785D6A-EED1-44E9-AC43-8FB8F7127151}"/>
              </a:ext>
            </a:extLst>
          </p:cNvPr>
          <p:cNvSpPr txBox="1"/>
          <p:nvPr/>
        </p:nvSpPr>
        <p:spPr>
          <a:xfrm>
            <a:off x="7217362" y="3386668"/>
            <a:ext cx="80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defines</a:t>
            </a:r>
            <a:endParaRPr lang="fr-BE" sz="1200" b="1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69BDD4C4-FEF9-4AB8-B16F-FA17AB5E1BAE}"/>
              </a:ext>
            </a:extLst>
          </p:cNvPr>
          <p:cNvSpPr txBox="1"/>
          <p:nvPr/>
        </p:nvSpPr>
        <p:spPr>
          <a:xfrm>
            <a:off x="8290577" y="3383801"/>
            <a:ext cx="109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defined</a:t>
            </a:r>
            <a:r>
              <a:rPr lang="fr-BE" sz="1200" b="1" dirty="0"/>
              <a:t> by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426A671-832E-4ECC-88C0-3B21D50DFABD}"/>
              </a:ext>
            </a:extLst>
          </p:cNvPr>
          <p:cNvSpPr/>
          <p:nvPr/>
        </p:nvSpPr>
        <p:spPr>
          <a:xfrm>
            <a:off x="1425466" y="2085208"/>
            <a:ext cx="2005477" cy="279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err="1"/>
              <a:t>Responsibility</a:t>
            </a:r>
            <a:endParaRPr lang="fr-BE" sz="1400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06CC00-3A10-4E14-9D5F-0CCDB3969A86}"/>
              </a:ext>
            </a:extLst>
          </p:cNvPr>
          <p:cNvSpPr/>
          <p:nvPr/>
        </p:nvSpPr>
        <p:spPr>
          <a:xfrm>
            <a:off x="2542829" y="1170851"/>
            <a:ext cx="2005477" cy="2799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/>
              <a:t>User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254B48B-ADB5-41A6-96FD-D1C76EE382A4}"/>
              </a:ext>
            </a:extLst>
          </p:cNvPr>
          <p:cNvCxnSpPr>
            <a:cxnSpLocks/>
          </p:cNvCxnSpPr>
          <p:nvPr/>
        </p:nvCxnSpPr>
        <p:spPr>
          <a:xfrm>
            <a:off x="3087294" y="2370772"/>
            <a:ext cx="0" cy="303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6CB19D09-A483-44D6-9D5C-6B8DC0E87BE5}"/>
              </a:ext>
            </a:extLst>
          </p:cNvPr>
          <p:cNvCxnSpPr>
            <a:cxnSpLocks/>
          </p:cNvCxnSpPr>
          <p:nvPr/>
        </p:nvCxnSpPr>
        <p:spPr>
          <a:xfrm flipV="1">
            <a:off x="1768246" y="2362731"/>
            <a:ext cx="0" cy="311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E92379D-D330-4CC0-99CD-9BE929E0FF9E}"/>
              </a:ext>
            </a:extLst>
          </p:cNvPr>
          <p:cNvSpPr txBox="1"/>
          <p:nvPr/>
        </p:nvSpPr>
        <p:spPr>
          <a:xfrm>
            <a:off x="6164864" y="2588519"/>
            <a:ext cx="141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contained</a:t>
            </a:r>
            <a:r>
              <a:rPr lang="fr-BE" sz="1200" b="1" dirty="0"/>
              <a:t> by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D75C7F3B-9100-49CA-9E21-E8DBE413D86B}"/>
              </a:ext>
            </a:extLst>
          </p:cNvPr>
          <p:cNvSpPr txBox="1"/>
          <p:nvPr/>
        </p:nvSpPr>
        <p:spPr>
          <a:xfrm>
            <a:off x="3243951" y="2448752"/>
            <a:ext cx="152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managed</a:t>
            </a:r>
            <a:r>
              <a:rPr lang="fr-BE" sz="1200" b="1" dirty="0"/>
              <a:t> by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F1D06FA9-C3AC-407D-B6FC-8621187C4068}"/>
              </a:ext>
            </a:extLst>
          </p:cNvPr>
          <p:cNvSpPr txBox="1"/>
          <p:nvPr/>
        </p:nvSpPr>
        <p:spPr>
          <a:xfrm>
            <a:off x="3511631" y="1606274"/>
            <a:ext cx="124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has been </a:t>
            </a:r>
            <a:r>
              <a:rPr lang="fr-BE" sz="1200" b="1" dirty="0" err="1"/>
              <a:t>attributed</a:t>
            </a:r>
            <a:r>
              <a:rPr lang="fr-BE" sz="1200" b="1" dirty="0"/>
              <a:t> to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8655320-8BE0-4BAD-810D-547797597921}"/>
              </a:ext>
            </a:extLst>
          </p:cNvPr>
          <p:cNvSpPr txBox="1"/>
          <p:nvPr/>
        </p:nvSpPr>
        <p:spPr>
          <a:xfrm>
            <a:off x="469671" y="2387544"/>
            <a:ext cx="143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administered</a:t>
            </a:r>
            <a:r>
              <a:rPr lang="fr-BE" sz="1200" b="1" dirty="0"/>
              <a:t> by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8E91140-CE9F-4B9E-8282-10D9AA273EA8}"/>
              </a:ext>
            </a:extLst>
          </p:cNvPr>
          <p:cNvSpPr/>
          <p:nvPr/>
        </p:nvSpPr>
        <p:spPr>
          <a:xfrm>
            <a:off x="10038130" y="2319667"/>
            <a:ext cx="2005477" cy="279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Transformation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3B0E377D-B908-4F96-95D4-9FAEB15B184B}"/>
              </a:ext>
            </a:extLst>
          </p:cNvPr>
          <p:cNvCxnSpPr>
            <a:cxnSpLocks/>
          </p:cNvCxnSpPr>
          <p:nvPr/>
        </p:nvCxnSpPr>
        <p:spPr>
          <a:xfrm>
            <a:off x="9033254" y="2410867"/>
            <a:ext cx="1004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C0BBCA84-5346-43EC-898B-8567674AA1A6}"/>
              </a:ext>
            </a:extLst>
          </p:cNvPr>
          <p:cNvCxnSpPr>
            <a:cxnSpLocks/>
          </p:cNvCxnSpPr>
          <p:nvPr/>
        </p:nvCxnSpPr>
        <p:spPr>
          <a:xfrm flipH="1">
            <a:off x="9033254" y="2511197"/>
            <a:ext cx="1004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16426FBF-8D37-41E7-AE3B-BD20BCDD0330}"/>
              </a:ext>
            </a:extLst>
          </p:cNvPr>
          <p:cNvSpPr txBox="1"/>
          <p:nvPr/>
        </p:nvSpPr>
        <p:spPr>
          <a:xfrm>
            <a:off x="9151284" y="2181167"/>
            <a:ext cx="88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used</a:t>
            </a:r>
            <a:r>
              <a:rPr lang="fr-BE" sz="1200" b="1" dirty="0"/>
              <a:t> by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AF98333-A04F-42B1-923B-8A18E9579C98}"/>
              </a:ext>
            </a:extLst>
          </p:cNvPr>
          <p:cNvSpPr txBox="1"/>
          <p:nvPr/>
        </p:nvSpPr>
        <p:spPr>
          <a:xfrm>
            <a:off x="9151284" y="2455233"/>
            <a:ext cx="10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generates</a:t>
            </a:r>
            <a:endParaRPr lang="fr-BE" sz="1200" b="1" dirty="0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9B2B6A97-FC40-413D-9B75-22BC42C0CC59}"/>
              </a:ext>
            </a:extLst>
          </p:cNvPr>
          <p:cNvSpPr txBox="1"/>
          <p:nvPr/>
        </p:nvSpPr>
        <p:spPr>
          <a:xfrm>
            <a:off x="9586554" y="2943482"/>
            <a:ext cx="127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Is </a:t>
            </a:r>
            <a:r>
              <a:rPr lang="fr-BE" sz="1200" b="1" dirty="0" err="1"/>
              <a:t>foreign</a:t>
            </a:r>
            <a:r>
              <a:rPr lang="fr-BE" sz="1200" b="1" dirty="0"/>
              <a:t> key of/</a:t>
            </a:r>
          </a:p>
          <a:p>
            <a:r>
              <a:rPr lang="fr-BE" sz="1200" b="1" dirty="0"/>
              <a:t>Has </a:t>
            </a:r>
            <a:r>
              <a:rPr lang="fr-BE" sz="1200" b="1" dirty="0" err="1"/>
              <a:t>foreign</a:t>
            </a:r>
            <a:r>
              <a:rPr lang="fr-BE" sz="1200" b="1" dirty="0"/>
              <a:t> key</a:t>
            </a:r>
          </a:p>
        </p:txBody>
      </p: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AE59D333-3469-4639-93F9-062007D82F0F}"/>
              </a:ext>
            </a:extLst>
          </p:cNvPr>
          <p:cNvCxnSpPr>
            <a:cxnSpLocks/>
          </p:cNvCxnSpPr>
          <p:nvPr/>
        </p:nvCxnSpPr>
        <p:spPr>
          <a:xfrm>
            <a:off x="9033254" y="3093785"/>
            <a:ext cx="12700" cy="144000"/>
          </a:xfrm>
          <a:prstGeom prst="bentConnector3">
            <a:avLst>
              <a:gd name="adj1" fmla="val 475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EECC27-E5D5-443F-8835-81E314401498}"/>
              </a:ext>
            </a:extLst>
          </p:cNvPr>
          <p:cNvSpPr/>
          <p:nvPr/>
        </p:nvSpPr>
        <p:spPr>
          <a:xfrm>
            <a:off x="290903" y="1170851"/>
            <a:ext cx="2005477" cy="279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err="1"/>
              <a:t>Role</a:t>
            </a:r>
            <a:endParaRPr lang="fr-BE" sz="1400" b="1" dirty="0"/>
          </a:p>
        </p:txBody>
      </p:sp>
      <p:cxnSp>
        <p:nvCxnSpPr>
          <p:cNvPr id="134" name="Connecteur : en angle 133">
            <a:extLst>
              <a:ext uri="{FF2B5EF4-FFF2-40B4-BE49-F238E27FC236}">
                <a16:creationId xmlns:a16="http://schemas.microsoft.com/office/drawing/2014/main" id="{FD00C4D8-15F6-45D0-AEFE-F3DCBBE1A028}"/>
              </a:ext>
            </a:extLst>
          </p:cNvPr>
          <p:cNvCxnSpPr>
            <a:cxnSpLocks/>
            <a:stCxn id="95" idx="3"/>
            <a:endCxn id="96" idx="2"/>
          </p:cNvCxnSpPr>
          <p:nvPr/>
        </p:nvCxnSpPr>
        <p:spPr>
          <a:xfrm flipV="1">
            <a:off x="3430943" y="1450786"/>
            <a:ext cx="114625" cy="774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 : en angle 136">
            <a:extLst>
              <a:ext uri="{FF2B5EF4-FFF2-40B4-BE49-F238E27FC236}">
                <a16:creationId xmlns:a16="http://schemas.microsoft.com/office/drawing/2014/main" id="{FBCE6F7B-A55A-4796-8C53-14C9F72FC100}"/>
              </a:ext>
            </a:extLst>
          </p:cNvPr>
          <p:cNvCxnSpPr>
            <a:cxnSpLocks/>
            <a:stCxn id="95" idx="1"/>
            <a:endCxn id="131" idx="2"/>
          </p:cNvCxnSpPr>
          <p:nvPr/>
        </p:nvCxnSpPr>
        <p:spPr>
          <a:xfrm rot="10800000">
            <a:off x="1293642" y="1450786"/>
            <a:ext cx="131824" cy="774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FE5D8DD3-AF73-4994-B4ED-23C397ECD4FB}"/>
              </a:ext>
            </a:extLst>
          </p:cNvPr>
          <p:cNvCxnSpPr/>
          <p:nvPr/>
        </p:nvCxnSpPr>
        <p:spPr>
          <a:xfrm>
            <a:off x="1552559" y="1450786"/>
            <a:ext cx="0" cy="634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A8211ABE-5A46-452A-BB94-3AEBDFBCD730}"/>
              </a:ext>
            </a:extLst>
          </p:cNvPr>
          <p:cNvCxnSpPr/>
          <p:nvPr/>
        </p:nvCxnSpPr>
        <p:spPr>
          <a:xfrm>
            <a:off x="3273823" y="1450786"/>
            <a:ext cx="0" cy="634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>
            <a:extLst>
              <a:ext uri="{FF2B5EF4-FFF2-40B4-BE49-F238E27FC236}">
                <a16:creationId xmlns:a16="http://schemas.microsoft.com/office/drawing/2014/main" id="{B7128C57-A539-4CF2-86C4-DF993C35A505}"/>
              </a:ext>
            </a:extLst>
          </p:cNvPr>
          <p:cNvSpPr txBox="1"/>
          <p:nvPr/>
        </p:nvSpPr>
        <p:spPr>
          <a:xfrm>
            <a:off x="618691" y="1653836"/>
            <a:ext cx="1246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>
                <a:solidFill>
                  <a:srgbClr val="C00000"/>
                </a:solidFill>
              </a:rPr>
              <a:t>involves</a:t>
            </a:r>
            <a:endParaRPr lang="fr-BE" sz="1200" b="1" dirty="0">
              <a:solidFill>
                <a:srgbClr val="C00000"/>
              </a:solidFill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3B0FB4F5-300A-453E-8C73-856A83B3020C}"/>
              </a:ext>
            </a:extLst>
          </p:cNvPr>
          <p:cNvSpPr txBox="1"/>
          <p:nvPr/>
        </p:nvSpPr>
        <p:spPr>
          <a:xfrm>
            <a:off x="2790643" y="1655903"/>
            <a:ext cx="483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>
                <a:solidFill>
                  <a:srgbClr val="C00000"/>
                </a:solidFill>
              </a:rPr>
              <a:t>get</a:t>
            </a:r>
            <a:endParaRPr lang="fr-BE" sz="1200" b="1" dirty="0">
              <a:solidFill>
                <a:srgbClr val="C00000"/>
              </a:solidFill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F6158DF-62CF-46F5-8C1D-25CF9984F36F}"/>
              </a:ext>
            </a:extLst>
          </p:cNvPr>
          <p:cNvSpPr txBox="1"/>
          <p:nvPr/>
        </p:nvSpPr>
        <p:spPr>
          <a:xfrm>
            <a:off x="1496075" y="1663583"/>
            <a:ext cx="131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C00000"/>
                </a:solidFill>
              </a:rPr>
              <a:t>Is </a:t>
            </a:r>
            <a:r>
              <a:rPr lang="fr-BE" sz="1200" b="1" dirty="0" err="1">
                <a:solidFill>
                  <a:srgbClr val="C00000"/>
                </a:solidFill>
              </a:rPr>
              <a:t>involved</a:t>
            </a:r>
            <a:r>
              <a:rPr lang="fr-BE" sz="1200" b="1" dirty="0">
                <a:solidFill>
                  <a:srgbClr val="C00000"/>
                </a:solidFill>
              </a:rPr>
              <a:t> in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578F375-999D-4DBC-A4E2-E2C3691ECA9C}"/>
              </a:ext>
            </a:extLst>
          </p:cNvPr>
          <p:cNvSpPr txBox="1"/>
          <p:nvPr/>
        </p:nvSpPr>
        <p:spPr>
          <a:xfrm>
            <a:off x="186633" y="4713313"/>
            <a:ext cx="7363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/>
              <a:t>Additional</a:t>
            </a:r>
            <a:r>
              <a:rPr lang="fr-BE" b="1" dirty="0"/>
              <a:t> </a:t>
            </a:r>
            <a:r>
              <a:rPr lang="fr-BE" b="1" dirty="0" err="1"/>
              <a:t>elements</a:t>
            </a:r>
            <a:r>
              <a:rPr lang="fr-BE" b="1" dirty="0"/>
              <a:t> to </a:t>
            </a:r>
            <a:r>
              <a:rPr lang="fr-BE" b="1" dirty="0" err="1"/>
              <a:t>add</a:t>
            </a:r>
            <a:r>
              <a:rPr lang="fr-BE" b="1" dirty="0"/>
              <a:t> if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Application: Need to </a:t>
            </a:r>
            <a:r>
              <a:rPr lang="fr-BE" dirty="0" err="1"/>
              <a:t>defined</a:t>
            </a:r>
            <a:r>
              <a:rPr lang="fr-BE" dirty="0"/>
              <a:t> if </a:t>
            </a:r>
            <a:r>
              <a:rPr lang="fr-BE" dirty="0" err="1"/>
              <a:t>attached</a:t>
            </a:r>
            <a:r>
              <a:rPr lang="fr-BE" dirty="0"/>
              <a:t> to Table/</a:t>
            </a:r>
            <a:r>
              <a:rPr lang="fr-BE" dirty="0" err="1"/>
              <a:t>Schema</a:t>
            </a:r>
            <a:r>
              <a:rPr lang="fr-BE" dirty="0"/>
              <a:t>/Transformation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Acronym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65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D78CC-D645-457C-9B2B-11E4104ECC8C}"/>
              </a:ext>
            </a:extLst>
          </p:cNvPr>
          <p:cNvSpPr/>
          <p:nvPr/>
        </p:nvSpPr>
        <p:spPr>
          <a:xfrm>
            <a:off x="2534132" y="0"/>
            <a:ext cx="965786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/>
              <a:t>  </a:t>
            </a:r>
            <a:r>
              <a:rPr lang="fr-BE" sz="3200" b="1" dirty="0" err="1">
                <a:solidFill>
                  <a:schemeClr val="tx1"/>
                </a:solidFill>
              </a:rPr>
              <a:t>Definition</a:t>
            </a:r>
            <a:r>
              <a:rPr lang="fr-BE" sz="3200" b="1" dirty="0">
                <a:solidFill>
                  <a:schemeClr val="tx1"/>
                </a:solidFill>
              </a:rPr>
              <a:t> of </a:t>
            </a:r>
            <a:r>
              <a:rPr lang="fr-BE" sz="3200" b="1" dirty="0" err="1">
                <a:solidFill>
                  <a:schemeClr val="tx1"/>
                </a:solidFill>
              </a:rPr>
              <a:t>nodes</a:t>
            </a:r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B9180FF-15B7-4174-B8BC-D2BC987F9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34133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7873FB-C4E3-425D-9D94-9237E033F29F}"/>
              </a:ext>
            </a:extLst>
          </p:cNvPr>
          <p:cNvSpPr/>
          <p:nvPr/>
        </p:nvSpPr>
        <p:spPr>
          <a:xfrm>
            <a:off x="271385" y="1676400"/>
            <a:ext cx="1991360" cy="386080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User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898CB-90BA-4B98-90A2-6339E344FA5C}"/>
              </a:ext>
            </a:extLst>
          </p:cNvPr>
          <p:cNvSpPr/>
          <p:nvPr/>
        </p:nvSpPr>
        <p:spPr>
          <a:xfrm>
            <a:off x="2681852" y="1676400"/>
            <a:ext cx="1991360" cy="386080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/>
              <a:t>Role</a:t>
            </a:r>
            <a:endParaRPr lang="fr-BE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79EDCF-CC86-49FC-98F0-704F4681F73D}"/>
              </a:ext>
            </a:extLst>
          </p:cNvPr>
          <p:cNvSpPr/>
          <p:nvPr/>
        </p:nvSpPr>
        <p:spPr>
          <a:xfrm>
            <a:off x="5092319" y="1676400"/>
            <a:ext cx="1991360" cy="386080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Community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D188D-EEBC-4BFE-A433-3E77A4C866CF}"/>
              </a:ext>
            </a:extLst>
          </p:cNvPr>
          <p:cNvSpPr/>
          <p:nvPr/>
        </p:nvSpPr>
        <p:spPr>
          <a:xfrm>
            <a:off x="7502786" y="1676400"/>
            <a:ext cx="1991360" cy="386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/>
              <a:t>Physical data </a:t>
            </a:r>
            <a:r>
              <a:rPr lang="fr-BE" sz="1400" b="1" dirty="0" err="1"/>
              <a:t>dictionary</a:t>
            </a:r>
            <a:endParaRPr lang="fr-BE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3C7C7-2BA7-41AB-A40C-A3CC7D7C8ACE}"/>
              </a:ext>
            </a:extLst>
          </p:cNvPr>
          <p:cNvSpPr/>
          <p:nvPr/>
        </p:nvSpPr>
        <p:spPr>
          <a:xfrm>
            <a:off x="9915138" y="1676400"/>
            <a:ext cx="2005477" cy="386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Business </a:t>
            </a:r>
            <a:r>
              <a:rPr lang="fr-BE" b="1" dirty="0" err="1"/>
              <a:t>glossary</a:t>
            </a:r>
            <a:endParaRPr lang="fr-BE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003EF3-BFEB-43D3-B168-667DFAC245B2}"/>
              </a:ext>
            </a:extLst>
          </p:cNvPr>
          <p:cNvSpPr/>
          <p:nvPr/>
        </p:nvSpPr>
        <p:spPr>
          <a:xfrm>
            <a:off x="7502785" y="1102360"/>
            <a:ext cx="4417829" cy="386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/>
              <a:t>Domain (</a:t>
            </a:r>
            <a:r>
              <a:rPr lang="fr-BE" sz="1400" b="1" dirty="0" err="1"/>
              <a:t>hesitate</a:t>
            </a:r>
            <a:r>
              <a:rPr lang="fr-BE" sz="1400" b="1" dirty="0"/>
              <a:t> if </a:t>
            </a:r>
            <a:r>
              <a:rPr lang="fr-BE" sz="1400" b="1" dirty="0" err="1"/>
              <a:t>need</a:t>
            </a:r>
            <a:r>
              <a:rPr lang="fr-BE" sz="1400" b="1" dirty="0"/>
              <a:t> to </a:t>
            </a:r>
            <a:r>
              <a:rPr lang="fr-BE" sz="1400" b="1" dirty="0" err="1"/>
              <a:t>be</a:t>
            </a:r>
            <a:r>
              <a:rPr lang="fr-BE" sz="1400" b="1" dirty="0"/>
              <a:t> a </a:t>
            </a:r>
            <a:r>
              <a:rPr lang="fr-BE" sz="1400" b="1" dirty="0" err="1"/>
              <a:t>node</a:t>
            </a:r>
            <a:r>
              <a:rPr lang="fr-BE" sz="1400" b="1" dirty="0"/>
              <a:t> or not)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2DE7C-2B70-4BF1-BCD7-C790A6DDD68A}"/>
              </a:ext>
            </a:extLst>
          </p:cNvPr>
          <p:cNvSpPr/>
          <p:nvPr/>
        </p:nvSpPr>
        <p:spPr>
          <a:xfrm>
            <a:off x="271385" y="2062480"/>
            <a:ext cx="1995341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9BC338-CD1F-4B0C-9B4A-9B906783EC3A}"/>
              </a:ext>
            </a:extLst>
          </p:cNvPr>
          <p:cNvSpPr/>
          <p:nvPr/>
        </p:nvSpPr>
        <p:spPr>
          <a:xfrm>
            <a:off x="2680660" y="2062479"/>
            <a:ext cx="1989619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A6123-8F77-414C-8B34-2C2BC6211B9B}"/>
              </a:ext>
            </a:extLst>
          </p:cNvPr>
          <p:cNvSpPr/>
          <p:nvPr/>
        </p:nvSpPr>
        <p:spPr>
          <a:xfrm>
            <a:off x="5086453" y="2062480"/>
            <a:ext cx="2005476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055B9-AD80-4C19-ABC8-D7683584315F}"/>
              </a:ext>
            </a:extLst>
          </p:cNvPr>
          <p:cNvSpPr/>
          <p:nvPr/>
        </p:nvSpPr>
        <p:spPr>
          <a:xfrm>
            <a:off x="7495728" y="2062480"/>
            <a:ext cx="2005476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1591FC-1F83-404B-AE35-C54D474F002E}"/>
              </a:ext>
            </a:extLst>
          </p:cNvPr>
          <p:cNvSpPr/>
          <p:nvPr/>
        </p:nvSpPr>
        <p:spPr>
          <a:xfrm>
            <a:off x="9915138" y="2062480"/>
            <a:ext cx="2005476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6EE15A4-010F-4DFF-9532-069FA2CC8617}"/>
              </a:ext>
            </a:extLst>
          </p:cNvPr>
          <p:cNvSpPr txBox="1"/>
          <p:nvPr/>
        </p:nvSpPr>
        <p:spPr>
          <a:xfrm>
            <a:off x="271384" y="2062479"/>
            <a:ext cx="1079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Position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252D373-F916-4B2D-BE04-7010F97D3D84}"/>
              </a:ext>
            </a:extLst>
          </p:cNvPr>
          <p:cNvSpPr txBox="1"/>
          <p:nvPr/>
        </p:nvSpPr>
        <p:spPr>
          <a:xfrm>
            <a:off x="2679967" y="2062479"/>
            <a:ext cx="1328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Scope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95075D8-07FB-43D4-BDAB-8FB3FD2ADB7A}"/>
              </a:ext>
            </a:extLst>
          </p:cNvPr>
          <p:cNvSpPr txBox="1"/>
          <p:nvPr/>
        </p:nvSpPr>
        <p:spPr>
          <a:xfrm>
            <a:off x="5088338" y="2062478"/>
            <a:ext cx="1233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 err="1"/>
              <a:t>Descrition</a:t>
            </a:r>
            <a:endParaRPr lang="fr-BE" sz="1400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F28B2D-1570-49A4-A329-3DDD87E64DC4}"/>
              </a:ext>
            </a:extLst>
          </p:cNvPr>
          <p:cNvSpPr txBox="1"/>
          <p:nvPr/>
        </p:nvSpPr>
        <p:spPr>
          <a:xfrm>
            <a:off x="7494536" y="2062478"/>
            <a:ext cx="13285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Description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65E680A-8882-4E61-B545-E719DB08C815}"/>
              </a:ext>
            </a:extLst>
          </p:cNvPr>
          <p:cNvSpPr txBox="1"/>
          <p:nvPr/>
        </p:nvSpPr>
        <p:spPr>
          <a:xfrm>
            <a:off x="9911656" y="2093281"/>
            <a:ext cx="13285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25551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77429-543F-4C66-BF1F-508F850507AE}"/>
              </a:ext>
            </a:extLst>
          </p:cNvPr>
          <p:cNvSpPr/>
          <p:nvPr/>
        </p:nvSpPr>
        <p:spPr>
          <a:xfrm>
            <a:off x="538815" y="1838960"/>
            <a:ext cx="2005477" cy="380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>
                <a:solidFill>
                  <a:schemeClr val="tx1"/>
                </a:solidFill>
              </a:rPr>
              <a:t>Schema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0F68-5604-4577-8A0B-6747896273B5}"/>
              </a:ext>
            </a:extLst>
          </p:cNvPr>
          <p:cNvSpPr/>
          <p:nvPr/>
        </p:nvSpPr>
        <p:spPr>
          <a:xfrm>
            <a:off x="2839348" y="1838958"/>
            <a:ext cx="2011349" cy="380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Table/</a:t>
            </a:r>
            <a:r>
              <a:rPr lang="fr-BE" b="1" dirty="0" err="1">
                <a:solidFill>
                  <a:schemeClr val="tx1"/>
                </a:solidFill>
              </a:rPr>
              <a:t>View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E928C-DD7F-44B4-A900-CADBC8496F6C}"/>
              </a:ext>
            </a:extLst>
          </p:cNvPr>
          <p:cNvSpPr/>
          <p:nvPr/>
        </p:nvSpPr>
        <p:spPr>
          <a:xfrm>
            <a:off x="5151625" y="1838958"/>
            <a:ext cx="2005477" cy="380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>
                <a:solidFill>
                  <a:schemeClr val="tx1"/>
                </a:solidFill>
              </a:rPr>
              <a:t>Column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3A018-98A0-42A8-9E48-91C8922B8F13}"/>
              </a:ext>
            </a:extLst>
          </p:cNvPr>
          <p:cNvSpPr/>
          <p:nvPr/>
        </p:nvSpPr>
        <p:spPr>
          <a:xfrm>
            <a:off x="7458030" y="1838957"/>
            <a:ext cx="2005477" cy="380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Business </a:t>
            </a:r>
            <a:r>
              <a:rPr lang="fr-BE" b="1" dirty="0" err="1">
                <a:solidFill>
                  <a:schemeClr val="tx1"/>
                </a:solidFill>
              </a:rPr>
              <a:t>term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DF78E-1385-4176-AEE2-47C9FA5A9EEA}"/>
              </a:ext>
            </a:extLst>
          </p:cNvPr>
          <p:cNvSpPr/>
          <p:nvPr/>
        </p:nvSpPr>
        <p:spPr>
          <a:xfrm>
            <a:off x="9764435" y="1838956"/>
            <a:ext cx="2005477" cy="380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6CA55-340E-4F42-8847-8412CC167C12}"/>
              </a:ext>
            </a:extLst>
          </p:cNvPr>
          <p:cNvSpPr/>
          <p:nvPr/>
        </p:nvSpPr>
        <p:spPr>
          <a:xfrm>
            <a:off x="2534132" y="0"/>
            <a:ext cx="965786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/>
              <a:t>  </a:t>
            </a:r>
            <a:r>
              <a:rPr lang="fr-BE" sz="3200" b="1" dirty="0" err="1">
                <a:solidFill>
                  <a:schemeClr val="tx1"/>
                </a:solidFill>
              </a:rPr>
              <a:t>Definition</a:t>
            </a:r>
            <a:r>
              <a:rPr lang="fr-BE" sz="3200" b="1" dirty="0">
                <a:solidFill>
                  <a:schemeClr val="tx1"/>
                </a:solidFill>
              </a:rPr>
              <a:t> of </a:t>
            </a:r>
            <a:r>
              <a:rPr lang="fr-BE" sz="3200" b="1" dirty="0" err="1">
                <a:solidFill>
                  <a:schemeClr val="tx1"/>
                </a:solidFill>
              </a:rPr>
              <a:t>nodes</a:t>
            </a:r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DA24624-F056-4213-AAB5-C361982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34133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F2319E-15B7-45A5-B20E-A0E2DAA35CA3}"/>
              </a:ext>
            </a:extLst>
          </p:cNvPr>
          <p:cNvSpPr/>
          <p:nvPr/>
        </p:nvSpPr>
        <p:spPr>
          <a:xfrm>
            <a:off x="538815" y="2218441"/>
            <a:ext cx="2005476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65064-D3AE-4149-B0B4-89EA7A61C4C6}"/>
              </a:ext>
            </a:extLst>
          </p:cNvPr>
          <p:cNvSpPr/>
          <p:nvPr/>
        </p:nvSpPr>
        <p:spPr>
          <a:xfrm>
            <a:off x="2839349" y="2218441"/>
            <a:ext cx="2005477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D7DDB-5914-45C2-9EBD-C0575A9081C7}"/>
              </a:ext>
            </a:extLst>
          </p:cNvPr>
          <p:cNvSpPr/>
          <p:nvPr/>
        </p:nvSpPr>
        <p:spPr>
          <a:xfrm>
            <a:off x="5151626" y="2218441"/>
            <a:ext cx="2005476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106DC-74F1-45FE-8E7B-55147A81E8BB}"/>
              </a:ext>
            </a:extLst>
          </p:cNvPr>
          <p:cNvSpPr/>
          <p:nvPr/>
        </p:nvSpPr>
        <p:spPr>
          <a:xfrm>
            <a:off x="7458030" y="2218441"/>
            <a:ext cx="2005476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9084B7-0ECF-48E0-97DF-07890609C11A}"/>
              </a:ext>
            </a:extLst>
          </p:cNvPr>
          <p:cNvSpPr/>
          <p:nvPr/>
        </p:nvSpPr>
        <p:spPr>
          <a:xfrm>
            <a:off x="9764435" y="2218441"/>
            <a:ext cx="2005476" cy="297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9FF757-688B-4415-A9D4-2045A5B9160F}"/>
              </a:ext>
            </a:extLst>
          </p:cNvPr>
          <p:cNvSpPr txBox="1"/>
          <p:nvPr/>
        </p:nvSpPr>
        <p:spPr>
          <a:xfrm>
            <a:off x="532944" y="2234486"/>
            <a:ext cx="13285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Description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A95695-F643-42D7-BB81-3AB928E20BDA}"/>
              </a:ext>
            </a:extLst>
          </p:cNvPr>
          <p:cNvSpPr txBox="1"/>
          <p:nvPr/>
        </p:nvSpPr>
        <p:spPr>
          <a:xfrm>
            <a:off x="2819853" y="2234486"/>
            <a:ext cx="18220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Type (Table/</a:t>
            </a:r>
            <a:r>
              <a:rPr lang="fr-BE" sz="1400" b="1" dirty="0" err="1"/>
              <a:t>View</a:t>
            </a:r>
            <a:r>
              <a:rPr lang="fr-BE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Row count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7A19B1-B878-4666-9258-C6FC8C40123A}"/>
              </a:ext>
            </a:extLst>
          </p:cNvPr>
          <p:cNvSpPr txBox="1"/>
          <p:nvPr/>
        </p:nvSpPr>
        <p:spPr>
          <a:xfrm>
            <a:off x="5137661" y="2234486"/>
            <a:ext cx="19245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Ordinal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Is </a:t>
            </a:r>
            <a:r>
              <a:rPr lang="fr-BE" sz="1400" b="1" dirty="0" err="1"/>
              <a:t>nullable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Char max </a:t>
            </a:r>
            <a:r>
              <a:rPr lang="fr-BE" sz="1400" b="1" dirty="0" err="1"/>
              <a:t>length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 err="1"/>
              <a:t>Numeric</a:t>
            </a:r>
            <a:r>
              <a:rPr lang="fr-BE" sz="1400" b="1" dirty="0"/>
              <a:t> </a:t>
            </a:r>
            <a:r>
              <a:rPr lang="fr-BE" sz="1400" b="1" dirty="0" err="1"/>
              <a:t>precision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Date time </a:t>
            </a:r>
            <a:r>
              <a:rPr lang="fr-BE" sz="1400" b="1" dirty="0" err="1"/>
              <a:t>precision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>
                <a:solidFill>
                  <a:srgbClr val="C00000"/>
                </a:solidFill>
              </a:rPr>
              <a:t>Sensitive data (T/F)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>
                <a:solidFill>
                  <a:srgbClr val="C00000"/>
                </a:solidFill>
              </a:rPr>
              <a:t>Nb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>
                <a:solidFill>
                  <a:srgbClr val="C00000"/>
                </a:solidFill>
              </a:rPr>
              <a:t>Row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>
                <a:solidFill>
                  <a:srgbClr val="C00000"/>
                </a:solidFill>
              </a:rPr>
              <a:t>No </a:t>
            </a:r>
            <a:r>
              <a:rPr lang="fr-BE" sz="1400" b="1" dirty="0" err="1">
                <a:solidFill>
                  <a:srgbClr val="C00000"/>
                </a:solidFill>
              </a:rPr>
              <a:t>empty</a:t>
            </a:r>
            <a:r>
              <a:rPr lang="fr-BE" sz="1400" b="1" dirty="0">
                <a:solidFill>
                  <a:srgbClr val="C00000"/>
                </a:solidFill>
              </a:rPr>
              <a:t> </a:t>
            </a:r>
            <a:r>
              <a:rPr lang="fr-BE" sz="1400" b="1" dirty="0" err="1">
                <a:solidFill>
                  <a:srgbClr val="C00000"/>
                </a:solidFill>
              </a:rPr>
              <a:t>row</a:t>
            </a:r>
            <a:endParaRPr lang="fr-BE" sz="1400" b="1" dirty="0">
              <a:solidFill>
                <a:srgbClr val="C0000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1960250-90C5-4B3B-B5F6-7121E8B64639}"/>
              </a:ext>
            </a:extLst>
          </p:cNvPr>
          <p:cNvSpPr txBox="1"/>
          <p:nvPr/>
        </p:nvSpPr>
        <p:spPr>
          <a:xfrm>
            <a:off x="7413866" y="2234486"/>
            <a:ext cx="20943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 err="1"/>
              <a:t>Definition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 err="1"/>
              <a:t>Criticality</a:t>
            </a:r>
            <a:r>
              <a:rPr lang="fr-BE" sz="1400" b="1" dirty="0"/>
              <a:t> </a:t>
            </a:r>
            <a:r>
              <a:rPr lang="fr-BE" sz="1400" b="1" dirty="0" err="1"/>
              <a:t>Level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Security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6274CDC-9A19-4ED7-B7BF-741B47CA9FF8}"/>
              </a:ext>
            </a:extLst>
          </p:cNvPr>
          <p:cNvSpPr txBox="1"/>
          <p:nvPr/>
        </p:nvSpPr>
        <p:spPr>
          <a:xfrm>
            <a:off x="9764434" y="2234486"/>
            <a:ext cx="1328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err="1"/>
              <a:t>Properties</a:t>
            </a:r>
            <a:endParaRPr lang="fr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b="1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4191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1DA55F5-312C-42B5-A1C1-ADE3D53D0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804683"/>
              </p:ext>
            </p:extLst>
          </p:nvPr>
        </p:nvGraphicFramePr>
        <p:xfrm>
          <a:off x="619179" y="1778125"/>
          <a:ext cx="10515597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523078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7148747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85852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Tasks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Person in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Finish </a:t>
                      </a:r>
                      <a:r>
                        <a:rPr lang="fr-BE" dirty="0" err="1"/>
                        <a:t>metamodel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François Wilberz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30 %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9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Define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properties</a:t>
                      </a:r>
                      <a:r>
                        <a:rPr lang="fr-BE" dirty="0"/>
                        <a:t> of </a:t>
                      </a:r>
                      <a:r>
                        <a:rPr lang="fr-BE" dirty="0" err="1"/>
                        <a:t>each</a:t>
                      </a:r>
                      <a:r>
                        <a:rPr lang="fr-BE" dirty="0"/>
                        <a:t>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François Wilberz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0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Doing</a:t>
                      </a:r>
                      <a:r>
                        <a:rPr lang="fr-BE" dirty="0"/>
                        <a:t> first </a:t>
                      </a:r>
                      <a:r>
                        <a:rPr lang="fr-BE" dirty="0" err="1"/>
                        <a:t>try</a:t>
                      </a:r>
                      <a:r>
                        <a:rPr lang="fr-BE" dirty="0"/>
                        <a:t> to </a:t>
                      </a:r>
                      <a:r>
                        <a:rPr lang="fr-BE" dirty="0" err="1"/>
                        <a:t>load</a:t>
                      </a:r>
                      <a:r>
                        <a:rPr lang="fr-BE" dirty="0"/>
                        <a:t> the data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neo4j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7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Define</a:t>
                      </a:r>
                      <a:r>
                        <a:rPr lang="fr-BE" dirty="0"/>
                        <a:t> the </a:t>
                      </a:r>
                      <a:r>
                        <a:rPr lang="fr-BE" dirty="0" err="1"/>
                        <a:t>constraints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François Wilberz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Implement</a:t>
                      </a:r>
                      <a:r>
                        <a:rPr lang="fr-BE" dirty="0"/>
                        <a:t> the </a:t>
                      </a:r>
                      <a:r>
                        <a:rPr lang="fr-BE" dirty="0" err="1"/>
                        <a:t>constraints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Nicolas Delahousse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1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Write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4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Extract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definition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Robbe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Investigate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primary</a:t>
                      </a:r>
                      <a:r>
                        <a:rPr lang="fr-BE" dirty="0"/>
                        <a:t> key </a:t>
                      </a:r>
                      <a:r>
                        <a:rPr lang="fr-BE" dirty="0">
                          <a:sym typeface="Wingdings" panose="05000000000000000000" pitchFamily="2" charset="2"/>
                        </a:rPr>
                        <a:t> SQL Server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Robbe</a:t>
                      </a:r>
                      <a:r>
                        <a:rPr lang="fr-BE" dirty="0"/>
                        <a:t> and Nicolas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756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E21EA3-E689-44A7-8925-B474F358FDA6}"/>
              </a:ext>
            </a:extLst>
          </p:cNvPr>
          <p:cNvSpPr/>
          <p:nvPr/>
        </p:nvSpPr>
        <p:spPr>
          <a:xfrm>
            <a:off x="2534132" y="0"/>
            <a:ext cx="965786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/>
              <a:t>  </a:t>
            </a:r>
            <a:r>
              <a:rPr lang="fr-BE" sz="3200" b="1" dirty="0" err="1">
                <a:solidFill>
                  <a:schemeClr val="tx1"/>
                </a:solidFill>
              </a:rPr>
              <a:t>Metadata</a:t>
            </a:r>
            <a:r>
              <a:rPr lang="fr-BE" sz="3200" b="1" dirty="0">
                <a:solidFill>
                  <a:schemeClr val="tx1"/>
                </a:solidFill>
              </a:rPr>
              <a:t> model</a:t>
            </a:r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CE4CE40-BF00-40DA-8DC6-9DFBA8FF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3413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71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282</Words>
  <Application>Microsoft Office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wilberz</dc:creator>
  <cp:lastModifiedBy>Nicolas Delahousse</cp:lastModifiedBy>
  <cp:revision>9</cp:revision>
  <dcterms:created xsi:type="dcterms:W3CDTF">2020-04-17T09:48:45Z</dcterms:created>
  <dcterms:modified xsi:type="dcterms:W3CDTF">2020-04-27T10:22:12Z</dcterms:modified>
</cp:coreProperties>
</file>