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144"/>
  </p:notesMasterIdLst>
  <p:sldIdLst>
    <p:sldId id="256" r:id="rId2"/>
    <p:sldId id="257" r:id="rId3"/>
    <p:sldId id="306" r:id="rId4"/>
    <p:sldId id="405" r:id="rId5"/>
    <p:sldId id="278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346" r:id="rId16"/>
    <p:sldId id="335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9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88" r:id="rId34"/>
    <p:sldId id="292" r:id="rId35"/>
    <p:sldId id="296" r:id="rId36"/>
    <p:sldId id="458" r:id="rId37"/>
    <p:sldId id="407" r:id="rId38"/>
    <p:sldId id="459" r:id="rId39"/>
    <p:sldId id="406" r:id="rId40"/>
    <p:sldId id="460" r:id="rId41"/>
    <p:sldId id="408" r:id="rId42"/>
    <p:sldId id="462" r:id="rId43"/>
    <p:sldId id="409" r:id="rId44"/>
    <p:sldId id="461" r:id="rId45"/>
    <p:sldId id="300" r:id="rId46"/>
    <p:sldId id="301" r:id="rId47"/>
    <p:sldId id="302" r:id="rId48"/>
    <p:sldId id="293" r:id="rId49"/>
    <p:sldId id="305" r:id="rId50"/>
    <p:sldId id="309" r:id="rId51"/>
    <p:sldId id="318" r:id="rId52"/>
    <p:sldId id="342" r:id="rId53"/>
    <p:sldId id="327" r:id="rId54"/>
    <p:sldId id="452" r:id="rId55"/>
    <p:sldId id="319" r:id="rId56"/>
    <p:sldId id="323" r:id="rId57"/>
    <p:sldId id="326" r:id="rId58"/>
    <p:sldId id="324" r:id="rId59"/>
    <p:sldId id="347" r:id="rId60"/>
    <p:sldId id="453" r:id="rId61"/>
    <p:sldId id="430" r:id="rId62"/>
    <p:sldId id="446" r:id="rId63"/>
    <p:sldId id="442" r:id="rId64"/>
    <p:sldId id="450" r:id="rId65"/>
    <p:sldId id="431" r:id="rId66"/>
    <p:sldId id="432" r:id="rId67"/>
    <p:sldId id="433" r:id="rId68"/>
    <p:sldId id="444" r:id="rId69"/>
    <p:sldId id="445" r:id="rId70"/>
    <p:sldId id="443" r:id="rId71"/>
    <p:sldId id="434" r:id="rId72"/>
    <p:sldId id="435" r:id="rId73"/>
    <p:sldId id="436" r:id="rId74"/>
    <p:sldId id="447" r:id="rId75"/>
    <p:sldId id="448" r:id="rId76"/>
    <p:sldId id="449" r:id="rId77"/>
    <p:sldId id="437" r:id="rId78"/>
    <p:sldId id="438" r:id="rId79"/>
    <p:sldId id="440" r:id="rId80"/>
    <p:sldId id="363" r:id="rId81"/>
    <p:sldId id="451" r:id="rId82"/>
    <p:sldId id="357" r:id="rId83"/>
    <p:sldId id="358" r:id="rId84"/>
    <p:sldId id="359" r:id="rId85"/>
    <p:sldId id="360" r:id="rId86"/>
    <p:sldId id="361" r:id="rId87"/>
    <p:sldId id="362" r:id="rId88"/>
    <p:sldId id="395" r:id="rId89"/>
    <p:sldId id="371" r:id="rId90"/>
    <p:sldId id="369" r:id="rId91"/>
    <p:sldId id="410" r:id="rId92"/>
    <p:sldId id="364" r:id="rId93"/>
    <p:sldId id="367" r:id="rId94"/>
    <p:sldId id="372" r:id="rId95"/>
    <p:sldId id="366" r:id="rId96"/>
    <p:sldId id="386" r:id="rId97"/>
    <p:sldId id="374" r:id="rId98"/>
    <p:sldId id="403" r:id="rId99"/>
    <p:sldId id="376" r:id="rId100"/>
    <p:sldId id="377" r:id="rId101"/>
    <p:sldId id="404" r:id="rId102"/>
    <p:sldId id="378" r:id="rId103"/>
    <p:sldId id="379" r:id="rId104"/>
    <p:sldId id="380" r:id="rId105"/>
    <p:sldId id="381" r:id="rId106"/>
    <p:sldId id="391" r:id="rId107"/>
    <p:sldId id="382" r:id="rId108"/>
    <p:sldId id="384" r:id="rId109"/>
    <p:sldId id="385" r:id="rId110"/>
    <p:sldId id="388" r:id="rId111"/>
    <p:sldId id="387" r:id="rId112"/>
    <p:sldId id="389" r:id="rId113"/>
    <p:sldId id="390" r:id="rId114"/>
    <p:sldId id="454" r:id="rId115"/>
    <p:sldId id="392" r:id="rId116"/>
    <p:sldId id="396" r:id="rId117"/>
    <p:sldId id="393" r:id="rId118"/>
    <p:sldId id="399" r:id="rId119"/>
    <p:sldId id="397" r:id="rId120"/>
    <p:sldId id="394" r:id="rId121"/>
    <p:sldId id="400" r:id="rId122"/>
    <p:sldId id="401" r:id="rId123"/>
    <p:sldId id="402" r:id="rId124"/>
    <p:sldId id="373" r:id="rId125"/>
    <p:sldId id="455" r:id="rId126"/>
    <p:sldId id="456" r:id="rId127"/>
    <p:sldId id="457" r:id="rId128"/>
    <p:sldId id="415" r:id="rId129"/>
    <p:sldId id="414" r:id="rId130"/>
    <p:sldId id="416" r:id="rId131"/>
    <p:sldId id="417" r:id="rId132"/>
    <p:sldId id="418" r:id="rId133"/>
    <p:sldId id="419" r:id="rId134"/>
    <p:sldId id="429" r:id="rId135"/>
    <p:sldId id="421" r:id="rId136"/>
    <p:sldId id="420" r:id="rId137"/>
    <p:sldId id="423" r:id="rId138"/>
    <p:sldId id="424" r:id="rId139"/>
    <p:sldId id="425" r:id="rId140"/>
    <p:sldId id="426" r:id="rId141"/>
    <p:sldId id="427" r:id="rId142"/>
    <p:sldId id="428" r:id="rId1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AC53B9-4421-4C8D-B39B-54FBA453BDA4}">
          <p14:sldIdLst>
            <p14:sldId id="256"/>
            <p14:sldId id="257"/>
          </p14:sldIdLst>
        </p14:section>
        <p14:section name="Chương I" id="{D7C3A4A3-3DCD-40CA-BA89-B7DA6DD29560}">
          <p14:sldIdLst>
            <p14:sldId id="306"/>
            <p14:sldId id="405"/>
          </p14:sldIdLst>
        </p14:section>
        <p14:section name="Chương II" id="{A258126E-2BD9-49AE-9212-1015532D4C68}">
          <p14:sldIdLst>
            <p14:sldId id="278"/>
            <p14:sldId id="264"/>
            <p14:sldId id="265"/>
            <p14:sldId id="263"/>
            <p14:sldId id="266"/>
            <p14:sldId id="267"/>
            <p14:sldId id="268"/>
            <p14:sldId id="269"/>
            <p14:sldId id="271"/>
            <p14:sldId id="270"/>
            <p14:sldId id="346"/>
            <p14:sldId id="335"/>
            <p14:sldId id="272"/>
            <p14:sldId id="273"/>
            <p14:sldId id="274"/>
            <p14:sldId id="275"/>
            <p14:sldId id="276"/>
          </p14:sldIdLst>
        </p14:section>
        <p14:section name="Chương III" id="{CD3A1814-30EC-4B58-B205-5E480273490C}">
          <p14:sldIdLst>
            <p14:sldId id="277"/>
            <p14:sldId id="279"/>
            <p14:sldId id="280"/>
            <p14:sldId id="289"/>
            <p14:sldId id="282"/>
            <p14:sldId id="283"/>
            <p14:sldId id="284"/>
            <p14:sldId id="285"/>
            <p14:sldId id="286"/>
            <p14:sldId id="291"/>
            <p14:sldId id="287"/>
            <p14:sldId id="288"/>
            <p14:sldId id="292"/>
            <p14:sldId id="296"/>
            <p14:sldId id="458"/>
            <p14:sldId id="407"/>
            <p14:sldId id="459"/>
            <p14:sldId id="406"/>
            <p14:sldId id="460"/>
            <p14:sldId id="408"/>
            <p14:sldId id="462"/>
            <p14:sldId id="409"/>
            <p14:sldId id="461"/>
            <p14:sldId id="300"/>
            <p14:sldId id="301"/>
            <p14:sldId id="302"/>
            <p14:sldId id="293"/>
            <p14:sldId id="305"/>
          </p14:sldIdLst>
        </p14:section>
        <p14:section name="Chương IV" id="{7380D789-18F7-4AF8-975C-E037F6B00F19}">
          <p14:sldIdLst>
            <p14:sldId id="309"/>
            <p14:sldId id="318"/>
            <p14:sldId id="342"/>
            <p14:sldId id="327"/>
            <p14:sldId id="452"/>
            <p14:sldId id="319"/>
            <p14:sldId id="323"/>
            <p14:sldId id="326"/>
            <p14:sldId id="324"/>
            <p14:sldId id="347"/>
            <p14:sldId id="453"/>
            <p14:sldId id="430"/>
            <p14:sldId id="446"/>
            <p14:sldId id="442"/>
            <p14:sldId id="450"/>
            <p14:sldId id="431"/>
            <p14:sldId id="432"/>
            <p14:sldId id="433"/>
            <p14:sldId id="444"/>
            <p14:sldId id="445"/>
            <p14:sldId id="443"/>
            <p14:sldId id="434"/>
            <p14:sldId id="435"/>
            <p14:sldId id="436"/>
            <p14:sldId id="447"/>
            <p14:sldId id="448"/>
            <p14:sldId id="449"/>
            <p14:sldId id="437"/>
            <p14:sldId id="438"/>
            <p14:sldId id="440"/>
            <p14:sldId id="363"/>
            <p14:sldId id="451"/>
          </p14:sldIdLst>
        </p14:section>
        <p14:section name="Chương V" id="{435F3F05-B347-4E99-BF3D-52C7FE0474DA}">
          <p14:sldIdLst>
            <p14:sldId id="357"/>
            <p14:sldId id="358"/>
            <p14:sldId id="359"/>
            <p14:sldId id="360"/>
            <p14:sldId id="361"/>
            <p14:sldId id="362"/>
            <p14:sldId id="395"/>
            <p14:sldId id="371"/>
            <p14:sldId id="369"/>
            <p14:sldId id="410"/>
            <p14:sldId id="364"/>
            <p14:sldId id="367"/>
            <p14:sldId id="372"/>
            <p14:sldId id="366"/>
            <p14:sldId id="386"/>
            <p14:sldId id="374"/>
            <p14:sldId id="403"/>
            <p14:sldId id="376"/>
            <p14:sldId id="377"/>
            <p14:sldId id="404"/>
            <p14:sldId id="378"/>
            <p14:sldId id="379"/>
            <p14:sldId id="380"/>
            <p14:sldId id="381"/>
            <p14:sldId id="391"/>
            <p14:sldId id="382"/>
            <p14:sldId id="384"/>
            <p14:sldId id="385"/>
            <p14:sldId id="388"/>
            <p14:sldId id="387"/>
            <p14:sldId id="389"/>
            <p14:sldId id="390"/>
            <p14:sldId id="454"/>
            <p14:sldId id="392"/>
            <p14:sldId id="396"/>
            <p14:sldId id="393"/>
            <p14:sldId id="399"/>
            <p14:sldId id="397"/>
            <p14:sldId id="394"/>
            <p14:sldId id="400"/>
            <p14:sldId id="401"/>
            <p14:sldId id="402"/>
            <p14:sldId id="373"/>
            <p14:sldId id="455"/>
            <p14:sldId id="456"/>
            <p14:sldId id="457"/>
          </p14:sldIdLst>
        </p14:section>
        <p14:section name="Chương VI" id="{596CEF79-FECC-49C0-A93D-3B7936403BEC}">
          <p14:sldIdLst>
            <p14:sldId id="415"/>
            <p14:sldId id="414"/>
            <p14:sldId id="416"/>
            <p14:sldId id="417"/>
            <p14:sldId id="418"/>
            <p14:sldId id="419"/>
            <p14:sldId id="429"/>
            <p14:sldId id="421"/>
            <p14:sldId id="420"/>
            <p14:sldId id="423"/>
            <p14:sldId id="424"/>
            <p14:sldId id="425"/>
            <p14:sldId id="426"/>
            <p14:sldId id="427"/>
            <p14:sldId id="4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 autoAdjust="0"/>
    <p:restoredTop sz="76158" autoAdjust="0"/>
  </p:normalViewPr>
  <p:slideViewPr>
    <p:cSldViewPr>
      <p:cViewPr>
        <p:scale>
          <a:sx n="62" d="100"/>
          <a:sy n="62" d="100"/>
        </p:scale>
        <p:origin x="-144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B2598-9AEC-4916-AA94-57449617951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F66FC-922F-42C4-B3E6-88CF32253027}">
      <dgm:prSet phldrT="[Text]"/>
      <dgm:spPr/>
      <dgm:t>
        <a:bodyPr/>
        <a:lstStyle/>
        <a:p>
          <a:r>
            <a:rPr lang="en-US" smtClean="0"/>
            <a:t>Đặc điểm của C/C++</a:t>
          </a:r>
          <a:endParaRPr lang="en-US"/>
        </a:p>
      </dgm:t>
    </dgm:pt>
    <dgm:pt modelId="{E7A8DA00-2F0D-4493-9024-5538B87565C5}" type="parTrans" cxnId="{A5C40887-5C55-4EFA-A5B4-288AD08F40BC}">
      <dgm:prSet/>
      <dgm:spPr/>
      <dgm:t>
        <a:bodyPr/>
        <a:lstStyle/>
        <a:p>
          <a:endParaRPr lang="en-US"/>
        </a:p>
      </dgm:t>
    </dgm:pt>
    <dgm:pt modelId="{3350F292-E578-456D-8251-4FCD2FCDAEF4}" type="sibTrans" cxnId="{A5C40887-5C55-4EFA-A5B4-288AD08F40BC}">
      <dgm:prSet/>
      <dgm:spPr/>
      <dgm:t>
        <a:bodyPr/>
        <a:lstStyle/>
        <a:p>
          <a:endParaRPr lang="en-US"/>
        </a:p>
      </dgm:t>
    </dgm:pt>
    <dgm:pt modelId="{2E05ACCD-FFB8-460E-B042-5107E89C2401}">
      <dgm:prSet/>
      <dgm:spPr/>
      <dgm:t>
        <a:bodyPr/>
        <a:lstStyle/>
        <a:p>
          <a:r>
            <a:rPr lang="en-US" smtClean="0"/>
            <a:t>Các thành phần cơ bản</a:t>
          </a:r>
          <a:endParaRPr lang="en-US"/>
        </a:p>
      </dgm:t>
    </dgm:pt>
    <dgm:pt modelId="{59E0EA45-692C-470A-9CF7-CCB6809BF7C3}" type="parTrans" cxnId="{8399306B-EE14-4C56-80FA-9A0997665F6D}">
      <dgm:prSet/>
      <dgm:spPr/>
      <dgm:t>
        <a:bodyPr/>
        <a:lstStyle/>
        <a:p>
          <a:endParaRPr lang="en-US"/>
        </a:p>
      </dgm:t>
    </dgm:pt>
    <dgm:pt modelId="{CC61AA6D-95E7-4E19-A1CB-79AC53DA1391}" type="sibTrans" cxnId="{8399306B-EE14-4C56-80FA-9A0997665F6D}">
      <dgm:prSet/>
      <dgm:spPr/>
      <dgm:t>
        <a:bodyPr/>
        <a:lstStyle/>
        <a:p>
          <a:endParaRPr lang="en-US"/>
        </a:p>
      </dgm:t>
    </dgm:pt>
    <dgm:pt modelId="{07704E64-7041-4A75-AF2B-90202F1A7C5D}">
      <dgm:prSet/>
      <dgm:spPr/>
      <dgm:t>
        <a:bodyPr/>
        <a:lstStyle/>
        <a:p>
          <a:r>
            <a:rPr lang="en-US" smtClean="0"/>
            <a:t>Biểu thức và toán tử</a:t>
          </a:r>
          <a:endParaRPr lang="en-US"/>
        </a:p>
      </dgm:t>
    </dgm:pt>
    <dgm:pt modelId="{DB81B871-AADC-4E73-91C7-513C1B81D723}" type="parTrans" cxnId="{AF6A1A29-B256-4E5C-A886-A6D687A9E025}">
      <dgm:prSet/>
      <dgm:spPr/>
      <dgm:t>
        <a:bodyPr/>
        <a:lstStyle/>
        <a:p>
          <a:endParaRPr lang="en-US"/>
        </a:p>
      </dgm:t>
    </dgm:pt>
    <dgm:pt modelId="{77BE6BC5-72BA-44DE-8B13-6C0B6820E41D}" type="sibTrans" cxnId="{AF6A1A29-B256-4E5C-A886-A6D687A9E025}">
      <dgm:prSet/>
      <dgm:spPr/>
      <dgm:t>
        <a:bodyPr/>
        <a:lstStyle/>
        <a:p>
          <a:endParaRPr lang="en-US"/>
        </a:p>
      </dgm:t>
    </dgm:pt>
    <dgm:pt modelId="{6D129C86-5162-4251-8EDA-23CE9BB2E161}">
      <dgm:prSet/>
      <dgm:spPr/>
      <dgm:t>
        <a:bodyPr/>
        <a:lstStyle/>
        <a:p>
          <a:r>
            <a:rPr lang="en-US" smtClean="0"/>
            <a:t>Hàm, mảng và con trỏ</a:t>
          </a:r>
          <a:endParaRPr lang="en-US"/>
        </a:p>
      </dgm:t>
    </dgm:pt>
    <dgm:pt modelId="{B97D3226-D8AF-4F6A-A5D7-958620C8EEFC}" type="parTrans" cxnId="{8BE51229-6A1E-48A4-803F-5CDCA6FEF9A4}">
      <dgm:prSet/>
      <dgm:spPr/>
      <dgm:t>
        <a:bodyPr/>
        <a:lstStyle/>
        <a:p>
          <a:endParaRPr lang="en-US"/>
        </a:p>
      </dgm:t>
    </dgm:pt>
    <dgm:pt modelId="{A20E444D-88A9-495C-859B-7D2B386EBB07}" type="sibTrans" cxnId="{8BE51229-6A1E-48A4-803F-5CDCA6FEF9A4}">
      <dgm:prSet/>
      <dgm:spPr/>
      <dgm:t>
        <a:bodyPr/>
        <a:lstStyle/>
        <a:p>
          <a:endParaRPr lang="en-US"/>
        </a:p>
      </dgm:t>
    </dgm:pt>
    <dgm:pt modelId="{A73C48E9-4292-4DF8-9B3E-68CEDF4123F9}">
      <dgm:prSet/>
      <dgm:spPr/>
      <dgm:t>
        <a:bodyPr/>
        <a:lstStyle/>
        <a:p>
          <a:r>
            <a:rPr lang="en-US" smtClean="0"/>
            <a:t>Kiểu dữ liệu trừu tượng</a:t>
          </a:r>
          <a:endParaRPr lang="en-US"/>
        </a:p>
      </dgm:t>
    </dgm:pt>
    <dgm:pt modelId="{B4BE98B4-C082-4B1D-9C70-E728D285949E}" type="parTrans" cxnId="{30FEBD92-096E-48A0-9193-3B357FD6B5FB}">
      <dgm:prSet/>
      <dgm:spPr/>
      <dgm:t>
        <a:bodyPr/>
        <a:lstStyle/>
        <a:p>
          <a:endParaRPr lang="en-US"/>
        </a:p>
      </dgm:t>
    </dgm:pt>
    <dgm:pt modelId="{C2D9CBD6-B6F6-4D1B-879F-2D823C53A3EF}" type="sibTrans" cxnId="{30FEBD92-096E-48A0-9193-3B357FD6B5FB}">
      <dgm:prSet/>
      <dgm:spPr/>
      <dgm:t>
        <a:bodyPr/>
        <a:lstStyle/>
        <a:p>
          <a:endParaRPr lang="en-US"/>
        </a:p>
      </dgm:t>
    </dgm:pt>
    <dgm:pt modelId="{D69C65C4-4B9E-4AD0-A2FE-E762D898A2A5}">
      <dgm:prSet/>
      <dgm:spPr/>
      <dgm:t>
        <a:bodyPr/>
        <a:lstStyle/>
        <a:p>
          <a:r>
            <a:rPr lang="en-US" smtClean="0"/>
            <a:t>Các cấu trúc dữ liệu cơ bản</a:t>
          </a:r>
          <a:endParaRPr lang="en-US"/>
        </a:p>
      </dgm:t>
    </dgm:pt>
    <dgm:pt modelId="{6895A16D-3E3B-4B8E-8461-163D41DC7210}" type="parTrans" cxnId="{6E192471-7DCC-4143-AFCF-26A36313142D}">
      <dgm:prSet/>
      <dgm:spPr/>
      <dgm:t>
        <a:bodyPr/>
        <a:lstStyle/>
        <a:p>
          <a:endParaRPr lang="en-US"/>
        </a:p>
      </dgm:t>
    </dgm:pt>
    <dgm:pt modelId="{B7AB98C9-0CDE-4337-A221-E770FABDBE65}" type="sibTrans" cxnId="{6E192471-7DCC-4143-AFCF-26A36313142D}">
      <dgm:prSet/>
      <dgm:spPr/>
      <dgm:t>
        <a:bodyPr/>
        <a:lstStyle/>
        <a:p>
          <a:endParaRPr lang="en-US"/>
        </a:p>
      </dgm:t>
    </dgm:pt>
    <dgm:pt modelId="{921759E0-9A84-4EC8-A758-8501FE3F6445}" type="pres">
      <dgm:prSet presAssocID="{6C3B2598-9AEC-4916-AA94-5744961795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39514F2-C5BA-42B2-9A2D-B4D504D58773}" type="pres">
      <dgm:prSet presAssocID="{6C3B2598-9AEC-4916-AA94-574496179518}" presName="Name1" presStyleCnt="0"/>
      <dgm:spPr/>
    </dgm:pt>
    <dgm:pt modelId="{47CA026D-CDB7-485A-9F03-34EAC2E62CD5}" type="pres">
      <dgm:prSet presAssocID="{6C3B2598-9AEC-4916-AA94-574496179518}" presName="cycle" presStyleCnt="0"/>
      <dgm:spPr/>
    </dgm:pt>
    <dgm:pt modelId="{4C74766E-BAFB-4642-BE02-C0DFA2795BE1}" type="pres">
      <dgm:prSet presAssocID="{6C3B2598-9AEC-4916-AA94-574496179518}" presName="srcNode" presStyleLbl="node1" presStyleIdx="0" presStyleCnt="6"/>
      <dgm:spPr/>
    </dgm:pt>
    <dgm:pt modelId="{59D89380-3F34-43AA-9340-3D7EEFA9E40D}" type="pres">
      <dgm:prSet presAssocID="{6C3B2598-9AEC-4916-AA94-574496179518}" presName="conn" presStyleLbl="parChTrans1D2" presStyleIdx="0" presStyleCnt="1"/>
      <dgm:spPr/>
      <dgm:t>
        <a:bodyPr/>
        <a:lstStyle/>
        <a:p>
          <a:endParaRPr lang="en-US"/>
        </a:p>
      </dgm:t>
    </dgm:pt>
    <dgm:pt modelId="{CE92EC1A-679B-4A66-85CB-DF4EB46AC6E7}" type="pres">
      <dgm:prSet presAssocID="{6C3B2598-9AEC-4916-AA94-574496179518}" presName="extraNode" presStyleLbl="node1" presStyleIdx="0" presStyleCnt="6"/>
      <dgm:spPr/>
    </dgm:pt>
    <dgm:pt modelId="{E23EC12A-BA2F-4CDB-8E06-0C46B275CBD3}" type="pres">
      <dgm:prSet presAssocID="{6C3B2598-9AEC-4916-AA94-574496179518}" presName="dstNode" presStyleLbl="node1" presStyleIdx="0" presStyleCnt="6"/>
      <dgm:spPr/>
    </dgm:pt>
    <dgm:pt modelId="{6C5406D2-5225-4174-88F5-DDAD9BD28134}" type="pres">
      <dgm:prSet presAssocID="{451F66FC-922F-42C4-B3E6-88CF3225302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4898D-708B-435F-BFA9-199FB50D272B}" type="pres">
      <dgm:prSet presAssocID="{451F66FC-922F-42C4-B3E6-88CF32253027}" presName="accent_1" presStyleCnt="0"/>
      <dgm:spPr/>
    </dgm:pt>
    <dgm:pt modelId="{FB8DCF68-EDF4-45D1-8E81-453E920ED3C7}" type="pres">
      <dgm:prSet presAssocID="{451F66FC-922F-42C4-B3E6-88CF32253027}" presName="accentRepeatNode" presStyleLbl="solidFgAcc1" presStyleIdx="0" presStyleCnt="6"/>
      <dgm:spPr/>
    </dgm:pt>
    <dgm:pt modelId="{39ACF05C-D5FD-4A22-BFC2-802C08F78DCB}" type="pres">
      <dgm:prSet presAssocID="{2E05ACCD-FFB8-460E-B042-5107E89C240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15226-7E5F-411D-8734-E0E7F74CCFF8}" type="pres">
      <dgm:prSet presAssocID="{2E05ACCD-FFB8-460E-B042-5107E89C2401}" presName="accent_2" presStyleCnt="0"/>
      <dgm:spPr/>
    </dgm:pt>
    <dgm:pt modelId="{4DCE624B-E886-43A4-B493-73606D0AC64F}" type="pres">
      <dgm:prSet presAssocID="{2E05ACCD-FFB8-460E-B042-5107E89C2401}" presName="accentRepeatNode" presStyleLbl="solidFgAcc1" presStyleIdx="1" presStyleCnt="6"/>
      <dgm:spPr/>
    </dgm:pt>
    <dgm:pt modelId="{21E0EA6C-7981-455C-818D-F6AF922C4572}" type="pres">
      <dgm:prSet presAssocID="{07704E64-7041-4A75-AF2B-90202F1A7C5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92424-D7BF-4206-809F-EA7E4B1FDBD9}" type="pres">
      <dgm:prSet presAssocID="{07704E64-7041-4A75-AF2B-90202F1A7C5D}" presName="accent_3" presStyleCnt="0"/>
      <dgm:spPr/>
    </dgm:pt>
    <dgm:pt modelId="{91834F32-A0D0-4F72-8108-DCC1BB112C62}" type="pres">
      <dgm:prSet presAssocID="{07704E64-7041-4A75-AF2B-90202F1A7C5D}" presName="accentRepeatNode" presStyleLbl="solidFgAcc1" presStyleIdx="2" presStyleCnt="6"/>
      <dgm:spPr/>
    </dgm:pt>
    <dgm:pt modelId="{0B70F3E8-FCB6-43FA-BDA4-0E4E3D893452}" type="pres">
      <dgm:prSet presAssocID="{6D129C86-5162-4251-8EDA-23CE9BB2E16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D074F-32C2-4D36-BEB1-885DAE37D880}" type="pres">
      <dgm:prSet presAssocID="{6D129C86-5162-4251-8EDA-23CE9BB2E161}" presName="accent_4" presStyleCnt="0"/>
      <dgm:spPr/>
    </dgm:pt>
    <dgm:pt modelId="{62E4715D-5B60-4245-8660-2B587DA20D49}" type="pres">
      <dgm:prSet presAssocID="{6D129C86-5162-4251-8EDA-23CE9BB2E161}" presName="accentRepeatNode" presStyleLbl="solidFgAcc1" presStyleIdx="3" presStyleCnt="6"/>
      <dgm:spPr/>
    </dgm:pt>
    <dgm:pt modelId="{F3C54173-5F3F-43D9-9B6F-38323EF92AEE}" type="pres">
      <dgm:prSet presAssocID="{A73C48E9-4292-4DF8-9B3E-68CEDF4123F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EF511-7833-4A7B-BDBC-6C9CD439E154}" type="pres">
      <dgm:prSet presAssocID="{A73C48E9-4292-4DF8-9B3E-68CEDF4123F9}" presName="accent_5" presStyleCnt="0"/>
      <dgm:spPr/>
    </dgm:pt>
    <dgm:pt modelId="{B98EA2D6-554B-4ED9-9EA2-E9314D412DED}" type="pres">
      <dgm:prSet presAssocID="{A73C48E9-4292-4DF8-9B3E-68CEDF4123F9}" presName="accentRepeatNode" presStyleLbl="solidFgAcc1" presStyleIdx="4" presStyleCnt="6"/>
      <dgm:spPr/>
    </dgm:pt>
    <dgm:pt modelId="{696A6EA8-3EC5-469D-B2FE-6EAF013A6265}" type="pres">
      <dgm:prSet presAssocID="{D69C65C4-4B9E-4AD0-A2FE-E762D898A2A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3C054-F69E-404D-9886-699F71AFF25D}" type="pres">
      <dgm:prSet presAssocID="{D69C65C4-4B9E-4AD0-A2FE-E762D898A2A5}" presName="accent_6" presStyleCnt="0"/>
      <dgm:spPr/>
    </dgm:pt>
    <dgm:pt modelId="{C794998A-1B48-4A60-9475-373EA6CA2F47}" type="pres">
      <dgm:prSet presAssocID="{D69C65C4-4B9E-4AD0-A2FE-E762D898A2A5}" presName="accentRepeatNode" presStyleLbl="solidFgAcc1" presStyleIdx="5" presStyleCnt="6"/>
      <dgm:spPr/>
    </dgm:pt>
  </dgm:ptLst>
  <dgm:cxnLst>
    <dgm:cxn modelId="{8399306B-EE14-4C56-80FA-9A0997665F6D}" srcId="{6C3B2598-9AEC-4916-AA94-574496179518}" destId="{2E05ACCD-FFB8-460E-B042-5107E89C2401}" srcOrd="1" destOrd="0" parTransId="{59E0EA45-692C-470A-9CF7-CCB6809BF7C3}" sibTransId="{CC61AA6D-95E7-4E19-A1CB-79AC53DA1391}"/>
    <dgm:cxn modelId="{FF270F0E-C640-46CB-AD89-A46FBCB1A2DA}" type="presOf" srcId="{451F66FC-922F-42C4-B3E6-88CF32253027}" destId="{6C5406D2-5225-4174-88F5-DDAD9BD28134}" srcOrd="0" destOrd="0" presId="urn:microsoft.com/office/officeart/2008/layout/VerticalCurvedList"/>
    <dgm:cxn modelId="{F0ADE6BA-91DB-431E-A9BC-EA6AB11AA54D}" type="presOf" srcId="{D69C65C4-4B9E-4AD0-A2FE-E762D898A2A5}" destId="{696A6EA8-3EC5-469D-B2FE-6EAF013A6265}" srcOrd="0" destOrd="0" presId="urn:microsoft.com/office/officeart/2008/layout/VerticalCurvedList"/>
    <dgm:cxn modelId="{B50CC6D6-F82F-4D9B-A3E4-A051563E411B}" type="presOf" srcId="{6C3B2598-9AEC-4916-AA94-574496179518}" destId="{921759E0-9A84-4EC8-A758-8501FE3F6445}" srcOrd="0" destOrd="0" presId="urn:microsoft.com/office/officeart/2008/layout/VerticalCurvedList"/>
    <dgm:cxn modelId="{6E192471-7DCC-4143-AFCF-26A36313142D}" srcId="{6C3B2598-9AEC-4916-AA94-574496179518}" destId="{D69C65C4-4B9E-4AD0-A2FE-E762D898A2A5}" srcOrd="5" destOrd="0" parTransId="{6895A16D-3E3B-4B8E-8461-163D41DC7210}" sibTransId="{B7AB98C9-0CDE-4337-A221-E770FABDBE65}"/>
    <dgm:cxn modelId="{17A2496A-CB1D-4FF6-9ABB-1429B4E64788}" type="presOf" srcId="{6D129C86-5162-4251-8EDA-23CE9BB2E161}" destId="{0B70F3E8-FCB6-43FA-BDA4-0E4E3D893452}" srcOrd="0" destOrd="0" presId="urn:microsoft.com/office/officeart/2008/layout/VerticalCurvedList"/>
    <dgm:cxn modelId="{DE0A3CA5-C825-49D3-8A51-47780252C927}" type="presOf" srcId="{07704E64-7041-4A75-AF2B-90202F1A7C5D}" destId="{21E0EA6C-7981-455C-818D-F6AF922C4572}" srcOrd="0" destOrd="0" presId="urn:microsoft.com/office/officeart/2008/layout/VerticalCurvedList"/>
    <dgm:cxn modelId="{30FEBD92-096E-48A0-9193-3B357FD6B5FB}" srcId="{6C3B2598-9AEC-4916-AA94-574496179518}" destId="{A73C48E9-4292-4DF8-9B3E-68CEDF4123F9}" srcOrd="4" destOrd="0" parTransId="{B4BE98B4-C082-4B1D-9C70-E728D285949E}" sibTransId="{C2D9CBD6-B6F6-4D1B-879F-2D823C53A3EF}"/>
    <dgm:cxn modelId="{8D18FD57-1769-4C5E-9E36-8908F98FFA61}" type="presOf" srcId="{A73C48E9-4292-4DF8-9B3E-68CEDF4123F9}" destId="{F3C54173-5F3F-43D9-9B6F-38323EF92AEE}" srcOrd="0" destOrd="0" presId="urn:microsoft.com/office/officeart/2008/layout/VerticalCurvedList"/>
    <dgm:cxn modelId="{8BE51229-6A1E-48A4-803F-5CDCA6FEF9A4}" srcId="{6C3B2598-9AEC-4916-AA94-574496179518}" destId="{6D129C86-5162-4251-8EDA-23CE9BB2E161}" srcOrd="3" destOrd="0" parTransId="{B97D3226-D8AF-4F6A-A5D7-958620C8EEFC}" sibTransId="{A20E444D-88A9-495C-859B-7D2B386EBB07}"/>
    <dgm:cxn modelId="{AF6A1A29-B256-4E5C-A886-A6D687A9E025}" srcId="{6C3B2598-9AEC-4916-AA94-574496179518}" destId="{07704E64-7041-4A75-AF2B-90202F1A7C5D}" srcOrd="2" destOrd="0" parTransId="{DB81B871-AADC-4E73-91C7-513C1B81D723}" sibTransId="{77BE6BC5-72BA-44DE-8B13-6C0B6820E41D}"/>
    <dgm:cxn modelId="{56771D89-257E-454D-967E-855F5C2A40C3}" type="presOf" srcId="{3350F292-E578-456D-8251-4FCD2FCDAEF4}" destId="{59D89380-3F34-43AA-9340-3D7EEFA9E40D}" srcOrd="0" destOrd="0" presId="urn:microsoft.com/office/officeart/2008/layout/VerticalCurvedList"/>
    <dgm:cxn modelId="{A5C40887-5C55-4EFA-A5B4-288AD08F40BC}" srcId="{6C3B2598-9AEC-4916-AA94-574496179518}" destId="{451F66FC-922F-42C4-B3E6-88CF32253027}" srcOrd="0" destOrd="0" parTransId="{E7A8DA00-2F0D-4493-9024-5538B87565C5}" sibTransId="{3350F292-E578-456D-8251-4FCD2FCDAEF4}"/>
    <dgm:cxn modelId="{86AB62C6-CAC5-4176-A0F7-7E487463295A}" type="presOf" srcId="{2E05ACCD-FFB8-460E-B042-5107E89C2401}" destId="{39ACF05C-D5FD-4A22-BFC2-802C08F78DCB}" srcOrd="0" destOrd="0" presId="urn:microsoft.com/office/officeart/2008/layout/VerticalCurvedList"/>
    <dgm:cxn modelId="{C94089E3-45B9-47C8-93EA-F80F895BF056}" type="presParOf" srcId="{921759E0-9A84-4EC8-A758-8501FE3F6445}" destId="{E39514F2-C5BA-42B2-9A2D-B4D504D58773}" srcOrd="0" destOrd="0" presId="urn:microsoft.com/office/officeart/2008/layout/VerticalCurvedList"/>
    <dgm:cxn modelId="{F374D705-93D6-431A-8671-A4512E374ED7}" type="presParOf" srcId="{E39514F2-C5BA-42B2-9A2D-B4D504D58773}" destId="{47CA026D-CDB7-485A-9F03-34EAC2E62CD5}" srcOrd="0" destOrd="0" presId="urn:microsoft.com/office/officeart/2008/layout/VerticalCurvedList"/>
    <dgm:cxn modelId="{C1CED91C-0A5D-4F6E-A5D0-AF751F5BB1BC}" type="presParOf" srcId="{47CA026D-CDB7-485A-9F03-34EAC2E62CD5}" destId="{4C74766E-BAFB-4642-BE02-C0DFA2795BE1}" srcOrd="0" destOrd="0" presId="urn:microsoft.com/office/officeart/2008/layout/VerticalCurvedList"/>
    <dgm:cxn modelId="{F48F8760-ED60-43EA-8D09-AF1CA43325C7}" type="presParOf" srcId="{47CA026D-CDB7-485A-9F03-34EAC2E62CD5}" destId="{59D89380-3F34-43AA-9340-3D7EEFA9E40D}" srcOrd="1" destOrd="0" presId="urn:microsoft.com/office/officeart/2008/layout/VerticalCurvedList"/>
    <dgm:cxn modelId="{51999A64-9DFC-45DA-80E2-EB6586B2F943}" type="presParOf" srcId="{47CA026D-CDB7-485A-9F03-34EAC2E62CD5}" destId="{CE92EC1A-679B-4A66-85CB-DF4EB46AC6E7}" srcOrd="2" destOrd="0" presId="urn:microsoft.com/office/officeart/2008/layout/VerticalCurvedList"/>
    <dgm:cxn modelId="{0771D4F3-1104-4A48-A312-114216683B88}" type="presParOf" srcId="{47CA026D-CDB7-485A-9F03-34EAC2E62CD5}" destId="{E23EC12A-BA2F-4CDB-8E06-0C46B275CBD3}" srcOrd="3" destOrd="0" presId="urn:microsoft.com/office/officeart/2008/layout/VerticalCurvedList"/>
    <dgm:cxn modelId="{3ADC19E0-C550-4440-838F-9941C301622D}" type="presParOf" srcId="{E39514F2-C5BA-42B2-9A2D-B4D504D58773}" destId="{6C5406D2-5225-4174-88F5-DDAD9BD28134}" srcOrd="1" destOrd="0" presId="urn:microsoft.com/office/officeart/2008/layout/VerticalCurvedList"/>
    <dgm:cxn modelId="{FFBF3AE9-C1A3-4938-87C7-A4FB4A63AAF5}" type="presParOf" srcId="{E39514F2-C5BA-42B2-9A2D-B4D504D58773}" destId="{32E4898D-708B-435F-BFA9-199FB50D272B}" srcOrd="2" destOrd="0" presId="urn:microsoft.com/office/officeart/2008/layout/VerticalCurvedList"/>
    <dgm:cxn modelId="{21E40044-A102-4CD6-B28B-9796B914AE1F}" type="presParOf" srcId="{32E4898D-708B-435F-BFA9-199FB50D272B}" destId="{FB8DCF68-EDF4-45D1-8E81-453E920ED3C7}" srcOrd="0" destOrd="0" presId="urn:microsoft.com/office/officeart/2008/layout/VerticalCurvedList"/>
    <dgm:cxn modelId="{329FB86A-9249-4DE7-A330-95920BC8FFEB}" type="presParOf" srcId="{E39514F2-C5BA-42B2-9A2D-B4D504D58773}" destId="{39ACF05C-D5FD-4A22-BFC2-802C08F78DCB}" srcOrd="3" destOrd="0" presId="urn:microsoft.com/office/officeart/2008/layout/VerticalCurvedList"/>
    <dgm:cxn modelId="{BA63731C-0186-4FD6-BF9D-2090BE8584CC}" type="presParOf" srcId="{E39514F2-C5BA-42B2-9A2D-B4D504D58773}" destId="{5CC15226-7E5F-411D-8734-E0E7F74CCFF8}" srcOrd="4" destOrd="0" presId="urn:microsoft.com/office/officeart/2008/layout/VerticalCurvedList"/>
    <dgm:cxn modelId="{D340FEA9-2F1E-4409-BD30-C016A55669B9}" type="presParOf" srcId="{5CC15226-7E5F-411D-8734-E0E7F74CCFF8}" destId="{4DCE624B-E886-43A4-B493-73606D0AC64F}" srcOrd="0" destOrd="0" presId="urn:microsoft.com/office/officeart/2008/layout/VerticalCurvedList"/>
    <dgm:cxn modelId="{3005E8D3-EF25-4BED-92AE-47D95E901CBC}" type="presParOf" srcId="{E39514F2-C5BA-42B2-9A2D-B4D504D58773}" destId="{21E0EA6C-7981-455C-818D-F6AF922C4572}" srcOrd="5" destOrd="0" presId="urn:microsoft.com/office/officeart/2008/layout/VerticalCurvedList"/>
    <dgm:cxn modelId="{E85FB809-DCF9-4AF5-B827-17A77C293795}" type="presParOf" srcId="{E39514F2-C5BA-42B2-9A2D-B4D504D58773}" destId="{BE292424-D7BF-4206-809F-EA7E4B1FDBD9}" srcOrd="6" destOrd="0" presId="urn:microsoft.com/office/officeart/2008/layout/VerticalCurvedList"/>
    <dgm:cxn modelId="{A3DD20E1-B6E3-46D5-8A26-FD05338908C0}" type="presParOf" srcId="{BE292424-D7BF-4206-809F-EA7E4B1FDBD9}" destId="{91834F32-A0D0-4F72-8108-DCC1BB112C62}" srcOrd="0" destOrd="0" presId="urn:microsoft.com/office/officeart/2008/layout/VerticalCurvedList"/>
    <dgm:cxn modelId="{2C768D57-7AC3-43AF-8788-98C51D70C5E2}" type="presParOf" srcId="{E39514F2-C5BA-42B2-9A2D-B4D504D58773}" destId="{0B70F3E8-FCB6-43FA-BDA4-0E4E3D893452}" srcOrd="7" destOrd="0" presId="urn:microsoft.com/office/officeart/2008/layout/VerticalCurvedList"/>
    <dgm:cxn modelId="{E18A24C1-8D9B-484B-B8B9-A6E3BCD787AF}" type="presParOf" srcId="{E39514F2-C5BA-42B2-9A2D-B4D504D58773}" destId="{81AD074F-32C2-4D36-BEB1-885DAE37D880}" srcOrd="8" destOrd="0" presId="urn:microsoft.com/office/officeart/2008/layout/VerticalCurvedList"/>
    <dgm:cxn modelId="{2F77F187-66DA-44BB-AB4E-28FBD6403BF7}" type="presParOf" srcId="{81AD074F-32C2-4D36-BEB1-885DAE37D880}" destId="{62E4715D-5B60-4245-8660-2B587DA20D49}" srcOrd="0" destOrd="0" presId="urn:microsoft.com/office/officeart/2008/layout/VerticalCurvedList"/>
    <dgm:cxn modelId="{466E5D35-D17C-47D9-A1C7-F59950B84A9A}" type="presParOf" srcId="{E39514F2-C5BA-42B2-9A2D-B4D504D58773}" destId="{F3C54173-5F3F-43D9-9B6F-38323EF92AEE}" srcOrd="9" destOrd="0" presId="urn:microsoft.com/office/officeart/2008/layout/VerticalCurvedList"/>
    <dgm:cxn modelId="{0924C77B-FD8A-4837-B0AB-618B586B7C49}" type="presParOf" srcId="{E39514F2-C5BA-42B2-9A2D-B4D504D58773}" destId="{CCDEF511-7833-4A7B-BDBC-6C9CD439E154}" srcOrd="10" destOrd="0" presId="urn:microsoft.com/office/officeart/2008/layout/VerticalCurvedList"/>
    <dgm:cxn modelId="{107EB4D3-A358-4FC3-9436-B495FCEF0744}" type="presParOf" srcId="{CCDEF511-7833-4A7B-BDBC-6C9CD439E154}" destId="{B98EA2D6-554B-4ED9-9EA2-E9314D412DED}" srcOrd="0" destOrd="0" presId="urn:microsoft.com/office/officeart/2008/layout/VerticalCurvedList"/>
    <dgm:cxn modelId="{8FE56AB6-61AC-47FA-9465-A44C9D40DA15}" type="presParOf" srcId="{E39514F2-C5BA-42B2-9A2D-B4D504D58773}" destId="{696A6EA8-3EC5-469D-B2FE-6EAF013A6265}" srcOrd="11" destOrd="0" presId="urn:microsoft.com/office/officeart/2008/layout/VerticalCurvedList"/>
    <dgm:cxn modelId="{012A7DAC-F7FC-4EA9-B7CE-2EC3D892C336}" type="presParOf" srcId="{E39514F2-C5BA-42B2-9A2D-B4D504D58773}" destId="{A8C3C054-F69E-404D-9886-699F71AFF25D}" srcOrd="12" destOrd="0" presId="urn:microsoft.com/office/officeart/2008/layout/VerticalCurvedList"/>
    <dgm:cxn modelId="{C61D8EE0-BE0D-43AC-93BF-5775FB0A48B2}" type="presParOf" srcId="{A8C3C054-F69E-404D-9886-699F71AFF25D}" destId="{C794998A-1B48-4A60-9475-373EA6CA2F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957E9-4E01-4D2B-9893-23580E74F620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CFAFF-1CB7-4ED7-9DA7-8B5822B6AC15}">
      <dgm:prSet phldrT="[Text]" custT="1"/>
      <dgm:spPr/>
      <dgm:t>
        <a:bodyPr/>
        <a:lstStyle/>
        <a:p>
          <a:r>
            <a:rPr lang="vi-VN" sz="4000" smtClean="0"/>
            <a:t>Bộ ký tự</a:t>
          </a:r>
          <a:endParaRPr lang="en-US" sz="4000"/>
        </a:p>
      </dgm:t>
    </dgm:pt>
    <dgm:pt modelId="{C4E9CD68-B7BF-42AB-855F-8F45D4729A5E}" type="parTrans" cxnId="{FEB88CF6-B5DF-4D0B-B803-FB373D35F3D5}">
      <dgm:prSet/>
      <dgm:spPr/>
      <dgm:t>
        <a:bodyPr/>
        <a:lstStyle/>
        <a:p>
          <a:endParaRPr lang="en-US" sz="4000"/>
        </a:p>
      </dgm:t>
    </dgm:pt>
    <dgm:pt modelId="{1FFFE391-A0EE-4C3A-88D8-934D9D7CDEB5}" type="sibTrans" cxnId="{FEB88CF6-B5DF-4D0B-B803-FB373D35F3D5}">
      <dgm:prSet/>
      <dgm:spPr/>
      <dgm:t>
        <a:bodyPr/>
        <a:lstStyle/>
        <a:p>
          <a:endParaRPr lang="en-US" sz="4000"/>
        </a:p>
      </dgm:t>
    </dgm:pt>
    <dgm:pt modelId="{48B328CE-58BE-4551-9791-6F966E47A214}">
      <dgm:prSet custT="1"/>
      <dgm:spPr/>
      <dgm:t>
        <a:bodyPr/>
        <a:lstStyle/>
        <a:p>
          <a:r>
            <a:rPr lang="vi-VN" sz="4000" smtClean="0"/>
            <a:t>Chú thích</a:t>
          </a:r>
          <a:endParaRPr lang="vi-VN" sz="4000"/>
        </a:p>
      </dgm:t>
    </dgm:pt>
    <dgm:pt modelId="{793C172D-2CDF-4CB7-92DE-71D2E8367B28}" type="parTrans" cxnId="{4CE8A5C9-4C1E-435C-9192-7C79DA7AB623}">
      <dgm:prSet/>
      <dgm:spPr/>
      <dgm:t>
        <a:bodyPr/>
        <a:lstStyle/>
        <a:p>
          <a:endParaRPr lang="en-US" sz="4000"/>
        </a:p>
      </dgm:t>
    </dgm:pt>
    <dgm:pt modelId="{7005AA4A-6733-48CC-A562-C62C1DF84A76}" type="sibTrans" cxnId="{4CE8A5C9-4C1E-435C-9192-7C79DA7AB623}">
      <dgm:prSet/>
      <dgm:spPr/>
      <dgm:t>
        <a:bodyPr/>
        <a:lstStyle/>
        <a:p>
          <a:endParaRPr lang="en-US" sz="4000"/>
        </a:p>
      </dgm:t>
    </dgm:pt>
    <dgm:pt modelId="{1FEED4CC-AC0C-4F70-AF78-82D0D5698314}">
      <dgm:prSet custT="1"/>
      <dgm:spPr/>
      <dgm:t>
        <a:bodyPr/>
        <a:lstStyle/>
        <a:p>
          <a:r>
            <a:rPr lang="en-US" sz="4000" smtClean="0"/>
            <a:t>Đ</a:t>
          </a:r>
          <a:r>
            <a:rPr lang="vi-VN" sz="4000" smtClean="0"/>
            <a:t>ịnh danh</a:t>
          </a:r>
          <a:endParaRPr lang="vi-VN" sz="4000"/>
        </a:p>
      </dgm:t>
    </dgm:pt>
    <dgm:pt modelId="{F725AA17-C551-4BE6-A637-EFC38D46D481}" type="parTrans" cxnId="{48D52829-9EDF-40DA-9657-89D6DA4D49AA}">
      <dgm:prSet/>
      <dgm:spPr/>
      <dgm:t>
        <a:bodyPr/>
        <a:lstStyle/>
        <a:p>
          <a:endParaRPr lang="en-US" sz="4000"/>
        </a:p>
      </dgm:t>
    </dgm:pt>
    <dgm:pt modelId="{FA99EF75-6BAF-458A-BB23-C90AD7A75924}" type="sibTrans" cxnId="{48D52829-9EDF-40DA-9657-89D6DA4D49AA}">
      <dgm:prSet/>
      <dgm:spPr/>
      <dgm:t>
        <a:bodyPr/>
        <a:lstStyle/>
        <a:p>
          <a:endParaRPr lang="en-US" sz="4000"/>
        </a:p>
      </dgm:t>
    </dgm:pt>
    <dgm:pt modelId="{F1DA9195-A7EC-4CA0-8B4D-1D04AA31AA00}">
      <dgm:prSet custT="1"/>
      <dgm:spPr/>
      <dgm:t>
        <a:bodyPr/>
        <a:lstStyle/>
        <a:p>
          <a:r>
            <a:rPr lang="vi-VN" sz="4000" smtClean="0"/>
            <a:t>Hằng</a:t>
          </a:r>
          <a:endParaRPr lang="vi-VN" sz="4000"/>
        </a:p>
      </dgm:t>
    </dgm:pt>
    <dgm:pt modelId="{39C1C8EE-2183-4797-BA11-9A1ADC3E300A}" type="parTrans" cxnId="{C6F83135-242E-4661-81E1-48DAA005C2D7}">
      <dgm:prSet/>
      <dgm:spPr/>
      <dgm:t>
        <a:bodyPr/>
        <a:lstStyle/>
        <a:p>
          <a:endParaRPr lang="en-US" sz="4000"/>
        </a:p>
      </dgm:t>
    </dgm:pt>
    <dgm:pt modelId="{705B9804-B122-44A1-B8E1-9DFF68E2BD4F}" type="sibTrans" cxnId="{C6F83135-242E-4661-81E1-48DAA005C2D7}">
      <dgm:prSet/>
      <dgm:spPr/>
      <dgm:t>
        <a:bodyPr/>
        <a:lstStyle/>
        <a:p>
          <a:endParaRPr lang="en-US" sz="4000"/>
        </a:p>
      </dgm:t>
    </dgm:pt>
    <dgm:pt modelId="{21282317-AE76-4799-8CA4-624278747389}">
      <dgm:prSet custT="1"/>
      <dgm:spPr/>
      <dgm:t>
        <a:bodyPr/>
        <a:lstStyle/>
        <a:p>
          <a:r>
            <a:rPr lang="vi-VN" sz="4000" smtClean="0"/>
            <a:t>Biến</a:t>
          </a:r>
          <a:endParaRPr lang="vi-VN" sz="4000"/>
        </a:p>
      </dgm:t>
    </dgm:pt>
    <dgm:pt modelId="{3E13052D-6FE7-4A4E-A35A-0693377636A6}" type="parTrans" cxnId="{3AA76E10-6A6F-425F-AF44-61EFE21BE802}">
      <dgm:prSet/>
      <dgm:spPr/>
      <dgm:t>
        <a:bodyPr/>
        <a:lstStyle/>
        <a:p>
          <a:endParaRPr lang="en-US" sz="4000"/>
        </a:p>
      </dgm:t>
    </dgm:pt>
    <dgm:pt modelId="{0DC8C8A8-AAD7-4BD5-BA35-487218FBA4E9}" type="sibTrans" cxnId="{3AA76E10-6A6F-425F-AF44-61EFE21BE802}">
      <dgm:prSet/>
      <dgm:spPr/>
      <dgm:t>
        <a:bodyPr/>
        <a:lstStyle/>
        <a:p>
          <a:endParaRPr lang="en-US" sz="4000"/>
        </a:p>
      </dgm:t>
    </dgm:pt>
    <dgm:pt modelId="{3F797173-8E7B-4F4B-B6EE-CC6FE9460850}">
      <dgm:prSet custT="1"/>
      <dgm:spPr/>
      <dgm:t>
        <a:bodyPr/>
        <a:lstStyle/>
        <a:p>
          <a:r>
            <a:rPr lang="vi-VN" sz="4000" smtClean="0"/>
            <a:t>Vào/ra</a:t>
          </a:r>
          <a:endParaRPr lang="en-US" sz="4000"/>
        </a:p>
      </dgm:t>
    </dgm:pt>
    <dgm:pt modelId="{CA6E27C6-1FEC-4AD5-9A56-86723C855BD3}" type="parTrans" cxnId="{2E9B48E4-3CCA-4AA2-9F0B-7CC5993DB2D3}">
      <dgm:prSet/>
      <dgm:spPr/>
      <dgm:t>
        <a:bodyPr/>
        <a:lstStyle/>
        <a:p>
          <a:endParaRPr lang="en-US" sz="4000"/>
        </a:p>
      </dgm:t>
    </dgm:pt>
    <dgm:pt modelId="{8D9AAB6F-6535-4F7C-B29A-1E617B188942}" type="sibTrans" cxnId="{2E9B48E4-3CCA-4AA2-9F0B-7CC5993DB2D3}">
      <dgm:prSet/>
      <dgm:spPr/>
      <dgm:t>
        <a:bodyPr/>
        <a:lstStyle/>
        <a:p>
          <a:endParaRPr lang="en-US" sz="4000"/>
        </a:p>
      </dgm:t>
    </dgm:pt>
    <dgm:pt modelId="{FD8A2364-97A7-41D9-A8EA-ABD9C33F82D4}" type="pres">
      <dgm:prSet presAssocID="{9A9957E9-4E01-4D2B-9893-23580E74F620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DFA6F9C-711A-4449-8D30-80F02D8A320C}" type="pres">
      <dgm:prSet presAssocID="{947CFAFF-1CB7-4ED7-9DA7-8B5822B6AC15}" presName="noChildren" presStyleCnt="0"/>
      <dgm:spPr/>
    </dgm:pt>
    <dgm:pt modelId="{8C2E03B2-E961-43F0-B82D-E364404A5BFB}" type="pres">
      <dgm:prSet presAssocID="{947CFAFF-1CB7-4ED7-9DA7-8B5822B6AC15}" presName="gap" presStyleCnt="0"/>
      <dgm:spPr/>
    </dgm:pt>
    <dgm:pt modelId="{98051F3E-66D2-47FC-8BF3-6031FC9AC91F}" type="pres">
      <dgm:prSet presAssocID="{947CFAFF-1CB7-4ED7-9DA7-8B5822B6AC15}" presName="medCircle2" presStyleLbl="vennNode1" presStyleIdx="0" presStyleCnt="6"/>
      <dgm:spPr/>
    </dgm:pt>
    <dgm:pt modelId="{A005AF9C-A109-4DF1-80C0-DEAB20101184}" type="pres">
      <dgm:prSet presAssocID="{947CFAFF-1CB7-4ED7-9DA7-8B5822B6AC15}" presName="txLvlOnly1" presStyleLbl="revTx" presStyleIdx="0" presStyleCnt="6"/>
      <dgm:spPr/>
      <dgm:t>
        <a:bodyPr/>
        <a:lstStyle/>
        <a:p>
          <a:endParaRPr lang="en-US"/>
        </a:p>
      </dgm:t>
    </dgm:pt>
    <dgm:pt modelId="{14E823C7-9CDE-4763-9313-0FB3E2E31072}" type="pres">
      <dgm:prSet presAssocID="{48B328CE-58BE-4551-9791-6F966E47A214}" presName="noChildren" presStyleCnt="0"/>
      <dgm:spPr/>
    </dgm:pt>
    <dgm:pt modelId="{48E9C1B7-B7B0-4428-B36F-D9CE44FE147C}" type="pres">
      <dgm:prSet presAssocID="{48B328CE-58BE-4551-9791-6F966E47A214}" presName="gap" presStyleCnt="0"/>
      <dgm:spPr/>
    </dgm:pt>
    <dgm:pt modelId="{E4A1675A-1F19-48E7-8C88-BACA28773AFD}" type="pres">
      <dgm:prSet presAssocID="{48B328CE-58BE-4551-9791-6F966E47A214}" presName="medCircle2" presStyleLbl="vennNode1" presStyleIdx="1" presStyleCnt="6"/>
      <dgm:spPr/>
    </dgm:pt>
    <dgm:pt modelId="{5435BD4C-B57D-4667-93B1-C1F3FE99ACA6}" type="pres">
      <dgm:prSet presAssocID="{48B328CE-58BE-4551-9791-6F966E47A214}" presName="txLvlOnly1" presStyleLbl="revTx" presStyleIdx="1" presStyleCnt="6"/>
      <dgm:spPr/>
      <dgm:t>
        <a:bodyPr/>
        <a:lstStyle/>
        <a:p>
          <a:endParaRPr lang="en-US"/>
        </a:p>
      </dgm:t>
    </dgm:pt>
    <dgm:pt modelId="{810671B6-5DE6-4248-8651-24A184FD6DB5}" type="pres">
      <dgm:prSet presAssocID="{1FEED4CC-AC0C-4F70-AF78-82D0D5698314}" presName="noChildren" presStyleCnt="0"/>
      <dgm:spPr/>
    </dgm:pt>
    <dgm:pt modelId="{F698F08C-48C4-4BEC-BFF6-0117C4C19F9E}" type="pres">
      <dgm:prSet presAssocID="{1FEED4CC-AC0C-4F70-AF78-82D0D5698314}" presName="gap" presStyleCnt="0"/>
      <dgm:spPr/>
    </dgm:pt>
    <dgm:pt modelId="{727DD067-6A36-4FF5-8A9A-8837EC44C2C5}" type="pres">
      <dgm:prSet presAssocID="{1FEED4CC-AC0C-4F70-AF78-82D0D5698314}" presName="medCircle2" presStyleLbl="vennNode1" presStyleIdx="2" presStyleCnt="6"/>
      <dgm:spPr/>
    </dgm:pt>
    <dgm:pt modelId="{FCC0D359-59BA-4335-8C85-68B297249CE9}" type="pres">
      <dgm:prSet presAssocID="{1FEED4CC-AC0C-4F70-AF78-82D0D5698314}" presName="txLvlOnly1" presStyleLbl="revTx" presStyleIdx="2" presStyleCnt="6"/>
      <dgm:spPr/>
      <dgm:t>
        <a:bodyPr/>
        <a:lstStyle/>
        <a:p>
          <a:endParaRPr lang="en-US"/>
        </a:p>
      </dgm:t>
    </dgm:pt>
    <dgm:pt modelId="{82B50B31-737D-4843-95F4-371F5528E807}" type="pres">
      <dgm:prSet presAssocID="{F1DA9195-A7EC-4CA0-8B4D-1D04AA31AA00}" presName="noChildren" presStyleCnt="0"/>
      <dgm:spPr/>
    </dgm:pt>
    <dgm:pt modelId="{D8FC9271-5928-4A42-8767-50EF698EA3CA}" type="pres">
      <dgm:prSet presAssocID="{F1DA9195-A7EC-4CA0-8B4D-1D04AA31AA00}" presName="gap" presStyleCnt="0"/>
      <dgm:spPr/>
    </dgm:pt>
    <dgm:pt modelId="{4333F5D7-D5C8-4B82-A531-8F16D1934A9E}" type="pres">
      <dgm:prSet presAssocID="{F1DA9195-A7EC-4CA0-8B4D-1D04AA31AA00}" presName="medCircle2" presStyleLbl="vennNode1" presStyleIdx="3" presStyleCnt="6"/>
      <dgm:spPr/>
    </dgm:pt>
    <dgm:pt modelId="{604C3016-AE67-4449-8552-6244796AAD91}" type="pres">
      <dgm:prSet presAssocID="{F1DA9195-A7EC-4CA0-8B4D-1D04AA31AA00}" presName="txLvlOnly1" presStyleLbl="revTx" presStyleIdx="3" presStyleCnt="6"/>
      <dgm:spPr/>
      <dgm:t>
        <a:bodyPr/>
        <a:lstStyle/>
        <a:p>
          <a:endParaRPr lang="en-US"/>
        </a:p>
      </dgm:t>
    </dgm:pt>
    <dgm:pt modelId="{998AEAF6-CDCD-492D-954E-3EA160B5B7E9}" type="pres">
      <dgm:prSet presAssocID="{21282317-AE76-4799-8CA4-624278747389}" presName="noChildren" presStyleCnt="0"/>
      <dgm:spPr/>
    </dgm:pt>
    <dgm:pt modelId="{137EC01D-EF73-4206-B7E8-3E410E70AAD4}" type="pres">
      <dgm:prSet presAssocID="{21282317-AE76-4799-8CA4-624278747389}" presName="gap" presStyleCnt="0"/>
      <dgm:spPr/>
    </dgm:pt>
    <dgm:pt modelId="{AABB69B6-C7F7-47BC-9445-A09B3FF6AF32}" type="pres">
      <dgm:prSet presAssocID="{21282317-AE76-4799-8CA4-624278747389}" presName="medCircle2" presStyleLbl="vennNode1" presStyleIdx="4" presStyleCnt="6"/>
      <dgm:spPr/>
    </dgm:pt>
    <dgm:pt modelId="{6F99A6AC-330F-42D4-B26B-D7D375761697}" type="pres">
      <dgm:prSet presAssocID="{21282317-AE76-4799-8CA4-624278747389}" presName="txLvlOnly1" presStyleLbl="revTx" presStyleIdx="4" presStyleCnt="6"/>
      <dgm:spPr/>
      <dgm:t>
        <a:bodyPr/>
        <a:lstStyle/>
        <a:p>
          <a:endParaRPr lang="en-US"/>
        </a:p>
      </dgm:t>
    </dgm:pt>
    <dgm:pt modelId="{CBCDEFAA-9B49-47CA-9E45-2E02A750B786}" type="pres">
      <dgm:prSet presAssocID="{3F797173-8E7B-4F4B-B6EE-CC6FE9460850}" presName="noChildren" presStyleCnt="0"/>
      <dgm:spPr/>
    </dgm:pt>
    <dgm:pt modelId="{9C0E3C6B-94BB-48A7-A650-B029EAC69E8A}" type="pres">
      <dgm:prSet presAssocID="{3F797173-8E7B-4F4B-B6EE-CC6FE9460850}" presName="gap" presStyleCnt="0"/>
      <dgm:spPr/>
    </dgm:pt>
    <dgm:pt modelId="{21B93B46-56FA-464E-950D-2870A1F84BC5}" type="pres">
      <dgm:prSet presAssocID="{3F797173-8E7B-4F4B-B6EE-CC6FE9460850}" presName="medCircle2" presStyleLbl="vennNode1" presStyleIdx="5" presStyleCnt="6"/>
      <dgm:spPr/>
    </dgm:pt>
    <dgm:pt modelId="{0F82918A-6FC9-43FF-8835-B11EAB2C86AF}" type="pres">
      <dgm:prSet presAssocID="{3F797173-8E7B-4F4B-B6EE-CC6FE9460850}" presName="txLvlOnly1" presStyleLbl="revTx" presStyleIdx="5" presStyleCnt="6"/>
      <dgm:spPr/>
      <dgm:t>
        <a:bodyPr/>
        <a:lstStyle/>
        <a:p>
          <a:endParaRPr lang="en-US"/>
        </a:p>
      </dgm:t>
    </dgm:pt>
  </dgm:ptLst>
  <dgm:cxnLst>
    <dgm:cxn modelId="{3AA76E10-6A6F-425F-AF44-61EFE21BE802}" srcId="{9A9957E9-4E01-4D2B-9893-23580E74F620}" destId="{21282317-AE76-4799-8CA4-624278747389}" srcOrd="4" destOrd="0" parTransId="{3E13052D-6FE7-4A4E-A35A-0693377636A6}" sibTransId="{0DC8C8A8-AAD7-4BD5-BA35-487218FBA4E9}"/>
    <dgm:cxn modelId="{FEB88CF6-B5DF-4D0B-B803-FB373D35F3D5}" srcId="{9A9957E9-4E01-4D2B-9893-23580E74F620}" destId="{947CFAFF-1CB7-4ED7-9DA7-8B5822B6AC15}" srcOrd="0" destOrd="0" parTransId="{C4E9CD68-B7BF-42AB-855F-8F45D4729A5E}" sibTransId="{1FFFE391-A0EE-4C3A-88D8-934D9D7CDEB5}"/>
    <dgm:cxn modelId="{F7F9D1F4-3592-4E50-B79D-BBDDA8E11BAF}" type="presOf" srcId="{9A9957E9-4E01-4D2B-9893-23580E74F620}" destId="{FD8A2364-97A7-41D9-A8EA-ABD9C33F82D4}" srcOrd="0" destOrd="0" presId="urn:microsoft.com/office/officeart/2008/layout/VerticalCircleList"/>
    <dgm:cxn modelId="{3C9B488D-C88A-470D-8D9A-54F37480397C}" type="presOf" srcId="{48B328CE-58BE-4551-9791-6F966E47A214}" destId="{5435BD4C-B57D-4667-93B1-C1F3FE99ACA6}" srcOrd="0" destOrd="0" presId="urn:microsoft.com/office/officeart/2008/layout/VerticalCircleList"/>
    <dgm:cxn modelId="{C6F83135-242E-4661-81E1-48DAA005C2D7}" srcId="{9A9957E9-4E01-4D2B-9893-23580E74F620}" destId="{F1DA9195-A7EC-4CA0-8B4D-1D04AA31AA00}" srcOrd="3" destOrd="0" parTransId="{39C1C8EE-2183-4797-BA11-9A1ADC3E300A}" sibTransId="{705B9804-B122-44A1-B8E1-9DFF68E2BD4F}"/>
    <dgm:cxn modelId="{6C69F5FF-1860-4FD3-B77C-2380547BC066}" type="presOf" srcId="{F1DA9195-A7EC-4CA0-8B4D-1D04AA31AA00}" destId="{604C3016-AE67-4449-8552-6244796AAD91}" srcOrd="0" destOrd="0" presId="urn:microsoft.com/office/officeart/2008/layout/VerticalCircleList"/>
    <dgm:cxn modelId="{9DD73428-A414-4E19-8EA1-50055C3E2E39}" type="presOf" srcId="{1FEED4CC-AC0C-4F70-AF78-82D0D5698314}" destId="{FCC0D359-59BA-4335-8C85-68B297249CE9}" srcOrd="0" destOrd="0" presId="urn:microsoft.com/office/officeart/2008/layout/VerticalCircleList"/>
    <dgm:cxn modelId="{FCF2B8E4-A8D5-4786-8FDE-827BF40314EF}" type="presOf" srcId="{947CFAFF-1CB7-4ED7-9DA7-8B5822B6AC15}" destId="{A005AF9C-A109-4DF1-80C0-DEAB20101184}" srcOrd="0" destOrd="0" presId="urn:microsoft.com/office/officeart/2008/layout/VerticalCircleList"/>
    <dgm:cxn modelId="{4CE8A5C9-4C1E-435C-9192-7C79DA7AB623}" srcId="{9A9957E9-4E01-4D2B-9893-23580E74F620}" destId="{48B328CE-58BE-4551-9791-6F966E47A214}" srcOrd="1" destOrd="0" parTransId="{793C172D-2CDF-4CB7-92DE-71D2E8367B28}" sibTransId="{7005AA4A-6733-48CC-A562-C62C1DF84A76}"/>
    <dgm:cxn modelId="{80733356-3C74-413C-B5D7-667F60A4B9E4}" type="presOf" srcId="{21282317-AE76-4799-8CA4-624278747389}" destId="{6F99A6AC-330F-42D4-B26B-D7D375761697}" srcOrd="0" destOrd="0" presId="urn:microsoft.com/office/officeart/2008/layout/VerticalCircleList"/>
    <dgm:cxn modelId="{48D52829-9EDF-40DA-9657-89D6DA4D49AA}" srcId="{9A9957E9-4E01-4D2B-9893-23580E74F620}" destId="{1FEED4CC-AC0C-4F70-AF78-82D0D5698314}" srcOrd="2" destOrd="0" parTransId="{F725AA17-C551-4BE6-A637-EFC38D46D481}" sibTransId="{FA99EF75-6BAF-458A-BB23-C90AD7A75924}"/>
    <dgm:cxn modelId="{BDA722D4-F463-419B-85A5-C9A2B8734AA1}" type="presOf" srcId="{3F797173-8E7B-4F4B-B6EE-CC6FE9460850}" destId="{0F82918A-6FC9-43FF-8835-B11EAB2C86AF}" srcOrd="0" destOrd="0" presId="urn:microsoft.com/office/officeart/2008/layout/VerticalCircleList"/>
    <dgm:cxn modelId="{2E9B48E4-3CCA-4AA2-9F0B-7CC5993DB2D3}" srcId="{9A9957E9-4E01-4D2B-9893-23580E74F620}" destId="{3F797173-8E7B-4F4B-B6EE-CC6FE9460850}" srcOrd="5" destOrd="0" parTransId="{CA6E27C6-1FEC-4AD5-9A56-86723C855BD3}" sibTransId="{8D9AAB6F-6535-4F7C-B29A-1E617B188942}"/>
    <dgm:cxn modelId="{AF27BA5E-62AA-4E08-94A8-66F9198CEB9E}" type="presParOf" srcId="{FD8A2364-97A7-41D9-A8EA-ABD9C33F82D4}" destId="{1DFA6F9C-711A-4449-8D30-80F02D8A320C}" srcOrd="0" destOrd="0" presId="urn:microsoft.com/office/officeart/2008/layout/VerticalCircleList"/>
    <dgm:cxn modelId="{7A0846BA-F0B5-4490-BA1D-E30F0EBC978D}" type="presParOf" srcId="{1DFA6F9C-711A-4449-8D30-80F02D8A320C}" destId="{8C2E03B2-E961-43F0-B82D-E364404A5BFB}" srcOrd="0" destOrd="0" presId="urn:microsoft.com/office/officeart/2008/layout/VerticalCircleList"/>
    <dgm:cxn modelId="{F3A0C38C-618A-461F-BDCB-BB6280F76307}" type="presParOf" srcId="{1DFA6F9C-711A-4449-8D30-80F02D8A320C}" destId="{98051F3E-66D2-47FC-8BF3-6031FC9AC91F}" srcOrd="1" destOrd="0" presId="urn:microsoft.com/office/officeart/2008/layout/VerticalCircleList"/>
    <dgm:cxn modelId="{20F3D666-9E83-4F85-B0F4-FA391D179A17}" type="presParOf" srcId="{1DFA6F9C-711A-4449-8D30-80F02D8A320C}" destId="{A005AF9C-A109-4DF1-80C0-DEAB20101184}" srcOrd="2" destOrd="0" presId="urn:microsoft.com/office/officeart/2008/layout/VerticalCircleList"/>
    <dgm:cxn modelId="{EF0A2224-58B2-4A79-8C1E-22F066827518}" type="presParOf" srcId="{FD8A2364-97A7-41D9-A8EA-ABD9C33F82D4}" destId="{14E823C7-9CDE-4763-9313-0FB3E2E31072}" srcOrd="1" destOrd="0" presId="urn:microsoft.com/office/officeart/2008/layout/VerticalCircleList"/>
    <dgm:cxn modelId="{437773DC-B8EF-447B-8C70-EFC23D02CBC4}" type="presParOf" srcId="{14E823C7-9CDE-4763-9313-0FB3E2E31072}" destId="{48E9C1B7-B7B0-4428-B36F-D9CE44FE147C}" srcOrd="0" destOrd="0" presId="urn:microsoft.com/office/officeart/2008/layout/VerticalCircleList"/>
    <dgm:cxn modelId="{0D7363E5-442A-4D2E-8D99-FC4BB09740BB}" type="presParOf" srcId="{14E823C7-9CDE-4763-9313-0FB3E2E31072}" destId="{E4A1675A-1F19-48E7-8C88-BACA28773AFD}" srcOrd="1" destOrd="0" presId="urn:microsoft.com/office/officeart/2008/layout/VerticalCircleList"/>
    <dgm:cxn modelId="{1AFF0062-6DDD-4FE8-BB2A-B4D327B481F7}" type="presParOf" srcId="{14E823C7-9CDE-4763-9313-0FB3E2E31072}" destId="{5435BD4C-B57D-4667-93B1-C1F3FE99ACA6}" srcOrd="2" destOrd="0" presId="urn:microsoft.com/office/officeart/2008/layout/VerticalCircleList"/>
    <dgm:cxn modelId="{0D570EA4-5BA2-46DB-A759-9DA3EA70BD1D}" type="presParOf" srcId="{FD8A2364-97A7-41D9-A8EA-ABD9C33F82D4}" destId="{810671B6-5DE6-4248-8651-24A184FD6DB5}" srcOrd="2" destOrd="0" presId="urn:microsoft.com/office/officeart/2008/layout/VerticalCircleList"/>
    <dgm:cxn modelId="{EEE49FAD-8AEE-413E-8181-2D1565AD1526}" type="presParOf" srcId="{810671B6-5DE6-4248-8651-24A184FD6DB5}" destId="{F698F08C-48C4-4BEC-BFF6-0117C4C19F9E}" srcOrd="0" destOrd="0" presId="urn:microsoft.com/office/officeart/2008/layout/VerticalCircleList"/>
    <dgm:cxn modelId="{4A0E1E93-B232-4F99-AD69-C11D4CC479B0}" type="presParOf" srcId="{810671B6-5DE6-4248-8651-24A184FD6DB5}" destId="{727DD067-6A36-4FF5-8A9A-8837EC44C2C5}" srcOrd="1" destOrd="0" presId="urn:microsoft.com/office/officeart/2008/layout/VerticalCircleList"/>
    <dgm:cxn modelId="{E6D4F87C-6640-4B02-B60E-F34A86B5DB08}" type="presParOf" srcId="{810671B6-5DE6-4248-8651-24A184FD6DB5}" destId="{FCC0D359-59BA-4335-8C85-68B297249CE9}" srcOrd="2" destOrd="0" presId="urn:microsoft.com/office/officeart/2008/layout/VerticalCircleList"/>
    <dgm:cxn modelId="{ADADA11A-C452-4B48-8957-71375EC5D012}" type="presParOf" srcId="{FD8A2364-97A7-41D9-A8EA-ABD9C33F82D4}" destId="{82B50B31-737D-4843-95F4-371F5528E807}" srcOrd="3" destOrd="0" presId="urn:microsoft.com/office/officeart/2008/layout/VerticalCircleList"/>
    <dgm:cxn modelId="{3232C53C-FB3A-4BD5-BF81-C315EB769075}" type="presParOf" srcId="{82B50B31-737D-4843-95F4-371F5528E807}" destId="{D8FC9271-5928-4A42-8767-50EF698EA3CA}" srcOrd="0" destOrd="0" presId="urn:microsoft.com/office/officeart/2008/layout/VerticalCircleList"/>
    <dgm:cxn modelId="{FD6876CE-AB41-4532-BD57-54BA6F17BB64}" type="presParOf" srcId="{82B50B31-737D-4843-95F4-371F5528E807}" destId="{4333F5D7-D5C8-4B82-A531-8F16D1934A9E}" srcOrd="1" destOrd="0" presId="urn:microsoft.com/office/officeart/2008/layout/VerticalCircleList"/>
    <dgm:cxn modelId="{40BBB307-DA43-4D2F-8B07-97E30CFC1346}" type="presParOf" srcId="{82B50B31-737D-4843-95F4-371F5528E807}" destId="{604C3016-AE67-4449-8552-6244796AAD91}" srcOrd="2" destOrd="0" presId="urn:microsoft.com/office/officeart/2008/layout/VerticalCircleList"/>
    <dgm:cxn modelId="{A92E46AD-2ED2-459C-9AA8-4B0578869D78}" type="presParOf" srcId="{FD8A2364-97A7-41D9-A8EA-ABD9C33F82D4}" destId="{998AEAF6-CDCD-492D-954E-3EA160B5B7E9}" srcOrd="4" destOrd="0" presId="urn:microsoft.com/office/officeart/2008/layout/VerticalCircleList"/>
    <dgm:cxn modelId="{E13F8CC3-169C-4146-A71B-5F29B4D1AF8F}" type="presParOf" srcId="{998AEAF6-CDCD-492D-954E-3EA160B5B7E9}" destId="{137EC01D-EF73-4206-B7E8-3E410E70AAD4}" srcOrd="0" destOrd="0" presId="urn:microsoft.com/office/officeart/2008/layout/VerticalCircleList"/>
    <dgm:cxn modelId="{365BB0BE-8ADA-44D7-A7FA-24F06EF67012}" type="presParOf" srcId="{998AEAF6-CDCD-492D-954E-3EA160B5B7E9}" destId="{AABB69B6-C7F7-47BC-9445-A09B3FF6AF32}" srcOrd="1" destOrd="0" presId="urn:microsoft.com/office/officeart/2008/layout/VerticalCircleList"/>
    <dgm:cxn modelId="{10C6901C-73DE-4A16-9836-5803E5AB0D8E}" type="presParOf" srcId="{998AEAF6-CDCD-492D-954E-3EA160B5B7E9}" destId="{6F99A6AC-330F-42D4-B26B-D7D375761697}" srcOrd="2" destOrd="0" presId="urn:microsoft.com/office/officeart/2008/layout/VerticalCircleList"/>
    <dgm:cxn modelId="{AD26119B-0C64-4D82-86A3-7C383AC12347}" type="presParOf" srcId="{FD8A2364-97A7-41D9-A8EA-ABD9C33F82D4}" destId="{CBCDEFAA-9B49-47CA-9E45-2E02A750B786}" srcOrd="5" destOrd="0" presId="urn:microsoft.com/office/officeart/2008/layout/VerticalCircleList"/>
    <dgm:cxn modelId="{DC829CDB-EC58-4B82-A155-BD076806E2B6}" type="presParOf" srcId="{CBCDEFAA-9B49-47CA-9E45-2E02A750B786}" destId="{9C0E3C6B-94BB-48A7-A650-B029EAC69E8A}" srcOrd="0" destOrd="0" presId="urn:microsoft.com/office/officeart/2008/layout/VerticalCircleList"/>
    <dgm:cxn modelId="{4C76000A-A52F-4987-ABD6-1E55F43ACE18}" type="presParOf" srcId="{CBCDEFAA-9B49-47CA-9E45-2E02A750B786}" destId="{21B93B46-56FA-464E-950D-2870A1F84BC5}" srcOrd="1" destOrd="0" presId="urn:microsoft.com/office/officeart/2008/layout/VerticalCircleList"/>
    <dgm:cxn modelId="{50BAAB35-2849-4B35-96A7-C4A26672C66F}" type="presParOf" srcId="{CBCDEFAA-9B49-47CA-9E45-2E02A750B786}" destId="{0F82918A-6FC9-43FF-8835-B11EAB2C86A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5629A-E514-4A23-88AD-7D01E238101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DE8CC-C7C5-478C-8B79-D134F8E307A0}">
      <dgm:prSet phldrT="[Text]"/>
      <dgm:spPr/>
      <dgm:t>
        <a:bodyPr/>
        <a:lstStyle/>
        <a:p>
          <a:r>
            <a:rPr lang="en-US" smtClean="0"/>
            <a:t>Biểu thức</a:t>
          </a:r>
          <a:endParaRPr lang="en-US"/>
        </a:p>
      </dgm:t>
    </dgm:pt>
    <dgm:pt modelId="{2BC5AFFF-019A-4E2D-A946-9FCB41404F08}" type="parTrans" cxnId="{FC703207-0F34-4F0D-9B57-C1B80E382C81}">
      <dgm:prSet/>
      <dgm:spPr/>
      <dgm:t>
        <a:bodyPr/>
        <a:lstStyle/>
        <a:p>
          <a:endParaRPr lang="en-US"/>
        </a:p>
      </dgm:t>
    </dgm:pt>
    <dgm:pt modelId="{81449913-9FE8-4B53-B541-BECD4514E042}" type="sibTrans" cxnId="{FC703207-0F34-4F0D-9B57-C1B80E382C81}">
      <dgm:prSet/>
      <dgm:spPr/>
      <dgm:t>
        <a:bodyPr/>
        <a:lstStyle/>
        <a:p>
          <a:endParaRPr lang="en-US"/>
        </a:p>
      </dgm:t>
    </dgm:pt>
    <dgm:pt modelId="{5206B646-A581-417D-88EE-FFE88412FB0E}">
      <dgm:prSet/>
      <dgm:spPr/>
      <dgm:t>
        <a:bodyPr/>
        <a:lstStyle/>
        <a:p>
          <a:r>
            <a:rPr lang="en-US" smtClean="0"/>
            <a:t>Các toán tử đơn</a:t>
          </a:r>
        </a:p>
      </dgm:t>
    </dgm:pt>
    <dgm:pt modelId="{0ECECDA4-B283-4378-8D87-05A08B43CD3E}" type="parTrans" cxnId="{9F6E0B26-2A60-45D4-962B-FD6F36A810DF}">
      <dgm:prSet/>
      <dgm:spPr/>
      <dgm:t>
        <a:bodyPr/>
        <a:lstStyle/>
        <a:p>
          <a:endParaRPr lang="en-US"/>
        </a:p>
      </dgm:t>
    </dgm:pt>
    <dgm:pt modelId="{C353C6FF-E4DC-4E49-9CB7-C518650ED8CC}" type="sibTrans" cxnId="{9F6E0B26-2A60-45D4-962B-FD6F36A810DF}">
      <dgm:prSet/>
      <dgm:spPr/>
      <dgm:t>
        <a:bodyPr/>
        <a:lstStyle/>
        <a:p>
          <a:endParaRPr lang="en-US"/>
        </a:p>
      </dgm:t>
    </dgm:pt>
    <dgm:pt modelId="{1DB3C407-E164-4D85-B903-9E4002256C06}">
      <dgm:prSet/>
      <dgm:spPr/>
      <dgm:t>
        <a:bodyPr/>
        <a:lstStyle/>
        <a:p>
          <a:r>
            <a:rPr lang="en-US" smtClean="0"/>
            <a:t>Các toán tử có cấu trúc</a:t>
          </a:r>
          <a:endParaRPr lang="en-US"/>
        </a:p>
      </dgm:t>
    </dgm:pt>
    <dgm:pt modelId="{B2EB68E5-6797-4896-A4F5-D88AAD4BF1A6}" type="parTrans" cxnId="{28BCEA06-8E0E-4523-8D9A-3703A594B1B2}">
      <dgm:prSet/>
      <dgm:spPr/>
      <dgm:t>
        <a:bodyPr/>
        <a:lstStyle/>
        <a:p>
          <a:endParaRPr lang="en-US"/>
        </a:p>
      </dgm:t>
    </dgm:pt>
    <dgm:pt modelId="{C938654F-3027-4F44-97D7-A65AC9BD82D7}" type="sibTrans" cxnId="{28BCEA06-8E0E-4523-8D9A-3703A594B1B2}">
      <dgm:prSet/>
      <dgm:spPr/>
      <dgm:t>
        <a:bodyPr/>
        <a:lstStyle/>
        <a:p>
          <a:endParaRPr lang="en-US"/>
        </a:p>
      </dgm:t>
    </dgm:pt>
    <dgm:pt modelId="{9D408018-8F15-4AD1-9FB1-07F9856DA85C}" type="pres">
      <dgm:prSet presAssocID="{49C5629A-E514-4A23-88AD-7D01E238101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C1F3ACC-DE51-4D1E-BED0-B07C141EFE13}" type="pres">
      <dgm:prSet presAssocID="{DACDE8CC-C7C5-478C-8B79-D134F8E307A0}" presName="noChildren" presStyleCnt="0"/>
      <dgm:spPr/>
    </dgm:pt>
    <dgm:pt modelId="{CFD1ECA9-CECC-45DB-811C-70C52D595172}" type="pres">
      <dgm:prSet presAssocID="{DACDE8CC-C7C5-478C-8B79-D134F8E307A0}" presName="gap" presStyleCnt="0"/>
      <dgm:spPr/>
    </dgm:pt>
    <dgm:pt modelId="{D8786E4C-D352-4017-AFD0-FFFB7A8B574C}" type="pres">
      <dgm:prSet presAssocID="{DACDE8CC-C7C5-478C-8B79-D134F8E307A0}" presName="medCircle2" presStyleLbl="vennNode1" presStyleIdx="0" presStyleCnt="3"/>
      <dgm:spPr/>
    </dgm:pt>
    <dgm:pt modelId="{C5B912E9-8CB8-4DEB-940D-985D569507E3}" type="pres">
      <dgm:prSet presAssocID="{DACDE8CC-C7C5-478C-8B79-D134F8E307A0}" presName="txLvlOnly1" presStyleLbl="revTx" presStyleIdx="0" presStyleCnt="3"/>
      <dgm:spPr/>
      <dgm:t>
        <a:bodyPr/>
        <a:lstStyle/>
        <a:p>
          <a:endParaRPr lang="en-US"/>
        </a:p>
      </dgm:t>
    </dgm:pt>
    <dgm:pt modelId="{12AC5E61-B0ED-4779-AD1B-22FC5262CD9D}" type="pres">
      <dgm:prSet presAssocID="{5206B646-A581-417D-88EE-FFE88412FB0E}" presName="noChildren" presStyleCnt="0"/>
      <dgm:spPr/>
    </dgm:pt>
    <dgm:pt modelId="{B5104A64-DAEC-48A9-94DC-70E977E2FB8A}" type="pres">
      <dgm:prSet presAssocID="{5206B646-A581-417D-88EE-FFE88412FB0E}" presName="gap" presStyleCnt="0"/>
      <dgm:spPr/>
    </dgm:pt>
    <dgm:pt modelId="{43163798-71C2-4279-854D-1BE013E4EFB7}" type="pres">
      <dgm:prSet presAssocID="{5206B646-A581-417D-88EE-FFE88412FB0E}" presName="medCircle2" presStyleLbl="vennNode1" presStyleIdx="1" presStyleCnt="3"/>
      <dgm:spPr/>
    </dgm:pt>
    <dgm:pt modelId="{541E7D9A-B345-40A5-9C6E-EA8AFBDA0F39}" type="pres">
      <dgm:prSet presAssocID="{5206B646-A581-417D-88EE-FFE88412FB0E}" presName="txLvlOnly1" presStyleLbl="revTx" presStyleIdx="1" presStyleCnt="3"/>
      <dgm:spPr/>
      <dgm:t>
        <a:bodyPr/>
        <a:lstStyle/>
        <a:p>
          <a:endParaRPr lang="en-US"/>
        </a:p>
      </dgm:t>
    </dgm:pt>
    <dgm:pt modelId="{7621A5ED-8FA4-48B8-BADB-B530299F2A76}" type="pres">
      <dgm:prSet presAssocID="{1DB3C407-E164-4D85-B903-9E4002256C06}" presName="noChildren" presStyleCnt="0"/>
      <dgm:spPr/>
    </dgm:pt>
    <dgm:pt modelId="{7A59287B-B0F8-43D4-A056-9A427F03C196}" type="pres">
      <dgm:prSet presAssocID="{1DB3C407-E164-4D85-B903-9E4002256C06}" presName="gap" presStyleCnt="0"/>
      <dgm:spPr/>
    </dgm:pt>
    <dgm:pt modelId="{708F061A-2628-4692-8FE3-77EA92C21393}" type="pres">
      <dgm:prSet presAssocID="{1DB3C407-E164-4D85-B903-9E4002256C06}" presName="medCircle2" presStyleLbl="vennNode1" presStyleIdx="2" presStyleCnt="3"/>
      <dgm:spPr/>
    </dgm:pt>
    <dgm:pt modelId="{0313172C-2B61-42A3-A5EB-0764C15C6533}" type="pres">
      <dgm:prSet presAssocID="{1DB3C407-E164-4D85-B903-9E4002256C06}" presName="txLvlOnly1" presStyleLbl="revTx" presStyleIdx="2" presStyleCnt="3"/>
      <dgm:spPr/>
      <dgm:t>
        <a:bodyPr/>
        <a:lstStyle/>
        <a:p>
          <a:endParaRPr lang="en-US"/>
        </a:p>
      </dgm:t>
    </dgm:pt>
  </dgm:ptLst>
  <dgm:cxnLst>
    <dgm:cxn modelId="{9F6E0B26-2A60-45D4-962B-FD6F36A810DF}" srcId="{49C5629A-E514-4A23-88AD-7D01E2381018}" destId="{5206B646-A581-417D-88EE-FFE88412FB0E}" srcOrd="1" destOrd="0" parTransId="{0ECECDA4-B283-4378-8D87-05A08B43CD3E}" sibTransId="{C353C6FF-E4DC-4E49-9CB7-C518650ED8CC}"/>
    <dgm:cxn modelId="{12002711-3B85-4410-AAA8-B0A259631B85}" type="presOf" srcId="{DACDE8CC-C7C5-478C-8B79-D134F8E307A0}" destId="{C5B912E9-8CB8-4DEB-940D-985D569507E3}" srcOrd="0" destOrd="0" presId="urn:microsoft.com/office/officeart/2008/layout/VerticalCircleList"/>
    <dgm:cxn modelId="{28BCEA06-8E0E-4523-8D9A-3703A594B1B2}" srcId="{49C5629A-E514-4A23-88AD-7D01E2381018}" destId="{1DB3C407-E164-4D85-B903-9E4002256C06}" srcOrd="2" destOrd="0" parTransId="{B2EB68E5-6797-4896-A4F5-D88AAD4BF1A6}" sibTransId="{C938654F-3027-4F44-97D7-A65AC9BD82D7}"/>
    <dgm:cxn modelId="{FC703207-0F34-4F0D-9B57-C1B80E382C81}" srcId="{49C5629A-E514-4A23-88AD-7D01E2381018}" destId="{DACDE8CC-C7C5-478C-8B79-D134F8E307A0}" srcOrd="0" destOrd="0" parTransId="{2BC5AFFF-019A-4E2D-A946-9FCB41404F08}" sibTransId="{81449913-9FE8-4B53-B541-BECD4514E042}"/>
    <dgm:cxn modelId="{82F660E0-21BA-4BA2-9EB1-0F0D304A476F}" type="presOf" srcId="{5206B646-A581-417D-88EE-FFE88412FB0E}" destId="{541E7D9A-B345-40A5-9C6E-EA8AFBDA0F39}" srcOrd="0" destOrd="0" presId="urn:microsoft.com/office/officeart/2008/layout/VerticalCircleList"/>
    <dgm:cxn modelId="{7E05CC89-D322-4DA1-9FBA-9C4F38D9F9ED}" type="presOf" srcId="{49C5629A-E514-4A23-88AD-7D01E2381018}" destId="{9D408018-8F15-4AD1-9FB1-07F9856DA85C}" srcOrd="0" destOrd="0" presId="urn:microsoft.com/office/officeart/2008/layout/VerticalCircleList"/>
    <dgm:cxn modelId="{22076860-FC8C-43FE-AC44-A32F903A8342}" type="presOf" srcId="{1DB3C407-E164-4D85-B903-9E4002256C06}" destId="{0313172C-2B61-42A3-A5EB-0764C15C6533}" srcOrd="0" destOrd="0" presId="urn:microsoft.com/office/officeart/2008/layout/VerticalCircleList"/>
    <dgm:cxn modelId="{D5C90771-5D64-4E8A-92BF-B865482A37A6}" type="presParOf" srcId="{9D408018-8F15-4AD1-9FB1-07F9856DA85C}" destId="{5C1F3ACC-DE51-4D1E-BED0-B07C141EFE13}" srcOrd="0" destOrd="0" presId="urn:microsoft.com/office/officeart/2008/layout/VerticalCircleList"/>
    <dgm:cxn modelId="{835F2133-2916-4F74-AE2B-9B115B8E9270}" type="presParOf" srcId="{5C1F3ACC-DE51-4D1E-BED0-B07C141EFE13}" destId="{CFD1ECA9-CECC-45DB-811C-70C52D595172}" srcOrd="0" destOrd="0" presId="urn:microsoft.com/office/officeart/2008/layout/VerticalCircleList"/>
    <dgm:cxn modelId="{BB046885-77D3-4BB3-B9F0-708A97DC58B5}" type="presParOf" srcId="{5C1F3ACC-DE51-4D1E-BED0-B07C141EFE13}" destId="{D8786E4C-D352-4017-AFD0-FFFB7A8B574C}" srcOrd="1" destOrd="0" presId="urn:microsoft.com/office/officeart/2008/layout/VerticalCircleList"/>
    <dgm:cxn modelId="{888208E0-C586-4192-9C4E-0E933D8CDC19}" type="presParOf" srcId="{5C1F3ACC-DE51-4D1E-BED0-B07C141EFE13}" destId="{C5B912E9-8CB8-4DEB-940D-985D569507E3}" srcOrd="2" destOrd="0" presId="urn:microsoft.com/office/officeart/2008/layout/VerticalCircleList"/>
    <dgm:cxn modelId="{803795AD-8506-489C-80AA-823789DF1BD9}" type="presParOf" srcId="{9D408018-8F15-4AD1-9FB1-07F9856DA85C}" destId="{12AC5E61-B0ED-4779-AD1B-22FC5262CD9D}" srcOrd="1" destOrd="0" presId="urn:microsoft.com/office/officeart/2008/layout/VerticalCircleList"/>
    <dgm:cxn modelId="{023FB541-9DC0-4871-A7AD-2688B5B50D28}" type="presParOf" srcId="{12AC5E61-B0ED-4779-AD1B-22FC5262CD9D}" destId="{B5104A64-DAEC-48A9-94DC-70E977E2FB8A}" srcOrd="0" destOrd="0" presId="urn:microsoft.com/office/officeart/2008/layout/VerticalCircleList"/>
    <dgm:cxn modelId="{DBF62FC2-3FF8-4663-9630-3EA38F28B403}" type="presParOf" srcId="{12AC5E61-B0ED-4779-AD1B-22FC5262CD9D}" destId="{43163798-71C2-4279-854D-1BE013E4EFB7}" srcOrd="1" destOrd="0" presId="urn:microsoft.com/office/officeart/2008/layout/VerticalCircleList"/>
    <dgm:cxn modelId="{D1FD7C2A-4731-4411-944B-4369A38B42F4}" type="presParOf" srcId="{12AC5E61-B0ED-4779-AD1B-22FC5262CD9D}" destId="{541E7D9A-B345-40A5-9C6E-EA8AFBDA0F39}" srcOrd="2" destOrd="0" presId="urn:microsoft.com/office/officeart/2008/layout/VerticalCircleList"/>
    <dgm:cxn modelId="{1C851570-08DE-4022-9C61-8E064CF1D766}" type="presParOf" srcId="{9D408018-8F15-4AD1-9FB1-07F9856DA85C}" destId="{7621A5ED-8FA4-48B8-BADB-B530299F2A76}" srcOrd="2" destOrd="0" presId="urn:microsoft.com/office/officeart/2008/layout/VerticalCircleList"/>
    <dgm:cxn modelId="{3F4AB3BE-C4B5-4475-BD23-7734BE763FFE}" type="presParOf" srcId="{7621A5ED-8FA4-48B8-BADB-B530299F2A76}" destId="{7A59287B-B0F8-43D4-A056-9A427F03C196}" srcOrd="0" destOrd="0" presId="urn:microsoft.com/office/officeart/2008/layout/VerticalCircleList"/>
    <dgm:cxn modelId="{2EF6079C-FBAB-4D6E-8E4E-2E0C1B5D97C9}" type="presParOf" srcId="{7621A5ED-8FA4-48B8-BADB-B530299F2A76}" destId="{708F061A-2628-4692-8FE3-77EA92C21393}" srcOrd="1" destOrd="0" presId="urn:microsoft.com/office/officeart/2008/layout/VerticalCircleList"/>
    <dgm:cxn modelId="{ACB8645C-1543-4133-8AA5-8719E2BAC794}" type="presParOf" srcId="{7621A5ED-8FA4-48B8-BADB-B530299F2A76}" destId="{0313172C-2B61-42A3-A5EB-0764C15C6533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12798-D7B1-4363-87F5-300F28665FE9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19E5C-81D7-471F-A06B-58B20E7CA536}">
      <dgm:prSet phldrT="[Text]" custT="1"/>
      <dgm:spPr/>
      <dgm:t>
        <a:bodyPr/>
        <a:lstStyle/>
        <a:p>
          <a:r>
            <a:rPr lang="en-US" sz="4000" smtClean="0"/>
            <a:t>Mảng</a:t>
          </a:r>
          <a:endParaRPr lang="en-US" sz="4000"/>
        </a:p>
      </dgm:t>
    </dgm:pt>
    <dgm:pt modelId="{5CCDBDE7-B89B-4628-9055-7AA18D0F333E}" type="parTrans" cxnId="{5E319D17-8B32-4CEC-98BA-A8C27A874BBC}">
      <dgm:prSet/>
      <dgm:spPr/>
      <dgm:t>
        <a:bodyPr/>
        <a:lstStyle/>
        <a:p>
          <a:endParaRPr lang="en-US" sz="4000"/>
        </a:p>
      </dgm:t>
    </dgm:pt>
    <dgm:pt modelId="{942F492A-428A-4867-8286-4F3EC7F78214}" type="sibTrans" cxnId="{5E319D17-8B32-4CEC-98BA-A8C27A874BBC}">
      <dgm:prSet/>
      <dgm:spPr/>
      <dgm:t>
        <a:bodyPr/>
        <a:lstStyle/>
        <a:p>
          <a:endParaRPr lang="en-US" sz="4000"/>
        </a:p>
      </dgm:t>
    </dgm:pt>
    <dgm:pt modelId="{DBCE2E96-AE4C-415E-BDF6-9504DEF20AB5}">
      <dgm:prSet custT="1"/>
      <dgm:spPr/>
      <dgm:t>
        <a:bodyPr/>
        <a:lstStyle/>
        <a:p>
          <a:r>
            <a:rPr lang="en-US" sz="4000" smtClean="0"/>
            <a:t>Con trỏ và tham chiếu</a:t>
          </a:r>
        </a:p>
      </dgm:t>
    </dgm:pt>
    <dgm:pt modelId="{C6B6C313-A1D8-492D-9C6D-04DB726DF0FC}" type="parTrans" cxnId="{F112D414-1854-43C7-A517-21D8FC4BFF53}">
      <dgm:prSet/>
      <dgm:spPr/>
      <dgm:t>
        <a:bodyPr/>
        <a:lstStyle/>
        <a:p>
          <a:endParaRPr lang="en-US" sz="4000"/>
        </a:p>
      </dgm:t>
    </dgm:pt>
    <dgm:pt modelId="{72F3EDFE-5F59-484F-B37A-0DE5F63F2028}" type="sibTrans" cxnId="{F112D414-1854-43C7-A517-21D8FC4BFF53}">
      <dgm:prSet/>
      <dgm:spPr/>
      <dgm:t>
        <a:bodyPr/>
        <a:lstStyle/>
        <a:p>
          <a:endParaRPr lang="en-US" sz="4000"/>
        </a:p>
      </dgm:t>
    </dgm:pt>
    <dgm:pt modelId="{C515FD66-FEC3-427D-97CA-F63A2DBC21E5}">
      <dgm:prSet custT="1"/>
      <dgm:spPr/>
      <dgm:t>
        <a:bodyPr/>
        <a:lstStyle/>
        <a:p>
          <a:r>
            <a:rPr lang="en-US" sz="4000" smtClean="0"/>
            <a:t>Hàm</a:t>
          </a:r>
        </a:p>
      </dgm:t>
    </dgm:pt>
    <dgm:pt modelId="{B3F952AE-831F-434F-88EE-0E9400A209C5}" type="parTrans" cxnId="{63929E7F-8370-4EA4-8993-8AEBBB2A4216}">
      <dgm:prSet/>
      <dgm:spPr/>
      <dgm:t>
        <a:bodyPr/>
        <a:lstStyle/>
        <a:p>
          <a:endParaRPr lang="en-US" sz="4000"/>
        </a:p>
      </dgm:t>
    </dgm:pt>
    <dgm:pt modelId="{B1DAEFEA-99E4-4330-B094-2778CB9EAE6B}" type="sibTrans" cxnId="{63929E7F-8370-4EA4-8993-8AEBBB2A4216}">
      <dgm:prSet/>
      <dgm:spPr/>
      <dgm:t>
        <a:bodyPr/>
        <a:lstStyle/>
        <a:p>
          <a:endParaRPr lang="en-US" sz="4000"/>
        </a:p>
      </dgm:t>
    </dgm:pt>
    <dgm:pt modelId="{0920BC11-7ACA-4CB7-9152-75094A56FF2B}" type="pres">
      <dgm:prSet presAssocID="{FB012798-D7B1-4363-87F5-300F28665FE9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8560196-1FF9-44B1-AEF9-BB28942CF6B1}" type="pres">
      <dgm:prSet presAssocID="{0F519E5C-81D7-471F-A06B-58B20E7CA536}" presName="noChildren" presStyleCnt="0"/>
      <dgm:spPr/>
    </dgm:pt>
    <dgm:pt modelId="{3F102D75-8FFF-4B1E-A937-3610B7216C33}" type="pres">
      <dgm:prSet presAssocID="{0F519E5C-81D7-471F-A06B-58B20E7CA536}" presName="gap" presStyleCnt="0"/>
      <dgm:spPr/>
    </dgm:pt>
    <dgm:pt modelId="{9C2DC47D-6FDB-4976-B142-8CB4CBBF73A5}" type="pres">
      <dgm:prSet presAssocID="{0F519E5C-81D7-471F-A06B-58B20E7CA536}" presName="medCircle2" presStyleLbl="vennNode1" presStyleIdx="0" presStyleCnt="3"/>
      <dgm:spPr/>
    </dgm:pt>
    <dgm:pt modelId="{D3E248A3-4EAB-49F2-99C9-4630127224C4}" type="pres">
      <dgm:prSet presAssocID="{0F519E5C-81D7-471F-A06B-58B20E7CA536}" presName="txLvlOnly1" presStyleLbl="revTx" presStyleIdx="0" presStyleCnt="3"/>
      <dgm:spPr/>
      <dgm:t>
        <a:bodyPr/>
        <a:lstStyle/>
        <a:p>
          <a:endParaRPr lang="en-US"/>
        </a:p>
      </dgm:t>
    </dgm:pt>
    <dgm:pt modelId="{749EF7F4-7B15-4BE6-8415-1C342476E08A}" type="pres">
      <dgm:prSet presAssocID="{DBCE2E96-AE4C-415E-BDF6-9504DEF20AB5}" presName="noChildren" presStyleCnt="0"/>
      <dgm:spPr/>
    </dgm:pt>
    <dgm:pt modelId="{BC5DE3FA-DB56-4599-94D7-20F9888CA728}" type="pres">
      <dgm:prSet presAssocID="{DBCE2E96-AE4C-415E-BDF6-9504DEF20AB5}" presName="gap" presStyleCnt="0"/>
      <dgm:spPr/>
    </dgm:pt>
    <dgm:pt modelId="{BA10F4CE-CD78-44C2-98DC-040826674893}" type="pres">
      <dgm:prSet presAssocID="{DBCE2E96-AE4C-415E-BDF6-9504DEF20AB5}" presName="medCircle2" presStyleLbl="vennNode1" presStyleIdx="1" presStyleCnt="3"/>
      <dgm:spPr/>
    </dgm:pt>
    <dgm:pt modelId="{520C8806-C92E-451E-AFE7-A132BBA59D9F}" type="pres">
      <dgm:prSet presAssocID="{DBCE2E96-AE4C-415E-BDF6-9504DEF20AB5}" presName="txLvlOnly1" presStyleLbl="revTx" presStyleIdx="1" presStyleCnt="3"/>
      <dgm:spPr/>
      <dgm:t>
        <a:bodyPr/>
        <a:lstStyle/>
        <a:p>
          <a:endParaRPr lang="en-US"/>
        </a:p>
      </dgm:t>
    </dgm:pt>
    <dgm:pt modelId="{F7D86EC2-B864-4F10-8633-F9908BD2E2A7}" type="pres">
      <dgm:prSet presAssocID="{C515FD66-FEC3-427D-97CA-F63A2DBC21E5}" presName="noChildren" presStyleCnt="0"/>
      <dgm:spPr/>
    </dgm:pt>
    <dgm:pt modelId="{A6488E4A-2E28-4FD7-B4E0-01830A718C03}" type="pres">
      <dgm:prSet presAssocID="{C515FD66-FEC3-427D-97CA-F63A2DBC21E5}" presName="gap" presStyleCnt="0"/>
      <dgm:spPr/>
    </dgm:pt>
    <dgm:pt modelId="{0FB0B513-A195-4615-B55C-708A7053CACB}" type="pres">
      <dgm:prSet presAssocID="{C515FD66-FEC3-427D-97CA-F63A2DBC21E5}" presName="medCircle2" presStyleLbl="vennNode1" presStyleIdx="2" presStyleCnt="3"/>
      <dgm:spPr/>
    </dgm:pt>
    <dgm:pt modelId="{385262A4-81B8-4478-BE20-D939A5749B8C}" type="pres">
      <dgm:prSet presAssocID="{C515FD66-FEC3-427D-97CA-F63A2DBC21E5}" presName="txLvlOnly1" presStyleLbl="revTx" presStyleIdx="2" presStyleCnt="3"/>
      <dgm:spPr/>
      <dgm:t>
        <a:bodyPr/>
        <a:lstStyle/>
        <a:p>
          <a:endParaRPr lang="en-US"/>
        </a:p>
      </dgm:t>
    </dgm:pt>
  </dgm:ptLst>
  <dgm:cxnLst>
    <dgm:cxn modelId="{D6D62650-2F7F-48B2-A32F-858CE0FEBD09}" type="presOf" srcId="{FB012798-D7B1-4363-87F5-300F28665FE9}" destId="{0920BC11-7ACA-4CB7-9152-75094A56FF2B}" srcOrd="0" destOrd="0" presId="urn:microsoft.com/office/officeart/2008/layout/VerticalCircleList"/>
    <dgm:cxn modelId="{5E319D17-8B32-4CEC-98BA-A8C27A874BBC}" srcId="{FB012798-D7B1-4363-87F5-300F28665FE9}" destId="{0F519E5C-81D7-471F-A06B-58B20E7CA536}" srcOrd="0" destOrd="0" parTransId="{5CCDBDE7-B89B-4628-9055-7AA18D0F333E}" sibTransId="{942F492A-428A-4867-8286-4F3EC7F78214}"/>
    <dgm:cxn modelId="{BE5B588F-9FE3-498B-8C55-115CC22B5F4C}" type="presOf" srcId="{0F519E5C-81D7-471F-A06B-58B20E7CA536}" destId="{D3E248A3-4EAB-49F2-99C9-4630127224C4}" srcOrd="0" destOrd="0" presId="urn:microsoft.com/office/officeart/2008/layout/VerticalCircleList"/>
    <dgm:cxn modelId="{856B34F2-9119-46E0-A53C-158C6C7B2D43}" type="presOf" srcId="{DBCE2E96-AE4C-415E-BDF6-9504DEF20AB5}" destId="{520C8806-C92E-451E-AFE7-A132BBA59D9F}" srcOrd="0" destOrd="0" presId="urn:microsoft.com/office/officeart/2008/layout/VerticalCircleList"/>
    <dgm:cxn modelId="{F112D414-1854-43C7-A517-21D8FC4BFF53}" srcId="{FB012798-D7B1-4363-87F5-300F28665FE9}" destId="{DBCE2E96-AE4C-415E-BDF6-9504DEF20AB5}" srcOrd="1" destOrd="0" parTransId="{C6B6C313-A1D8-492D-9C6D-04DB726DF0FC}" sibTransId="{72F3EDFE-5F59-484F-B37A-0DE5F63F2028}"/>
    <dgm:cxn modelId="{63929E7F-8370-4EA4-8993-8AEBBB2A4216}" srcId="{FB012798-D7B1-4363-87F5-300F28665FE9}" destId="{C515FD66-FEC3-427D-97CA-F63A2DBC21E5}" srcOrd="2" destOrd="0" parTransId="{B3F952AE-831F-434F-88EE-0E9400A209C5}" sibTransId="{B1DAEFEA-99E4-4330-B094-2778CB9EAE6B}"/>
    <dgm:cxn modelId="{5A00AF73-70CC-4E0B-8E34-A58D4AB7779A}" type="presOf" srcId="{C515FD66-FEC3-427D-97CA-F63A2DBC21E5}" destId="{385262A4-81B8-4478-BE20-D939A5749B8C}" srcOrd="0" destOrd="0" presId="urn:microsoft.com/office/officeart/2008/layout/VerticalCircleList"/>
    <dgm:cxn modelId="{7243A09B-665D-4248-9322-AF469932168E}" type="presParOf" srcId="{0920BC11-7ACA-4CB7-9152-75094A56FF2B}" destId="{18560196-1FF9-44B1-AEF9-BB28942CF6B1}" srcOrd="0" destOrd="0" presId="urn:microsoft.com/office/officeart/2008/layout/VerticalCircleList"/>
    <dgm:cxn modelId="{6F790352-5D0D-4009-9E81-EBEEA8136307}" type="presParOf" srcId="{18560196-1FF9-44B1-AEF9-BB28942CF6B1}" destId="{3F102D75-8FFF-4B1E-A937-3610B7216C33}" srcOrd="0" destOrd="0" presId="urn:microsoft.com/office/officeart/2008/layout/VerticalCircleList"/>
    <dgm:cxn modelId="{3FCC9E0E-2E83-4830-BE25-7DE2014E2103}" type="presParOf" srcId="{18560196-1FF9-44B1-AEF9-BB28942CF6B1}" destId="{9C2DC47D-6FDB-4976-B142-8CB4CBBF73A5}" srcOrd="1" destOrd="0" presId="urn:microsoft.com/office/officeart/2008/layout/VerticalCircleList"/>
    <dgm:cxn modelId="{42BFBA24-1335-4CBE-BDFD-5CA0904ED2BE}" type="presParOf" srcId="{18560196-1FF9-44B1-AEF9-BB28942CF6B1}" destId="{D3E248A3-4EAB-49F2-99C9-4630127224C4}" srcOrd="2" destOrd="0" presId="urn:microsoft.com/office/officeart/2008/layout/VerticalCircleList"/>
    <dgm:cxn modelId="{D880E30E-68CA-4083-BA99-70D908788B7A}" type="presParOf" srcId="{0920BC11-7ACA-4CB7-9152-75094A56FF2B}" destId="{749EF7F4-7B15-4BE6-8415-1C342476E08A}" srcOrd="1" destOrd="0" presId="urn:microsoft.com/office/officeart/2008/layout/VerticalCircleList"/>
    <dgm:cxn modelId="{C3F19112-D3D9-43F5-AA20-579EB3455EFF}" type="presParOf" srcId="{749EF7F4-7B15-4BE6-8415-1C342476E08A}" destId="{BC5DE3FA-DB56-4599-94D7-20F9888CA728}" srcOrd="0" destOrd="0" presId="urn:microsoft.com/office/officeart/2008/layout/VerticalCircleList"/>
    <dgm:cxn modelId="{C7C6066D-8A86-461D-BCDF-753F70F9876A}" type="presParOf" srcId="{749EF7F4-7B15-4BE6-8415-1C342476E08A}" destId="{BA10F4CE-CD78-44C2-98DC-040826674893}" srcOrd="1" destOrd="0" presId="urn:microsoft.com/office/officeart/2008/layout/VerticalCircleList"/>
    <dgm:cxn modelId="{B24228A7-77EC-4CF3-A400-F210BF9A38DF}" type="presParOf" srcId="{749EF7F4-7B15-4BE6-8415-1C342476E08A}" destId="{520C8806-C92E-451E-AFE7-A132BBA59D9F}" srcOrd="2" destOrd="0" presId="urn:microsoft.com/office/officeart/2008/layout/VerticalCircleList"/>
    <dgm:cxn modelId="{5559BE4E-89D3-47AD-B6DF-BC44AF4E467A}" type="presParOf" srcId="{0920BC11-7ACA-4CB7-9152-75094A56FF2B}" destId="{F7D86EC2-B864-4F10-8633-F9908BD2E2A7}" srcOrd="2" destOrd="0" presId="urn:microsoft.com/office/officeart/2008/layout/VerticalCircleList"/>
    <dgm:cxn modelId="{A5BE9FC3-4340-4AF9-BF01-5BECBAA291A8}" type="presParOf" srcId="{F7D86EC2-B864-4F10-8633-F9908BD2E2A7}" destId="{A6488E4A-2E28-4FD7-B4E0-01830A718C03}" srcOrd="0" destOrd="0" presId="urn:microsoft.com/office/officeart/2008/layout/VerticalCircleList"/>
    <dgm:cxn modelId="{D30C0C0A-542F-4532-9A5D-F8AFD103DED1}" type="presParOf" srcId="{F7D86EC2-B864-4F10-8633-F9908BD2E2A7}" destId="{0FB0B513-A195-4615-B55C-708A7053CACB}" srcOrd="1" destOrd="0" presId="urn:microsoft.com/office/officeart/2008/layout/VerticalCircleList"/>
    <dgm:cxn modelId="{C90628CA-AE21-44BB-B4EA-B8E3C4AD0788}" type="presParOf" srcId="{F7D86EC2-B864-4F10-8633-F9908BD2E2A7}" destId="{385262A4-81B8-4478-BE20-D939A5749B8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9C821E-3648-4708-B58D-9A21298C2810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EF770-30C5-44E6-BE21-D968ED7805F3}">
      <dgm:prSet phldrT="[Text]" custT="1"/>
      <dgm:spPr/>
      <dgm:t>
        <a:bodyPr/>
        <a:lstStyle/>
        <a:p>
          <a:r>
            <a:rPr lang="en-US" sz="4000" smtClean="0"/>
            <a:t>Các khái niệm</a:t>
          </a:r>
          <a:endParaRPr lang="en-US" sz="4000"/>
        </a:p>
      </dgm:t>
    </dgm:pt>
    <dgm:pt modelId="{C39449F1-5B7F-42F3-BF51-E8E5848EEAD7}" type="parTrans" cxnId="{E2E24002-8A48-48D9-8833-205C79471664}">
      <dgm:prSet/>
      <dgm:spPr/>
      <dgm:t>
        <a:bodyPr/>
        <a:lstStyle/>
        <a:p>
          <a:endParaRPr lang="en-US" sz="4000"/>
        </a:p>
      </dgm:t>
    </dgm:pt>
    <dgm:pt modelId="{526BBE09-9D89-4CC9-B43A-773AED26B47D}" type="sibTrans" cxnId="{E2E24002-8A48-48D9-8833-205C79471664}">
      <dgm:prSet/>
      <dgm:spPr/>
      <dgm:t>
        <a:bodyPr/>
        <a:lstStyle/>
        <a:p>
          <a:endParaRPr lang="en-US" sz="4000"/>
        </a:p>
      </dgm:t>
    </dgm:pt>
    <dgm:pt modelId="{B4B28840-A1C7-4225-B72A-16533BD81E7E}">
      <dgm:prSet custT="1"/>
      <dgm:spPr/>
      <dgm:t>
        <a:bodyPr/>
        <a:lstStyle/>
        <a:p>
          <a:r>
            <a:rPr lang="en-US" sz="4000" smtClean="0"/>
            <a:t>Xây dựng ADT</a:t>
          </a:r>
        </a:p>
      </dgm:t>
    </dgm:pt>
    <dgm:pt modelId="{E63E4BEA-F675-4EBD-A5C5-E6C96E6C1A6E}" type="parTrans" cxnId="{AFD40315-332A-4D23-B485-FAD572C471C4}">
      <dgm:prSet/>
      <dgm:spPr/>
      <dgm:t>
        <a:bodyPr/>
        <a:lstStyle/>
        <a:p>
          <a:endParaRPr lang="en-US" sz="4000"/>
        </a:p>
      </dgm:t>
    </dgm:pt>
    <dgm:pt modelId="{674C2759-F571-4251-A9D6-D4566840B23D}" type="sibTrans" cxnId="{AFD40315-332A-4D23-B485-FAD572C471C4}">
      <dgm:prSet/>
      <dgm:spPr/>
      <dgm:t>
        <a:bodyPr/>
        <a:lstStyle/>
        <a:p>
          <a:endParaRPr lang="en-US" sz="4000"/>
        </a:p>
      </dgm:t>
    </dgm:pt>
    <dgm:pt modelId="{E7804EC2-5677-4D19-8FB2-BC809DE2274F}">
      <dgm:prSet custT="1"/>
      <dgm:spPr/>
      <dgm:t>
        <a:bodyPr/>
        <a:lstStyle/>
        <a:p>
          <a:r>
            <a:rPr lang="en-US" sz="4000" smtClean="0"/>
            <a:t>Các toán tử</a:t>
          </a:r>
        </a:p>
      </dgm:t>
    </dgm:pt>
    <dgm:pt modelId="{86D36C37-8229-486A-8825-3BB0718D62D0}" type="parTrans" cxnId="{85DB3C9F-F3BA-4E4C-895D-5B9D8CE32617}">
      <dgm:prSet/>
      <dgm:spPr/>
      <dgm:t>
        <a:bodyPr/>
        <a:lstStyle/>
        <a:p>
          <a:endParaRPr lang="en-US" sz="4000"/>
        </a:p>
      </dgm:t>
    </dgm:pt>
    <dgm:pt modelId="{4873C4BC-6AD7-45F1-A193-CE892272B64B}" type="sibTrans" cxnId="{85DB3C9F-F3BA-4E4C-895D-5B9D8CE32617}">
      <dgm:prSet/>
      <dgm:spPr/>
      <dgm:t>
        <a:bodyPr/>
        <a:lstStyle/>
        <a:p>
          <a:endParaRPr lang="en-US" sz="4000"/>
        </a:p>
      </dgm:t>
    </dgm:pt>
    <dgm:pt modelId="{B6BEE1B8-EBD3-4375-9B4C-4EA256306DF9}">
      <dgm:prSet custT="1"/>
      <dgm:spPr/>
      <dgm:t>
        <a:bodyPr/>
        <a:lstStyle/>
        <a:p>
          <a:r>
            <a:rPr lang="en-US" sz="4000" smtClean="0"/>
            <a:t>Kế thừa</a:t>
          </a:r>
          <a:endParaRPr lang="en-US" sz="4000"/>
        </a:p>
      </dgm:t>
    </dgm:pt>
    <dgm:pt modelId="{15614A09-0412-41A4-AD40-AB5A7A6CDDFC}" type="parTrans" cxnId="{6AB9BFFC-C03E-49D3-B41F-871C9395AFFF}">
      <dgm:prSet/>
      <dgm:spPr/>
      <dgm:t>
        <a:bodyPr/>
        <a:lstStyle/>
        <a:p>
          <a:endParaRPr lang="en-US" sz="4000"/>
        </a:p>
      </dgm:t>
    </dgm:pt>
    <dgm:pt modelId="{E0111994-DBCC-49CE-BB7E-AE621450EA4B}" type="sibTrans" cxnId="{6AB9BFFC-C03E-49D3-B41F-871C9395AFFF}">
      <dgm:prSet/>
      <dgm:spPr/>
      <dgm:t>
        <a:bodyPr/>
        <a:lstStyle/>
        <a:p>
          <a:endParaRPr lang="en-US" sz="4000"/>
        </a:p>
      </dgm:t>
    </dgm:pt>
    <dgm:pt modelId="{8C37F83D-DEBB-400A-BBC6-7A78F6738D00}" type="pres">
      <dgm:prSet presAssocID="{519C821E-3648-4708-B58D-9A21298C2810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3A3984B-BF8D-4FDA-9E45-0DF7CF26D3E1}" type="pres">
      <dgm:prSet presAssocID="{D5EEF770-30C5-44E6-BE21-D968ED7805F3}" presName="noChildren" presStyleCnt="0"/>
      <dgm:spPr/>
    </dgm:pt>
    <dgm:pt modelId="{AB466275-1729-4C10-B0CF-C37ADD128C1D}" type="pres">
      <dgm:prSet presAssocID="{D5EEF770-30C5-44E6-BE21-D968ED7805F3}" presName="gap" presStyleCnt="0"/>
      <dgm:spPr/>
    </dgm:pt>
    <dgm:pt modelId="{B7E04A29-7DD0-4E4B-B967-30604D038153}" type="pres">
      <dgm:prSet presAssocID="{D5EEF770-30C5-44E6-BE21-D968ED7805F3}" presName="medCircle2" presStyleLbl="vennNode1" presStyleIdx="0" presStyleCnt="4"/>
      <dgm:spPr/>
    </dgm:pt>
    <dgm:pt modelId="{066173E7-3975-45C5-B546-FD1C1D4D3054}" type="pres">
      <dgm:prSet presAssocID="{D5EEF770-30C5-44E6-BE21-D968ED7805F3}" presName="txLvlOnly1" presStyleLbl="revTx" presStyleIdx="0" presStyleCnt="4"/>
      <dgm:spPr/>
      <dgm:t>
        <a:bodyPr/>
        <a:lstStyle/>
        <a:p>
          <a:endParaRPr lang="en-US"/>
        </a:p>
      </dgm:t>
    </dgm:pt>
    <dgm:pt modelId="{2D5E39F9-B09A-43E6-BFE5-DED88CA2C1BC}" type="pres">
      <dgm:prSet presAssocID="{B4B28840-A1C7-4225-B72A-16533BD81E7E}" presName="noChildren" presStyleCnt="0"/>
      <dgm:spPr/>
    </dgm:pt>
    <dgm:pt modelId="{60A18F2C-AA64-4053-9BA5-3697222F67BB}" type="pres">
      <dgm:prSet presAssocID="{B4B28840-A1C7-4225-B72A-16533BD81E7E}" presName="gap" presStyleCnt="0"/>
      <dgm:spPr/>
    </dgm:pt>
    <dgm:pt modelId="{2B4718BB-58A3-4497-945A-DC6622C7EA85}" type="pres">
      <dgm:prSet presAssocID="{B4B28840-A1C7-4225-B72A-16533BD81E7E}" presName="medCircle2" presStyleLbl="vennNode1" presStyleIdx="1" presStyleCnt="4"/>
      <dgm:spPr/>
    </dgm:pt>
    <dgm:pt modelId="{C71E6473-49F0-461E-A9EF-54FD9CE7A3C2}" type="pres">
      <dgm:prSet presAssocID="{B4B28840-A1C7-4225-B72A-16533BD81E7E}" presName="txLvlOnly1" presStyleLbl="revTx" presStyleIdx="1" presStyleCnt="4"/>
      <dgm:spPr/>
      <dgm:t>
        <a:bodyPr/>
        <a:lstStyle/>
        <a:p>
          <a:endParaRPr lang="en-US"/>
        </a:p>
      </dgm:t>
    </dgm:pt>
    <dgm:pt modelId="{992682B9-D13C-4BB2-B74A-451793898F4F}" type="pres">
      <dgm:prSet presAssocID="{E7804EC2-5677-4D19-8FB2-BC809DE2274F}" presName="noChildren" presStyleCnt="0"/>
      <dgm:spPr/>
    </dgm:pt>
    <dgm:pt modelId="{95AD7617-94D8-45E2-912E-98E9CE37B9A4}" type="pres">
      <dgm:prSet presAssocID="{E7804EC2-5677-4D19-8FB2-BC809DE2274F}" presName="gap" presStyleCnt="0"/>
      <dgm:spPr/>
    </dgm:pt>
    <dgm:pt modelId="{9BB20DE6-6F72-455A-9B04-76F94B3EA430}" type="pres">
      <dgm:prSet presAssocID="{E7804EC2-5677-4D19-8FB2-BC809DE2274F}" presName="medCircle2" presStyleLbl="vennNode1" presStyleIdx="2" presStyleCnt="4"/>
      <dgm:spPr/>
    </dgm:pt>
    <dgm:pt modelId="{C22929D4-0B51-43BA-89F4-E7BA0EA8823C}" type="pres">
      <dgm:prSet presAssocID="{E7804EC2-5677-4D19-8FB2-BC809DE2274F}" presName="txLvlOnly1" presStyleLbl="revTx" presStyleIdx="2" presStyleCnt="4"/>
      <dgm:spPr/>
      <dgm:t>
        <a:bodyPr/>
        <a:lstStyle/>
        <a:p>
          <a:endParaRPr lang="en-US"/>
        </a:p>
      </dgm:t>
    </dgm:pt>
    <dgm:pt modelId="{5C97012B-B828-4ACE-8019-0A20740C0818}" type="pres">
      <dgm:prSet presAssocID="{B6BEE1B8-EBD3-4375-9B4C-4EA256306DF9}" presName="noChildren" presStyleCnt="0"/>
      <dgm:spPr/>
    </dgm:pt>
    <dgm:pt modelId="{15EFF132-057E-4939-80A4-FAFD4166A62B}" type="pres">
      <dgm:prSet presAssocID="{B6BEE1B8-EBD3-4375-9B4C-4EA256306DF9}" presName="gap" presStyleCnt="0"/>
      <dgm:spPr/>
    </dgm:pt>
    <dgm:pt modelId="{6A7B971B-2710-4789-8FB4-ABB139D3D776}" type="pres">
      <dgm:prSet presAssocID="{B6BEE1B8-EBD3-4375-9B4C-4EA256306DF9}" presName="medCircle2" presStyleLbl="vennNode1" presStyleIdx="3" presStyleCnt="4"/>
      <dgm:spPr/>
    </dgm:pt>
    <dgm:pt modelId="{DB42A401-15A4-40C4-AF57-AFC3908CA9A0}" type="pres">
      <dgm:prSet presAssocID="{B6BEE1B8-EBD3-4375-9B4C-4EA256306DF9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E2E24002-8A48-48D9-8833-205C79471664}" srcId="{519C821E-3648-4708-B58D-9A21298C2810}" destId="{D5EEF770-30C5-44E6-BE21-D968ED7805F3}" srcOrd="0" destOrd="0" parTransId="{C39449F1-5B7F-42F3-BF51-E8E5848EEAD7}" sibTransId="{526BBE09-9D89-4CC9-B43A-773AED26B47D}"/>
    <dgm:cxn modelId="{6AB9BFFC-C03E-49D3-B41F-871C9395AFFF}" srcId="{519C821E-3648-4708-B58D-9A21298C2810}" destId="{B6BEE1B8-EBD3-4375-9B4C-4EA256306DF9}" srcOrd="3" destOrd="0" parTransId="{15614A09-0412-41A4-AD40-AB5A7A6CDDFC}" sibTransId="{E0111994-DBCC-49CE-BB7E-AE621450EA4B}"/>
    <dgm:cxn modelId="{85DB3C9F-F3BA-4E4C-895D-5B9D8CE32617}" srcId="{519C821E-3648-4708-B58D-9A21298C2810}" destId="{E7804EC2-5677-4D19-8FB2-BC809DE2274F}" srcOrd="2" destOrd="0" parTransId="{86D36C37-8229-486A-8825-3BB0718D62D0}" sibTransId="{4873C4BC-6AD7-45F1-A193-CE892272B64B}"/>
    <dgm:cxn modelId="{3B246BCF-F754-4F55-89C2-32F1DADF2607}" type="presOf" srcId="{D5EEF770-30C5-44E6-BE21-D968ED7805F3}" destId="{066173E7-3975-45C5-B546-FD1C1D4D3054}" srcOrd="0" destOrd="0" presId="urn:microsoft.com/office/officeart/2008/layout/VerticalCircleList"/>
    <dgm:cxn modelId="{A2662DE7-557C-4F85-A3E8-DF97BB2CE18B}" type="presOf" srcId="{B6BEE1B8-EBD3-4375-9B4C-4EA256306DF9}" destId="{DB42A401-15A4-40C4-AF57-AFC3908CA9A0}" srcOrd="0" destOrd="0" presId="urn:microsoft.com/office/officeart/2008/layout/VerticalCircleList"/>
    <dgm:cxn modelId="{68217085-AA00-46FB-966A-5BB9826C4C6B}" type="presOf" srcId="{519C821E-3648-4708-B58D-9A21298C2810}" destId="{8C37F83D-DEBB-400A-BBC6-7A78F6738D00}" srcOrd="0" destOrd="0" presId="urn:microsoft.com/office/officeart/2008/layout/VerticalCircleList"/>
    <dgm:cxn modelId="{0683C049-DF3A-4126-99EF-45CDA9DDEAE5}" type="presOf" srcId="{E7804EC2-5677-4D19-8FB2-BC809DE2274F}" destId="{C22929D4-0B51-43BA-89F4-E7BA0EA8823C}" srcOrd="0" destOrd="0" presId="urn:microsoft.com/office/officeart/2008/layout/VerticalCircleList"/>
    <dgm:cxn modelId="{5BF82941-8B1B-4AED-ADBC-320A42F4B627}" type="presOf" srcId="{B4B28840-A1C7-4225-B72A-16533BD81E7E}" destId="{C71E6473-49F0-461E-A9EF-54FD9CE7A3C2}" srcOrd="0" destOrd="0" presId="urn:microsoft.com/office/officeart/2008/layout/VerticalCircleList"/>
    <dgm:cxn modelId="{AFD40315-332A-4D23-B485-FAD572C471C4}" srcId="{519C821E-3648-4708-B58D-9A21298C2810}" destId="{B4B28840-A1C7-4225-B72A-16533BD81E7E}" srcOrd="1" destOrd="0" parTransId="{E63E4BEA-F675-4EBD-A5C5-E6C96E6C1A6E}" sibTransId="{674C2759-F571-4251-A9D6-D4566840B23D}"/>
    <dgm:cxn modelId="{B7AF5E97-1292-4BA6-A033-81BC2DFD64CE}" type="presParOf" srcId="{8C37F83D-DEBB-400A-BBC6-7A78F6738D00}" destId="{43A3984B-BF8D-4FDA-9E45-0DF7CF26D3E1}" srcOrd="0" destOrd="0" presId="urn:microsoft.com/office/officeart/2008/layout/VerticalCircleList"/>
    <dgm:cxn modelId="{913B1391-A059-4A26-9078-789847E49C35}" type="presParOf" srcId="{43A3984B-BF8D-4FDA-9E45-0DF7CF26D3E1}" destId="{AB466275-1729-4C10-B0CF-C37ADD128C1D}" srcOrd="0" destOrd="0" presId="urn:microsoft.com/office/officeart/2008/layout/VerticalCircleList"/>
    <dgm:cxn modelId="{75A22F0E-4EAB-4A16-9D6C-20D0CA8F0E9F}" type="presParOf" srcId="{43A3984B-BF8D-4FDA-9E45-0DF7CF26D3E1}" destId="{B7E04A29-7DD0-4E4B-B967-30604D038153}" srcOrd="1" destOrd="0" presId="urn:microsoft.com/office/officeart/2008/layout/VerticalCircleList"/>
    <dgm:cxn modelId="{832F506C-3709-4A6B-B481-FE3189B1756D}" type="presParOf" srcId="{43A3984B-BF8D-4FDA-9E45-0DF7CF26D3E1}" destId="{066173E7-3975-45C5-B546-FD1C1D4D3054}" srcOrd="2" destOrd="0" presId="urn:microsoft.com/office/officeart/2008/layout/VerticalCircleList"/>
    <dgm:cxn modelId="{7F65D866-5DFF-4E34-A440-2D29CF6A178A}" type="presParOf" srcId="{8C37F83D-DEBB-400A-BBC6-7A78F6738D00}" destId="{2D5E39F9-B09A-43E6-BFE5-DED88CA2C1BC}" srcOrd="1" destOrd="0" presId="urn:microsoft.com/office/officeart/2008/layout/VerticalCircleList"/>
    <dgm:cxn modelId="{0A00325B-CDB5-4A78-BBB9-03F6CE8F62EA}" type="presParOf" srcId="{2D5E39F9-B09A-43E6-BFE5-DED88CA2C1BC}" destId="{60A18F2C-AA64-4053-9BA5-3697222F67BB}" srcOrd="0" destOrd="0" presId="urn:microsoft.com/office/officeart/2008/layout/VerticalCircleList"/>
    <dgm:cxn modelId="{7E8087A4-B178-4618-911A-D45297737473}" type="presParOf" srcId="{2D5E39F9-B09A-43E6-BFE5-DED88CA2C1BC}" destId="{2B4718BB-58A3-4497-945A-DC6622C7EA85}" srcOrd="1" destOrd="0" presId="urn:microsoft.com/office/officeart/2008/layout/VerticalCircleList"/>
    <dgm:cxn modelId="{0D3BCB37-77BC-4C60-B1AF-4DB1069D5716}" type="presParOf" srcId="{2D5E39F9-B09A-43E6-BFE5-DED88CA2C1BC}" destId="{C71E6473-49F0-461E-A9EF-54FD9CE7A3C2}" srcOrd="2" destOrd="0" presId="urn:microsoft.com/office/officeart/2008/layout/VerticalCircleList"/>
    <dgm:cxn modelId="{BCF8599B-6D09-4D11-914C-C8EC840A7691}" type="presParOf" srcId="{8C37F83D-DEBB-400A-BBC6-7A78F6738D00}" destId="{992682B9-D13C-4BB2-B74A-451793898F4F}" srcOrd="2" destOrd="0" presId="urn:microsoft.com/office/officeart/2008/layout/VerticalCircleList"/>
    <dgm:cxn modelId="{0EED87C9-14D1-4E50-910F-62E110BFC3FC}" type="presParOf" srcId="{992682B9-D13C-4BB2-B74A-451793898F4F}" destId="{95AD7617-94D8-45E2-912E-98E9CE37B9A4}" srcOrd="0" destOrd="0" presId="urn:microsoft.com/office/officeart/2008/layout/VerticalCircleList"/>
    <dgm:cxn modelId="{75CEF935-3C89-485F-A025-114A226D18F3}" type="presParOf" srcId="{992682B9-D13C-4BB2-B74A-451793898F4F}" destId="{9BB20DE6-6F72-455A-9B04-76F94B3EA430}" srcOrd="1" destOrd="0" presId="urn:microsoft.com/office/officeart/2008/layout/VerticalCircleList"/>
    <dgm:cxn modelId="{DA8D8CB6-949A-4CDC-902D-6CB029D5042B}" type="presParOf" srcId="{992682B9-D13C-4BB2-B74A-451793898F4F}" destId="{C22929D4-0B51-43BA-89F4-E7BA0EA8823C}" srcOrd="2" destOrd="0" presId="urn:microsoft.com/office/officeart/2008/layout/VerticalCircleList"/>
    <dgm:cxn modelId="{7A817841-8DF2-4FAB-9E0D-1FB1D3769982}" type="presParOf" srcId="{8C37F83D-DEBB-400A-BBC6-7A78F6738D00}" destId="{5C97012B-B828-4ACE-8019-0A20740C0818}" srcOrd="3" destOrd="0" presId="urn:microsoft.com/office/officeart/2008/layout/VerticalCircleList"/>
    <dgm:cxn modelId="{8F45A08B-6FAA-4CE6-844D-3B418CF6DA9C}" type="presParOf" srcId="{5C97012B-B828-4ACE-8019-0A20740C0818}" destId="{15EFF132-057E-4939-80A4-FAFD4166A62B}" srcOrd="0" destOrd="0" presId="urn:microsoft.com/office/officeart/2008/layout/VerticalCircleList"/>
    <dgm:cxn modelId="{4A9BD1F5-D31A-4441-8B97-7F315DE6A426}" type="presParOf" srcId="{5C97012B-B828-4ACE-8019-0A20740C0818}" destId="{6A7B971B-2710-4789-8FB4-ABB139D3D776}" srcOrd="1" destOrd="0" presId="urn:microsoft.com/office/officeart/2008/layout/VerticalCircleList"/>
    <dgm:cxn modelId="{40A5FE63-DB9C-4D74-852D-36FB7F085FB9}" type="presParOf" srcId="{5C97012B-B828-4ACE-8019-0A20740C0818}" destId="{DB42A401-15A4-40C4-AF57-AFC3908CA9A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9280FA-B10C-4A87-AFE6-FE09FD9D235D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1BA7B-066C-4094-B9EA-81E00B0B78AD}">
      <dgm:prSet phldrT="[Text]"/>
      <dgm:spPr/>
      <dgm:t>
        <a:bodyPr/>
        <a:lstStyle/>
        <a:p>
          <a:r>
            <a:rPr lang="en-US" smtClean="0"/>
            <a:t>Array, BoundStack và BoundQueue</a:t>
          </a:r>
          <a:endParaRPr lang="en-US"/>
        </a:p>
      </dgm:t>
    </dgm:pt>
    <dgm:pt modelId="{6D2E17CD-406C-4BFE-94F1-65315984EAB2}" type="parTrans" cxnId="{A60D83CB-6ECC-4CC9-8801-1564A7F7229F}">
      <dgm:prSet/>
      <dgm:spPr/>
      <dgm:t>
        <a:bodyPr/>
        <a:lstStyle/>
        <a:p>
          <a:endParaRPr lang="en-US"/>
        </a:p>
      </dgm:t>
    </dgm:pt>
    <dgm:pt modelId="{22D528B6-382E-4E3F-A53C-A16CAD5E1098}" type="sibTrans" cxnId="{A60D83CB-6ECC-4CC9-8801-1564A7F7229F}">
      <dgm:prSet/>
      <dgm:spPr/>
      <dgm:t>
        <a:bodyPr/>
        <a:lstStyle/>
        <a:p>
          <a:endParaRPr lang="en-US"/>
        </a:p>
      </dgm:t>
    </dgm:pt>
    <dgm:pt modelId="{1F6C3DF1-0E8A-4D42-98AC-A0BC897C5660}">
      <dgm:prSet/>
      <dgm:spPr/>
      <dgm:t>
        <a:bodyPr/>
        <a:lstStyle/>
        <a:p>
          <a:r>
            <a:rPr lang="en-US" smtClean="0"/>
            <a:t>LinkedList</a:t>
          </a:r>
          <a:endParaRPr lang="en-US"/>
        </a:p>
      </dgm:t>
    </dgm:pt>
    <dgm:pt modelId="{B1A8644F-1397-4D78-AB5B-4D4B45DC9F1F}" type="parTrans" cxnId="{DFE268E6-60FD-4D58-B46C-A9CA8B06305F}">
      <dgm:prSet/>
      <dgm:spPr/>
      <dgm:t>
        <a:bodyPr/>
        <a:lstStyle/>
        <a:p>
          <a:endParaRPr lang="en-US"/>
        </a:p>
      </dgm:t>
    </dgm:pt>
    <dgm:pt modelId="{C1DC776E-01AD-4A45-8DD9-6D591C579FF0}" type="sibTrans" cxnId="{DFE268E6-60FD-4D58-B46C-A9CA8B06305F}">
      <dgm:prSet/>
      <dgm:spPr/>
      <dgm:t>
        <a:bodyPr/>
        <a:lstStyle/>
        <a:p>
          <a:endParaRPr lang="en-US"/>
        </a:p>
      </dgm:t>
    </dgm:pt>
    <dgm:pt modelId="{29C52EE4-8A1B-498A-B32C-6E5C74FD5388}">
      <dgm:prSet/>
      <dgm:spPr/>
      <dgm:t>
        <a:bodyPr/>
        <a:lstStyle/>
        <a:p>
          <a:r>
            <a:rPr lang="en-US" smtClean="0"/>
            <a:t>Binary Search Tree</a:t>
          </a:r>
          <a:endParaRPr lang="vi-VN"/>
        </a:p>
      </dgm:t>
    </dgm:pt>
    <dgm:pt modelId="{65C7C7BF-4C36-4D7A-8ED5-450AA4B6D935}" type="parTrans" cxnId="{D91FDB12-4977-498D-9E44-2BE26AB0E113}">
      <dgm:prSet/>
      <dgm:spPr/>
      <dgm:t>
        <a:bodyPr/>
        <a:lstStyle/>
        <a:p>
          <a:endParaRPr lang="en-US"/>
        </a:p>
      </dgm:t>
    </dgm:pt>
    <dgm:pt modelId="{4222D317-6CE1-4E46-91C6-8F78A52A1D4D}" type="sibTrans" cxnId="{D91FDB12-4977-498D-9E44-2BE26AB0E113}">
      <dgm:prSet/>
      <dgm:spPr/>
      <dgm:t>
        <a:bodyPr/>
        <a:lstStyle/>
        <a:p>
          <a:endParaRPr lang="en-US"/>
        </a:p>
      </dgm:t>
    </dgm:pt>
    <dgm:pt modelId="{885F7C55-D4F4-4EC0-88D3-F86CA5FA0FE4}" type="pres">
      <dgm:prSet presAssocID="{399280FA-B10C-4A87-AFE6-FE09FD9D235D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71C6614-04F6-4898-8EEC-313880C25567}" type="pres">
      <dgm:prSet presAssocID="{0F81BA7B-066C-4094-B9EA-81E00B0B78AD}" presName="noChildren" presStyleCnt="0"/>
      <dgm:spPr/>
    </dgm:pt>
    <dgm:pt modelId="{5541696C-93B5-481F-9650-4A105ACB3013}" type="pres">
      <dgm:prSet presAssocID="{0F81BA7B-066C-4094-B9EA-81E00B0B78AD}" presName="gap" presStyleCnt="0"/>
      <dgm:spPr/>
    </dgm:pt>
    <dgm:pt modelId="{8EC3DFC5-7737-4505-A02F-0EFBF59F8851}" type="pres">
      <dgm:prSet presAssocID="{0F81BA7B-066C-4094-B9EA-81E00B0B78AD}" presName="medCircle2" presStyleLbl="vennNode1" presStyleIdx="0" presStyleCnt="3"/>
      <dgm:spPr/>
    </dgm:pt>
    <dgm:pt modelId="{4849D23D-F912-4802-867A-63279FB01258}" type="pres">
      <dgm:prSet presAssocID="{0F81BA7B-066C-4094-B9EA-81E00B0B78AD}" presName="txLvlOnly1" presStyleLbl="revTx" presStyleIdx="0" presStyleCnt="3"/>
      <dgm:spPr/>
      <dgm:t>
        <a:bodyPr/>
        <a:lstStyle/>
        <a:p>
          <a:endParaRPr lang="en-US"/>
        </a:p>
      </dgm:t>
    </dgm:pt>
    <dgm:pt modelId="{683E14F3-9F72-4C05-8D59-7592F82DE8CC}" type="pres">
      <dgm:prSet presAssocID="{1F6C3DF1-0E8A-4D42-98AC-A0BC897C5660}" presName="noChildren" presStyleCnt="0"/>
      <dgm:spPr/>
    </dgm:pt>
    <dgm:pt modelId="{232F0255-92C4-4F93-A3B1-94A2D49E1476}" type="pres">
      <dgm:prSet presAssocID="{1F6C3DF1-0E8A-4D42-98AC-A0BC897C5660}" presName="gap" presStyleCnt="0"/>
      <dgm:spPr/>
    </dgm:pt>
    <dgm:pt modelId="{35FD85B4-59F8-4BCE-AD72-DFCF8A3D00D8}" type="pres">
      <dgm:prSet presAssocID="{1F6C3DF1-0E8A-4D42-98AC-A0BC897C5660}" presName="medCircle2" presStyleLbl="vennNode1" presStyleIdx="1" presStyleCnt="3"/>
      <dgm:spPr/>
    </dgm:pt>
    <dgm:pt modelId="{BEF0F1E2-0628-451F-A458-ADAB3BD2CE0D}" type="pres">
      <dgm:prSet presAssocID="{1F6C3DF1-0E8A-4D42-98AC-A0BC897C5660}" presName="txLvlOnly1" presStyleLbl="revTx" presStyleIdx="1" presStyleCnt="3"/>
      <dgm:spPr/>
      <dgm:t>
        <a:bodyPr/>
        <a:lstStyle/>
        <a:p>
          <a:endParaRPr lang="en-US"/>
        </a:p>
      </dgm:t>
    </dgm:pt>
    <dgm:pt modelId="{C0FCFE9F-2874-4C93-AF40-00BAD420D2BE}" type="pres">
      <dgm:prSet presAssocID="{29C52EE4-8A1B-498A-B32C-6E5C74FD5388}" presName="noChildren" presStyleCnt="0"/>
      <dgm:spPr/>
    </dgm:pt>
    <dgm:pt modelId="{5C0F4408-4B35-4026-B08C-C9E802AD4AE9}" type="pres">
      <dgm:prSet presAssocID="{29C52EE4-8A1B-498A-B32C-6E5C74FD5388}" presName="gap" presStyleCnt="0"/>
      <dgm:spPr/>
    </dgm:pt>
    <dgm:pt modelId="{742274D7-E15B-41FD-AE3E-2D600065380D}" type="pres">
      <dgm:prSet presAssocID="{29C52EE4-8A1B-498A-B32C-6E5C74FD5388}" presName="medCircle2" presStyleLbl="vennNode1" presStyleIdx="2" presStyleCnt="3"/>
      <dgm:spPr/>
    </dgm:pt>
    <dgm:pt modelId="{2774915A-460C-4DBB-A517-269FCFD47729}" type="pres">
      <dgm:prSet presAssocID="{29C52EE4-8A1B-498A-B32C-6E5C74FD5388}" presName="txLvlOnly1" presStyleLbl="revTx" presStyleIdx="2" presStyleCnt="3"/>
      <dgm:spPr/>
      <dgm:t>
        <a:bodyPr/>
        <a:lstStyle/>
        <a:p>
          <a:endParaRPr lang="en-US"/>
        </a:p>
      </dgm:t>
    </dgm:pt>
  </dgm:ptLst>
  <dgm:cxnLst>
    <dgm:cxn modelId="{DFE268E6-60FD-4D58-B46C-A9CA8B06305F}" srcId="{399280FA-B10C-4A87-AFE6-FE09FD9D235D}" destId="{1F6C3DF1-0E8A-4D42-98AC-A0BC897C5660}" srcOrd="1" destOrd="0" parTransId="{B1A8644F-1397-4D78-AB5B-4D4B45DC9F1F}" sibTransId="{C1DC776E-01AD-4A45-8DD9-6D591C579FF0}"/>
    <dgm:cxn modelId="{503EBF6A-28C1-4FBE-9B14-14053C0A5056}" type="presOf" srcId="{399280FA-B10C-4A87-AFE6-FE09FD9D235D}" destId="{885F7C55-D4F4-4EC0-88D3-F86CA5FA0FE4}" srcOrd="0" destOrd="0" presId="urn:microsoft.com/office/officeart/2008/layout/VerticalCircleList"/>
    <dgm:cxn modelId="{B5887735-10A0-4D57-9DFD-101C2E0361B6}" type="presOf" srcId="{0F81BA7B-066C-4094-B9EA-81E00B0B78AD}" destId="{4849D23D-F912-4802-867A-63279FB01258}" srcOrd="0" destOrd="0" presId="urn:microsoft.com/office/officeart/2008/layout/VerticalCircleList"/>
    <dgm:cxn modelId="{C9D1159D-3083-43FD-9587-B778124150EC}" type="presOf" srcId="{29C52EE4-8A1B-498A-B32C-6E5C74FD5388}" destId="{2774915A-460C-4DBB-A517-269FCFD47729}" srcOrd="0" destOrd="0" presId="urn:microsoft.com/office/officeart/2008/layout/VerticalCircleList"/>
    <dgm:cxn modelId="{D91FDB12-4977-498D-9E44-2BE26AB0E113}" srcId="{399280FA-B10C-4A87-AFE6-FE09FD9D235D}" destId="{29C52EE4-8A1B-498A-B32C-6E5C74FD5388}" srcOrd="2" destOrd="0" parTransId="{65C7C7BF-4C36-4D7A-8ED5-450AA4B6D935}" sibTransId="{4222D317-6CE1-4E46-91C6-8F78A52A1D4D}"/>
    <dgm:cxn modelId="{FA1BF0AA-12AE-4169-8A6E-91F61416DF35}" type="presOf" srcId="{1F6C3DF1-0E8A-4D42-98AC-A0BC897C5660}" destId="{BEF0F1E2-0628-451F-A458-ADAB3BD2CE0D}" srcOrd="0" destOrd="0" presId="urn:microsoft.com/office/officeart/2008/layout/VerticalCircleList"/>
    <dgm:cxn modelId="{A60D83CB-6ECC-4CC9-8801-1564A7F7229F}" srcId="{399280FA-B10C-4A87-AFE6-FE09FD9D235D}" destId="{0F81BA7B-066C-4094-B9EA-81E00B0B78AD}" srcOrd="0" destOrd="0" parTransId="{6D2E17CD-406C-4BFE-94F1-65315984EAB2}" sibTransId="{22D528B6-382E-4E3F-A53C-A16CAD5E1098}"/>
    <dgm:cxn modelId="{E1F579DE-E79E-44BF-9955-17829DF25421}" type="presParOf" srcId="{885F7C55-D4F4-4EC0-88D3-F86CA5FA0FE4}" destId="{171C6614-04F6-4898-8EEC-313880C25567}" srcOrd="0" destOrd="0" presId="urn:microsoft.com/office/officeart/2008/layout/VerticalCircleList"/>
    <dgm:cxn modelId="{3BFB4391-B551-48BA-BF6F-3B314B298D8A}" type="presParOf" srcId="{171C6614-04F6-4898-8EEC-313880C25567}" destId="{5541696C-93B5-481F-9650-4A105ACB3013}" srcOrd="0" destOrd="0" presId="urn:microsoft.com/office/officeart/2008/layout/VerticalCircleList"/>
    <dgm:cxn modelId="{91AE38A8-B010-4B95-A6D4-9A2F668706C0}" type="presParOf" srcId="{171C6614-04F6-4898-8EEC-313880C25567}" destId="{8EC3DFC5-7737-4505-A02F-0EFBF59F8851}" srcOrd="1" destOrd="0" presId="urn:microsoft.com/office/officeart/2008/layout/VerticalCircleList"/>
    <dgm:cxn modelId="{E8A246D5-B93E-4714-89C8-658E1260E621}" type="presParOf" srcId="{171C6614-04F6-4898-8EEC-313880C25567}" destId="{4849D23D-F912-4802-867A-63279FB01258}" srcOrd="2" destOrd="0" presId="urn:microsoft.com/office/officeart/2008/layout/VerticalCircleList"/>
    <dgm:cxn modelId="{87238B8A-1C80-454A-BC84-658C1F7CF168}" type="presParOf" srcId="{885F7C55-D4F4-4EC0-88D3-F86CA5FA0FE4}" destId="{683E14F3-9F72-4C05-8D59-7592F82DE8CC}" srcOrd="1" destOrd="0" presId="urn:microsoft.com/office/officeart/2008/layout/VerticalCircleList"/>
    <dgm:cxn modelId="{E729A3CE-4F99-4CA2-9516-961563746A6E}" type="presParOf" srcId="{683E14F3-9F72-4C05-8D59-7592F82DE8CC}" destId="{232F0255-92C4-4F93-A3B1-94A2D49E1476}" srcOrd="0" destOrd="0" presId="urn:microsoft.com/office/officeart/2008/layout/VerticalCircleList"/>
    <dgm:cxn modelId="{1114CD82-5084-4514-B18D-EAECADAED263}" type="presParOf" srcId="{683E14F3-9F72-4C05-8D59-7592F82DE8CC}" destId="{35FD85B4-59F8-4BCE-AD72-DFCF8A3D00D8}" srcOrd="1" destOrd="0" presId="urn:microsoft.com/office/officeart/2008/layout/VerticalCircleList"/>
    <dgm:cxn modelId="{E82AF3EE-23F2-4568-BB5C-B88C2BE2A9E4}" type="presParOf" srcId="{683E14F3-9F72-4C05-8D59-7592F82DE8CC}" destId="{BEF0F1E2-0628-451F-A458-ADAB3BD2CE0D}" srcOrd="2" destOrd="0" presId="urn:microsoft.com/office/officeart/2008/layout/VerticalCircleList"/>
    <dgm:cxn modelId="{E72974CD-3C07-43FF-A6F7-5B74435867B1}" type="presParOf" srcId="{885F7C55-D4F4-4EC0-88D3-F86CA5FA0FE4}" destId="{C0FCFE9F-2874-4C93-AF40-00BAD420D2BE}" srcOrd="2" destOrd="0" presId="urn:microsoft.com/office/officeart/2008/layout/VerticalCircleList"/>
    <dgm:cxn modelId="{82F0D884-1125-4B00-B01C-647CC3719631}" type="presParOf" srcId="{C0FCFE9F-2874-4C93-AF40-00BAD420D2BE}" destId="{5C0F4408-4B35-4026-B08C-C9E802AD4AE9}" srcOrd="0" destOrd="0" presId="urn:microsoft.com/office/officeart/2008/layout/VerticalCircleList"/>
    <dgm:cxn modelId="{E3BB7464-2080-4EEB-A1C9-17086CE1908A}" type="presParOf" srcId="{C0FCFE9F-2874-4C93-AF40-00BAD420D2BE}" destId="{742274D7-E15B-41FD-AE3E-2D600065380D}" srcOrd="1" destOrd="0" presId="urn:microsoft.com/office/officeart/2008/layout/VerticalCircleList"/>
    <dgm:cxn modelId="{F501E403-22DC-4D4C-99DD-FE78021B42A5}" type="presParOf" srcId="{C0FCFE9F-2874-4C93-AF40-00BAD420D2BE}" destId="{2774915A-460C-4DBB-A517-269FCFD4772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89380-3F34-43AA-9340-3D7EEFA9E40D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06D2-5225-4174-88F5-DDAD9BD28134}">
      <dsp:nvSpPr>
        <dsp:cNvPr id="0" name=""/>
        <dsp:cNvSpPr/>
      </dsp:nvSpPr>
      <dsp:spPr>
        <a:xfrm>
          <a:off x="364315" y="238337"/>
          <a:ext cx="7802801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Đặc điểm của C/C++</a:t>
          </a:r>
          <a:endParaRPr lang="en-US" sz="2500" kern="1200"/>
        </a:p>
      </dsp:txBody>
      <dsp:txXfrm>
        <a:off x="364315" y="238337"/>
        <a:ext cx="7802801" cy="476493"/>
      </dsp:txXfrm>
    </dsp:sp>
    <dsp:sp modelId="{FB8DCF68-EDF4-45D1-8E81-453E920ED3C7}">
      <dsp:nvSpPr>
        <dsp:cNvPr id="0" name=""/>
        <dsp:cNvSpPr/>
      </dsp:nvSpPr>
      <dsp:spPr>
        <a:xfrm>
          <a:off x="66507" y="178775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9ACF05C-D5FD-4A22-BFC2-802C08F78DCB}">
      <dsp:nvSpPr>
        <dsp:cNvPr id="0" name=""/>
        <dsp:cNvSpPr/>
      </dsp:nvSpPr>
      <dsp:spPr>
        <a:xfrm>
          <a:off x="756263" y="952986"/>
          <a:ext cx="7410853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Các thành phần cơ bản</a:t>
          </a:r>
          <a:endParaRPr lang="en-US" sz="2500" kern="1200"/>
        </a:p>
      </dsp:txBody>
      <dsp:txXfrm>
        <a:off x="756263" y="952986"/>
        <a:ext cx="7410853" cy="476493"/>
      </dsp:txXfrm>
    </dsp:sp>
    <dsp:sp modelId="{4DCE624B-E886-43A4-B493-73606D0AC64F}">
      <dsp:nvSpPr>
        <dsp:cNvPr id="0" name=""/>
        <dsp:cNvSpPr/>
      </dsp:nvSpPr>
      <dsp:spPr>
        <a:xfrm>
          <a:off x="458455" y="893425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1E0EA6C-7981-455C-818D-F6AF922C4572}">
      <dsp:nvSpPr>
        <dsp:cNvPr id="0" name=""/>
        <dsp:cNvSpPr/>
      </dsp:nvSpPr>
      <dsp:spPr>
        <a:xfrm>
          <a:off x="935492" y="1667636"/>
          <a:ext cx="7231625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Biểu thức và toán tử</a:t>
          </a:r>
          <a:endParaRPr lang="en-US" sz="2500" kern="1200"/>
        </a:p>
      </dsp:txBody>
      <dsp:txXfrm>
        <a:off x="935492" y="1667636"/>
        <a:ext cx="7231625" cy="476493"/>
      </dsp:txXfrm>
    </dsp:sp>
    <dsp:sp modelId="{91834F32-A0D0-4F72-8108-DCC1BB112C62}">
      <dsp:nvSpPr>
        <dsp:cNvPr id="0" name=""/>
        <dsp:cNvSpPr/>
      </dsp:nvSpPr>
      <dsp:spPr>
        <a:xfrm>
          <a:off x="637683" y="1608074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70F3E8-FCB6-43FA-BDA4-0E4E3D893452}">
      <dsp:nvSpPr>
        <dsp:cNvPr id="0" name=""/>
        <dsp:cNvSpPr/>
      </dsp:nvSpPr>
      <dsp:spPr>
        <a:xfrm>
          <a:off x="935492" y="2381833"/>
          <a:ext cx="7231625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Hàm, mảng và con trỏ</a:t>
          </a:r>
          <a:endParaRPr lang="en-US" sz="2500" kern="1200"/>
        </a:p>
      </dsp:txBody>
      <dsp:txXfrm>
        <a:off x="935492" y="2381833"/>
        <a:ext cx="7231625" cy="476493"/>
      </dsp:txXfrm>
    </dsp:sp>
    <dsp:sp modelId="{62E4715D-5B60-4245-8660-2B587DA20D49}">
      <dsp:nvSpPr>
        <dsp:cNvPr id="0" name=""/>
        <dsp:cNvSpPr/>
      </dsp:nvSpPr>
      <dsp:spPr>
        <a:xfrm>
          <a:off x="637683" y="2322271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3C54173-5F3F-43D9-9B6F-38323EF92AEE}">
      <dsp:nvSpPr>
        <dsp:cNvPr id="0" name=""/>
        <dsp:cNvSpPr/>
      </dsp:nvSpPr>
      <dsp:spPr>
        <a:xfrm>
          <a:off x="756263" y="3096482"/>
          <a:ext cx="7410853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Kiểu dữ liệu trừu tượng</a:t>
          </a:r>
          <a:endParaRPr lang="en-US" sz="2500" kern="1200"/>
        </a:p>
      </dsp:txBody>
      <dsp:txXfrm>
        <a:off x="756263" y="3096482"/>
        <a:ext cx="7410853" cy="476493"/>
      </dsp:txXfrm>
    </dsp:sp>
    <dsp:sp modelId="{B98EA2D6-554B-4ED9-9EA2-E9314D412DED}">
      <dsp:nvSpPr>
        <dsp:cNvPr id="0" name=""/>
        <dsp:cNvSpPr/>
      </dsp:nvSpPr>
      <dsp:spPr>
        <a:xfrm>
          <a:off x="458455" y="3036921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96A6EA8-3EC5-469D-B2FE-6EAF013A6265}">
      <dsp:nvSpPr>
        <dsp:cNvPr id="0" name=""/>
        <dsp:cNvSpPr/>
      </dsp:nvSpPr>
      <dsp:spPr>
        <a:xfrm>
          <a:off x="364315" y="3811132"/>
          <a:ext cx="7802801" cy="4764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21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Các cấu trúc dữ liệu cơ bản</a:t>
          </a:r>
          <a:endParaRPr lang="en-US" sz="2500" kern="1200"/>
        </a:p>
      </dsp:txBody>
      <dsp:txXfrm>
        <a:off x="364315" y="3811132"/>
        <a:ext cx="7802801" cy="476493"/>
      </dsp:txXfrm>
    </dsp:sp>
    <dsp:sp modelId="{C794998A-1B48-4A60-9475-373EA6CA2F47}">
      <dsp:nvSpPr>
        <dsp:cNvPr id="0" name=""/>
        <dsp:cNvSpPr/>
      </dsp:nvSpPr>
      <dsp:spPr>
        <a:xfrm>
          <a:off x="66507" y="3751570"/>
          <a:ext cx="595616" cy="5956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51F3E-66D2-47FC-8BF3-6031FC9AC91F}">
      <dsp:nvSpPr>
        <dsp:cNvPr id="0" name=""/>
        <dsp:cNvSpPr/>
      </dsp:nvSpPr>
      <dsp:spPr>
        <a:xfrm>
          <a:off x="2013969" y="1255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05AF9C-A109-4DF1-80C0-DEAB20101184}">
      <dsp:nvSpPr>
        <dsp:cNvPr id="0" name=""/>
        <dsp:cNvSpPr/>
      </dsp:nvSpPr>
      <dsp:spPr>
        <a:xfrm>
          <a:off x="2390923" y="1255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smtClean="0"/>
            <a:t>Bộ ký tự</a:t>
          </a:r>
          <a:endParaRPr lang="en-US" sz="4000" kern="1200"/>
        </a:p>
      </dsp:txBody>
      <dsp:txXfrm>
        <a:off x="2390923" y="1255"/>
        <a:ext cx="4022377" cy="753908"/>
      </dsp:txXfrm>
    </dsp:sp>
    <dsp:sp modelId="{E4A1675A-1F19-48E7-8C88-BACA28773AFD}">
      <dsp:nvSpPr>
        <dsp:cNvPr id="0" name=""/>
        <dsp:cNvSpPr/>
      </dsp:nvSpPr>
      <dsp:spPr>
        <a:xfrm>
          <a:off x="2013969" y="755164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435BD4C-B57D-4667-93B1-C1F3FE99ACA6}">
      <dsp:nvSpPr>
        <dsp:cNvPr id="0" name=""/>
        <dsp:cNvSpPr/>
      </dsp:nvSpPr>
      <dsp:spPr>
        <a:xfrm>
          <a:off x="2390923" y="755164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smtClean="0"/>
            <a:t>Chú thích</a:t>
          </a:r>
          <a:endParaRPr lang="vi-VN" sz="4000" kern="1200"/>
        </a:p>
      </dsp:txBody>
      <dsp:txXfrm>
        <a:off x="2390923" y="755164"/>
        <a:ext cx="4022377" cy="753908"/>
      </dsp:txXfrm>
    </dsp:sp>
    <dsp:sp modelId="{727DD067-6A36-4FF5-8A9A-8837EC44C2C5}">
      <dsp:nvSpPr>
        <dsp:cNvPr id="0" name=""/>
        <dsp:cNvSpPr/>
      </dsp:nvSpPr>
      <dsp:spPr>
        <a:xfrm>
          <a:off x="2013969" y="1509072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C0D359-59BA-4335-8C85-68B297249CE9}">
      <dsp:nvSpPr>
        <dsp:cNvPr id="0" name=""/>
        <dsp:cNvSpPr/>
      </dsp:nvSpPr>
      <dsp:spPr>
        <a:xfrm>
          <a:off x="2390923" y="1509072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Đ</a:t>
          </a:r>
          <a:r>
            <a:rPr lang="vi-VN" sz="4000" kern="1200" smtClean="0"/>
            <a:t>ịnh danh</a:t>
          </a:r>
          <a:endParaRPr lang="vi-VN" sz="4000" kern="1200"/>
        </a:p>
      </dsp:txBody>
      <dsp:txXfrm>
        <a:off x="2390923" y="1509072"/>
        <a:ext cx="4022377" cy="753908"/>
      </dsp:txXfrm>
    </dsp:sp>
    <dsp:sp modelId="{4333F5D7-D5C8-4B82-A531-8F16D1934A9E}">
      <dsp:nvSpPr>
        <dsp:cNvPr id="0" name=""/>
        <dsp:cNvSpPr/>
      </dsp:nvSpPr>
      <dsp:spPr>
        <a:xfrm>
          <a:off x="2013969" y="2262981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4C3016-AE67-4449-8552-6244796AAD91}">
      <dsp:nvSpPr>
        <dsp:cNvPr id="0" name=""/>
        <dsp:cNvSpPr/>
      </dsp:nvSpPr>
      <dsp:spPr>
        <a:xfrm>
          <a:off x="2390923" y="2262981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smtClean="0"/>
            <a:t>Hằng</a:t>
          </a:r>
          <a:endParaRPr lang="vi-VN" sz="4000" kern="1200"/>
        </a:p>
      </dsp:txBody>
      <dsp:txXfrm>
        <a:off x="2390923" y="2262981"/>
        <a:ext cx="4022377" cy="753908"/>
      </dsp:txXfrm>
    </dsp:sp>
    <dsp:sp modelId="{AABB69B6-C7F7-47BC-9445-A09B3FF6AF32}">
      <dsp:nvSpPr>
        <dsp:cNvPr id="0" name=""/>
        <dsp:cNvSpPr/>
      </dsp:nvSpPr>
      <dsp:spPr>
        <a:xfrm>
          <a:off x="2013969" y="3016890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99A6AC-330F-42D4-B26B-D7D375761697}">
      <dsp:nvSpPr>
        <dsp:cNvPr id="0" name=""/>
        <dsp:cNvSpPr/>
      </dsp:nvSpPr>
      <dsp:spPr>
        <a:xfrm>
          <a:off x="2390923" y="3016890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smtClean="0"/>
            <a:t>Biến</a:t>
          </a:r>
          <a:endParaRPr lang="vi-VN" sz="4000" kern="1200"/>
        </a:p>
      </dsp:txBody>
      <dsp:txXfrm>
        <a:off x="2390923" y="3016890"/>
        <a:ext cx="4022377" cy="753908"/>
      </dsp:txXfrm>
    </dsp:sp>
    <dsp:sp modelId="{21B93B46-56FA-464E-950D-2870A1F84BC5}">
      <dsp:nvSpPr>
        <dsp:cNvPr id="0" name=""/>
        <dsp:cNvSpPr/>
      </dsp:nvSpPr>
      <dsp:spPr>
        <a:xfrm>
          <a:off x="2013969" y="3770798"/>
          <a:ext cx="753908" cy="7539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82918A-6FC9-43FF-8835-B11EAB2C86AF}">
      <dsp:nvSpPr>
        <dsp:cNvPr id="0" name=""/>
        <dsp:cNvSpPr/>
      </dsp:nvSpPr>
      <dsp:spPr>
        <a:xfrm>
          <a:off x="2390923" y="3770798"/>
          <a:ext cx="4022377" cy="75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smtClean="0"/>
            <a:t>Vào/ra</a:t>
          </a:r>
          <a:endParaRPr lang="en-US" sz="4000" kern="1200"/>
        </a:p>
      </dsp:txBody>
      <dsp:txXfrm>
        <a:off x="2390923" y="3770798"/>
        <a:ext cx="4022377" cy="753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86E4C-D352-4017-AFD0-FFFB7A8B574C}">
      <dsp:nvSpPr>
        <dsp:cNvPr id="0" name=""/>
        <dsp:cNvSpPr/>
      </dsp:nvSpPr>
      <dsp:spPr>
        <a:xfrm>
          <a:off x="1569563" y="1516"/>
          <a:ext cx="913389" cy="91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B912E9-8CB8-4DEB-940D-985D569507E3}">
      <dsp:nvSpPr>
        <dsp:cNvPr id="0" name=""/>
        <dsp:cNvSpPr/>
      </dsp:nvSpPr>
      <dsp:spPr>
        <a:xfrm>
          <a:off x="2026257" y="1516"/>
          <a:ext cx="4873265" cy="91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070" rIns="0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Biểu thức</a:t>
          </a:r>
          <a:endParaRPr lang="en-US" sz="4100" kern="1200"/>
        </a:p>
      </dsp:txBody>
      <dsp:txXfrm>
        <a:off x="2026257" y="1516"/>
        <a:ext cx="4873265" cy="913389"/>
      </dsp:txXfrm>
    </dsp:sp>
    <dsp:sp modelId="{43163798-71C2-4279-854D-1BE013E4EFB7}">
      <dsp:nvSpPr>
        <dsp:cNvPr id="0" name=""/>
        <dsp:cNvSpPr/>
      </dsp:nvSpPr>
      <dsp:spPr>
        <a:xfrm>
          <a:off x="1569563" y="914905"/>
          <a:ext cx="913389" cy="91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41E7D9A-B345-40A5-9C6E-EA8AFBDA0F39}">
      <dsp:nvSpPr>
        <dsp:cNvPr id="0" name=""/>
        <dsp:cNvSpPr/>
      </dsp:nvSpPr>
      <dsp:spPr>
        <a:xfrm>
          <a:off x="2026257" y="914905"/>
          <a:ext cx="4873265" cy="91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070" rIns="0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Các toán tử đơn</a:t>
          </a:r>
        </a:p>
      </dsp:txBody>
      <dsp:txXfrm>
        <a:off x="2026257" y="914905"/>
        <a:ext cx="4873265" cy="913389"/>
      </dsp:txXfrm>
    </dsp:sp>
    <dsp:sp modelId="{708F061A-2628-4692-8FE3-77EA92C21393}">
      <dsp:nvSpPr>
        <dsp:cNvPr id="0" name=""/>
        <dsp:cNvSpPr/>
      </dsp:nvSpPr>
      <dsp:spPr>
        <a:xfrm>
          <a:off x="1569563" y="1828294"/>
          <a:ext cx="913389" cy="9133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13172C-2B61-42A3-A5EB-0764C15C6533}">
      <dsp:nvSpPr>
        <dsp:cNvPr id="0" name=""/>
        <dsp:cNvSpPr/>
      </dsp:nvSpPr>
      <dsp:spPr>
        <a:xfrm>
          <a:off x="2026257" y="1828294"/>
          <a:ext cx="4873265" cy="913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2070" rIns="0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Các toán tử có cấu trúc</a:t>
          </a:r>
          <a:endParaRPr lang="en-US" sz="4100" kern="1200"/>
        </a:p>
      </dsp:txBody>
      <dsp:txXfrm>
        <a:off x="2026257" y="1828294"/>
        <a:ext cx="4873265" cy="913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BAA1-E006-48AE-8377-F65E7D1F6D35}" type="datetimeFigureOut">
              <a:rPr lang="en-US" smtClean="0"/>
              <a:t>13-12-2017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A343-5800-4950-A815-D9F21939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Kết</a:t>
            </a:r>
            <a:r>
              <a:rPr lang="en-US" baseline="0" smtClean="0"/>
              <a:t> quả phép duyệt: 2 0 1 4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mtClean="0"/>
              <a:t>Cất</a:t>
            </a:r>
            <a:r>
              <a:rPr lang="en-US" baseline="0" smtClean="0"/>
              <a:t> </a:t>
            </a:r>
            <a:r>
              <a:rPr lang="en-US" baseline="0" err="1" smtClean="0"/>
              <a:t>đoạn</a:t>
            </a:r>
            <a:r>
              <a:rPr lang="en-US" baseline="0" smtClean="0"/>
              <a:t> [0, </a:t>
            </a:r>
            <a:r>
              <a:rPr lang="en-US" baseline="0" err="1" smtClean="0"/>
              <a:t>a.size</a:t>
            </a:r>
            <a:r>
              <a:rPr lang="en-US" baseline="0" smtClean="0"/>
              <a:t> – 1] </a:t>
            </a:r>
            <a:r>
              <a:rPr lang="en-US" baseline="0" err="1" smtClean="0"/>
              <a:t>vào</a:t>
            </a:r>
            <a:r>
              <a:rPr lang="en-US" baseline="0" smtClean="0"/>
              <a:t>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smtClean="0"/>
              <a:t>Khi stack </a:t>
            </a:r>
            <a:r>
              <a:rPr lang="en-US" baseline="0" err="1" smtClean="0"/>
              <a:t>vẫn</a:t>
            </a:r>
            <a:r>
              <a:rPr lang="en-US" baseline="0" smtClean="0"/>
              <a:t> </a:t>
            </a:r>
            <a:r>
              <a:rPr lang="en-US" baseline="0" err="1" smtClean="0"/>
              <a:t>chưa</a:t>
            </a:r>
            <a:r>
              <a:rPr lang="en-US" baseline="0" smtClean="0"/>
              <a:t> </a:t>
            </a:r>
            <a:r>
              <a:rPr lang="en-US" baseline="0" err="1" smtClean="0"/>
              <a:t>rỗng</a:t>
            </a:r>
            <a:r>
              <a:rPr lang="en-US" baseline="0" smtClean="0"/>
              <a:t> </a:t>
            </a:r>
            <a:r>
              <a:rPr lang="en-US" baseline="0" err="1" smtClean="0"/>
              <a:t>thì</a:t>
            </a:r>
            <a:r>
              <a:rPr lang="en-US" baseline="0" smtClean="0"/>
              <a:t> </a:t>
            </a:r>
            <a:r>
              <a:rPr lang="en-US" baseline="0" err="1" smtClean="0"/>
              <a:t>lấy</a:t>
            </a:r>
            <a:r>
              <a:rPr lang="en-US" baseline="0" smtClean="0"/>
              <a:t> 1 </a:t>
            </a:r>
            <a:r>
              <a:rPr lang="en-US" baseline="0" err="1" smtClean="0"/>
              <a:t>đoạn</a:t>
            </a:r>
            <a:r>
              <a:rPr lang="en-US" baseline="0" smtClean="0"/>
              <a:t> </a:t>
            </a:r>
            <a:r>
              <a:rPr lang="en-US" baseline="0" err="1" smtClean="0"/>
              <a:t>ra</a:t>
            </a:r>
            <a:r>
              <a:rPr lang="en-US" baseline="0" smtClean="0"/>
              <a:t> </a:t>
            </a:r>
            <a:r>
              <a:rPr lang="en-US" baseline="0" err="1" smtClean="0"/>
              <a:t>khỏi</a:t>
            </a:r>
            <a:r>
              <a:rPr lang="en-US" baseline="0" smtClean="0"/>
              <a:t> stack </a:t>
            </a:r>
            <a:r>
              <a:rPr lang="en-US" baseline="0" err="1" smtClean="0"/>
              <a:t>và</a:t>
            </a:r>
            <a:r>
              <a:rPr lang="en-US" baseline="0" smtClean="0"/>
              <a:t> </a:t>
            </a:r>
            <a:r>
              <a:rPr lang="en-US" baseline="0" err="1" smtClean="0"/>
              <a:t>gán</a:t>
            </a:r>
            <a:r>
              <a:rPr lang="en-US" baseline="0" smtClean="0"/>
              <a:t> </a:t>
            </a:r>
            <a:r>
              <a:rPr lang="en-US" baseline="0" err="1" smtClean="0"/>
              <a:t>vào</a:t>
            </a:r>
            <a:r>
              <a:rPr lang="en-US" baseline="0" smtClean="0"/>
              <a:t> </a:t>
            </a:r>
            <a:r>
              <a:rPr lang="en-US" baseline="0" err="1" smtClean="0"/>
              <a:t>biến</a:t>
            </a:r>
            <a:r>
              <a:rPr lang="en-US" baseline="0" smtClean="0"/>
              <a:t> b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baseline="0" smtClean="0"/>
              <a:t>Nếu </a:t>
            </a:r>
            <a:r>
              <a:rPr lang="en-US" baseline="0" err="1" smtClean="0"/>
              <a:t>đoạn</a:t>
            </a:r>
            <a:r>
              <a:rPr lang="en-US" baseline="0" smtClean="0"/>
              <a:t> b </a:t>
            </a:r>
            <a:r>
              <a:rPr lang="en-US" baseline="0" err="1" smtClean="0"/>
              <a:t>có</a:t>
            </a:r>
            <a:r>
              <a:rPr lang="en-US" baseline="0" smtClean="0"/>
              <a:t> </a:t>
            </a:r>
            <a:r>
              <a:rPr lang="en-US" baseline="0" err="1" smtClean="0"/>
              <a:t>nhiều</a:t>
            </a:r>
            <a:r>
              <a:rPr lang="en-US" baseline="0" smtClean="0"/>
              <a:t> </a:t>
            </a:r>
            <a:r>
              <a:rPr lang="en-US" baseline="0" err="1" smtClean="0"/>
              <a:t>hơn</a:t>
            </a:r>
            <a:r>
              <a:rPr lang="en-US" baseline="0" smtClean="0"/>
              <a:t> </a:t>
            </a:r>
            <a:r>
              <a:rPr lang="en-US" baseline="0" err="1" smtClean="0"/>
              <a:t>n0</a:t>
            </a:r>
            <a:r>
              <a:rPr lang="en-US" baseline="0" smtClean="0"/>
              <a:t> (= 10) </a:t>
            </a:r>
            <a:r>
              <a:rPr lang="en-US" baseline="0" err="1" smtClean="0"/>
              <a:t>phần</a:t>
            </a:r>
            <a:r>
              <a:rPr lang="en-US" baseline="0" smtClean="0"/>
              <a:t> </a:t>
            </a:r>
            <a:r>
              <a:rPr lang="en-US" baseline="0" err="1" smtClean="0"/>
              <a:t>tử</a:t>
            </a:r>
            <a:r>
              <a:rPr lang="en-US" baseline="0" smtClean="0"/>
              <a:t> </a:t>
            </a:r>
            <a:r>
              <a:rPr lang="en-US" baseline="0" err="1" smtClean="0"/>
              <a:t>thì</a:t>
            </a:r>
            <a:endParaRPr lang="en-US" baseline="0" smtClean="0"/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smtClean="0"/>
              <a:t>Phân </a:t>
            </a:r>
            <a:r>
              <a:rPr lang="en-US" baseline="0" err="1" smtClean="0"/>
              <a:t>đoạn</a:t>
            </a:r>
            <a:r>
              <a:rPr lang="en-US" baseline="0" smtClean="0"/>
              <a:t> b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baseline="0" smtClean="0"/>
              <a:t>Nếu </a:t>
            </a:r>
            <a:r>
              <a:rPr lang="en-US" baseline="0" err="1" smtClean="0"/>
              <a:t>đoạn</a:t>
            </a:r>
            <a:r>
              <a:rPr lang="en-US" baseline="0" smtClean="0"/>
              <a:t> con </a:t>
            </a:r>
            <a:r>
              <a:rPr lang="en-US" baseline="0" err="1" smtClean="0"/>
              <a:t>trái</a:t>
            </a:r>
            <a:r>
              <a:rPr lang="en-US" baseline="0" smtClean="0"/>
              <a:t> </a:t>
            </a:r>
            <a:r>
              <a:rPr lang="en-US" baseline="0" err="1" smtClean="0"/>
              <a:t>có</a:t>
            </a:r>
            <a:r>
              <a:rPr lang="en-US" baseline="0" smtClean="0"/>
              <a:t> </a:t>
            </a:r>
            <a:r>
              <a:rPr lang="en-US" baseline="0" err="1" smtClean="0"/>
              <a:t>nhiều</a:t>
            </a:r>
            <a:r>
              <a:rPr lang="en-US" baseline="0" smtClean="0"/>
              <a:t> </a:t>
            </a:r>
            <a:r>
              <a:rPr lang="en-US" baseline="0" err="1" smtClean="0"/>
              <a:t>hơn</a:t>
            </a:r>
            <a:r>
              <a:rPr lang="en-US" baseline="0" smtClean="0"/>
              <a:t> 1 </a:t>
            </a:r>
            <a:r>
              <a:rPr lang="en-US" baseline="0" err="1" smtClean="0"/>
              <a:t>phần</a:t>
            </a:r>
            <a:r>
              <a:rPr lang="en-US" baseline="0" smtClean="0"/>
              <a:t> </a:t>
            </a:r>
            <a:r>
              <a:rPr lang="en-US" baseline="0" err="1" smtClean="0"/>
              <a:t>tử</a:t>
            </a:r>
            <a:r>
              <a:rPr lang="en-US" baseline="0" smtClean="0"/>
              <a:t> </a:t>
            </a:r>
            <a:r>
              <a:rPr lang="en-US" baseline="0" err="1" smtClean="0"/>
              <a:t>thì</a:t>
            </a:r>
            <a:r>
              <a:rPr lang="en-US" baseline="0" smtClean="0"/>
              <a:t> </a:t>
            </a:r>
            <a:r>
              <a:rPr lang="en-US" baseline="0" err="1" smtClean="0"/>
              <a:t>cất</a:t>
            </a:r>
            <a:r>
              <a:rPr lang="en-US" baseline="0" smtClean="0"/>
              <a:t> </a:t>
            </a:r>
            <a:r>
              <a:rPr lang="en-US" baseline="0" err="1" smtClean="0"/>
              <a:t>vào</a:t>
            </a:r>
            <a:r>
              <a:rPr lang="en-US" baseline="0" smtClean="0"/>
              <a:t> stack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smtClean="0"/>
              <a:t>Nếu </a:t>
            </a:r>
            <a:r>
              <a:rPr lang="en-US" baseline="0" err="1" smtClean="0"/>
              <a:t>đoạn</a:t>
            </a:r>
            <a:r>
              <a:rPr lang="en-US" baseline="0" smtClean="0"/>
              <a:t> con </a:t>
            </a:r>
            <a:r>
              <a:rPr lang="en-US" baseline="0" err="1" smtClean="0"/>
              <a:t>phải</a:t>
            </a:r>
            <a:r>
              <a:rPr lang="en-US" baseline="0" smtClean="0"/>
              <a:t> </a:t>
            </a:r>
            <a:r>
              <a:rPr lang="en-US" baseline="0" err="1" smtClean="0"/>
              <a:t>có</a:t>
            </a:r>
            <a:r>
              <a:rPr lang="en-US" baseline="0" smtClean="0"/>
              <a:t> </a:t>
            </a:r>
            <a:r>
              <a:rPr lang="en-US" baseline="0" err="1" smtClean="0"/>
              <a:t>nhiều</a:t>
            </a:r>
            <a:r>
              <a:rPr lang="en-US" baseline="0" smtClean="0"/>
              <a:t> </a:t>
            </a:r>
            <a:r>
              <a:rPr lang="en-US" baseline="0" err="1" smtClean="0"/>
              <a:t>hơn</a:t>
            </a:r>
            <a:r>
              <a:rPr lang="en-US" baseline="0" smtClean="0"/>
              <a:t> 1 </a:t>
            </a:r>
            <a:r>
              <a:rPr lang="en-US" baseline="0" err="1" smtClean="0"/>
              <a:t>phần</a:t>
            </a:r>
            <a:r>
              <a:rPr lang="en-US" baseline="0" smtClean="0"/>
              <a:t> </a:t>
            </a:r>
            <a:r>
              <a:rPr lang="en-US" baseline="0" err="1" smtClean="0"/>
              <a:t>tử</a:t>
            </a:r>
            <a:r>
              <a:rPr lang="en-US" baseline="0" smtClean="0"/>
              <a:t> </a:t>
            </a:r>
            <a:r>
              <a:rPr lang="en-US" baseline="0" err="1" smtClean="0"/>
              <a:t>thì</a:t>
            </a:r>
            <a:r>
              <a:rPr lang="en-US" baseline="0" smtClean="0"/>
              <a:t> </a:t>
            </a:r>
            <a:r>
              <a:rPr lang="en-US" baseline="0" err="1" smtClean="0"/>
              <a:t>cất</a:t>
            </a:r>
            <a:r>
              <a:rPr lang="en-US" baseline="0" smtClean="0"/>
              <a:t> </a:t>
            </a:r>
            <a:r>
              <a:rPr lang="en-US" baseline="0" err="1" smtClean="0"/>
              <a:t>vào</a:t>
            </a:r>
            <a:r>
              <a:rPr lang="en-US" baseline="0" smtClean="0"/>
              <a:t> stack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smtClean="0"/>
              <a:t>Nếu</a:t>
            </a:r>
            <a:r>
              <a:rPr lang="en-US" baseline="0" smtClean="0"/>
              <a:t> </a:t>
            </a:r>
            <a:r>
              <a:rPr lang="en-US" baseline="0" err="1" smtClean="0"/>
              <a:t>số</a:t>
            </a:r>
            <a:r>
              <a:rPr lang="en-US" baseline="0" smtClean="0"/>
              <a:t> </a:t>
            </a:r>
            <a:r>
              <a:rPr lang="en-US" baseline="0" err="1" smtClean="0"/>
              <a:t>phần</a:t>
            </a:r>
            <a:r>
              <a:rPr lang="en-US" baseline="0" smtClean="0"/>
              <a:t> </a:t>
            </a:r>
            <a:r>
              <a:rPr lang="en-US" baseline="0" err="1" smtClean="0"/>
              <a:t>tử</a:t>
            </a:r>
            <a:r>
              <a:rPr lang="en-US" baseline="0" smtClean="0"/>
              <a:t> </a:t>
            </a:r>
            <a:r>
              <a:rPr lang="en-US" baseline="0" err="1" smtClean="0"/>
              <a:t>của</a:t>
            </a:r>
            <a:r>
              <a:rPr lang="en-US" baseline="0" smtClean="0"/>
              <a:t> </a:t>
            </a:r>
            <a:r>
              <a:rPr lang="en-US" baseline="0" err="1" smtClean="0"/>
              <a:t>đoạn</a:t>
            </a:r>
            <a:r>
              <a:rPr lang="en-US" baseline="0" smtClean="0"/>
              <a:t> b </a:t>
            </a:r>
            <a:r>
              <a:rPr lang="en-US" baseline="0" err="1" smtClean="0"/>
              <a:t>từ</a:t>
            </a:r>
            <a:r>
              <a:rPr lang="en-US" baseline="0" smtClean="0"/>
              <a:t> 10 </a:t>
            </a:r>
            <a:r>
              <a:rPr lang="en-US" baseline="0" err="1" smtClean="0"/>
              <a:t>trở</a:t>
            </a:r>
            <a:r>
              <a:rPr lang="en-US" baseline="0" smtClean="0"/>
              <a:t> </a:t>
            </a:r>
            <a:r>
              <a:rPr lang="en-US" baseline="0" err="1" smtClean="0"/>
              <a:t>xuống</a:t>
            </a:r>
            <a:r>
              <a:rPr lang="en-US" baseline="0" smtClean="0"/>
              <a:t> </a:t>
            </a:r>
            <a:r>
              <a:rPr lang="en-US" baseline="0" err="1" smtClean="0"/>
              <a:t>thì</a:t>
            </a:r>
            <a:r>
              <a:rPr lang="en-US" baseline="0" smtClean="0"/>
              <a:t> </a:t>
            </a:r>
            <a:r>
              <a:rPr lang="en-US" baseline="0" err="1" smtClean="0"/>
              <a:t>sắp</a:t>
            </a:r>
            <a:r>
              <a:rPr lang="en-US" baseline="0" smtClean="0"/>
              <a:t> </a:t>
            </a:r>
            <a:r>
              <a:rPr lang="en-US" baseline="0" err="1" smtClean="0"/>
              <a:t>xếp</a:t>
            </a:r>
            <a:r>
              <a:rPr lang="en-US" baseline="0" smtClean="0"/>
              <a:t> </a:t>
            </a:r>
            <a:r>
              <a:rPr lang="en-US" baseline="0" err="1" smtClean="0"/>
              <a:t>đoạn</a:t>
            </a:r>
            <a:r>
              <a:rPr lang="en-US" baseline="0" smtClean="0"/>
              <a:t> b </a:t>
            </a:r>
            <a:r>
              <a:rPr lang="en-US" baseline="0" err="1" smtClean="0"/>
              <a:t>bằng</a:t>
            </a:r>
            <a:r>
              <a:rPr lang="en-US" baseline="0" smtClean="0"/>
              <a:t> </a:t>
            </a:r>
            <a:r>
              <a:rPr lang="en-US" baseline="0" err="1" smtClean="0"/>
              <a:t>InsertSort</a:t>
            </a:r>
            <a:endParaRPr lang="en-US" baseline="0" smtClean="0"/>
          </a:p>
          <a:p>
            <a:pPr marL="628650" lvl="1" indent="-171450">
              <a:buFont typeface="Wingdings" pitchFamily="2" charset="2"/>
              <a:buChar char="§"/>
            </a:pPr>
            <a:r>
              <a:rPr lang="en-US" baseline="0" smtClean="0"/>
              <a:t>Quay </a:t>
            </a:r>
            <a:r>
              <a:rPr lang="en-US" baseline="0" err="1" smtClean="0"/>
              <a:t>lại</a:t>
            </a:r>
            <a:r>
              <a:rPr lang="en-US" baseline="0" smtClean="0"/>
              <a:t> </a:t>
            </a:r>
            <a:r>
              <a:rPr lang="en-US" baseline="0" err="1" smtClean="0"/>
              <a:t>bước</a:t>
            </a:r>
            <a:r>
              <a:rPr lang="en-US" baseline="0" smtClean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smtClean="0"/>
              <a:t>Class baseList mô tả một danh sách không chứa thông tin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baseline="0" smtClean="0"/>
              <a:t>Hàm insertAfter chèn một phần tử chứa info vào phía sau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baseline="0" smtClean="0"/>
              <a:t>Hàm remove nối phần tử phía trước và phía sau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baseline="0" smtClean="0"/>
              <a:t>Hàm makeEmpty xóa tất cả các phần tử phía sau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en-US" baseline="0" smtClean="0"/>
              <a:t>Class infoList mô tả một danh sách có chứa thông tin được kế thừa từ baseList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/>
              <a:t>Nếu</a:t>
            </a:r>
            <a:r>
              <a:rPr lang="en-US" sz="2000" baseline="0" smtClean="0"/>
              <a:t> class PhanSo </a:t>
            </a:r>
            <a:r>
              <a:rPr lang="en-US" sz="2000" smtClean="0"/>
              <a:t>có</a:t>
            </a:r>
            <a:r>
              <a:rPr lang="en-US" sz="2000" baseline="0" smtClean="0"/>
              <a:t> t</a:t>
            </a:r>
            <a:r>
              <a:rPr lang="en-US" sz="2000" smtClean="0"/>
              <a:t>oán tử ép kiểu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smtClean="0">
                <a:solidFill>
                  <a:srgbClr val="0000FF"/>
                </a:solidFill>
              </a:rPr>
              <a:t> </a:t>
            </a:r>
            <a:r>
              <a:rPr lang="en-US" sz="2000" smtClean="0"/>
              <a:t>để lấy giá trị số thì</a:t>
            </a:r>
            <a:r>
              <a:rPr lang="en-US" sz="2000" baseline="0" smtClean="0"/>
              <a:t> biểu thức trong ví dụ có hợp lệ không? Tại sao?</a:t>
            </a:r>
            <a:endParaRPr lang="en-US" sz="20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0A343-5800-4950-A815-D9F2193942F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885-1068-4D64-AC77-69615B6FD7EB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AF24-E55F-45B4-9F40-CD5EA6E99A53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4B69-6391-4CAF-9B8C-14019F823C7E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662-A073-4956-BC59-096E1380374B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662-A073-4956-BC59-096E1380374B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37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2514600"/>
            <a:ext cx="868186" cy="369332"/>
          </a:xfrm>
        </p:spPr>
        <p:txBody>
          <a:bodyPr wrap="none" lIns="91440" rIns="91440">
            <a:spAutoFit/>
          </a:bodyPr>
          <a:lstStyle>
            <a:lvl1pPr marL="137160" indent="0">
              <a:buNone/>
              <a:defRPr sz="1800" b="1" i="1" baseline="0"/>
            </a:lvl1pPr>
          </a:lstStyle>
          <a:p>
            <a:pPr lvl="0"/>
            <a:r>
              <a:rPr lang="en-US" sz="1800" b="1" i="1" dirty="0" err="1" smtClean="0"/>
              <a:t>Ví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dụ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" y="2884488"/>
            <a:ext cx="7848600" cy="32877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137160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58521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052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 marL="1170432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 marL="13624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662-A073-4956-BC59-096E1380374B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219200"/>
            <a:ext cx="7848600" cy="381000"/>
          </a:xfrm>
        </p:spPr>
        <p:txBody>
          <a:bodyPr>
            <a:normAutofit/>
          </a:bodyPr>
          <a:lstStyle>
            <a:lvl1pPr marL="137160" indent="0">
              <a:buNone/>
              <a:defRPr sz="2000" b="1" u="none" baseline="0">
                <a:effectLst/>
              </a:defRPr>
            </a:lvl1pPr>
          </a:lstStyle>
          <a:p>
            <a:pPr lvl="0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838200" y="1600200"/>
            <a:ext cx="7848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662-A073-4956-BC59-096E1380374B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762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rmAutofit/>
          </a:bodyPr>
          <a:lstStyle>
            <a:lvl1pPr marL="137160" indent="0">
              <a:buFontTx/>
              <a:buNone/>
              <a:defRPr sz="1800" b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58521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052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 marL="1170432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 marL="13624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2514600"/>
            <a:ext cx="868186" cy="369332"/>
          </a:xfrm>
        </p:spPr>
        <p:txBody>
          <a:bodyPr wrap="none" lIns="91440" rIns="91440">
            <a:spAutoFit/>
          </a:bodyPr>
          <a:lstStyle>
            <a:lvl1pPr marL="137160" indent="0">
              <a:buNone/>
              <a:defRPr sz="1800" b="1" i="1" baseline="0"/>
            </a:lvl1pPr>
          </a:lstStyle>
          <a:p>
            <a:pPr lvl="0"/>
            <a:r>
              <a:rPr lang="en-US" sz="1800" b="1" i="1" dirty="0" err="1" smtClean="0"/>
              <a:t>Ví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dụ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38200" y="2884488"/>
            <a:ext cx="7848600" cy="32877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137160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58521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052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3pPr>
            <a:lvl4pPr marL="1170432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4pPr>
            <a:lvl5pPr marL="1362456" indent="0">
              <a:buFontTx/>
              <a:buNone/>
              <a:defRPr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90BD-9D42-4509-96D1-97651DCF8785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2590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038600"/>
            <a:ext cx="78486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 marL="13716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2000" y="3657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 smtClean="0"/>
              <a:t>Ví</a:t>
            </a:r>
            <a:r>
              <a:rPr lang="en-US" b="1" i="1" baseline="0" smtClean="0"/>
              <a:t> </a:t>
            </a:r>
            <a:r>
              <a:rPr lang="en-US" b="1" i="1" baseline="0" err="1" smtClean="0"/>
              <a:t>dụ</a:t>
            </a:r>
            <a:endParaRPr lang="en-US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90BD-9D42-4509-96D1-97651DCF8785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2590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038600"/>
            <a:ext cx="78486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 marL="13716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2000" y="3657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 smtClean="0"/>
              <a:t>Ví</a:t>
            </a:r>
            <a:r>
              <a:rPr lang="en-US" b="1" i="1" baseline="0" smtClean="0"/>
              <a:t> </a:t>
            </a:r>
            <a:r>
              <a:rPr lang="en-US" b="1" i="1" baseline="0" err="1" smtClean="0"/>
              <a:t>dụ</a:t>
            </a:r>
            <a:endParaRPr lang="en-US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7924800" cy="304800"/>
          </a:xfrm>
        </p:spPr>
        <p:txBody>
          <a:bodyPr>
            <a:noAutofit/>
          </a:bodyPr>
          <a:lstStyle>
            <a:lvl1pPr algn="l">
              <a:defRPr sz="1800"/>
            </a:lvl1pPr>
          </a:lstStyle>
          <a:p>
            <a:r>
              <a:rPr kumimoji="0" lang="en-US" dirty="0" err="1" smtClean="0"/>
              <a:t>Chương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90BD-9D42-4509-96D1-97651DCF8785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2590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38200" y="9144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609600" y="457200"/>
            <a:ext cx="8077200" cy="457200"/>
          </a:xfrm>
        </p:spPr>
        <p:txBody>
          <a:bodyPr>
            <a:noAutofit/>
          </a:bodyPr>
          <a:lstStyle>
            <a:lvl1pPr marL="137160" indent="0">
              <a:buNone/>
              <a:defRPr kumimoji="0" lang="en-US" sz="2400" b="1" kern="1200" cap="none" baseline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038600"/>
            <a:ext cx="78486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 marL="13716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2000" y="3657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 smtClean="0"/>
              <a:t>Ví</a:t>
            </a:r>
            <a:r>
              <a:rPr lang="en-US" b="1" i="1" baseline="0" smtClean="0"/>
              <a:t> </a:t>
            </a:r>
            <a:r>
              <a:rPr lang="en-US" b="1" i="1" baseline="0" err="1" smtClean="0"/>
              <a:t>dụ</a:t>
            </a:r>
            <a:endParaRPr lang="en-US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135-FDB2-4F57-B077-36015CD9D723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EB87-5C1A-464C-80E9-A55342A43644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CA90-FC96-46FD-AD83-8649EA8B32BC}" type="datetime1">
              <a:rPr lang="en-US" smtClean="0"/>
              <a:t>13-12-2017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D009-3C07-42BB-B124-63090A208DB8}" type="datetime1">
              <a:rPr lang="en-US" smtClean="0"/>
              <a:t>13-12-2017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E715-1A61-4A28-A2FF-95D477F8E5BB}" type="datetime1">
              <a:rPr lang="en-US" smtClean="0"/>
              <a:t>13-12-2017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95EF-921C-4588-AB27-121E009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CD1D-062C-4C58-8F47-C86D8871B099}" type="datetime1">
              <a:rPr lang="en-US" smtClean="0"/>
              <a:t>13-12-2017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B7A-48C0-4C9B-80F0-06F548BF26F6}" type="datetime1">
              <a:rPr lang="en-US" smtClean="0"/>
              <a:t>13-12-2017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7C63-31FA-4CED-9D74-D567B9BD56AB}" type="datetime1">
              <a:rPr lang="en-US" smtClean="0"/>
              <a:t>13-12-2017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E715-1A61-4A28-A2FF-95D477F8E5BB}" type="datetime1">
              <a:rPr lang="en-US" smtClean="0"/>
              <a:t>13-12-2017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95EF-921C-4588-AB27-121E009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7" r:id="rId15"/>
    <p:sldLayoutId id="2147483888" r:id="rId16"/>
    <p:sldLayoutId id="2147483890" r:id="rId17"/>
    <p:sldLayoutId id="214748389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operators/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NGÔN NGỮ LẬP TRÌNH C/C++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Vũ Song Tùng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2.4. </a:t>
            </a:r>
            <a:r>
              <a:rPr lang="en-US" err="1" smtClean="0"/>
              <a:t>Hằng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effectLst/>
              </a:rPr>
              <a:t>Bảng</a:t>
            </a:r>
            <a:r>
              <a:rPr lang="en-US" smtClean="0">
                <a:effectLst/>
              </a:rPr>
              <a:t> 2.1. </a:t>
            </a:r>
            <a:r>
              <a:rPr lang="en-US" err="1" smtClean="0">
                <a:effectLst/>
              </a:rPr>
              <a:t>Các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ký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tự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đặc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biệt</a:t>
            </a:r>
            <a:endParaRPr lang="en-US">
              <a:effectLst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92904016"/>
              </p:ext>
            </p:extLst>
          </p:nvPr>
        </p:nvGraphicFramePr>
        <p:xfrm>
          <a:off x="838200" y="1676400"/>
          <a:ext cx="7848600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1722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err="1" smtClean="0"/>
                        <a:t>Ký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Mô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tả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\t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TAB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ENTER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\’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Nháy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đơn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\”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Nháy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kép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\\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\</a:t>
                      </a:r>
                      <a:endParaRPr lang="en-US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\0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Ký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tự</a:t>
                      </a:r>
                      <a:r>
                        <a:rPr lang="en-US" baseline="0" smtClean="0"/>
                        <a:t> NULL (</a:t>
                      </a:r>
                      <a:r>
                        <a:rPr lang="en-US" baseline="0" err="1" smtClean="0"/>
                        <a:t>giá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trị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bằng</a:t>
                      </a:r>
                      <a:r>
                        <a:rPr lang="en-US" baseline="0" smtClean="0"/>
                        <a:t> 0)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public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lnSpcReduction="10000"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Lấy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ký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tự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Length()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// So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sánh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đối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tượng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src</a:t>
            </a:r>
            <a:endParaRPr lang="en-US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Compare(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String &amp;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Compare(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src.data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// So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sánh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xâu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src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Compare(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70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=(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=(String &amp;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Các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toán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tử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khác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class String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746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lnSpcReduction="10000"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String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GetLength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register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i = 0; 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[i]) ++i; 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String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::Copy(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*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dst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</a:rPr>
              <a:t>register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i = 0;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[i]; i++)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dst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[i</a:t>
            </a:r>
            <a:r>
              <a:rPr lang="en-US">
                <a:solidFill>
                  <a:prstClr val="black"/>
                </a:solidFill>
                <a:latin typeface="Consolas"/>
              </a:rPr>
              <a:t>] =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[i];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7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/>
          </a:bodyPr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String::Compare(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 = 0; i &lt;=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>
                <a:solidFill>
                  <a:prstClr val="black"/>
                </a:solidFill>
                <a:latin typeface="Consolas"/>
              </a:rPr>
              <a:t>i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++)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>
                <a:solidFill>
                  <a:prstClr val="black"/>
                </a:solidFill>
                <a:latin typeface="Consolas"/>
              </a:rPr>
              <a:t> (data[i] !=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[i]) 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00FF"/>
                </a:solidFill>
                <a:latin typeface="Consolas"/>
              </a:rPr>
              <a:t>            return</a:t>
            </a:r>
            <a:r>
              <a:rPr lang="en-US">
                <a:solidFill>
                  <a:prstClr val="black"/>
                </a:solidFill>
                <a:latin typeface="Consolas"/>
              </a:rPr>
              <a:t> (data[i] &gt;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[i]? 1: -1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>
                <a:solidFill>
                  <a:prstClr val="black"/>
                </a:solidFill>
                <a:latin typeface="Consolas"/>
              </a:rPr>
              <a:t> 0;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26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gán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Time t1, t2;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>
                <a:solidFill>
                  <a:prstClr val="black"/>
                </a:solidFill>
                <a:latin typeface="Consolas"/>
              </a:rPr>
              <a:t>String s1, s2;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t1 = t2;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s1 = s2;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Pentagon 7"/>
          <p:cNvSpPr/>
          <p:nvPr/>
        </p:nvSpPr>
        <p:spPr>
          <a:xfrm flipH="1">
            <a:off x="2819400" y="3048000"/>
            <a:ext cx="58674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t1.ticks = t2.ticks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2819400" y="4038600"/>
            <a:ext cx="58674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s1.len  = s2.len</a:t>
            </a:r>
          </a:p>
          <a:p>
            <a:pPr lvl="1"/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s1.data = s2.data</a:t>
            </a:r>
            <a:endParaRPr lang="en-US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Pentagon 10"/>
          <p:cNvSpPr/>
          <p:nvPr/>
        </p:nvSpPr>
        <p:spPr>
          <a:xfrm flipH="1">
            <a:off x="1295400" y="5334000"/>
            <a:ext cx="7391400" cy="838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delete[] s2.data</a:t>
            </a:r>
          </a:p>
          <a:p>
            <a:pPr lvl="1"/>
            <a:r>
              <a:rPr lang="en-US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delete[] 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s1.data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sinh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lỗi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vì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s1.data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đã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bị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xóa</a:t>
            </a:r>
            <a:endParaRPr lang="en-US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gán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String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String&amp;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=(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String </a:t>
            </a:r>
            <a:r>
              <a:rPr lang="en-US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right)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[] data;	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xóa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vùng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dữ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cũ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.len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 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tạo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vùng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dữ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mới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copyData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.data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copy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dữ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từ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src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*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>
                <a:solidFill>
                  <a:prstClr val="black"/>
                </a:solidFill>
                <a:latin typeface="Consolas"/>
              </a:rPr>
              <a:t> 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trả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về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bản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thân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đối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tượng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học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học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Time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Time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Time(ticks +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.ticks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học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String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String &amp;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String </a:t>
            </a:r>
            <a:r>
              <a:rPr lang="en-US">
                <a:solidFill>
                  <a:schemeClr val="tx1"/>
                </a:solidFill>
                <a:latin typeface="Consolas"/>
              </a:rPr>
              <a:t>s(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>
                <a:solidFill>
                  <a:schemeClr val="tx1"/>
                </a:solidFill>
                <a:latin typeface="Consolas"/>
              </a:rPr>
              <a:t> +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.len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);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copy(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>
                <a:solidFill>
                  <a:schemeClr val="tx1"/>
                </a:solidFill>
                <a:latin typeface="Consolas"/>
              </a:rPr>
              <a:t>, data);</a:t>
            </a: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copy(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</a:rPr>
              <a:t>+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>
                <a:solidFill>
                  <a:schemeClr val="tx1"/>
                </a:solidFill>
                <a:latin typeface="Consolas"/>
              </a:rPr>
              <a:t>,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.data</a:t>
            </a:r>
            <a:r>
              <a:rPr lang="en-US" smtClean="0">
                <a:latin typeface="Consolas"/>
              </a:rPr>
              <a:t>);</a:t>
            </a:r>
            <a:endParaRPr lang="en-US">
              <a:latin typeface="Consolas"/>
            </a:endParaRPr>
          </a:p>
          <a:p>
            <a:endParaRPr lang="en-US"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86400" y="4648200"/>
            <a:ext cx="3048000" cy="1371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Time right)</a:t>
            </a:r>
            <a:r>
              <a:rPr lang="en-US" smtClean="0"/>
              <a:t> 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String &amp; right)</a:t>
            </a:r>
          </a:p>
          <a:p>
            <a:endParaRPr lang="en-US" smtClean="0"/>
          </a:p>
          <a:p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smtClean="0"/>
              <a:t>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hợp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Time &amp;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+=(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Time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ticks +=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right.ticks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*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hợp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String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+=(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String &amp;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String </a:t>
            </a:r>
            <a:r>
              <a:rPr lang="en-US">
                <a:solidFill>
                  <a:schemeClr val="tx1"/>
                </a:solidFill>
                <a:latin typeface="Consolas"/>
              </a:rPr>
              <a:t>s(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>
                <a:solidFill>
                  <a:schemeClr val="tx1"/>
                </a:solidFill>
                <a:latin typeface="Consolas"/>
              </a:rPr>
              <a:t> +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.len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);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copy(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>
                <a:solidFill>
                  <a:schemeClr val="tx1"/>
                </a:solidFill>
                <a:latin typeface="Consolas"/>
              </a:rPr>
              <a:t>, data);</a:t>
            </a: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copy(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</a:rPr>
              <a:t>+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>
                <a:solidFill>
                  <a:schemeClr val="tx1"/>
                </a:solidFill>
                <a:latin typeface="Consolas"/>
              </a:rPr>
              <a:t>,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.data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);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endParaRPr lang="en-US" smtClean="0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len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= 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s.len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r>
              <a:rPr lang="en-US">
                <a:latin typeface="Consolas"/>
              </a:rPr>
              <a:t> </a:t>
            </a:r>
            <a:r>
              <a:rPr lang="en-US" smtClean="0">
                <a:latin typeface="Consolas"/>
              </a:rPr>
              <a:t>  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*p = data; data = 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; 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s.data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= p;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*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99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so </a:t>
            </a:r>
            <a:r>
              <a:rPr lang="en-US" err="1" smtClean="0"/>
              <a:t>sánh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Bổ</a:t>
            </a:r>
            <a:r>
              <a:rPr lang="en-US">
                <a:solidFill>
                  <a:srgbClr val="008000"/>
                </a:solidFill>
                <a:latin typeface="Consolas"/>
              </a:rPr>
              <a:t> 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so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sánh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>
                <a:solidFill>
                  <a:prstClr val="black"/>
                </a:solidFill>
                <a:latin typeface="Consolas"/>
              </a:rPr>
              <a:t>==(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Time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(ticks </a:t>
            </a:r>
            <a:r>
              <a:rPr lang="en-US">
                <a:solidFill>
                  <a:prstClr val="black"/>
                </a:solidFill>
                <a:latin typeface="Consolas"/>
              </a:rPr>
              <a:t>==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.ticks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so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sánh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==(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String &amp; </a:t>
            </a:r>
            <a:r>
              <a:rPr lang="en-US">
                <a:solidFill>
                  <a:prstClr val="black"/>
                </a:solidFill>
                <a:latin typeface="Consolas"/>
              </a:rPr>
              <a:t>right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(Compare(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.data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== 0);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07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109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số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chỉ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[](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index)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data[index];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838200" y="1219200"/>
            <a:ext cx="7848600" cy="4724400"/>
          </a:xfrm>
        </p:spPr>
        <p:txBody>
          <a:bodyPr/>
          <a:lstStyle/>
          <a:p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 smtClean="0"/>
              <a:t>nhớ</a:t>
            </a:r>
            <a:r>
              <a:rPr lang="en-US" smtClean="0"/>
              <a:t> RAM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tạm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biến</a:t>
            </a:r>
            <a:endParaRPr lang="en-US"/>
          </a:p>
          <a:p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loại</a:t>
            </a:r>
            <a:endParaRPr lang="en-US" smtClean="0"/>
          </a:p>
          <a:p>
            <a:pPr lvl="2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 smtClean="0"/>
          </a:p>
          <a:p>
            <a:pPr lvl="2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endParaRPr lang="en-US" smtClean="0"/>
          </a:p>
          <a:p>
            <a:pPr lvl="2"/>
            <a:r>
              <a:rPr lang="en-US" err="1" smtClean="0"/>
              <a:t>Biến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err="1" smtClean="0"/>
              <a:t>kiểu</a:t>
            </a:r>
            <a:r>
              <a:rPr lang="en-US" smtClean="0"/>
              <a:t> operator()(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) { ... </a:t>
            </a:r>
            <a:r>
              <a:rPr lang="en-US"/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2884488"/>
            <a:ext cx="7848600" cy="1306512"/>
          </a:xfrm>
        </p:spPr>
        <p:txBody>
          <a:bodyPr/>
          <a:lstStyle/>
          <a:p>
            <a:pPr marL="422910" indent="-285750">
              <a:buClrTx/>
              <a:buFont typeface="Wingdings" pitchFamily="2" charset="2"/>
              <a:buChar char="ü"/>
            </a:pPr>
            <a:r>
              <a:rPr lang="en-US" err="1" smtClean="0">
                <a:solidFill>
                  <a:schemeClr val="tx1"/>
                </a:solidFill>
              </a:rPr>
              <a:t>Lấy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giá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trị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của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hàm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theo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một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tập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các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đối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số</a:t>
            </a:r>
            <a:endParaRPr lang="en-US" smtClean="0">
              <a:solidFill>
                <a:schemeClr val="tx1"/>
              </a:solidFill>
            </a:endParaRPr>
          </a:p>
          <a:p>
            <a:pPr marL="422910" indent="-285750">
              <a:buClrTx/>
              <a:buFont typeface="Wingdings" pitchFamily="2" charset="2"/>
              <a:buChar char="ü"/>
            </a:pPr>
            <a:r>
              <a:rPr lang="en-US" err="1" smtClean="0">
                <a:solidFill>
                  <a:schemeClr val="tx1"/>
                </a:solidFill>
              </a:rPr>
              <a:t>Truy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cập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phần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tử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của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mảng</a:t>
            </a:r>
            <a:r>
              <a:rPr lang="en-US" smtClean="0">
                <a:solidFill>
                  <a:schemeClr val="tx1"/>
                </a:solidFill>
              </a:rPr>
              <a:t> n </a:t>
            </a:r>
            <a:r>
              <a:rPr lang="en-US" err="1" smtClean="0">
                <a:solidFill>
                  <a:schemeClr val="tx1"/>
                </a:solidFill>
              </a:rPr>
              <a:t>chiều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tăng</a:t>
            </a:r>
            <a:r>
              <a:rPr lang="en-US" smtClean="0"/>
              <a:t>/</a:t>
            </a:r>
            <a:r>
              <a:rPr lang="en-US" err="1" smtClean="0"/>
              <a:t>giảm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++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cho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Time</a:t>
            </a:r>
          </a:p>
          <a:p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Trường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hợp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toán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tử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ở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bên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phải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Time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++() 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ticks++;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*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Trường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hợp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ở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trái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friend</a:t>
            </a:r>
            <a:r>
              <a:rPr lang="en-US" smtClean="0">
                <a:latin typeface="Consolas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Time </a:t>
            </a:r>
            <a:r>
              <a:rPr lang="en-US">
                <a:solidFill>
                  <a:prstClr val="black"/>
                </a:solidFill>
                <a:latin typeface="Consolas"/>
              </a:rPr>
              <a:t>&amp;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++(Time &amp; right)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right.ticks</a:t>
            </a:r>
            <a:r>
              <a:rPr lang="en-US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right;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1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luồng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/</a:t>
            </a:r>
            <a:r>
              <a:rPr lang="en-US" err="1" smtClean="0"/>
              <a:t>ra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luồng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ra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cho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Time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friend</a:t>
            </a:r>
            <a:r>
              <a:rPr lang="en-US" smtClean="0">
                <a:latin typeface="Consolas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Consolas"/>
              </a:rPr>
              <a:t>ostream</a:t>
            </a:r>
            <a:r>
              <a:rPr lang="en-US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&lt;&lt;(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ostream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&amp; left, Time &amp; right)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left </a:t>
            </a:r>
            <a:r>
              <a:rPr lang="en-US">
                <a:solidFill>
                  <a:schemeClr val="tx1"/>
                </a:solidFill>
                <a:latin typeface="Consolas"/>
              </a:rPr>
              <a:t>&lt;&lt;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right.Hours</a:t>
            </a:r>
            <a:r>
              <a:rPr lang="en-US">
                <a:solidFill>
                  <a:schemeClr val="tx1"/>
                </a:solidFill>
                <a:latin typeface="Consolas"/>
              </a:rPr>
              <a:t>()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':'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 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right.Minutes</a:t>
            </a:r>
            <a:r>
              <a:rPr lang="en-US">
                <a:solidFill>
                  <a:prstClr val="black"/>
                </a:solidFill>
                <a:latin typeface="Consolas"/>
              </a:rPr>
              <a:t>() % 60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':'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 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right.Seconds</a:t>
            </a:r>
            <a:r>
              <a:rPr lang="en-US">
                <a:solidFill>
                  <a:prstClr val="black"/>
                </a:solidFill>
                <a:latin typeface="Consolas"/>
              </a:rPr>
              <a:t>() % 60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'.'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 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right.ticks</a:t>
            </a:r>
            <a:r>
              <a:rPr lang="en-US">
                <a:solidFill>
                  <a:prstClr val="black"/>
                </a:solidFill>
                <a:latin typeface="Consolas"/>
              </a:rPr>
              <a:t> % 1000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left;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Bổ</a:t>
            </a:r>
            <a:r>
              <a:rPr lang="en-US">
                <a:solidFill>
                  <a:srgbClr val="008000"/>
                </a:solidFill>
                <a:latin typeface="Consolas"/>
              </a:rPr>
              <a:t> 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luồng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ra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friend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chemeClr val="tx1"/>
                </a:solidFill>
                <a:latin typeface="Consolas"/>
              </a:rPr>
              <a:t>ostream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&amp;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ostream</a:t>
            </a:r>
            <a:r>
              <a:rPr lang="en-US">
                <a:solidFill>
                  <a:prstClr val="black"/>
                </a:solidFill>
                <a:latin typeface="Consolas"/>
              </a:rPr>
              <a:t> &amp; left, Time &amp; right)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left &lt;&lt;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right.data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5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ép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Bổ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ép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sang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long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cho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Time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en-US">
                <a:solidFill>
                  <a:prstClr val="black"/>
                </a:solidFill>
                <a:latin typeface="Consolas"/>
              </a:rPr>
              <a:t>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ticks; </a:t>
            </a:r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Bổ</a:t>
            </a:r>
            <a:r>
              <a:rPr lang="en-US">
                <a:solidFill>
                  <a:srgbClr val="008000"/>
                </a:solidFill>
                <a:latin typeface="Consolas"/>
              </a:rPr>
              <a:t> sung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tử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ép</a:t>
            </a:r>
            <a:r>
              <a:rPr lang="en-US">
                <a:solidFill>
                  <a:srgbClr val="008000"/>
                </a:solidFill>
                <a:latin typeface="Consolas"/>
              </a:rPr>
              <a:t> sang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xâu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ký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tự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String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*()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data; }</a:t>
            </a:r>
          </a:p>
        </p:txBody>
      </p:sp>
    </p:spTree>
    <p:extLst>
      <p:ext uri="{BB962C8B-B14F-4D97-AF65-F5344CB8AC3E}">
        <p14:creationId xmlns:p14="http://schemas.microsoft.com/office/powerpoint/2010/main" val="30587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105400"/>
          </a:xfrm>
        </p:spPr>
        <p:txBody>
          <a:bodyPr>
            <a:normAutofit fontScale="92500"/>
          </a:bodyPr>
          <a:lstStyle/>
          <a:p>
            <a:r>
              <a:rPr lang="en-US" sz="2200" smtClean="0"/>
              <a:t>Xây dựng class PhanSo mô tả kiểu phân số gồm các thành phần sau:</a:t>
            </a:r>
          </a:p>
          <a:p>
            <a:pPr lvl="1"/>
            <a:r>
              <a:rPr lang="en-US" sz="2000" smtClean="0"/>
              <a:t>Hai biến </a:t>
            </a:r>
            <a:r>
              <a:rPr lang="en-US" sz="2200" b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smtClean="0"/>
              <a:t>, </a:t>
            </a:r>
            <a:r>
              <a:rPr lang="en-US" sz="2200" b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smtClean="0"/>
              <a:t> chứa tử số và mẫu số</a:t>
            </a:r>
          </a:p>
          <a:p>
            <a:pPr lvl="1"/>
            <a:r>
              <a:rPr lang="en-US" sz="2000" smtClean="0"/>
              <a:t>Các hàm tạo</a:t>
            </a:r>
          </a:p>
          <a:p>
            <a:pPr lvl="1"/>
            <a:r>
              <a:rPr lang="en-US" sz="2000" smtClean="0"/>
              <a:t>Các toán tử cộng, trừ, nhân, chia và kết hợp</a:t>
            </a:r>
          </a:p>
          <a:p>
            <a:pPr lvl="1"/>
            <a:r>
              <a:rPr lang="en-US" sz="2000" smtClean="0"/>
              <a:t>Toán tử luồng ra</a:t>
            </a:r>
          </a:p>
          <a:p>
            <a:pPr marL="457200" lvl="1" indent="0">
              <a:buNone/>
            </a:pPr>
            <a:r>
              <a:rPr lang="en-US" sz="2000">
                <a:latin typeface="Consolas" pitchFamily="49" charset="0"/>
                <a:cs typeface="Consolas" pitchFamily="49" charset="0"/>
              </a:rPr>
              <a:t>VD.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PhanSo a(2, 4);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+ 1; </a:t>
            </a:r>
            <a:r>
              <a:rPr lang="en-US" sz="2000"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en-US" sz="2000" smtClean="0">
                <a:latin typeface="Consolas" pitchFamily="49" charset="0"/>
                <a:cs typeface="Consolas" pitchFamily="49" charset="0"/>
                <a:sym typeface="Symbol"/>
              </a:rPr>
              <a:t>3/2</a:t>
            </a:r>
          </a:p>
          <a:p>
            <a:pPr marL="457200" lvl="1" indent="0">
              <a:buNone/>
            </a:pPr>
            <a:endParaRPr lang="en-US" sz="2000" smtClean="0"/>
          </a:p>
          <a:p>
            <a:r>
              <a:rPr lang="en-US" sz="2200" smtClean="0"/>
              <a:t>Xây dựng class Complex mô tả kiểu số phức gồm các thành phần sau:</a:t>
            </a:r>
          </a:p>
          <a:p>
            <a:pPr lvl="1"/>
            <a:r>
              <a:rPr lang="en-US" sz="2000" smtClean="0"/>
              <a:t>Hai biến </a:t>
            </a:r>
            <a:r>
              <a:rPr lang="en-US" sz="2200" b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000" smtClean="0"/>
              <a:t>, </a:t>
            </a:r>
            <a:r>
              <a:rPr lang="en-US" sz="2200" b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smtClean="0"/>
              <a:t> chứa phần thực và phần ảo</a:t>
            </a:r>
          </a:p>
          <a:p>
            <a:pPr lvl="1"/>
            <a:r>
              <a:rPr lang="en-US" sz="2000" smtClean="0"/>
              <a:t>Các hàm tạo</a:t>
            </a:r>
          </a:p>
          <a:p>
            <a:pPr lvl="1"/>
            <a:r>
              <a:rPr lang="en-US" sz="2000" smtClean="0"/>
              <a:t>Các toán tử cộng, trừ, nhân, chia và kết hợp</a:t>
            </a:r>
          </a:p>
          <a:p>
            <a:pPr lvl="1"/>
            <a:r>
              <a:rPr lang="en-US" sz="2000" smtClean="0"/>
              <a:t>Toán tử hàm để lấy mô-đun</a:t>
            </a:r>
          </a:p>
          <a:p>
            <a:pPr lvl="1"/>
            <a:r>
              <a:rPr lang="en-US" sz="2000" smtClean="0"/>
              <a:t>Toán tử luồng ra</a:t>
            </a:r>
          </a:p>
          <a:p>
            <a:pPr marL="457200" lvl="1" indent="0">
              <a:buNone/>
            </a:pPr>
            <a:r>
              <a:rPr lang="en-US" sz="2000" smtClean="0">
                <a:latin typeface="Consolas" pitchFamily="49" charset="0"/>
                <a:cs typeface="Consolas" pitchFamily="49" charset="0"/>
              </a:rPr>
              <a:t>VD. Complex z(1, 3); cout &lt;&lt; z + 1; </a:t>
            </a:r>
            <a:r>
              <a:rPr lang="en-US" sz="2000" smtClean="0">
                <a:latin typeface="Consolas" pitchFamily="49" charset="0"/>
                <a:cs typeface="Consolas" pitchFamily="49" charset="0"/>
                <a:sym typeface="Symbol"/>
              </a:rPr>
              <a:t> (2, 3i)</a:t>
            </a:r>
          </a:p>
        </p:txBody>
      </p:sp>
    </p:spTree>
    <p:extLst>
      <p:ext uri="{BB962C8B-B14F-4D97-AF65-F5344CB8AC3E}">
        <p14:creationId xmlns:p14="http://schemas.microsoft.com/office/powerpoint/2010/main" val="367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ADT_cơ_sở</a:t>
            </a:r>
            <a:r>
              <a:rPr lang="en-US"/>
              <a:t> {</a:t>
            </a:r>
          </a:p>
          <a:p>
            <a:r>
              <a:rPr lang="en-US" err="1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virtual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void</a:t>
            </a:r>
            <a:r>
              <a:rPr lang="en-US"/>
              <a:t> foo() { ... 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ADT_dẫn_xuất</a:t>
            </a:r>
            <a:r>
              <a:rPr lang="en-US"/>
              <a:t> : 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 b="0" err="1" smtClean="0"/>
              <a:t>|</a:t>
            </a:r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private</a:t>
            </a:r>
            <a:r>
              <a:rPr lang="en-US" smtClean="0"/>
              <a:t> </a:t>
            </a:r>
            <a:r>
              <a:rPr lang="en-US" err="1"/>
              <a:t>ADT_cơ_sở</a:t>
            </a:r>
            <a:r>
              <a:rPr lang="en-US"/>
              <a:t> {</a:t>
            </a:r>
          </a:p>
          <a:p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/>
              <a:t>    void foo() </a:t>
            </a:r>
          </a:p>
          <a:p>
            <a:r>
              <a:rPr lang="en-US"/>
              <a:t>    { </a:t>
            </a:r>
          </a:p>
          <a:p>
            <a:r>
              <a:rPr lang="en-US"/>
              <a:t>        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phần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mở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rộng</a:t>
            </a:r>
            <a:endParaRPr lang="en-US" b="0">
              <a:effectLst/>
            </a:endParaRPr>
          </a:p>
          <a:p>
            <a:r>
              <a:rPr lang="en-US"/>
              <a:t>        </a:t>
            </a:r>
            <a:r>
              <a:rPr lang="en-US" err="1"/>
              <a:t>ADT_cơ_sở</a:t>
            </a:r>
            <a:r>
              <a:rPr lang="en-US"/>
              <a:t>::foo();</a:t>
            </a:r>
          </a:p>
          <a:p>
            <a:r>
              <a:rPr lang="en-US"/>
              <a:t>        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phần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mở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rộng</a:t>
            </a:r>
            <a:r>
              <a:rPr lang="en-US" b="0">
                <a:effectLst/>
              </a:rPr>
              <a:t> </a:t>
            </a:r>
          </a:p>
          <a:p>
            <a:r>
              <a:rPr lang="en-US"/>
              <a:t>    }</a:t>
            </a:r>
          </a:p>
          <a:p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990600" y="1981200"/>
            <a:ext cx="7199290" cy="434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398690" y="2895600"/>
            <a:ext cx="4648200" cy="2514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 smtClean="0">
                <a:solidFill>
                  <a:schemeClr val="tx1"/>
                </a:solidFill>
              </a:rPr>
              <a:t>ADT_dẫn_xuất</a:t>
            </a:r>
            <a:r>
              <a:rPr lang="en-US" smtClean="0">
                <a:solidFill>
                  <a:schemeClr val="tx1"/>
                </a:solidFill>
              </a:rPr>
              <a:t> : public </a:t>
            </a:r>
            <a:r>
              <a:rPr lang="en-US" err="1" smtClean="0">
                <a:solidFill>
                  <a:schemeClr val="tx1"/>
                </a:solidFill>
              </a:rPr>
              <a:t>ADT_cơ_sở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vùng</a:t>
            </a:r>
            <a:r>
              <a:rPr lang="en-US" smtClean="0"/>
              <a:t> </a:t>
            </a:r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cập</a:t>
            </a:r>
            <a:endParaRPr lang="en-US" smtClean="0"/>
          </a:p>
        </p:txBody>
      </p:sp>
      <p:sp>
        <p:nvSpPr>
          <p:cNvPr id="20" name="Flowchart: Process 19"/>
          <p:cNvSpPr/>
          <p:nvPr/>
        </p:nvSpPr>
        <p:spPr>
          <a:xfrm>
            <a:off x="2703490" y="3810000"/>
            <a:ext cx="4114800" cy="13716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err="1" smtClean="0">
                <a:solidFill>
                  <a:schemeClr val="tx1"/>
                </a:solidFill>
              </a:rPr>
              <a:t>ADT_cơ_sở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50447" y="3919167"/>
            <a:ext cx="3820886" cy="831823"/>
            <a:chOff x="1828800" y="2572555"/>
            <a:chExt cx="4267200" cy="1371600"/>
          </a:xfrm>
          <a:noFill/>
        </p:grpSpPr>
        <p:sp>
          <p:nvSpPr>
            <p:cNvPr id="22" name="Flowchart: Process 21"/>
            <p:cNvSpPr/>
            <p:nvPr/>
          </p:nvSpPr>
          <p:spPr>
            <a:xfrm>
              <a:off x="3268014" y="2572555"/>
              <a:ext cx="1380186" cy="1371600"/>
            </a:xfrm>
            <a:prstGeom prst="flowChartProcess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protected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1828800" y="2572555"/>
              <a:ext cx="1295400" cy="13716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public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800600" y="2572555"/>
              <a:ext cx="1295400" cy="1371600"/>
            </a:xfrm>
            <a:prstGeom prst="flowChartProcess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private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560490" y="4335078"/>
            <a:ext cx="1447800" cy="160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70290" y="3352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90245" y="3352800"/>
            <a:ext cx="55164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dụ về sự kế thừa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B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 = 0) : x(a)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Print() {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x;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>
                <a:solidFill>
                  <a:prstClr val="black"/>
                </a:solidFill>
                <a:latin typeface="Consolas"/>
              </a:rPr>
              <a:t>() { x++; }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D : </a:t>
            </a:r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B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D(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b) : x(a), B(b)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Print()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x &lt;&lt; 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", 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B</a:t>
            </a:r>
            <a:r>
              <a:rPr lang="en-US">
                <a:solidFill>
                  <a:prstClr val="black"/>
                </a:solidFill>
                <a:latin typeface="Consolas"/>
              </a:rPr>
              <a:t>::Print();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30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Ví dụ về sự kế thừa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 </a:t>
            </a:r>
            <a:r>
              <a:rPr lang="en-US">
                <a:solidFill>
                  <a:prstClr val="black"/>
                </a:solidFill>
                <a:latin typeface="Consolas"/>
              </a:rPr>
              <a:t>b(5);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D </a:t>
            </a:r>
            <a:r>
              <a:rPr lang="en-US">
                <a:solidFill>
                  <a:prstClr val="black"/>
                </a:solidFill>
                <a:latin typeface="Consolas"/>
              </a:rPr>
              <a:t>d(1, 2);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d.Inc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 </a:t>
            </a:r>
            <a:r>
              <a:rPr lang="en-US">
                <a:solidFill>
                  <a:prstClr val="black"/>
                </a:solidFill>
                <a:latin typeface="Consolas"/>
              </a:rPr>
              <a:t>*p = &amp;b;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p-</a:t>
            </a:r>
            <a:r>
              <a:rPr lang="en-US">
                <a:solidFill>
                  <a:prstClr val="black"/>
                </a:solidFill>
                <a:latin typeface="Consolas"/>
              </a:rPr>
              <a:t>&gt;Print();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B::Print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() -&gt; 5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p </a:t>
            </a:r>
            <a:r>
              <a:rPr lang="en-US">
                <a:solidFill>
                  <a:prstClr val="black"/>
                </a:solidFill>
                <a:latin typeface="Consolas"/>
              </a:rPr>
              <a:t>= &amp;d;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p-</a:t>
            </a:r>
            <a:r>
              <a:rPr lang="en-US">
                <a:solidFill>
                  <a:prstClr val="black"/>
                </a:solidFill>
                <a:latin typeface="Consolas"/>
              </a:rPr>
              <a:t>&gt;Print();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D::Print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() -&gt; 1, 3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4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85800"/>
          </a:xfrm>
        </p:spPr>
        <p:txBody>
          <a:bodyPr>
            <a:normAutofit/>
          </a:bodyPr>
          <a:lstStyle/>
          <a:p>
            <a:r>
              <a:rPr lang="en-US" smtClean="0"/>
              <a:t>Lớp cơ sở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ADT_cơ_sở</a:t>
            </a:r>
            <a:r>
              <a:rPr lang="en-US"/>
              <a:t> {</a:t>
            </a:r>
          </a:p>
          <a:p>
            <a:r>
              <a:rPr lang="en-US"/>
              <a:t>...</a:t>
            </a:r>
          </a:p>
          <a:p>
            <a:r>
              <a:rPr lang="en-US"/>
              <a:t>    </a:t>
            </a:r>
            <a:r>
              <a:rPr lang="en-US">
                <a:solidFill>
                  <a:srgbClr val="0000FF"/>
                </a:solidFill>
              </a:rPr>
              <a:t>virtual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void</a:t>
            </a:r>
            <a:r>
              <a:rPr lang="en-US"/>
              <a:t> foo() = 0;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ADT_dẫn_xuất</a:t>
            </a:r>
            <a:r>
              <a:rPr lang="en-US"/>
              <a:t> : 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 b="0" err="1" smtClean="0"/>
              <a:t>|</a:t>
            </a:r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private</a:t>
            </a:r>
            <a:r>
              <a:rPr lang="en-US" smtClean="0"/>
              <a:t> </a:t>
            </a:r>
            <a:r>
              <a:rPr lang="en-US" err="1"/>
              <a:t>ADT_cơ_sở</a:t>
            </a:r>
            <a:r>
              <a:rPr lang="en-US"/>
              <a:t> {</a:t>
            </a:r>
          </a:p>
          <a:p>
            <a:r>
              <a:rPr lang="en-US"/>
              <a:t>...</a:t>
            </a:r>
          </a:p>
          <a:p>
            <a:r>
              <a:rPr lang="en-US"/>
              <a:t>    void foo() </a:t>
            </a:r>
          </a:p>
          <a:p>
            <a:r>
              <a:rPr lang="en-US"/>
              <a:t>    { </a:t>
            </a:r>
          </a:p>
          <a:p>
            <a:r>
              <a:rPr lang="en-US" b="0">
                <a:solidFill>
                  <a:srgbClr val="FFFF00"/>
                </a:solidFill>
                <a:effectLst/>
              </a:rPr>
              <a:t>        </a:t>
            </a:r>
            <a:r>
              <a:rPr lang="en-US" b="0">
                <a:effectLst/>
              </a:rPr>
              <a:t>// ... </a:t>
            </a:r>
          </a:p>
          <a:p>
            <a:r>
              <a:rPr lang="en-US"/>
              <a:t>    }</a:t>
            </a:r>
          </a:p>
          <a:p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Cần</a:t>
            </a:r>
            <a:r>
              <a:rPr lang="en-US" smtClean="0"/>
              <a:t> </a:t>
            </a:r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trước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2400" err="1" smtClean="0"/>
              <a:t>Ví</a:t>
            </a:r>
            <a:r>
              <a:rPr lang="en-US" sz="2400" smtClean="0"/>
              <a:t> </a:t>
            </a:r>
            <a:r>
              <a:rPr lang="en-US" sz="2400" err="1" smtClean="0"/>
              <a:t>dụ</a:t>
            </a:r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38200" y="2895600"/>
            <a:ext cx="7848600" cy="3276600"/>
          </a:xfrm>
        </p:spPr>
        <p:txBody>
          <a:bodyPr/>
          <a:lstStyle/>
          <a:p>
            <a:pPr lvl="1"/>
            <a:r>
              <a:rPr lang="vi-VN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vi-VN" sz="1600">
                <a:solidFill>
                  <a:prstClr val="black"/>
                </a:solidFill>
                <a:latin typeface="Consolas"/>
              </a:rPr>
              <a:t> a, b = 1;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	</a:t>
            </a:r>
            <a:r>
              <a:rPr lang="vi-VN" sz="1600">
                <a:solidFill>
                  <a:srgbClr val="008000"/>
                </a:solidFill>
                <a:latin typeface="Consolas"/>
              </a:rPr>
              <a:t>// Khai báo biến đơn</a:t>
            </a:r>
            <a:endParaRPr lang="vi-VN" sz="160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60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A[10];	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Khai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báo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biến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mảng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it-IT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it-IT" sz="1600">
                <a:solidFill>
                  <a:prstClr val="black"/>
                </a:solidFill>
                <a:latin typeface="Consolas"/>
              </a:rPr>
              <a:t> *pa = &amp;a;	</a:t>
            </a:r>
            <a:r>
              <a:rPr lang="it-IT" sz="1600">
                <a:solidFill>
                  <a:srgbClr val="008000"/>
                </a:solidFill>
                <a:latin typeface="Consolas"/>
              </a:rPr>
              <a:t>// Khai báo biến con </a:t>
            </a:r>
            <a:r>
              <a:rPr lang="it-IT" sz="1600" smtClean="0">
                <a:solidFill>
                  <a:srgbClr val="008000"/>
                </a:solidFill>
                <a:latin typeface="Consolas"/>
              </a:rPr>
              <a:t>trỏ</a:t>
            </a:r>
            <a:endParaRPr lang="it-IT" sz="160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 smtClean="0"/>
              <a:t>Cú</a:t>
            </a:r>
            <a:r>
              <a:rPr lang="en-US" b="1" i="1" smtClean="0"/>
              <a:t> </a:t>
            </a:r>
            <a:r>
              <a:rPr lang="en-US" b="1" i="1" err="1" smtClean="0"/>
              <a:t>pháp</a:t>
            </a:r>
            <a:endParaRPr lang="en-US" b="1" i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	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/>
              <a:t>tên_biến</a:t>
            </a:r>
            <a:r>
              <a:rPr lang="en-US"/>
              <a:t>;</a:t>
            </a:r>
          </a:p>
          <a:p>
            <a:r>
              <a:rPr lang="en-US" smtClean="0"/>
              <a:t>	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/>
              <a:t>tên_biến</a:t>
            </a:r>
            <a:r>
              <a:rPr lang="en-US"/>
              <a:t> = </a:t>
            </a:r>
            <a:r>
              <a:rPr lang="en-US" err="1"/>
              <a:t>biểu_thức_khởi_tạo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Lớp cơ sở trừu tượng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Shape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String </a:t>
            </a:r>
            <a:r>
              <a:rPr lang="en-US">
                <a:solidFill>
                  <a:prstClr val="black"/>
                </a:solidFill>
                <a:latin typeface="Consolas"/>
              </a:rPr>
              <a:t>_name;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Shape(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*name) : _name(name)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Print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_name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": Area = "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Area() 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>
                <a:solidFill>
                  <a:prstClr val="black"/>
                </a:solidFill>
                <a:latin typeface="Consolas"/>
              </a:rPr>
              <a:t> Area() = 0;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2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Kế thừa từ lớp cơ sở trừu tượng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Rectangle : </a:t>
            </a:r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 Shape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_w, _h;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Rectangle(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b)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: </a:t>
            </a:r>
            <a:r>
              <a:rPr lang="en-US">
                <a:solidFill>
                  <a:prstClr val="black"/>
                </a:solidFill>
                <a:latin typeface="Consolas"/>
              </a:rPr>
              <a:t>Shape(</a:t>
            </a:r>
            <a:r>
              <a:rPr lang="en-US">
                <a:solidFill>
                  <a:srgbClr val="A31515"/>
                </a:solidFill>
                <a:latin typeface="Consolas"/>
              </a:rPr>
              <a:t>"Rectangle"</a:t>
            </a:r>
            <a:r>
              <a:rPr lang="en-US">
                <a:solidFill>
                  <a:prstClr val="black"/>
                </a:solidFill>
                <a:latin typeface="Consolas"/>
              </a:rPr>
              <a:t>), _w(a), _h(b)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Area()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_w * _h;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16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Kế thừa lớp cơ sở trừu tượng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Triangle : </a:t>
            </a:r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 Shape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_a, _b, _c;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Triangle(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b,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c)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: </a:t>
            </a:r>
            <a:r>
              <a:rPr lang="en-US">
                <a:solidFill>
                  <a:prstClr val="black"/>
                </a:solidFill>
                <a:latin typeface="Consolas"/>
              </a:rPr>
              <a:t>Shape(</a:t>
            </a:r>
            <a:r>
              <a:rPr lang="en-US">
                <a:solidFill>
                  <a:srgbClr val="A31515"/>
                </a:solidFill>
                <a:latin typeface="Consolas"/>
              </a:rPr>
              <a:t>"Triangle"</a:t>
            </a:r>
            <a:r>
              <a:rPr lang="en-US">
                <a:solidFill>
                  <a:prstClr val="black"/>
                </a:solidFill>
                <a:latin typeface="Consolas"/>
              </a:rPr>
              <a:t>), _a(a), _b(b), _c(c)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Area()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 = (_a + _b + _c) / 2;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>
                <a:solidFill>
                  <a:prstClr val="black"/>
                </a:solidFill>
                <a:latin typeface="Consolas"/>
              </a:rPr>
              <a:t>(s * (s - _a) * (s - _b) * (s - _c));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784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5.4.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Shape </a:t>
            </a:r>
            <a:r>
              <a:rPr lang="en-US">
                <a:solidFill>
                  <a:prstClr val="black"/>
                </a:solidFill>
                <a:latin typeface="Consolas"/>
              </a:rPr>
              <a:t>*s[2];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s[0</a:t>
            </a:r>
            <a:r>
              <a:rPr lang="en-US">
                <a:solidFill>
                  <a:prstClr val="black"/>
                </a:solidFill>
                <a:latin typeface="Consolas"/>
              </a:rPr>
              <a:t>]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Rectangle(2, 5);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s[1</a:t>
            </a:r>
            <a:r>
              <a:rPr lang="en-US">
                <a:solidFill>
                  <a:prstClr val="black"/>
                </a:solidFill>
                <a:latin typeface="Consolas"/>
              </a:rPr>
              <a:t>]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Triangle(3, 4, 5);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2; i++)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s[i</a:t>
            </a:r>
            <a:r>
              <a:rPr lang="en-US">
                <a:solidFill>
                  <a:prstClr val="black"/>
                </a:solidFill>
                <a:latin typeface="Consolas"/>
              </a:rPr>
              <a:t>]-&gt;Print();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delete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s[i];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4800600" y="4419600"/>
            <a:ext cx="3886200" cy="13446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4495800"/>
            <a:ext cx="2819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Rectangle: Area = 10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Triangle</a:t>
            </a:r>
            <a:r>
              <a:rPr lang="en-US">
                <a:latin typeface="Consolas" pitchFamily="49" charset="0"/>
                <a:cs typeface="Consolas" pitchFamily="49" charset="0"/>
              </a:rPr>
              <a:t>: Area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= 12</a:t>
            </a:r>
            <a:endParaRPr lang="en-US">
              <a:latin typeface="Consolas" pitchFamily="49" charset="0"/>
              <a:cs typeface="Consolas" pitchFamily="49" charset="0"/>
            </a:endParaRPr>
          </a:p>
          <a:p>
            <a:endParaRPr lang="en-US" smtClean="0">
              <a:latin typeface="Consolas" pitchFamily="49" charset="0"/>
              <a:cs typeface="Consolas" pitchFamily="49" charset="0"/>
            </a:endParaRPr>
          </a:p>
          <a:p>
            <a:endParaRPr lang="en-US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5.5. ADT </a:t>
            </a:r>
            <a:r>
              <a:rPr lang="en-US" err="1" smtClean="0"/>
              <a:t>mẫu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ADT </a:t>
            </a:r>
            <a:r>
              <a:rPr lang="en-US" err="1" smtClean="0"/>
              <a:t>mẫu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_T,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n&gt;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Shape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_</a:t>
            </a:r>
            <a:r>
              <a:rPr lang="en-US">
                <a:solidFill>
                  <a:prstClr val="black"/>
                </a:solidFill>
                <a:latin typeface="Consolas"/>
              </a:rPr>
              <a:t>T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edge[n</a:t>
            </a:r>
            <a:r>
              <a:rPr lang="en-US">
                <a:solidFill>
                  <a:prstClr val="black"/>
                </a:solidFill>
                <a:latin typeface="Consolas"/>
              </a:rPr>
              <a:t>];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các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cạnh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_</a:t>
            </a:r>
            <a:r>
              <a:rPr lang="en-US">
                <a:solidFill>
                  <a:prstClr val="black"/>
                </a:solidFill>
                <a:latin typeface="Consolas"/>
              </a:rPr>
              <a:t>T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Bound();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_T,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&gt; _</a:t>
            </a:r>
            <a:r>
              <a:rPr lang="en-US">
                <a:solidFill>
                  <a:prstClr val="black"/>
                </a:solidFill>
                <a:latin typeface="Consolas"/>
              </a:rPr>
              <a:t>T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Shape&lt;_</a:t>
            </a:r>
            <a:r>
              <a:rPr lang="en-US">
                <a:solidFill>
                  <a:prstClr val="black"/>
                </a:solidFill>
                <a:latin typeface="Consolas"/>
              </a:rPr>
              <a:t>T, 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&gt;::Bound()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 = 0;</a:t>
            </a: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n; 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 </a:t>
            </a:r>
            <a:r>
              <a:rPr lang="en-US">
                <a:solidFill>
                  <a:prstClr val="black"/>
                </a:solidFill>
                <a:latin typeface="Consolas"/>
              </a:rPr>
              <a:t>+=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edge[i</a:t>
            </a:r>
            <a:r>
              <a:rPr lang="en-US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 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Shape&lt;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, 3&gt;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tamGiac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ra</a:t>
            </a:r>
            <a:r>
              <a:rPr lang="en-US">
                <a:solidFill>
                  <a:srgbClr val="008000"/>
                </a:solidFill>
                <a:latin typeface="Consolas"/>
              </a:rPr>
              <a:t> class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Shape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>
                <a:solidFill>
                  <a:srgbClr val="008000"/>
                </a:solidFill>
                <a:latin typeface="Consolas"/>
              </a:rPr>
              <a:t> 3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cạnh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int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Shape&lt;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>
                <a:solidFill>
                  <a:prstClr val="black"/>
                </a:solidFill>
                <a:latin typeface="Consolas"/>
              </a:rPr>
              <a:t>, 4&gt;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tuGiac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ra</a:t>
            </a:r>
            <a:r>
              <a:rPr lang="en-US">
                <a:solidFill>
                  <a:srgbClr val="008000"/>
                </a:solidFill>
                <a:latin typeface="Consolas"/>
              </a:rPr>
              <a:t> class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Shape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>
                <a:solidFill>
                  <a:srgbClr val="008000"/>
                </a:solidFill>
                <a:latin typeface="Consolas"/>
              </a:rPr>
              <a:t> 4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cạnh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double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 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20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class Matrix mô tả một ma trận được cho dưới đây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447800"/>
            <a:ext cx="7848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Matrix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_</a:t>
            </a:r>
            <a:r>
              <a:rPr lang="en-US">
                <a:solidFill>
                  <a:prstClr val="black"/>
                </a:solidFill>
                <a:latin typeface="Consolas"/>
              </a:rPr>
              <a:t>T **data;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rows, cols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               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số hàng và số cột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            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>
                <a:solidFill>
                  <a:srgbClr val="008000"/>
                </a:solidFill>
                <a:latin typeface="Consolas"/>
              </a:rPr>
              <a:t>tạo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vùng dữ liệu từ rows và cols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createData(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m,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fr-FR">
                <a:solidFill>
                  <a:srgbClr val="008000"/>
                </a:solidFill>
                <a:latin typeface="Consolas"/>
              </a:rPr>
              <a:t>//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tạo vùng dữ liệu m hàng, n cột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deleteData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            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xóa dữ liệu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Matrix</a:t>
            </a:r>
            <a:r>
              <a:rPr lang="en-US">
                <a:solidFill>
                  <a:prstClr val="black"/>
                </a:solidFill>
                <a:latin typeface="Consolas"/>
              </a:rPr>
              <a:t>() : data(0) { }</a:t>
            </a:r>
          </a:p>
          <a:p>
            <a:r>
              <a:rPr lang="fr-FR" smtClean="0">
                <a:solidFill>
                  <a:prstClr val="black"/>
                </a:solidFill>
                <a:latin typeface="Consolas"/>
              </a:rPr>
              <a:t>    Matrix(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prstClr val="black"/>
                </a:solidFill>
                <a:latin typeface="Consolas"/>
              </a:rPr>
              <a:t>m, </a:t>
            </a:r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n = 0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);       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tạo ma trận mxn hoặc mxm</a:t>
            </a:r>
            <a:endParaRPr lang="fr-FR">
              <a:solidFill>
                <a:prstClr val="black"/>
              </a:solidFill>
              <a:latin typeface="Consolas"/>
            </a:endParaRPr>
          </a:p>
          <a:p>
            <a:r>
              <a:rPr lang="fr-FR" smtClean="0">
                <a:solidFill>
                  <a:prstClr val="black"/>
                </a:solidFill>
                <a:latin typeface="Consolas"/>
              </a:rPr>
              <a:t>    Matrix(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prstClr val="black"/>
                </a:solidFill>
                <a:latin typeface="Consolas"/>
              </a:rPr>
              <a:t>m, </a:t>
            </a:r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n, </a:t>
            </a:r>
            <a:r>
              <a:rPr lang="fr-FR">
                <a:solidFill>
                  <a:srgbClr val="0000FF"/>
                </a:solidFill>
                <a:latin typeface="Consolas"/>
              </a:rPr>
              <a:t>const</a:t>
            </a:r>
            <a:r>
              <a:rPr lang="fr-FR">
                <a:solidFill>
                  <a:prstClr val="black"/>
                </a:solidFill>
                <a:latin typeface="Consolas"/>
              </a:rPr>
              <a:t> _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T*);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>
                <a:solidFill>
                  <a:srgbClr val="008000"/>
                </a:solidFill>
                <a:latin typeface="Consolas"/>
              </a:rPr>
              <a:t>tạo ma trận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mxn kiểu ưu tiên</a:t>
            </a:r>
          </a:p>
          <a:p>
            <a:r>
              <a:rPr lang="fr-FR">
                <a:solidFill>
                  <a:srgbClr val="008000"/>
                </a:solidFill>
                <a:latin typeface="Consolas"/>
              </a:rPr>
              <a:t>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                                    // hàng từ mảng 1 chiều</a:t>
            </a:r>
            <a:endParaRPr lang="fr-FR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Matrix(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Matrix&amp; M);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>
                <a:solidFill>
                  <a:prstClr val="black"/>
                </a:solidFill>
                <a:latin typeface="Consolas"/>
              </a:rPr>
              <a:t>Matrix() { deleteData();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_T&amp; </a:t>
            </a:r>
            <a:r>
              <a:rPr lang="en-US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>
                <a:solidFill>
                  <a:prstClr val="black"/>
                </a:solidFill>
                <a:latin typeface="Consolas"/>
              </a:rPr>
              <a:t>()(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i,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j)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data[i][j];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0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Định nghĩa các hàm của Matrix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Matrix&lt;_T&gt;::createData()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data </a:t>
            </a:r>
            <a:r>
              <a:rPr lang="en-US">
                <a:solidFill>
                  <a:prstClr val="black"/>
                </a:solidFill>
                <a:latin typeface="Consolas"/>
              </a:rPr>
              <a:t>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_T *[rows];</a:t>
            </a: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rows; i++)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data[i</a:t>
            </a:r>
            <a:r>
              <a:rPr lang="en-US">
                <a:solidFill>
                  <a:prstClr val="black"/>
                </a:solidFill>
                <a:latin typeface="Consolas"/>
              </a:rPr>
              <a:t>]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_T[cols</a:t>
            </a:r>
            <a:r>
              <a:rPr lang="en-US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Matrix&lt;_T&gt;::deleteData()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(data == 0)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rows; i++)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delete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[]data[i];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delete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data;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30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8288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Các yêu cầu:</a:t>
            </a:r>
          </a:p>
          <a:p>
            <a:pPr lvl="1"/>
            <a:r>
              <a:rPr lang="en-US" sz="2000" smtClean="0"/>
              <a:t>Hoàn thành tất cả các hàm của class Matrix</a:t>
            </a:r>
          </a:p>
          <a:p>
            <a:pPr lvl="1"/>
            <a:r>
              <a:rPr lang="en-US" sz="2000" smtClean="0"/>
              <a:t>Bổ sung toán tử gán, và cộng ma trận</a:t>
            </a:r>
          </a:p>
          <a:p>
            <a:pPr lvl="1"/>
            <a:r>
              <a:rPr lang="en-US" sz="2000" smtClean="0"/>
              <a:t>Xây dựng class Graphic </a:t>
            </a:r>
            <a:r>
              <a:rPr lang="en-US" sz="2000"/>
              <a:t>mô tả đồ thị có hướng không trọng số </a:t>
            </a:r>
            <a:r>
              <a:rPr lang="en-US" sz="2000" smtClean="0"/>
              <a:t>kế thừa từ Matrix và có thể sử dụng trong đoạn biểu thức sau:</a:t>
            </a:r>
            <a:endParaRPr 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M[] = {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0</a:t>
            </a:r>
            <a:r>
              <a:rPr lang="en-US">
                <a:solidFill>
                  <a:prstClr val="black"/>
                </a:solidFill>
                <a:latin typeface="Consolas"/>
              </a:rPr>
              <a:t>, 1, 1, 0, 1,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1</a:t>
            </a:r>
            <a:r>
              <a:rPr lang="en-US">
                <a:solidFill>
                  <a:prstClr val="black"/>
                </a:solidFill>
                <a:latin typeface="Consolas"/>
              </a:rPr>
              <a:t>, 0, 1, 0, 0,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1</a:t>
            </a:r>
            <a:r>
              <a:rPr lang="en-US">
                <a:solidFill>
                  <a:prstClr val="black"/>
                </a:solidFill>
                <a:latin typeface="Consolas"/>
              </a:rPr>
              <a:t>, 0, 0, 1, 1,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0</a:t>
            </a:r>
            <a:r>
              <a:rPr lang="en-US">
                <a:solidFill>
                  <a:prstClr val="black"/>
                </a:solidFill>
                <a:latin typeface="Consolas"/>
              </a:rPr>
              <a:t>, 0, 1, 0, 1,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0</a:t>
            </a:r>
            <a:r>
              <a:rPr lang="en-US">
                <a:solidFill>
                  <a:prstClr val="black"/>
                </a:solidFill>
                <a:latin typeface="Consolas"/>
              </a:rPr>
              <a:t>, 1, 0, 1, 0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Graphic g(5, M);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g.DFT(2);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in ra màn hình chỉ số các đỉnh </a:t>
            </a: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        // theo chiều sâu bắt đầu từ đỉnh 2</a:t>
            </a:r>
            <a:endParaRPr lang="en-US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06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V</a:t>
            </a:r>
            <a:r>
              <a:rPr lang="en-US" sz="3600" smtClean="0"/>
              <a:t>I. </a:t>
            </a:r>
            <a:r>
              <a:rPr lang="en-US" sz="3600" err="1" smtClean="0"/>
              <a:t>Các</a:t>
            </a:r>
            <a:r>
              <a:rPr lang="en-US" sz="3600" smtClean="0"/>
              <a:t> </a:t>
            </a:r>
            <a:r>
              <a:rPr lang="en-US" sz="3600" err="1" smtClean="0"/>
              <a:t>cấu</a:t>
            </a:r>
            <a:r>
              <a:rPr lang="en-US" sz="3600" smtClean="0"/>
              <a:t> </a:t>
            </a:r>
            <a:r>
              <a:rPr lang="en-US" sz="3600" err="1" smtClean="0"/>
              <a:t>trúc</a:t>
            </a:r>
            <a:r>
              <a:rPr lang="en-US" sz="3600" smtClean="0"/>
              <a:t> </a:t>
            </a:r>
            <a:r>
              <a:rPr lang="en-US" sz="3600" err="1" smtClean="0"/>
              <a:t>dữ</a:t>
            </a:r>
            <a:r>
              <a:rPr lang="en-US" sz="3600" smtClean="0"/>
              <a:t> </a:t>
            </a:r>
            <a:r>
              <a:rPr lang="en-US" sz="3600" err="1" smtClean="0"/>
              <a:t>liệu</a:t>
            </a:r>
            <a:r>
              <a:rPr lang="en-US" sz="3600" smtClean="0"/>
              <a:t> </a:t>
            </a:r>
            <a:r>
              <a:rPr lang="en-US" sz="3600" err="1" smtClean="0"/>
              <a:t>cơ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endParaRPr lang="en-US" sz="36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13852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5449669"/>
            <a:ext cx="685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Link đến file code đầy đủ:</a:t>
            </a:r>
          </a:p>
          <a:p>
            <a:r>
              <a:rPr lang="en-US"/>
              <a:t>https://docs.google.com/open?id=0B4vBa0QnLWSraGRyVkJKaFUwekE</a:t>
            </a:r>
          </a:p>
        </p:txBody>
      </p:sp>
    </p:spTree>
    <p:extLst>
      <p:ext uri="{BB962C8B-B14F-4D97-AF65-F5344CB8AC3E}">
        <p14:creationId xmlns:p14="http://schemas.microsoft.com/office/powerpoint/2010/main" val="10624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38200" y="1066800"/>
            <a:ext cx="7848600" cy="5105400"/>
          </a:xfrm>
        </p:spPr>
        <p:txBody>
          <a:bodyPr>
            <a:norm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Array {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*data;</a:t>
            </a:r>
          </a:p>
          <a:p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size;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Array();</a:t>
            </a:r>
          </a:p>
          <a:p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  Array(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length);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Array(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Array&amp; a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sz="1600" smtClean="0">
                <a:solidFill>
                  <a:prstClr val="black"/>
                </a:solidFill>
                <a:latin typeface="Consolas"/>
              </a:rPr>
              <a:t>~</a:t>
            </a:r>
            <a:r>
              <a:rPr lang="it-IT" sz="1600">
                <a:solidFill>
                  <a:prstClr val="black"/>
                </a:solidFill>
                <a:latin typeface="Consolas"/>
              </a:rPr>
              <a:t>Array</a:t>
            </a:r>
            <a:r>
              <a:rPr lang="it-IT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CopyFrom(T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*);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Size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T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[](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index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Array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=(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Array&amp;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a);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6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64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z="2000" err="1" smtClean="0">
                <a:effectLst/>
              </a:rPr>
              <a:t>Bảng</a:t>
            </a:r>
            <a:r>
              <a:rPr lang="en-US" sz="2000" smtClean="0">
                <a:effectLst/>
              </a:rPr>
              <a:t> 2.2. </a:t>
            </a:r>
            <a:r>
              <a:rPr lang="en-US" sz="2000" err="1" smtClean="0">
                <a:effectLst/>
              </a:rPr>
              <a:t>Các</a:t>
            </a:r>
            <a:r>
              <a:rPr lang="en-US" sz="2000" smtClean="0">
                <a:effectLst/>
              </a:rPr>
              <a:t> </a:t>
            </a:r>
            <a:r>
              <a:rPr lang="en-US" sz="2000" err="1" smtClean="0">
                <a:effectLst/>
              </a:rPr>
              <a:t>kiểu</a:t>
            </a:r>
            <a:r>
              <a:rPr lang="en-US" sz="2000" smtClean="0">
                <a:effectLst/>
              </a:rPr>
              <a:t> </a:t>
            </a:r>
            <a:r>
              <a:rPr lang="en-US" sz="2000" err="1" smtClean="0">
                <a:effectLst/>
              </a:rPr>
              <a:t>biến</a:t>
            </a:r>
            <a:endParaRPr lang="en-US" sz="2000" smtClean="0">
              <a:effectLst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432147406"/>
              </p:ext>
            </p:extLst>
          </p:nvPr>
        </p:nvGraphicFramePr>
        <p:xfrm>
          <a:off x="838200" y="1600200"/>
          <a:ext cx="7848599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58"/>
                <a:gridCol w="1980142"/>
                <a:gridCol w="1600200"/>
                <a:gridCol w="3505199"/>
              </a:tblGrid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err="1" smtClean="0"/>
                        <a:t>Kiểu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 smtClean="0"/>
                        <a:t>Kích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err="1" smtClean="0"/>
                        <a:t>thước</a:t>
                      </a:r>
                      <a:r>
                        <a:rPr lang="en-US" sz="1800" baseline="0" smtClean="0"/>
                        <a:t> (byte)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err="1" smtClean="0"/>
                        <a:t>Vùng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err="1" smtClean="0"/>
                        <a:t>giá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err="1" smtClean="0"/>
                        <a:t>trị</a:t>
                      </a:r>
                      <a:endParaRPr lang="en-US" sz="1800"/>
                    </a:p>
                  </a:txBody>
                  <a:tcPr anchor="ctr"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err="1" smtClean="0"/>
                        <a:t>Số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err="1" smtClean="0"/>
                        <a:t>nguyên</a:t>
                      </a:r>
                      <a:endParaRPr lang="en-US" sz="180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char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-128 …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127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short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–32,768 … 32,767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 smtClean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–2,147,483,648 … 2,147,483,647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unsigned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 … 4,294,967,295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long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–2,147,483,648 … 2,147,483,647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long </a:t>
                      </a:r>
                      <a:r>
                        <a:rPr lang="en-US" sz="1800" err="1" smtClean="0">
                          <a:latin typeface="Consolas" pitchFamily="49" charset="0"/>
                          <a:cs typeface="Consolas" pitchFamily="49" charset="0"/>
                        </a:rPr>
                        <a:t>long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–9,223,372,036,854,775,808 … 9,223,372,036,854,775,807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err="1" smtClean="0"/>
                        <a:t>Số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err="1" smtClean="0"/>
                        <a:t>thực</a:t>
                      </a:r>
                      <a:endParaRPr lang="en-US" sz="180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float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±3.4E±38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double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±1.7E±308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onsolas" pitchFamily="49" charset="0"/>
                          <a:cs typeface="Consolas" pitchFamily="49" charset="0"/>
                        </a:rPr>
                        <a:t>long double</a:t>
                      </a:r>
                      <a:endParaRPr lang="en-US" sz="18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8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±1.7E±308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38200" y="1066800"/>
            <a:ext cx="7848600" cy="5105400"/>
          </a:xfrm>
        </p:spPr>
        <p:txBody>
          <a:bodyPr>
            <a:normAutofit/>
          </a:bodyPr>
          <a:lstStyle/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z="160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err="1">
                <a:solidFill>
                  <a:prstClr val="black"/>
                </a:solidFill>
                <a:latin typeface="Consolas"/>
              </a:rPr>
              <a:t>BoundStack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Array&lt;T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&gt; {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top;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prstClr val="black"/>
                </a:solidFill>
                <a:latin typeface="Consolas"/>
              </a:rPr>
              <a:t>BoundStack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prstClr val="black"/>
                </a:solidFill>
                <a:latin typeface="Consolas"/>
              </a:rPr>
              <a:t>BoundStack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size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Push(T value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Pop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Top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err="1">
                <a:solidFill>
                  <a:prstClr val="black"/>
                </a:solidFill>
                <a:latin typeface="Consolas"/>
              </a:rPr>
              <a:t>IsFull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Count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[](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index);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6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2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38200" y="1066800"/>
            <a:ext cx="7848600" cy="5105400"/>
          </a:xfrm>
        </p:spPr>
        <p:txBody>
          <a:bodyPr>
            <a:noAutofit/>
          </a:bodyPr>
          <a:lstStyle/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5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T&gt; </a:t>
            </a:r>
            <a:r>
              <a:rPr lang="en-US" sz="150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BoundQueue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50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 Array&lt;T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&gt; {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front, rear;</a:t>
            </a: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count;</a:t>
            </a:r>
          </a:p>
          <a:p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Inc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 &amp;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i);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5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prstClr val="black"/>
                </a:solidFill>
                <a:latin typeface="Consolas"/>
              </a:rPr>
              <a:t>BoundQueue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5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500" err="1" smtClean="0">
                <a:solidFill>
                  <a:prstClr val="black"/>
                </a:solidFill>
                <a:latin typeface="Consolas"/>
              </a:rPr>
              <a:t>BoundQueue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size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Enqueue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(T value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prstClr val="black"/>
                </a:solidFill>
                <a:latin typeface="Consolas"/>
              </a:rPr>
              <a:t>    T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Dequeue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err="1">
                <a:solidFill>
                  <a:prstClr val="black"/>
                </a:solidFill>
                <a:latin typeface="Consolas"/>
              </a:rPr>
              <a:t>IsFull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Count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endParaRPr lang="en-US" sz="1500" smtClean="0">
              <a:solidFill>
                <a:prstClr val="black"/>
              </a:solidFill>
              <a:latin typeface="Consolas"/>
            </a:endParaRPr>
          </a:p>
          <a:p>
            <a:r>
              <a:rPr lang="en-US" sz="15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   T </a:t>
            </a:r>
            <a:r>
              <a:rPr lang="en-US" sz="150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[](</a:t>
            </a:r>
            <a:r>
              <a:rPr lang="en-US" sz="15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>
                <a:solidFill>
                  <a:prstClr val="black"/>
                </a:solidFill>
                <a:latin typeface="Consolas"/>
              </a:rPr>
              <a:t> index</a:t>
            </a:r>
            <a:r>
              <a:rPr lang="en-US" sz="150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500">
              <a:solidFill>
                <a:prstClr val="black"/>
              </a:solidFill>
              <a:latin typeface="Consolas"/>
            </a:endParaRPr>
          </a:p>
          <a:p>
            <a:r>
              <a:rPr lang="en-US" sz="150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5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17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stack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QuickSort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T&gt; 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Sort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Segment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Lb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Ub</a:t>
            </a:r>
            <a:r>
              <a:rPr lang="en-US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Segment</a:t>
            </a:r>
            <a:r>
              <a:rPr lang="en-US">
                <a:solidFill>
                  <a:prstClr val="black"/>
                </a:solidFill>
                <a:latin typeface="Consolas"/>
              </a:rPr>
              <a:t>() {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Segment(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l,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r) :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Lb</a:t>
            </a:r>
            <a:r>
              <a:rPr lang="en-US">
                <a:solidFill>
                  <a:prstClr val="black"/>
                </a:solidFill>
                <a:latin typeface="Consolas"/>
              </a:rPr>
              <a:t>(l),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Ub</a:t>
            </a:r>
            <a:r>
              <a:rPr lang="en-US">
                <a:solidFill>
                  <a:prstClr val="black"/>
                </a:solidFill>
                <a:latin typeface="Consolas"/>
              </a:rPr>
              <a:t>(r) {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fr-FR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prstClr val="black"/>
                </a:solidFill>
                <a:latin typeface="Consolas"/>
              </a:rPr>
              <a:t>Swap(T &amp;a, T &amp;b) { T </a:t>
            </a:r>
            <a:r>
              <a:rPr lang="fr-FR" err="1">
                <a:solidFill>
                  <a:prstClr val="black"/>
                </a:solidFill>
                <a:latin typeface="Consolas"/>
              </a:rPr>
              <a:t>t</a:t>
            </a:r>
            <a:r>
              <a:rPr lang="fr-FR">
                <a:solidFill>
                  <a:prstClr val="black"/>
                </a:solidFill>
                <a:latin typeface="Consolas"/>
              </a:rPr>
              <a:t> = a; a = b; b = t; }</a:t>
            </a:r>
          </a:p>
          <a:p>
            <a:r>
              <a:rPr lang="fr-FR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fr-FR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err="1">
                <a:solidFill>
                  <a:prstClr val="black"/>
                </a:solidFill>
                <a:latin typeface="Consolas"/>
              </a:rPr>
              <a:t>DoPart</a:t>
            </a:r>
            <a:r>
              <a:rPr lang="fr-FR">
                <a:solidFill>
                  <a:prstClr val="black"/>
                </a:solidFill>
                <a:latin typeface="Consolas"/>
              </a:rPr>
              <a:t>(</a:t>
            </a:r>
            <a:r>
              <a:rPr lang="fr-FR" err="1">
                <a:solidFill>
                  <a:prstClr val="black"/>
                </a:solidFill>
                <a:latin typeface="Consolas"/>
              </a:rPr>
              <a:t>Array</a:t>
            </a:r>
            <a:r>
              <a:rPr lang="fr-FR">
                <a:solidFill>
                  <a:prstClr val="black"/>
                </a:solidFill>
                <a:latin typeface="Consolas"/>
              </a:rPr>
              <a:t>&lt;T&gt;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&amp;); </a:t>
            </a:r>
            <a:r>
              <a:rPr lang="fr-F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err="1">
                <a:solidFill>
                  <a:srgbClr val="008000"/>
                </a:solidFill>
                <a:latin typeface="Consolas"/>
              </a:rPr>
              <a:t>Phân</a:t>
            </a:r>
            <a:r>
              <a:rPr lang="fr-FR">
                <a:solidFill>
                  <a:srgbClr val="008000"/>
                </a:solidFill>
                <a:latin typeface="Consolas"/>
              </a:rPr>
              <a:t> </a:t>
            </a:r>
            <a:r>
              <a:rPr lang="fr-FR" err="1">
                <a:solidFill>
                  <a:srgbClr val="008000"/>
                </a:solidFill>
                <a:latin typeface="Consolas"/>
              </a:rPr>
              <a:t>đoạn</a:t>
            </a:r>
            <a:r>
              <a:rPr lang="fr-FR">
                <a:solidFill>
                  <a:srgbClr val="008000"/>
                </a:solidFill>
                <a:latin typeface="Consolas"/>
              </a:rPr>
              <a:t> </a:t>
            </a:r>
            <a:r>
              <a:rPr lang="fr-FR" err="1">
                <a:solidFill>
                  <a:srgbClr val="008000"/>
                </a:solidFill>
                <a:latin typeface="Consolas"/>
              </a:rPr>
              <a:t>Array</a:t>
            </a:r>
            <a:endParaRPr lang="fr-FR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</a:t>
            </a: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vi-VN">
                <a:solidFill>
                  <a:srgbClr val="008000"/>
                </a:solidFill>
                <a:latin typeface="Consolas"/>
              </a:rPr>
              <a:t>Sắp xếp Array trong đoạn [Lb, 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Ub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]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bằng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InsertSort</a:t>
            </a:r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vi-VN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vi-VN">
                <a:solidFill>
                  <a:prstClr val="black"/>
                </a:solidFill>
                <a:latin typeface="Consolas"/>
              </a:rPr>
              <a:t>DoSort(Array&lt;T&gt; 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&amp;);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 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};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Segment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DoSort</a:t>
            </a:r>
            <a:r>
              <a:rPr lang="en-US">
                <a:solidFill>
                  <a:prstClr val="black"/>
                </a:solidFill>
                <a:latin typeface="Consolas"/>
              </a:rPr>
              <a:t>(Array&lt;T&gt; &amp;);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17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stack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QuickSort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10000"/>
          </a:bodyPr>
          <a:lstStyle/>
          <a:p>
            <a:r>
              <a:rPr lang="fr-FR" err="1">
                <a:solidFill>
                  <a:srgbClr val="0000FF"/>
                </a:solidFill>
                <a:latin typeface="Consolas"/>
              </a:rPr>
              <a:t>template</a:t>
            </a:r>
            <a:r>
              <a:rPr lang="fr-FR">
                <a:solidFill>
                  <a:prstClr val="black"/>
                </a:solidFill>
                <a:latin typeface="Consolas"/>
              </a:rPr>
              <a:t> &lt;</a:t>
            </a:r>
            <a:r>
              <a:rPr lang="fr-FR">
                <a:solidFill>
                  <a:srgbClr val="0000FF"/>
                </a:solidFill>
                <a:latin typeface="Consolas"/>
              </a:rPr>
              <a:t>class</a:t>
            </a:r>
            <a:r>
              <a:rPr lang="fr-FR">
                <a:solidFill>
                  <a:prstClr val="black"/>
                </a:solidFill>
                <a:latin typeface="Consolas"/>
              </a:rPr>
              <a:t> T&gt; </a:t>
            </a:r>
            <a:r>
              <a:rPr lang="fr-FR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>
                <a:solidFill>
                  <a:prstClr val="black"/>
                </a:solidFill>
                <a:latin typeface="Consolas"/>
              </a:rPr>
              <a:t> Sort&lt;T&gt;::</a:t>
            </a:r>
            <a:r>
              <a:rPr lang="fr-FR" err="1">
                <a:solidFill>
                  <a:prstClr val="black"/>
                </a:solidFill>
                <a:latin typeface="Consolas"/>
              </a:rPr>
              <a:t>DoSort</a:t>
            </a:r>
            <a:r>
              <a:rPr lang="fr-FR">
                <a:solidFill>
                  <a:prstClr val="black"/>
                </a:solidFill>
                <a:latin typeface="Consolas"/>
              </a:rPr>
              <a:t>(</a:t>
            </a:r>
            <a:r>
              <a:rPr lang="fr-FR" err="1">
                <a:solidFill>
                  <a:prstClr val="black"/>
                </a:solidFill>
                <a:latin typeface="Consolas"/>
              </a:rPr>
              <a:t>Array</a:t>
            </a:r>
            <a:r>
              <a:rPr lang="fr-FR">
                <a:solidFill>
                  <a:prstClr val="black"/>
                </a:solidFill>
                <a:latin typeface="Consolas"/>
              </a:rPr>
              <a:t>&lt;T&gt; &amp;a)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n0 =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10,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a.Size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BoundStack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&lt;Segment</a:t>
            </a:r>
            <a:r>
              <a:rPr lang="en-US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/n0 </a:t>
            </a:r>
            <a:r>
              <a:rPr lang="en-US">
                <a:solidFill>
                  <a:prstClr val="black"/>
                </a:solidFill>
                <a:latin typeface="Consolas"/>
              </a:rPr>
              <a:t>+ 1);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s.Push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(Segment(0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- 1));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(!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s.IsEmpty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Segment </a:t>
            </a:r>
            <a:r>
              <a:rPr lang="en-US">
                <a:solidFill>
                  <a:prstClr val="black"/>
                </a:solidFill>
                <a:latin typeface="Consolas"/>
              </a:rPr>
              <a:t>b =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s.Pop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b.Ub</a:t>
            </a:r>
            <a:r>
              <a:rPr lang="en-US">
                <a:solidFill>
                  <a:prstClr val="black"/>
                </a:solidFill>
                <a:latin typeface="Consolas"/>
              </a:rPr>
              <a:t> -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b.Lb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+ 1 </a:t>
            </a:r>
            <a:r>
              <a:rPr lang="en-US">
                <a:solidFill>
                  <a:prstClr val="black"/>
                </a:solidFill>
                <a:latin typeface="Consolas"/>
              </a:rPr>
              <a:t>&gt; n0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j =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b.DoPart</a:t>
            </a:r>
            <a:r>
              <a:rPr lang="en-US">
                <a:solidFill>
                  <a:prstClr val="black"/>
                </a:solidFill>
                <a:latin typeface="Consolas"/>
              </a:rPr>
              <a:t>(a);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b.Lb</a:t>
            </a:r>
            <a:r>
              <a:rPr lang="en-US">
                <a:solidFill>
                  <a:prstClr val="black"/>
                </a:solidFill>
                <a:latin typeface="Consolas"/>
              </a:rPr>
              <a:t> &lt; j - 1)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s.Push</a:t>
            </a:r>
            <a:r>
              <a:rPr lang="en-US">
                <a:solidFill>
                  <a:prstClr val="black"/>
                </a:solidFill>
                <a:latin typeface="Consolas"/>
              </a:rPr>
              <a:t>(Part(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b.Lb</a:t>
            </a:r>
            <a:r>
              <a:rPr lang="en-US">
                <a:solidFill>
                  <a:prstClr val="black"/>
                </a:solidFill>
                <a:latin typeface="Consolas"/>
              </a:rPr>
              <a:t>, j - 1));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b.Ub</a:t>
            </a:r>
            <a:r>
              <a:rPr lang="en-US">
                <a:solidFill>
                  <a:prstClr val="black"/>
                </a:solidFill>
                <a:latin typeface="Consolas"/>
              </a:rPr>
              <a:t> &gt; j + 1)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s.Push</a:t>
            </a:r>
            <a:r>
              <a:rPr lang="en-US">
                <a:solidFill>
                  <a:prstClr val="black"/>
                </a:solidFill>
                <a:latin typeface="Consolas"/>
              </a:rPr>
              <a:t>(Part(j + 1,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b.Ub</a:t>
            </a:r>
            <a:r>
              <a:rPr lang="en-US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else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b.DoSort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(a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58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6.1. Array</a:t>
            </a:r>
            <a:r>
              <a:rPr lang="en-US"/>
              <a:t>, </a:t>
            </a:r>
            <a:r>
              <a:rPr lang="en-US" err="1" smtClean="0"/>
              <a:t>BoundStack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/>
              <a:t>BoundQueue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Sử dụng class Sort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"stdafx.h"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"ds.h"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&lt;iostream&gt;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using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>
                <a:solidFill>
                  <a:prstClr val="black"/>
                </a:solidFill>
                <a:latin typeface="Consolas"/>
              </a:rPr>
              <a:t> std;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main()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v[] = { 7, 5, 4, 8, 9, 1, 3, 2, 0, 6 };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Array&lt;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&gt; a(10);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a.CopyFrom(v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Sort&lt;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&gt;::DoSort(a);</a:t>
            </a: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</a:t>
            </a:r>
          </a:p>
          <a:p>
            <a:r>
              <a:rPr lang="nn-NO">
                <a:solidFill>
                  <a:srgbClr val="0000FF"/>
                </a:solidFill>
                <a:latin typeface="Consolas"/>
              </a:rPr>
              <a:t> </a:t>
            </a:r>
            <a:r>
              <a:rPr lang="nn-NO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a.Size(); 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cout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a[i]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 '</a:t>
            </a:r>
            <a:r>
              <a:rPr lang="en-US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09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6.2. </a:t>
            </a:r>
            <a:r>
              <a:rPr lang="en-US"/>
              <a:t>LinkedList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143000"/>
          </a:xfrm>
        </p:spPr>
        <p:txBody>
          <a:bodyPr/>
          <a:lstStyle/>
          <a:p>
            <a:r>
              <a:rPr lang="en-US" smtClean="0"/>
              <a:t>class LinkedList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_Ti&gt; 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LinkedList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Đoạn định nghĩa các lớp con //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baseList</a:t>
            </a:r>
            <a:r>
              <a:rPr lang="en-US">
                <a:solidFill>
                  <a:prstClr val="black"/>
                </a:solidFill>
                <a:latin typeface="Consolas"/>
              </a:rPr>
              <a:t>&lt;_Ti&gt; h;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LinkedList</a:t>
            </a:r>
            <a:r>
              <a:rPr lang="en-US">
                <a:solidFill>
                  <a:prstClr val="black"/>
                </a:solidFill>
                <a:latin typeface="Consolas"/>
              </a:rPr>
              <a:t>() : n(0) {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>
                <a:solidFill>
                  <a:prstClr val="black"/>
                </a:solidFill>
                <a:latin typeface="Consolas"/>
              </a:rPr>
              <a:t>LinkedList() { h.makeEmpty();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IsEmpty()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n == 0;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Count()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n;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>
                <a:solidFill>
                  <a:prstClr val="black"/>
                </a:solidFill>
                <a:latin typeface="Consolas"/>
              </a:rPr>
              <a:t>_Ti PopBegin();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   _Ti PopEnd();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RemoveAll() { h.makeEmpty(); n = 0;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PushBegin(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_Ti&amp; i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PushEnd(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_Ti&amp; i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51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6.2. LinkedList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Các lớp con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baseList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>
                <a:solidFill>
                  <a:prstClr val="black"/>
                </a:solidFill>
                <a:latin typeface="Consolas"/>
              </a:rPr>
              <a:t>baseList *next, *prev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baseList</a:t>
            </a:r>
            <a:r>
              <a:rPr lang="en-US">
                <a:solidFill>
                  <a:prstClr val="black"/>
                </a:solidFill>
                <a:latin typeface="Consolas"/>
              </a:rPr>
              <a:t>() { next = prev = 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insertAfter(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_Ti&amp; info);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remove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makeEmpty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infoList : </a:t>
            </a:r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 baseList 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>
                <a:solidFill>
                  <a:prstClr val="black"/>
                </a:solidFill>
                <a:latin typeface="Consolas"/>
              </a:rPr>
              <a:t>_Ti info;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infoList(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_Ti&amp; i) : info(i) {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8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6.2. </a:t>
            </a:r>
            <a:r>
              <a:rPr lang="en-US"/>
              <a:t>LinkedList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Ứng dụng – đổi cơ số đếm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  <a:latin typeface="Consolas"/>
              </a:rPr>
              <a:t>std::string IntToBin(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std</a:t>
            </a:r>
            <a:r>
              <a:rPr lang="en-US">
                <a:solidFill>
                  <a:prstClr val="black"/>
                </a:solidFill>
                <a:latin typeface="Consolas"/>
              </a:rPr>
              <a:t>::string s;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LinkedList&lt;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stack;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v-SE" smtClean="0">
                <a:solidFill>
                  <a:srgbClr val="0000FF"/>
                </a:solidFill>
                <a:latin typeface="Consolas"/>
              </a:rPr>
              <a:t>        char</a:t>
            </a:r>
            <a:r>
              <a:rPr lang="sv-SE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>
                <a:solidFill>
                  <a:prstClr val="black"/>
                </a:solidFill>
                <a:latin typeface="Consolas"/>
              </a:rPr>
              <a:t>c = (</a:t>
            </a:r>
            <a:r>
              <a:rPr lang="sv-SE">
                <a:solidFill>
                  <a:srgbClr val="0000FF"/>
                </a:solidFill>
                <a:latin typeface="Consolas"/>
              </a:rPr>
              <a:t>char</a:t>
            </a:r>
            <a:r>
              <a:rPr lang="sv-SE">
                <a:solidFill>
                  <a:prstClr val="black"/>
                </a:solidFill>
                <a:latin typeface="Consolas"/>
              </a:rPr>
              <a:t>)((x &amp; 1) + 48);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x </a:t>
            </a:r>
            <a:r>
              <a:rPr lang="en-US">
                <a:solidFill>
                  <a:prstClr val="black"/>
                </a:solidFill>
                <a:latin typeface="Consolas"/>
              </a:rPr>
              <a:t>&gt;&gt;= 1;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stack.PushBegin(c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 </a:t>
            </a:r>
            <a:r>
              <a:rPr lang="en-US">
                <a:solidFill>
                  <a:srgbClr val="0000FF"/>
                </a:solidFill>
                <a:latin typeface="Consolas"/>
              </a:rPr>
              <a:t>while</a:t>
            </a:r>
            <a:r>
              <a:rPr lang="en-US">
                <a:solidFill>
                  <a:prstClr val="black"/>
                </a:solidFill>
                <a:latin typeface="Consolas"/>
              </a:rPr>
              <a:t> (x);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while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(!stack.IsEmpty</a:t>
            </a:r>
            <a:r>
              <a:rPr lang="en-US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s </a:t>
            </a:r>
            <a:r>
              <a:rPr lang="en-US">
                <a:solidFill>
                  <a:prstClr val="black"/>
                </a:solidFill>
                <a:latin typeface="Consolas"/>
              </a:rPr>
              <a:t>+=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stack.PopBegin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87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6.3. Binary Search Tree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class cơ sở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10000"/>
          </a:bodyPr>
          <a:lstStyle/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>
                <a:solidFill>
                  <a:prstClr val="black"/>
                </a:solidFill>
                <a:latin typeface="Consolas"/>
              </a:rPr>
              <a:t> 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baseBST 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</a:t>
            </a:r>
            <a:r>
              <a:rPr lang="en-US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baseBST * insert(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 = 0;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baseBST * contents(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0 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baseBST * remove(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>
                <a:solidFill>
                  <a:prstClr val="black"/>
                </a:solidFill>
                <a:latin typeface="Consolas"/>
              </a:rPr>
              <a:t> baseBST * getSuccessor()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0;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makeEmpty() {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virtual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_Ti </a:t>
            </a:r>
            <a:r>
              <a:rPr lang="en-US">
                <a:solidFill>
                  <a:prstClr val="black"/>
                </a:solidFill>
                <a:latin typeface="Consolas"/>
              </a:rPr>
              <a:t>* Info()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0;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&lt;</a:t>
            </a:r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_Ti&gt;</a:t>
            </a:r>
          </a:p>
          <a:p>
            <a:r>
              <a:rPr lang="it-IT">
                <a:solidFill>
                  <a:srgbClr val="0000FF"/>
                </a:solidFill>
                <a:latin typeface="Consolas"/>
              </a:rPr>
              <a:t>int</a:t>
            </a:r>
            <a:r>
              <a:rPr lang="it-IT">
                <a:solidFill>
                  <a:prstClr val="black"/>
                </a:solidFill>
                <a:latin typeface="Consolas"/>
              </a:rPr>
              <a:t> _compare(</a:t>
            </a:r>
            <a:r>
              <a:rPr lang="it-IT">
                <a:solidFill>
                  <a:srgbClr val="0000FF"/>
                </a:solidFill>
                <a:latin typeface="Consolas"/>
              </a:rPr>
              <a:t>const</a:t>
            </a:r>
            <a:r>
              <a:rPr lang="it-IT">
                <a:solidFill>
                  <a:prstClr val="black"/>
                </a:solidFill>
                <a:latin typeface="Consolas"/>
              </a:rPr>
              <a:t> _Ti&amp; a, </a:t>
            </a:r>
            <a:r>
              <a:rPr lang="it-IT">
                <a:solidFill>
                  <a:srgbClr val="0000FF"/>
                </a:solidFill>
                <a:latin typeface="Consolas"/>
              </a:rPr>
              <a:t>const</a:t>
            </a:r>
            <a:r>
              <a:rPr lang="it-IT">
                <a:solidFill>
                  <a:prstClr val="black"/>
                </a:solidFill>
                <a:latin typeface="Consolas"/>
              </a:rPr>
              <a:t> _Ti&amp; b) 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(a &lt; b? -1: a &gt; b);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52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6.3. Binary Search Tree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class BST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20000"/>
          </a:bodyPr>
          <a:lstStyle/>
          <a:p>
            <a:r>
              <a:rPr lang="fr-FR">
                <a:solidFill>
                  <a:srgbClr val="0000FF"/>
                </a:solidFill>
                <a:latin typeface="Consolas"/>
              </a:rPr>
              <a:t>template</a:t>
            </a:r>
            <a:r>
              <a:rPr lang="fr-FR">
                <a:solidFill>
                  <a:prstClr val="black"/>
                </a:solidFill>
                <a:latin typeface="Consolas"/>
              </a:rPr>
              <a:t> &lt;</a:t>
            </a:r>
            <a:r>
              <a:rPr lang="fr-FR">
                <a:solidFill>
                  <a:srgbClr val="0000FF"/>
                </a:solidFill>
                <a:latin typeface="Consolas"/>
              </a:rPr>
              <a:t>class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_Ti, </a:t>
            </a:r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comp(</a:t>
            </a:r>
            <a:r>
              <a:rPr lang="fr-FR">
                <a:solidFill>
                  <a:srgbClr val="0000FF"/>
                </a:solidFill>
                <a:latin typeface="Consolas"/>
              </a:rPr>
              <a:t>const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_Ti&amp;, </a:t>
            </a:r>
            <a:r>
              <a:rPr lang="fr-FR">
                <a:solidFill>
                  <a:srgbClr val="0000FF"/>
                </a:solidFill>
                <a:latin typeface="Consolas"/>
              </a:rPr>
              <a:t>const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fr-FR">
                <a:solidFill>
                  <a:prstClr val="black"/>
                </a:solidFill>
                <a:latin typeface="Consolas"/>
              </a:rPr>
              <a:t>) = _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compare&gt;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BST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// Đoạn định nghĩa các class con //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nullBST </a:t>
            </a:r>
            <a:r>
              <a:rPr lang="en-US">
                <a:solidFill>
                  <a:prstClr val="black"/>
                </a:solidFill>
                <a:latin typeface="Consolas"/>
              </a:rPr>
              <a:t>nullBST;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baseBST&lt;_Ti&gt; </a:t>
            </a:r>
            <a:r>
              <a:rPr lang="en-US">
                <a:solidFill>
                  <a:prstClr val="black"/>
                </a:solidFill>
                <a:latin typeface="Consolas"/>
              </a:rPr>
              <a:t>* root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BST</a:t>
            </a:r>
            <a:r>
              <a:rPr lang="en-US">
                <a:solidFill>
                  <a:prstClr val="black"/>
                </a:solidFill>
                <a:latin typeface="Consolas"/>
              </a:rPr>
              <a:t>() {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root = (baseBST&lt;_Ti&gt; *)&amp;nullBST;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>
                <a:solidFill>
                  <a:prstClr val="black"/>
                </a:solidFill>
                <a:latin typeface="Consolas"/>
              </a:rPr>
              <a:t>BST() { root-&gt;makeEmpty();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Insert(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info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root </a:t>
            </a:r>
            <a:r>
              <a:rPr lang="en-US">
                <a:solidFill>
                  <a:prstClr val="black"/>
                </a:solidFill>
                <a:latin typeface="Consolas"/>
              </a:rPr>
              <a:t>= root-&gt;insert(info);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Delete(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i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root </a:t>
            </a:r>
            <a:r>
              <a:rPr lang="en-US">
                <a:solidFill>
                  <a:prstClr val="black"/>
                </a:solidFill>
                <a:latin typeface="Consolas"/>
              </a:rPr>
              <a:t>= root-&gt;remove(i);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bool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Contents(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i) 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root-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&gt;contents(i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22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09600"/>
          </a:xfrm>
        </p:spPr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vài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ý</a:t>
            </a:r>
          </a:p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1676400"/>
            <a:ext cx="868186" cy="369332"/>
          </a:xfrm>
        </p:spPr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200" y="2057400"/>
            <a:ext cx="7848600" cy="4114800"/>
          </a:xfrm>
        </p:spPr>
        <p:txBody>
          <a:bodyPr/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600">
                <a:solidFill>
                  <a:srgbClr val="0000FF"/>
                </a:solidFill>
                <a:latin typeface="Consolas"/>
                <a:cs typeface="+mn-cs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 main()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{</a:t>
            </a:r>
          </a:p>
          <a:p>
            <a:pPr lvl="1">
              <a:buClr>
                <a:prstClr val="white"/>
              </a:buClr>
            </a:pPr>
            <a:r>
              <a:rPr lang="en-US" sz="1600" err="1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 x = 10, y;</a:t>
            </a:r>
          </a:p>
          <a:p>
            <a:pPr lvl="1">
              <a:buClr>
                <a:prstClr val="white"/>
              </a:buClr>
            </a:pP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//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Các</a:t>
            </a: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biểu</a:t>
            </a: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thức</a:t>
            </a:r>
            <a:endParaRPr lang="es-ES" sz="1600">
              <a:solidFill>
                <a:srgbClr val="008000"/>
              </a:solidFill>
              <a:latin typeface="Consolas"/>
              <a:cs typeface="+mn-cs"/>
            </a:endParaRPr>
          </a:p>
          <a:p>
            <a:pPr lvl="1">
              <a:buClr>
                <a:prstClr val="white"/>
              </a:buClr>
            </a:pPr>
            <a:endParaRPr lang="en-US" sz="1600">
              <a:solidFill>
                <a:prstClr val="black"/>
              </a:solidFill>
              <a:latin typeface="Consolas"/>
              <a:cs typeface="+mn-cs"/>
            </a:endParaRPr>
          </a:p>
          <a:p>
            <a:pPr lvl="1">
              <a:buClr>
                <a:prstClr val="white"/>
              </a:buClr>
            </a:pPr>
            <a:r>
              <a:rPr lang="nn-NO" sz="1600">
                <a:solidFill>
                  <a:srgbClr val="0000FF"/>
                </a:solidFill>
                <a:latin typeface="Consolas"/>
                <a:cs typeface="+mn-cs"/>
              </a:rPr>
              <a:t>for</a:t>
            </a:r>
            <a:r>
              <a:rPr lang="nn-NO" sz="1600">
                <a:solidFill>
                  <a:prstClr val="black"/>
                </a:solidFill>
                <a:latin typeface="Consolas"/>
                <a:cs typeface="+mn-cs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nn-NO" sz="1600">
                <a:solidFill>
                  <a:prstClr val="black"/>
                </a:solidFill>
                <a:latin typeface="Consolas"/>
                <a:cs typeface="+mn-cs"/>
              </a:rPr>
              <a:t> i = 0; i &lt; 4; i++)</a:t>
            </a:r>
          </a:p>
          <a:p>
            <a:pPr lvl="1">
              <a:buClr>
                <a:prstClr val="white"/>
              </a:buClr>
            </a:pP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{</a:t>
            </a:r>
          </a:p>
          <a:p>
            <a:pPr lvl="2">
              <a:buClr>
                <a:prstClr val="white"/>
              </a:buClr>
            </a:pPr>
            <a:r>
              <a:rPr lang="en-US" sz="1600" err="1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 x = 5;</a:t>
            </a:r>
          </a:p>
          <a:p>
            <a:pPr lvl="2">
              <a:buClr>
                <a:prstClr val="white"/>
              </a:buClr>
            </a:pP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//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Các</a:t>
            </a: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biểu</a:t>
            </a:r>
            <a:r>
              <a:rPr lang="es-ES" sz="16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s-ES" sz="1600" err="1">
                <a:solidFill>
                  <a:srgbClr val="008000"/>
                </a:solidFill>
                <a:latin typeface="Consolas"/>
                <a:cs typeface="+mn-cs"/>
              </a:rPr>
              <a:t>thức</a:t>
            </a:r>
            <a:endParaRPr lang="en-US" sz="1600">
              <a:solidFill>
                <a:prstClr val="black"/>
              </a:solidFill>
              <a:latin typeface="Consolas"/>
              <a:cs typeface="+mn-cs"/>
            </a:endParaRPr>
          </a:p>
          <a:p>
            <a:pPr lvl="1">
              <a:buClr>
                <a:prstClr val="white"/>
              </a:buClr>
            </a:pP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}</a:t>
            </a:r>
          </a:p>
          <a:p>
            <a:pPr lvl="1">
              <a:buClr>
                <a:prstClr val="white"/>
              </a:buClr>
            </a:pPr>
            <a:endParaRPr lang="en-US" sz="1600">
              <a:solidFill>
                <a:prstClr val="black"/>
              </a:solidFill>
              <a:latin typeface="Consolas"/>
              <a:cs typeface="+mn-cs"/>
            </a:endParaRPr>
          </a:p>
          <a:p>
            <a:pPr marL="640080" lvl="1">
              <a:buClr>
                <a:prstClr val="white"/>
              </a:buClr>
            </a:pPr>
            <a:r>
              <a:rPr lang="es-ES" sz="1600" err="1">
                <a:solidFill>
                  <a:srgbClr val="0000FF"/>
                </a:solidFill>
                <a:latin typeface="Consolas"/>
                <a:cs typeface="+mn-cs"/>
              </a:rPr>
              <a:t>int</a:t>
            </a:r>
            <a:r>
              <a:rPr lang="es-ES" sz="1600">
                <a:solidFill>
                  <a:prstClr val="black"/>
                </a:solidFill>
                <a:latin typeface="Consolas"/>
                <a:cs typeface="+mn-cs"/>
              </a:rPr>
              <a:t> y;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600">
                <a:solidFill>
                  <a:prstClr val="black"/>
                </a:solidFill>
                <a:latin typeface="Consolas"/>
                <a:cs typeface="+mn-cs"/>
              </a:rPr>
              <a:t>}</a:t>
            </a:r>
          </a:p>
        </p:txBody>
      </p:sp>
      <p:sp>
        <p:nvSpPr>
          <p:cNvPr id="9" name="Pentagon 8"/>
          <p:cNvSpPr/>
          <p:nvPr/>
        </p:nvSpPr>
        <p:spPr>
          <a:xfrm flipH="1">
            <a:off x="3200400" y="5322731"/>
            <a:ext cx="5486400" cy="5446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error C2086: '</a:t>
            </a:r>
            <a:r>
              <a:rPr lang="es-ES" err="1">
                <a:solidFill>
                  <a:schemeClr val="bg1"/>
                </a:solidFill>
              </a:rPr>
              <a:t>int</a:t>
            </a:r>
            <a:r>
              <a:rPr lang="es-ES">
                <a:solidFill>
                  <a:schemeClr val="bg1"/>
                </a:solidFill>
              </a:rPr>
              <a:t> y' : </a:t>
            </a:r>
            <a:r>
              <a:rPr lang="es-ES" err="1">
                <a:solidFill>
                  <a:schemeClr val="bg1"/>
                </a:solidFill>
              </a:rPr>
              <a:t>redefinition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 flipH="1">
            <a:off x="3200400" y="2667000"/>
            <a:ext cx="54864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bg1"/>
                </a:solidFill>
              </a:rPr>
              <a:t>Trong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một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khối</a:t>
            </a:r>
            <a:r>
              <a:rPr lang="en-US" smtClean="0">
                <a:solidFill>
                  <a:schemeClr val="bg1"/>
                </a:solidFill>
              </a:rPr>
              <a:t> {…}, </a:t>
            </a:r>
            <a:r>
              <a:rPr lang="en-US" err="1" smtClean="0">
                <a:solidFill>
                  <a:schemeClr val="bg1"/>
                </a:solidFill>
              </a:rPr>
              <a:t>các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biến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phải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khác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nhau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 flipH="1">
            <a:off x="3200400" y="4038600"/>
            <a:ext cx="54864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>
                <a:solidFill>
                  <a:schemeClr val="bg1"/>
                </a:solidFill>
              </a:rPr>
              <a:t>Cùng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một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biến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có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thể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khai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báo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trong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các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khối</a:t>
            </a:r>
            <a:r>
              <a:rPr lang="en-US" smtClean="0">
                <a:solidFill>
                  <a:schemeClr val="bg1"/>
                </a:solidFill>
              </a:rPr>
              <a:t> {…} </a:t>
            </a:r>
            <a:r>
              <a:rPr lang="en-US" err="1" smtClean="0">
                <a:solidFill>
                  <a:schemeClr val="bg1"/>
                </a:solidFill>
              </a:rPr>
              <a:t>khác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nhau</a:t>
            </a:r>
            <a:endParaRPr 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6.3. Binary Search Tree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Định nghĩa các class con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nullBST : baseBST&lt;_Ti&gt; 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 insert(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i)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infoBST(i, 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infoBST :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baseBST&lt;_Ti&gt; </a:t>
            </a:r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_Ti </a:t>
            </a:r>
            <a:r>
              <a:rPr lang="en-US">
                <a:solidFill>
                  <a:prstClr val="black"/>
                </a:solidFill>
                <a:latin typeface="Consolas"/>
              </a:rPr>
              <a:t>info;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*left, *right;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infoBST(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_Ti&amp;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i, baseBST *nullBST) : info(i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left </a:t>
            </a:r>
            <a:r>
              <a:rPr lang="en-US">
                <a:solidFill>
                  <a:prstClr val="black"/>
                </a:solidFill>
                <a:latin typeface="Consolas"/>
              </a:rPr>
              <a:t>= right = nullBST;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makeEmpty();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 insert(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 contents(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 remove(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_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Ti&amp; 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baseBST </a:t>
            </a:r>
            <a:r>
              <a:rPr lang="en-US">
                <a:solidFill>
                  <a:prstClr val="black"/>
                </a:solidFill>
                <a:latin typeface="Consolas"/>
              </a:rPr>
              <a:t>* getSuccessor();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99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6.3. Binary Search Tree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Ứng dụng – kiểm tra khai báo biến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"ds.h"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latin typeface="Consolas"/>
              </a:rPr>
              <a:t>&lt;iostream&gt;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using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>
                <a:solidFill>
                  <a:prstClr val="black"/>
                </a:solidFill>
                <a:latin typeface="Consolas"/>
              </a:rPr>
              <a:t> std;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VarDef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string </a:t>
            </a:r>
            <a:r>
              <a:rPr lang="en-US">
                <a:solidFill>
                  <a:prstClr val="black"/>
                </a:solidFill>
                <a:latin typeface="Consolas"/>
              </a:rPr>
              <a:t>name;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line;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VarDef</a:t>
            </a:r>
            <a:r>
              <a:rPr lang="en-US">
                <a:solidFill>
                  <a:prstClr val="black"/>
                </a:solidFill>
                <a:latin typeface="Consolas"/>
              </a:rPr>
              <a:t>() {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VarDef(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* s,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l) : name(s), line(l) {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VarDef&amp; a, </a:t>
            </a:r>
            <a:r>
              <a:rPr lang="en-US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VarDef&amp; b)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a.name.compare(b.name);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77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6.3. Binary Search Tree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mtClean="0"/>
              <a:t>Ứng dụng – kiểm tra khai báo biến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752600"/>
            <a:ext cx="7848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main()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vars[][100] =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{ 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>
                <a:solidFill>
                  <a:srgbClr val="A31515"/>
                </a:solidFill>
                <a:latin typeface="Consolas"/>
              </a:rPr>
              <a:t>x"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"y"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"a"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"b"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"x"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"k"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"i"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"k"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"m"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"n"</a:t>
            </a:r>
            <a:r>
              <a:rPr lang="en-US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BST&lt;VarDef</a:t>
            </a:r>
            <a:r>
              <a:rPr lang="en-US">
                <a:solidFill>
                  <a:prstClr val="black"/>
                </a:solidFill>
                <a:latin typeface="Consolas"/>
              </a:rPr>
              <a:t>, VarDef::compare&gt; bst;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BoundQueue&lt;VarDef</a:t>
            </a:r>
            <a:r>
              <a:rPr lang="en-US">
                <a:solidFill>
                  <a:prstClr val="black"/>
                </a:solidFill>
                <a:latin typeface="Consolas"/>
              </a:rPr>
              <a:t>&gt; e(10);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10; 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VarDef </a:t>
            </a:r>
            <a:r>
              <a:rPr lang="en-US">
                <a:solidFill>
                  <a:prstClr val="black"/>
                </a:solidFill>
                <a:latin typeface="Consolas"/>
              </a:rPr>
              <a:t>v(vars[i], i + 1);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(!bst.Contents(v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)) bst.Insert(v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    else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e.Enqueue(v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e.Count(); 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VarDef </a:t>
            </a:r>
            <a:r>
              <a:rPr lang="en-US">
                <a:solidFill>
                  <a:prstClr val="black"/>
                </a:solidFill>
                <a:latin typeface="Consolas"/>
              </a:rPr>
              <a:t>v(e[i]);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cout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"redefinition variable "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v.name.data()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    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" in line "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v.line &lt;&lt; endl;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68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vài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ý</a:t>
            </a:r>
          </a:p>
          <a:p>
            <a:pPr lvl="2"/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 smtClean="0"/>
              <a:t>dịch</a:t>
            </a:r>
            <a:endParaRPr lang="en-US" smtClean="0"/>
          </a:p>
          <a:p>
            <a:pPr lvl="2"/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(...)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lấy</a:t>
            </a:r>
            <a:r>
              <a:rPr lang="en-US" smtClean="0"/>
              <a:t> </a:t>
            </a:r>
            <a:r>
              <a:rPr lang="en-US" err="1" smtClean="0"/>
              <a:t>kích</a:t>
            </a:r>
            <a:r>
              <a:rPr lang="en-US" smtClean="0"/>
              <a:t> </a:t>
            </a:r>
            <a:r>
              <a:rPr lang="en-US" err="1" smtClean="0"/>
              <a:t>thước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,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hằng</a:t>
            </a:r>
            <a:r>
              <a:rPr lang="en-US" smtClean="0"/>
              <a:t> hay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868186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838200" y="3581400"/>
            <a:ext cx="7848600" cy="2590800"/>
          </a:xfrm>
        </p:spPr>
        <p:txBody>
          <a:bodyPr>
            <a:normAutofit/>
          </a:bodyPr>
          <a:lstStyle/>
          <a:p>
            <a:pPr marL="457200" lvl="2">
              <a:buClr>
                <a:schemeClr val="tx1">
                  <a:shade val="95000"/>
                </a:schemeClr>
              </a:buClr>
              <a:buSzPct val="65000"/>
            </a:pPr>
            <a:r>
              <a:rPr lang="es-E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s-ES" sz="1600" err="1" smtClean="0">
                <a:solidFill>
                  <a:srgbClr val="008000"/>
                </a:solidFill>
                <a:latin typeface="Consolas"/>
              </a:rPr>
              <a:t>Chương</a:t>
            </a:r>
            <a:r>
              <a:rPr lang="es-E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s-ES" sz="1600" err="1" smtClean="0">
                <a:solidFill>
                  <a:srgbClr val="008000"/>
                </a:solidFill>
                <a:latin typeface="Consolas"/>
              </a:rPr>
              <a:t>trình</a:t>
            </a:r>
            <a:r>
              <a:rPr lang="es-ES" sz="1600" smtClean="0">
                <a:solidFill>
                  <a:srgbClr val="008000"/>
                </a:solidFill>
                <a:latin typeface="Consolas"/>
              </a:rPr>
              <a:t> Win32 </a:t>
            </a:r>
            <a:r>
              <a:rPr lang="es-ES" sz="1600" err="1" smtClean="0">
                <a:solidFill>
                  <a:srgbClr val="008000"/>
                </a:solidFill>
                <a:latin typeface="Consolas"/>
              </a:rPr>
              <a:t>Console</a:t>
            </a:r>
            <a:r>
              <a:rPr lang="es-E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s-ES" sz="1600" err="1" smtClean="0">
                <a:solidFill>
                  <a:srgbClr val="008000"/>
                </a:solidFill>
                <a:latin typeface="Consolas"/>
              </a:rPr>
              <a:t>Application</a:t>
            </a:r>
            <a:endParaRPr lang="es-ES" sz="1600" smtClean="0">
              <a:solidFill>
                <a:srgbClr val="008000"/>
              </a:solidFill>
              <a:latin typeface="Consolas"/>
            </a:endParaRPr>
          </a:p>
          <a:p>
            <a:pPr marL="457200" lvl="2">
              <a:buClr>
                <a:schemeClr val="tx1">
                  <a:shade val="95000"/>
                </a:schemeClr>
              </a:buClr>
              <a:buSzPct val="65000"/>
            </a:pP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sz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err="1">
                <a:solidFill>
                  <a:prstClr val="black"/>
                </a:solidFill>
                <a:latin typeface="Consolas"/>
              </a:rPr>
              <a:t>sz</a:t>
            </a:r>
            <a:r>
              <a:rPr lang="en-US">
                <a:solidFill>
                  <a:prstClr val="black"/>
                </a:solidFill>
                <a:latin typeface="Consolas"/>
              </a:rPr>
              <a:t> =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sz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	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sz</a:t>
            </a:r>
            <a:r>
              <a:rPr lang="en-US">
                <a:solidFill>
                  <a:srgbClr val="008000"/>
                </a:solidFill>
                <a:latin typeface="Consolas"/>
              </a:rPr>
              <a:t> =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4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err="1">
                <a:solidFill>
                  <a:prstClr val="black"/>
                </a:solidFill>
                <a:latin typeface="Consolas"/>
              </a:rPr>
              <a:t>sz</a:t>
            </a:r>
            <a:r>
              <a:rPr lang="en-US">
                <a:solidFill>
                  <a:prstClr val="black"/>
                </a:solidFill>
                <a:latin typeface="Consolas"/>
              </a:rPr>
              <a:t> =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</a:rPr>
              <a:t>long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long</a:t>
            </a:r>
            <a:r>
              <a:rPr lang="en-US">
                <a:solidFill>
                  <a:prstClr val="black"/>
                </a:solidFill>
                <a:latin typeface="Consolas"/>
              </a:rPr>
              <a:t>);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sz</a:t>
            </a:r>
            <a:r>
              <a:rPr lang="en-US">
                <a:solidFill>
                  <a:srgbClr val="008000"/>
                </a:solidFill>
                <a:latin typeface="Consolas"/>
              </a:rPr>
              <a:t> =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8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pl-PL">
                <a:solidFill>
                  <a:prstClr val="black"/>
                </a:solidFill>
                <a:latin typeface="Consolas"/>
              </a:rPr>
              <a:t>sz = </a:t>
            </a:r>
            <a:r>
              <a:rPr lang="pl-PL">
                <a:solidFill>
                  <a:srgbClr val="0000FF"/>
                </a:solidFill>
                <a:latin typeface="Consolas"/>
              </a:rPr>
              <a:t>sizeof</a:t>
            </a:r>
            <a:r>
              <a:rPr lang="pl-PL">
                <a:solidFill>
                  <a:prstClr val="black"/>
                </a:solidFill>
                <a:latin typeface="Consolas"/>
              </a:rPr>
              <a:t>(</a:t>
            </a:r>
            <a:r>
              <a:rPr lang="pl-PL">
                <a:solidFill>
                  <a:srgbClr val="A31515"/>
                </a:solidFill>
                <a:latin typeface="Consolas"/>
              </a:rPr>
              <a:t>"12345</a:t>
            </a:r>
            <a:r>
              <a:rPr lang="pl-PL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pl-PL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l-PL">
                <a:solidFill>
                  <a:srgbClr val="008000"/>
                </a:solidFill>
                <a:latin typeface="Consolas"/>
              </a:rPr>
              <a:t>sz = </a:t>
            </a:r>
            <a:r>
              <a:rPr lang="pl-PL" smtClean="0">
                <a:solidFill>
                  <a:srgbClr val="008000"/>
                </a:solidFill>
                <a:latin typeface="Consolas"/>
              </a:rPr>
              <a:t>6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2.5. </a:t>
            </a:r>
            <a:r>
              <a:rPr lang="en-US" err="1" smtClean="0"/>
              <a:t>Biến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990600"/>
          </a:xfrm>
        </p:spPr>
        <p:txBody>
          <a:bodyPr>
            <a:normAutofit lnSpcReduction="10000"/>
          </a:bodyPr>
          <a:lstStyle/>
          <a:p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liệt</a:t>
            </a:r>
            <a:r>
              <a:rPr lang="en-US"/>
              <a:t> </a:t>
            </a:r>
            <a:r>
              <a:rPr lang="en-US" err="1" smtClean="0"/>
              <a:t>kê</a:t>
            </a:r>
            <a:endParaRPr lang="en-US" smtClean="0"/>
          </a:p>
          <a:p>
            <a:pPr lvl="2"/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2286000"/>
            <a:ext cx="7848600" cy="762000"/>
          </a:xfrm>
        </p:spPr>
        <p:txBody>
          <a:bodyPr/>
          <a:lstStyle/>
          <a:p>
            <a:pPr algn="ctr"/>
            <a:r>
              <a:rPr lang="en-US" err="1" smtClean="0"/>
              <a:t>enum</a:t>
            </a:r>
            <a:r>
              <a:rPr lang="en-US" smtClean="0"/>
              <a:t> </a:t>
            </a:r>
            <a:r>
              <a:rPr lang="en-US" err="1" smtClean="0"/>
              <a:t>tên_kiểu</a:t>
            </a:r>
            <a:r>
              <a:rPr lang="en-US" smtClean="0"/>
              <a:t> {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err="1" smtClean="0"/>
              <a:t>sách</a:t>
            </a:r>
            <a:r>
              <a:rPr lang="en-US" smtClean="0"/>
              <a:t> </a:t>
            </a:r>
            <a:r>
              <a:rPr lang="en-US" err="1" smtClean="0"/>
              <a:t>tên</a:t>
            </a:r>
            <a:r>
              <a:rPr lang="en-US" smtClean="0"/>
              <a:t> };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288268"/>
            <a:ext cx="868186" cy="369332"/>
          </a:xfrm>
        </p:spPr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38200" y="3657600"/>
            <a:ext cx="7848600" cy="2514600"/>
          </a:xfrm>
        </p:spPr>
        <p:txBody>
          <a:bodyPr/>
          <a:lstStyle/>
          <a:p>
            <a:r>
              <a:rPr lang="en-US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Boolean </a:t>
            </a:r>
            <a:r>
              <a:rPr lang="en-US">
                <a:solidFill>
                  <a:prstClr val="black"/>
                </a:solidFill>
                <a:latin typeface="Consolas"/>
              </a:rPr>
              <a:t>{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False, True </a:t>
            </a:r>
            <a:r>
              <a:rPr lang="en-US">
                <a:solidFill>
                  <a:prstClr val="black"/>
                </a:solidFill>
                <a:latin typeface="Consolas"/>
              </a:rPr>
              <a:t>}; 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False </a:t>
            </a:r>
            <a:r>
              <a:rPr lang="en-US">
                <a:solidFill>
                  <a:srgbClr val="008000"/>
                </a:solidFill>
                <a:latin typeface="Consolas"/>
              </a:rPr>
              <a:t>= 0,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True = 1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pt-BR" smtClean="0">
              <a:solidFill>
                <a:srgbClr val="0000FF"/>
              </a:solidFill>
              <a:latin typeface="Consolas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pt-B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>
                <a:solidFill>
                  <a:prstClr val="black"/>
                </a:solidFill>
                <a:latin typeface="Consolas"/>
              </a:rPr>
              <a:t>Keys { Enter = 13, Escape = 27, A = 65, B, C }; </a:t>
            </a:r>
            <a:endParaRPr lang="pt-BR" smtClean="0">
              <a:solidFill>
                <a:prstClr val="black"/>
              </a:solidFill>
              <a:latin typeface="Consolas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>
                <a:solidFill>
                  <a:srgbClr val="008000"/>
                </a:solidFill>
                <a:latin typeface="Consolas"/>
              </a:rPr>
              <a:t>B = 66, C = 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67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2.6. </a:t>
            </a:r>
            <a:r>
              <a:rPr lang="en-US" err="1" smtClean="0"/>
              <a:t>Vào</a:t>
            </a:r>
            <a:r>
              <a:rPr lang="en-US" smtClean="0"/>
              <a:t>/</a:t>
            </a:r>
            <a:r>
              <a:rPr lang="en-US" err="1" smtClean="0"/>
              <a:t>ra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828800"/>
          </a:xfrm>
        </p:spPr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/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iostream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màn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bàn</a:t>
            </a:r>
            <a:r>
              <a:rPr lang="en-US"/>
              <a:t> </a:t>
            </a:r>
            <a:r>
              <a:rPr lang="en-US" err="1"/>
              <a:t>phím</a:t>
            </a:r>
            <a:endParaRPr lang="en-US"/>
          </a:p>
          <a:p>
            <a:pPr lvl="1"/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(</a:t>
            </a:r>
            <a:r>
              <a:rPr lang="en-US" err="1"/>
              <a:t>cin</a:t>
            </a:r>
            <a:r>
              <a:rPr lang="en-US"/>
              <a:t>)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(</a:t>
            </a:r>
            <a:r>
              <a:rPr lang="en-US">
                <a:latin typeface="Consolas" pitchFamily="49" charset="0"/>
                <a:cs typeface="Consolas" pitchFamily="49" charset="0"/>
              </a:rPr>
              <a:t>&gt;&gt;</a:t>
            </a:r>
            <a:r>
              <a:rPr lang="en-US"/>
              <a:t>)</a:t>
            </a:r>
          </a:p>
          <a:p>
            <a:pPr lvl="1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(</a:t>
            </a:r>
            <a:r>
              <a:rPr lang="en-US" err="1"/>
              <a:t>cout</a:t>
            </a:r>
            <a:r>
              <a:rPr lang="en-US"/>
              <a:t>, </a:t>
            </a:r>
            <a:r>
              <a:rPr lang="en-US" err="1"/>
              <a:t>cerr</a:t>
            </a:r>
            <a:r>
              <a:rPr lang="en-US"/>
              <a:t>)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>
                <a:latin typeface="Consolas" pitchFamily="49" charset="0"/>
                <a:cs typeface="Consolas" pitchFamily="49" charset="0"/>
              </a:rPr>
              <a:t>(&lt;&lt;)</a:t>
            </a: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09600" y="2819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38200" y="3200400"/>
            <a:ext cx="7848600" cy="2971800"/>
          </a:xfrm>
        </p:spPr>
        <p:txBody>
          <a:bodyPr/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>
                <a:solidFill>
                  <a:srgbClr val="0000FF"/>
                </a:solidFill>
                <a:latin typeface="Consolas"/>
                <a:cs typeface="+mn-cs"/>
              </a:rPr>
              <a:t>double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a, b, c;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 err="1">
                <a:solidFill>
                  <a:prstClr val="black"/>
                </a:solidFill>
                <a:latin typeface="Consolas"/>
                <a:cs typeface="+mn-cs"/>
              </a:rPr>
              <a:t>cout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&lt;&lt; </a:t>
            </a:r>
            <a:r>
              <a:rPr lang="en-US" sz="1400">
                <a:solidFill>
                  <a:srgbClr val="A31515"/>
                </a:solidFill>
                <a:latin typeface="Consolas"/>
                <a:cs typeface="+mn-cs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cs typeface="+mn-cs"/>
              </a:rPr>
              <a:t>Nhap</a:t>
            </a:r>
            <a:r>
              <a:rPr lang="en-US" sz="1400">
                <a:solidFill>
                  <a:srgbClr val="A31515"/>
                </a:solidFill>
                <a:latin typeface="Consolas"/>
                <a:cs typeface="+mn-cs"/>
              </a:rPr>
              <a:t> a, b, c: "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 err="1">
                <a:solidFill>
                  <a:prstClr val="black"/>
                </a:solidFill>
                <a:latin typeface="Consolas"/>
                <a:cs typeface="+mn-cs"/>
              </a:rPr>
              <a:t>cin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&gt;&gt; a &gt;&gt; b &gt;&gt; c; 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//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Dùng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dấu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cách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, TAB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hoặc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ENTER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để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phân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biệt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các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luồng</a:t>
            </a:r>
            <a:endParaRPr lang="en-US" sz="1400">
              <a:solidFill>
                <a:prstClr val="black"/>
              </a:solidFill>
              <a:latin typeface="Consolas"/>
              <a:cs typeface="+mn-c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>
                <a:solidFill>
                  <a:srgbClr val="0000FF"/>
                </a:solidFill>
                <a:latin typeface="Consolas"/>
                <a:cs typeface="+mn-cs"/>
              </a:rPr>
              <a:t>if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(a != 0)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{</a:t>
            </a:r>
          </a:p>
          <a:p>
            <a:pPr lvl="1">
              <a:buClr>
                <a:prstClr val="white"/>
              </a:buClr>
            </a:pPr>
            <a:r>
              <a:rPr lang="en-US" sz="1400" err="1">
                <a:solidFill>
                  <a:prstClr val="black"/>
                </a:solidFill>
                <a:latin typeface="Consolas"/>
                <a:cs typeface="+mn-cs"/>
              </a:rPr>
              <a:t>cout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&lt;&lt; </a:t>
            </a:r>
            <a:r>
              <a:rPr lang="en-US" sz="1400">
                <a:solidFill>
                  <a:srgbClr val="A31515"/>
                </a:solidFill>
                <a:latin typeface="Consolas"/>
                <a:cs typeface="+mn-cs"/>
              </a:rPr>
              <a:t>"delta = "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 &lt;&lt; b*b - 4*a*c &lt;&lt; </a:t>
            </a:r>
            <a:r>
              <a:rPr lang="en-US" sz="1400">
                <a:solidFill>
                  <a:srgbClr val="A31515"/>
                </a:solidFill>
                <a:latin typeface="Consolas"/>
                <a:cs typeface="+mn-cs"/>
              </a:rPr>
              <a:t>'\n'</a:t>
            </a: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;</a:t>
            </a:r>
          </a:p>
          <a:p>
            <a:pPr lvl="1">
              <a:buClr>
                <a:prstClr val="white"/>
              </a:buClr>
            </a:pP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//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Các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biểu</a:t>
            </a:r>
            <a:r>
              <a:rPr lang="en-US" sz="1400">
                <a:solidFill>
                  <a:srgbClr val="008000"/>
                </a:solidFill>
                <a:latin typeface="Consolas"/>
                <a:cs typeface="+mn-c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+mn-cs"/>
              </a:rPr>
              <a:t>thức</a:t>
            </a:r>
            <a:endParaRPr lang="en-US" sz="1400">
              <a:solidFill>
                <a:prstClr val="black"/>
              </a:solidFill>
              <a:latin typeface="Consolas"/>
              <a:cs typeface="+mn-c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>
                <a:solidFill>
                  <a:prstClr val="black"/>
                </a:solidFill>
                <a:latin typeface="Consolas"/>
                <a:cs typeface="+mn-cs"/>
              </a:rPr>
              <a:t>}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400">
                <a:solidFill>
                  <a:srgbClr val="0000FF"/>
                </a:solidFill>
                <a:latin typeface="Consolas"/>
                <a:cs typeface="+mn-cs"/>
              </a:rPr>
              <a:t>else</a:t>
            </a:r>
            <a:endParaRPr lang="en-US" sz="1400">
              <a:solidFill>
                <a:prstClr val="black"/>
              </a:solidFill>
              <a:latin typeface="Consolas"/>
              <a:cs typeface="+mn-cs"/>
            </a:endParaRPr>
          </a:p>
          <a:p>
            <a:pPr lvl="1">
              <a:buClr>
                <a:prstClr val="white"/>
              </a:buClr>
            </a:pPr>
            <a:r>
              <a:rPr lang="pt-BR" sz="1400">
                <a:solidFill>
                  <a:prstClr val="black"/>
                </a:solidFill>
                <a:latin typeface="Consolas"/>
                <a:cs typeface="+mn-cs"/>
              </a:rPr>
              <a:t>cerr &lt;&lt; </a:t>
            </a:r>
            <a:r>
              <a:rPr lang="pt-BR" sz="1400">
                <a:solidFill>
                  <a:srgbClr val="A31515"/>
                </a:solidFill>
                <a:latin typeface="Consolas"/>
                <a:cs typeface="+mn-cs"/>
              </a:rPr>
              <a:t>"a phai khac 0.\n</a:t>
            </a:r>
            <a:r>
              <a:rPr lang="pt-BR" sz="1400" smtClean="0">
                <a:solidFill>
                  <a:srgbClr val="A31515"/>
                </a:solidFill>
                <a:latin typeface="Consolas"/>
                <a:cs typeface="+mn-cs"/>
              </a:rPr>
              <a:t>"</a:t>
            </a:r>
            <a:r>
              <a:rPr lang="pt-BR" sz="1400" smtClean="0">
                <a:solidFill>
                  <a:prstClr val="black"/>
                </a:solidFill>
                <a:latin typeface="Consolas"/>
                <a:cs typeface="+mn-cs"/>
              </a:rPr>
              <a:t>;</a:t>
            </a:r>
            <a:endParaRPr lang="pt-BR" sz="1400">
              <a:solidFill>
                <a:prstClr val="black"/>
              </a:solidFill>
              <a:latin typeface="Consola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4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bậc</a:t>
            </a:r>
            <a:r>
              <a:rPr lang="en-US" smtClean="0"/>
              <a:t> 2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b="1" u="sng" err="1" smtClean="0"/>
              <a:t>Yêu</a:t>
            </a:r>
            <a:r>
              <a:rPr lang="en-US" sz="2400" b="1" u="sng" smtClean="0"/>
              <a:t> </a:t>
            </a:r>
            <a:r>
              <a:rPr lang="en-US" sz="2400" b="1" u="sng" err="1" smtClean="0"/>
              <a:t>cầu</a:t>
            </a:r>
            <a:r>
              <a:rPr lang="en-US" sz="2400" b="1" u="sng" smtClean="0"/>
              <a:t> </a:t>
            </a:r>
            <a:r>
              <a:rPr lang="en-US" sz="2400" b="1" u="sng" err="1" smtClean="0"/>
              <a:t>bài</a:t>
            </a:r>
            <a:r>
              <a:rPr lang="en-US" sz="2400" b="1" u="sng" smtClean="0"/>
              <a:t> </a:t>
            </a:r>
            <a:r>
              <a:rPr lang="en-US" sz="2400" b="1" u="sng" err="1" smtClean="0"/>
              <a:t>toán</a:t>
            </a:r>
            <a:endParaRPr lang="en-US" sz="2400" b="1" u="sng" smtClean="0"/>
          </a:p>
          <a:p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a, b, c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bàn</a:t>
            </a:r>
            <a:r>
              <a:rPr lang="en-US"/>
              <a:t> </a:t>
            </a:r>
            <a:r>
              <a:rPr lang="en-US" err="1"/>
              <a:t>phím</a:t>
            </a:r>
            <a:endParaRPr lang="en-US"/>
          </a:p>
          <a:p>
            <a:r>
              <a:rPr lang="en-US" err="1"/>
              <a:t>Nếu</a:t>
            </a:r>
            <a:r>
              <a:rPr lang="en-US"/>
              <a:t> a ≠ 0 </a:t>
            </a:r>
            <a:r>
              <a:rPr lang="en-US" err="1"/>
              <a:t>thì</a:t>
            </a:r>
            <a:endParaRPr lang="en-US"/>
          </a:p>
          <a:p>
            <a:pPr lvl="1"/>
            <a:r>
              <a:rPr lang="en-US" err="1"/>
              <a:t>Tính</a:t>
            </a:r>
            <a:r>
              <a:rPr lang="en-US"/>
              <a:t> </a:t>
            </a:r>
            <a:r>
              <a:rPr lang="en-US">
                <a:sym typeface="Symbol"/>
              </a:rPr>
              <a:t></a:t>
            </a:r>
            <a:endParaRPr lang="en-US"/>
          </a:p>
          <a:p>
            <a:pPr lvl="1"/>
            <a:r>
              <a:rPr lang="en-US"/>
              <a:t>In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màn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endParaRPr lang="en-US"/>
          </a:p>
          <a:p>
            <a:pPr lvl="2"/>
            <a:r>
              <a:rPr lang="en-US">
                <a:sym typeface="Symbol"/>
              </a:rPr>
              <a:t> &gt; 0  X1 = …, X2 = …</a:t>
            </a:r>
            <a:endParaRPr lang="en-US"/>
          </a:p>
          <a:p>
            <a:pPr lvl="2"/>
            <a:r>
              <a:rPr lang="en-US">
                <a:sym typeface="Symbol"/>
              </a:rPr>
              <a:t> = 0  X1 = X2 = …</a:t>
            </a:r>
            <a:endParaRPr lang="en-US"/>
          </a:p>
          <a:p>
            <a:pPr lvl="2"/>
            <a:r>
              <a:rPr lang="en-US">
                <a:sym typeface="Symbol"/>
              </a:rPr>
              <a:t> &lt; 0  Vo </a:t>
            </a:r>
            <a:r>
              <a:rPr lang="en-US" err="1">
                <a:sym typeface="Symbol"/>
              </a:rPr>
              <a:t>nghiem</a:t>
            </a:r>
            <a:r>
              <a:rPr lang="en-US">
                <a:sym typeface="Symbol"/>
              </a:rPr>
              <a:t>.</a:t>
            </a:r>
            <a:endParaRPr lang="en-US"/>
          </a:p>
          <a:p>
            <a:endParaRPr lang="en-US" sz="2400" b="1" u="sng" smtClean="0"/>
          </a:p>
        </p:txBody>
      </p:sp>
    </p:spTree>
    <p:extLst>
      <p:ext uri="{BB962C8B-B14F-4D97-AF65-F5344CB8AC3E}">
        <p14:creationId xmlns:p14="http://schemas.microsoft.com/office/powerpoint/2010/main" val="28295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bậc</a:t>
            </a:r>
            <a:r>
              <a:rPr lang="en-US" smtClean="0"/>
              <a:t> 2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>
          <a:xfrm>
            <a:off x="838200" y="1143000"/>
            <a:ext cx="7848600" cy="381000"/>
          </a:xfrm>
        </p:spPr>
        <p:txBody>
          <a:bodyPr>
            <a:noAutofit/>
          </a:bodyPr>
          <a:lstStyle/>
          <a:p>
            <a:r>
              <a:rPr lang="en-US" sz="2400" b="1" smtClean="0">
                <a:effectLst/>
              </a:rPr>
              <a:t>PhuongTrinhBac2.cpp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137160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400" smtClean="0">
                <a:solidFill>
                  <a:srgbClr val="A31515"/>
                </a:solidFill>
                <a:latin typeface="Consolas"/>
              </a:rPr>
              <a:t>&gt;	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thư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viện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vào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ra</a:t>
            </a:r>
            <a:endParaRPr lang="en-US" sz="1400" smtClean="0">
              <a:solidFill>
                <a:prstClr val="black"/>
              </a:solidFill>
              <a:latin typeface="Consolas"/>
            </a:endParaRPr>
          </a:p>
          <a:p>
            <a:pPr marL="137160" indent="0">
              <a:buNone/>
            </a:pPr>
            <a:r>
              <a:rPr lang="vi-VN" sz="140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vi-VN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vi-VN" sz="140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vi-VN" sz="1400" smtClean="0">
                <a:solidFill>
                  <a:prstClr val="black"/>
                </a:solidFill>
                <a:latin typeface="Consolas"/>
              </a:rPr>
              <a:t> std;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vi-VN" sz="1400" smtClean="0">
                <a:solidFill>
                  <a:srgbClr val="008000"/>
                </a:solidFill>
                <a:latin typeface="Consolas"/>
              </a:rPr>
              <a:t>// nơi khai báo các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thành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phần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chuẩn</a:t>
            </a:r>
            <a:endParaRPr lang="vi-VN" sz="1400" smtClean="0">
              <a:solidFill>
                <a:prstClr val="black"/>
              </a:solidFill>
              <a:latin typeface="Consolas"/>
            </a:endParaRPr>
          </a:p>
          <a:p>
            <a:pPr marL="137160" indent="0">
              <a:buNone/>
            </a:pPr>
            <a:endParaRPr lang="en-US" sz="1400" smtClean="0">
              <a:solidFill>
                <a:prstClr val="black"/>
              </a:solidFill>
              <a:latin typeface="Consolas"/>
            </a:endParaRPr>
          </a:p>
          <a:p>
            <a:pPr marL="137160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137160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a, b, c;</a:t>
            </a:r>
          </a:p>
          <a:p>
            <a:pPr marL="457200" lvl="1" indent="0">
              <a:buNone/>
            </a:pP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4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err="1" smtClean="0">
                <a:solidFill>
                  <a:srgbClr val="A31515"/>
                </a:solidFill>
                <a:latin typeface="Consolas"/>
              </a:rPr>
              <a:t>Nhap</a:t>
            </a:r>
            <a:r>
              <a:rPr lang="en-US" sz="1400" smtClean="0">
                <a:solidFill>
                  <a:srgbClr val="A31515"/>
                </a:solidFill>
                <a:latin typeface="Consolas"/>
              </a:rPr>
              <a:t> a, b, c: "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&gt;&gt; a &gt;&gt; b &gt;&gt; c;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(a != 0) </a:t>
            </a:r>
            <a:r>
              <a:rPr lang="en-US" sz="1400" smtClean="0">
                <a:latin typeface="Consolas"/>
              </a:rPr>
              <a:t>{</a:t>
            </a:r>
          </a:p>
          <a:p>
            <a:pPr marL="457200" lvl="1" indent="0">
              <a:buNone/>
            </a:pP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vi-VN" sz="14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Đoạn biểu thức giải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biện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luận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phương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trình //</a:t>
            </a:r>
            <a:endParaRPr lang="en-US" sz="1400" smtClean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sz="1400" smtClean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cerr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"He so a </a:t>
            </a:r>
            <a:r>
              <a:rPr lang="en-US" sz="1400" err="1">
                <a:solidFill>
                  <a:srgbClr val="A31515"/>
                </a:solidFill>
                <a:latin typeface="Consolas"/>
              </a:rPr>
              <a:t>phai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</a:rPr>
              <a:t>khac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 0."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40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40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;	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in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xuống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dòng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1400">
                <a:solidFill>
                  <a:prstClr val="black"/>
                </a:solidFill>
                <a:latin typeface="Consolas"/>
              </a:rPr>
              <a:t>system(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);	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tạm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dừng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màn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hình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137160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999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1828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3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9342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5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34200" y="32721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22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934200" y="3962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45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6934200" y="4719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77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934200" y="5410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mtClean="0"/>
              <a:t>123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bậc</a:t>
            </a:r>
            <a:r>
              <a:rPr lang="en-US" smtClean="0"/>
              <a:t> 2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>
          <a:xfrm>
            <a:off x="838200" y="1143000"/>
            <a:ext cx="7848600" cy="381000"/>
          </a:xfrm>
        </p:spPr>
        <p:txBody>
          <a:bodyPr>
            <a:noAutofit/>
          </a:bodyPr>
          <a:lstStyle/>
          <a:p>
            <a:r>
              <a:rPr lang="en-US" sz="2400" b="1" smtClean="0">
                <a:effectLst/>
              </a:rPr>
              <a:t>PhuongTrinhBac2.cpp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722376" lvl="2" indent="0">
              <a:buNone/>
            </a:pPr>
            <a:r>
              <a:rPr lang="en-US" sz="14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Giải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biện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luận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phương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trình</a:t>
            </a:r>
            <a:endParaRPr lang="en-US" sz="1400" smtClean="0">
              <a:solidFill>
                <a:srgbClr val="0000FF"/>
              </a:solidFill>
              <a:latin typeface="Consolas"/>
            </a:endParaRPr>
          </a:p>
          <a:p>
            <a:pPr marL="722376" lvl="2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d = b*b - 4*a*c;</a:t>
            </a:r>
            <a:endParaRPr lang="en-US" sz="1400" smtClean="0">
              <a:solidFill>
                <a:srgbClr val="0000FF"/>
              </a:solidFill>
              <a:latin typeface="Consolas"/>
            </a:endParaRPr>
          </a:p>
          <a:p>
            <a:pPr marL="722376" lvl="2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(d &gt;= 0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722376" lvl="2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722376" lvl="2" indent="0">
              <a:buNone/>
            </a:pP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(d &gt; 0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941832" lvl="3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1133856" lvl="4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"X1 = "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&lt;&lt; (-b - </a:t>
            </a:r>
            <a:r>
              <a:rPr lang="en-US" sz="140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(d)) / (2 * a) &lt;&lt;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", X2 = "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1133856" lvl="4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	  &lt;&lt;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(b - </a:t>
            </a:r>
            <a:r>
              <a:rPr lang="en-US" sz="140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(d))/(2 * a);</a:t>
            </a:r>
          </a:p>
          <a:p>
            <a:pPr marL="941832" lvl="3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} </a:t>
            </a:r>
          </a:p>
          <a:p>
            <a:pPr marL="941832" lvl="3" indent="0">
              <a:buNone/>
            </a:pPr>
            <a:r>
              <a:rPr lang="en-US" sz="1400" smtClean="0">
                <a:solidFill>
                  <a:srgbClr val="0000FF"/>
                </a:solidFill>
                <a:latin typeface="Consolas"/>
              </a:rPr>
              <a:t>  else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1133856" lvl="4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"X1 = X2 = "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&lt;&lt; -b / (2 * a);</a:t>
            </a:r>
          </a:p>
          <a:p>
            <a:pPr marL="722376" lvl="2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if (d &gt;= 0)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722376" lvl="2" indent="0">
              <a:buNone/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else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941832" lvl="3" indent="0">
              <a:buNone/>
            </a:pPr>
            <a:r>
              <a:rPr lang="en-US" sz="140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400">
                <a:solidFill>
                  <a:srgbClr val="A31515"/>
                </a:solidFill>
                <a:latin typeface="Consolas"/>
              </a:rPr>
              <a:t>"Vo </a:t>
            </a:r>
            <a:r>
              <a:rPr lang="en-US" sz="1400" err="1">
                <a:solidFill>
                  <a:srgbClr val="A31515"/>
                </a:solidFill>
                <a:latin typeface="Consolas"/>
              </a:rPr>
              <a:t>nghiem</a:t>
            </a:r>
            <a:r>
              <a:rPr lang="en-US" sz="1400" smtClean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69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Tạo</a:t>
            </a:r>
            <a:r>
              <a:rPr lang="en-US" smtClean="0"/>
              <a:t> project PhuongTrinhBac2 </a:t>
            </a:r>
            <a:r>
              <a:rPr lang="en-US" err="1" smtClean="0"/>
              <a:t>trên</a:t>
            </a:r>
            <a:r>
              <a:rPr lang="en-US" smtClean="0"/>
              <a:t> Visual Studio .NET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kiểm</a:t>
            </a:r>
            <a:r>
              <a:rPr lang="en-US" smtClean="0"/>
              <a:t> </a:t>
            </a:r>
            <a:r>
              <a:rPr lang="en-US" err="1" smtClean="0"/>
              <a:t>tra</a:t>
            </a:r>
            <a:r>
              <a:rPr lang="en-US" smtClean="0"/>
              <a:t>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hệ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a = 1, b = 2, c = 1</a:t>
            </a:r>
          </a:p>
          <a:p>
            <a:pPr lvl="1"/>
            <a:r>
              <a:rPr lang="en-US"/>
              <a:t>a = </a:t>
            </a:r>
            <a:r>
              <a:rPr lang="en-US" smtClean="0"/>
              <a:t>1, </a:t>
            </a:r>
            <a:r>
              <a:rPr lang="en-US"/>
              <a:t>b = 2, c = </a:t>
            </a:r>
            <a:r>
              <a:rPr lang="en-US" smtClean="0"/>
              <a:t>3</a:t>
            </a:r>
            <a:endParaRPr lang="en-US"/>
          </a:p>
          <a:p>
            <a:pPr lvl="1"/>
            <a:r>
              <a:rPr lang="en-US"/>
              <a:t>a = 1, b = </a:t>
            </a:r>
            <a:r>
              <a:rPr lang="en-US" smtClean="0"/>
              <a:t>3, </a:t>
            </a:r>
            <a:r>
              <a:rPr lang="en-US"/>
              <a:t>c = </a:t>
            </a:r>
            <a:r>
              <a:rPr lang="en-US" smtClean="0"/>
              <a:t>2</a:t>
            </a:r>
          </a:p>
          <a:p>
            <a:pPr lvl="1"/>
            <a:endParaRPr lang="en-US"/>
          </a:p>
          <a:p>
            <a:r>
              <a:rPr lang="en-US" err="1" smtClean="0"/>
              <a:t>Tối</a:t>
            </a:r>
            <a:r>
              <a:rPr lang="en-US" smtClean="0"/>
              <a:t> </a:t>
            </a:r>
            <a:r>
              <a:rPr lang="en-US" err="1" smtClean="0"/>
              <a:t>ưu</a:t>
            </a:r>
            <a:r>
              <a:rPr lang="en-US" smtClean="0"/>
              <a:t> </a:t>
            </a:r>
            <a:r>
              <a:rPr lang="en-US" err="1" smtClean="0"/>
              <a:t>đoạn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bậc</a:t>
            </a:r>
            <a:r>
              <a:rPr lang="en-US" smtClean="0"/>
              <a:t> 2</a:t>
            </a:r>
          </a:p>
          <a:p>
            <a:pPr marL="905256" lvl="2" indent="0">
              <a:buNone/>
            </a:pPr>
            <a:r>
              <a:rPr lang="en-US" i="1" u="sng" err="1" smtClean="0"/>
              <a:t>Gợi</a:t>
            </a:r>
            <a:r>
              <a:rPr lang="en-US" i="1" u="sng" smtClean="0"/>
              <a:t> ý.</a:t>
            </a:r>
            <a:r>
              <a:rPr lang="en-US" i="1" smtClean="0"/>
              <a:t> </a:t>
            </a:r>
            <a:r>
              <a:rPr lang="en-US" i="1" err="1" smtClean="0"/>
              <a:t>Giảm</a:t>
            </a:r>
            <a:r>
              <a:rPr lang="en-US" i="1" smtClean="0"/>
              <a:t> </a:t>
            </a:r>
            <a:r>
              <a:rPr lang="en-US" i="1" err="1" smtClean="0"/>
              <a:t>số</a:t>
            </a:r>
            <a:r>
              <a:rPr lang="en-US" i="1" smtClean="0"/>
              <a:t> </a:t>
            </a:r>
            <a:r>
              <a:rPr lang="en-US" i="1" err="1" smtClean="0"/>
              <a:t>lượng</a:t>
            </a:r>
            <a:r>
              <a:rPr lang="en-US" i="1" smtClean="0"/>
              <a:t> </a:t>
            </a:r>
            <a:r>
              <a:rPr lang="en-US" i="1" err="1" smtClean="0"/>
              <a:t>các</a:t>
            </a:r>
            <a:r>
              <a:rPr lang="en-US" i="1" smtClean="0"/>
              <a:t> </a:t>
            </a:r>
            <a:r>
              <a:rPr lang="en-US" i="1" err="1" smtClean="0"/>
              <a:t>biểu</a:t>
            </a:r>
            <a:r>
              <a:rPr lang="en-US" i="1" smtClean="0"/>
              <a:t> </a:t>
            </a:r>
            <a:r>
              <a:rPr lang="en-US" i="1" err="1" smtClean="0"/>
              <a:t>thức</a:t>
            </a:r>
            <a:r>
              <a:rPr lang="en-US" i="1" smtClean="0"/>
              <a:t> </a:t>
            </a:r>
            <a:r>
              <a:rPr lang="en-US" smtClean="0"/>
              <a:t>2 * a</a:t>
            </a:r>
            <a:r>
              <a:rPr lang="en-US" i="1" smtClean="0"/>
              <a:t> </a:t>
            </a:r>
            <a:r>
              <a:rPr lang="en-US" i="1" err="1" smtClean="0"/>
              <a:t>và</a:t>
            </a:r>
            <a:r>
              <a:rPr lang="en-US" i="1" smtClean="0"/>
              <a:t> </a:t>
            </a:r>
            <a:r>
              <a:rPr lang="en-US" err="1" smtClean="0"/>
              <a:t>sqrt</a:t>
            </a:r>
            <a:r>
              <a:rPr lang="en-US" smtClean="0"/>
              <a:t>(d)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01305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Tập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hạng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 smtClean="0"/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thúc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dấu</a:t>
            </a:r>
            <a:r>
              <a:rPr lang="en-US" smtClean="0"/>
              <a:t> </a:t>
            </a:r>
            <a:r>
              <a:rPr lang="en-US" err="1" smtClean="0"/>
              <a:t>chấm</a:t>
            </a:r>
            <a:r>
              <a:rPr lang="en-US" smtClean="0"/>
              <a:t> </a:t>
            </a:r>
            <a:r>
              <a:rPr lang="en-US" err="1" smtClean="0"/>
              <a:t>phảy</a:t>
            </a:r>
            <a:endParaRPr lang="en-US" smtClean="0"/>
          </a:p>
          <a:p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rỗng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3.1.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(-b – </a:t>
            </a:r>
            <a:r>
              <a:rPr lang="en-US" sz="200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(d)) / (2 * a)</a:t>
            </a:r>
            <a:endParaRPr 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Pentagon 4"/>
          <p:cNvSpPr/>
          <p:nvPr/>
        </p:nvSpPr>
        <p:spPr>
          <a:xfrm flipH="1">
            <a:off x="4495800" y="4038600"/>
            <a:ext cx="4191000" cy="2209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Các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toán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tử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() - / *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Các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toán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hạng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Biến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a, b, d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Hằng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2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Hàm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endParaRPr lang="en-US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effectLst/>
              </a:rPr>
              <a:t>Bảng</a:t>
            </a:r>
            <a:r>
              <a:rPr lang="en-US" smtClean="0">
                <a:effectLst/>
              </a:rPr>
              <a:t> 3.1. </a:t>
            </a:r>
            <a:r>
              <a:rPr lang="en-US" err="1" smtClean="0">
                <a:effectLst/>
              </a:rPr>
              <a:t>Phân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loại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các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toán</a:t>
            </a:r>
            <a:r>
              <a:rPr lang="en-US" smtClean="0">
                <a:effectLst/>
              </a:rPr>
              <a:t> </a:t>
            </a:r>
            <a:r>
              <a:rPr lang="en-US" err="1" smtClean="0">
                <a:effectLst/>
              </a:rPr>
              <a:t>tử</a:t>
            </a:r>
            <a:r>
              <a:rPr lang="en-US">
                <a:effectLst/>
              </a:rPr>
              <a:t> </a:t>
            </a:r>
            <a:r>
              <a:rPr lang="en-US" err="1" smtClean="0">
                <a:effectLst/>
              </a:rPr>
              <a:t>đơn</a:t>
            </a:r>
            <a:endParaRPr lang="en-US" smtClean="0">
              <a:effectLst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052907756"/>
              </p:ext>
            </p:extLst>
          </p:nvPr>
        </p:nvGraphicFramePr>
        <p:xfrm>
          <a:off x="838200" y="1676400"/>
          <a:ext cx="7848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743200"/>
                <a:gridCol w="2590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Nhóm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Các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toán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tử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 smtClean="0"/>
                        <a:t>Ghi</a:t>
                      </a:r>
                      <a:r>
                        <a:rPr lang="en-US" sz="1600" smtClean="0"/>
                        <a:t> </a:t>
                      </a:r>
                      <a:r>
                        <a:rPr lang="en-US" sz="1600" err="1" smtClean="0"/>
                        <a:t>chú</a:t>
                      </a:r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Gán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Số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học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+  -  *  /  %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 smtClean="0">
                          <a:sym typeface="Wingdings"/>
                        </a:rPr>
                        <a:t>Có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thể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kết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hợp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với</a:t>
                      </a:r>
                      <a:r>
                        <a:rPr lang="en-US" sz="1600" baseline="0" smtClean="0">
                          <a:sym typeface="Wingdings"/>
                        </a:rPr>
                        <a:t> =</a:t>
                      </a:r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Tăng</a:t>
                      </a:r>
                      <a:r>
                        <a:rPr lang="en-US" sz="1600" baseline="0" smtClean="0"/>
                        <a:t>/</a:t>
                      </a:r>
                      <a:r>
                        <a:rPr lang="en-US" sz="1600" baseline="0" err="1" smtClean="0"/>
                        <a:t>Giảm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++  --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smtClean="0"/>
                        <a:t>So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sánh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==</a:t>
                      </a:r>
                      <a:r>
                        <a:rPr lang="en-US" sz="1600" baseline="0" smtClean="0">
                          <a:latin typeface="Consolas" pitchFamily="49" charset="0"/>
                          <a:cs typeface="Consolas" pitchFamily="49" charset="0"/>
                        </a:rPr>
                        <a:t>  !=  &gt;  &lt;  &gt;=  &lt;=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Cho </a:t>
                      </a:r>
                      <a:r>
                        <a:rPr lang="en-US" sz="1600" err="1" smtClean="0"/>
                        <a:t>giá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trị</a:t>
                      </a:r>
                      <a:r>
                        <a:rPr lang="en-US" sz="1600" baseline="0" smtClean="0"/>
                        <a:t> 0 </a:t>
                      </a:r>
                      <a:r>
                        <a:rPr lang="en-US" sz="1600" baseline="0" err="1" smtClean="0"/>
                        <a:t>hoặc</a:t>
                      </a:r>
                      <a:r>
                        <a:rPr lang="en-US" sz="1600" baseline="0" smtClean="0"/>
                        <a:t> 1</a:t>
                      </a:r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Kiểm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smtClean="0"/>
                        <a:t>Logic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&amp;&amp;  ||  !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Cho </a:t>
                      </a:r>
                      <a:r>
                        <a:rPr lang="en-US" sz="1600" err="1" smtClean="0"/>
                        <a:t>giá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trị</a:t>
                      </a:r>
                      <a:r>
                        <a:rPr lang="en-US" sz="1600" baseline="0" smtClean="0"/>
                        <a:t> 0 </a:t>
                      </a:r>
                      <a:r>
                        <a:rPr lang="en-US" sz="1600" baseline="0" err="1" smtClean="0"/>
                        <a:t>hoặc</a:t>
                      </a:r>
                      <a:r>
                        <a:rPr lang="en-US" sz="1600" baseline="0" smtClean="0"/>
                        <a:t> 1</a:t>
                      </a:r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Xử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lý</a:t>
                      </a:r>
                      <a:r>
                        <a:rPr lang="en-US" sz="1600" baseline="0" smtClean="0"/>
                        <a:t> bit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&amp;  |  ~  ^  &lt;&lt;  &gt;&gt;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err="1" smtClean="0">
                          <a:sym typeface="Wingdings"/>
                        </a:rPr>
                        <a:t>Có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thể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kết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hợp</a:t>
                      </a:r>
                      <a:r>
                        <a:rPr lang="en-US" sz="1600" baseline="0" smtClean="0">
                          <a:sym typeface="Wingdings"/>
                        </a:rPr>
                        <a:t> </a:t>
                      </a:r>
                      <a:r>
                        <a:rPr lang="en-US" sz="1600" baseline="0" err="1" smtClean="0">
                          <a:sym typeface="Wingdings"/>
                        </a:rPr>
                        <a:t>với</a:t>
                      </a:r>
                      <a:r>
                        <a:rPr lang="en-US" sz="1600" baseline="0" smtClean="0">
                          <a:sym typeface="Wingdings"/>
                        </a:rPr>
                        <a:t> =</a:t>
                      </a:r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smtClean="0"/>
                        <a:t>Con </a:t>
                      </a:r>
                      <a:r>
                        <a:rPr lang="en-US" sz="1600" err="1" smtClean="0"/>
                        <a:t>trỏ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&amp;  *  new  delete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Truy</a:t>
                      </a:r>
                      <a:r>
                        <a:rPr lang="en-US" sz="1600" smtClean="0"/>
                        <a:t> </a:t>
                      </a:r>
                      <a:r>
                        <a:rPr lang="en-US" sz="1600" err="1" smtClean="0"/>
                        <a:t>cập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thành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viên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::  .  -&gt;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err="1" smtClean="0"/>
                        <a:t>Các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loại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baseline="0" err="1" smtClean="0"/>
                        <a:t>khác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nsolas" pitchFamily="49" charset="0"/>
                          <a:cs typeface="Consolas" pitchFamily="49" charset="0"/>
                        </a:rPr>
                        <a:t>{}</a:t>
                      </a:r>
                      <a:r>
                        <a:rPr lang="en-US" sz="1600" baseline="0" smtClean="0">
                          <a:latin typeface="Consolas" pitchFamily="49" charset="0"/>
                          <a:cs typeface="Consolas" pitchFamily="49" charset="0"/>
                        </a:rPr>
                        <a:t>  ()  []  ,</a:t>
                      </a:r>
                      <a:endParaRPr lang="en-US" sz="16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5562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i="1" err="1" smtClean="0"/>
              <a:t>Thứ</a:t>
            </a:r>
            <a:r>
              <a:rPr lang="en-US" i="1" smtClean="0"/>
              <a:t> </a:t>
            </a:r>
            <a:r>
              <a:rPr lang="en-US" i="1" err="1" smtClean="0"/>
              <a:t>tự</a:t>
            </a:r>
            <a:r>
              <a:rPr lang="en-US" i="1" smtClean="0"/>
              <a:t> </a:t>
            </a:r>
            <a:r>
              <a:rPr lang="en-US" i="1" err="1" smtClean="0"/>
              <a:t>ưu</a:t>
            </a:r>
            <a:r>
              <a:rPr lang="en-US" i="1" smtClean="0"/>
              <a:t> </a:t>
            </a:r>
            <a:r>
              <a:rPr lang="en-US" i="1" err="1" smtClean="0"/>
              <a:t>tiên</a:t>
            </a:r>
            <a:r>
              <a:rPr lang="en-US" i="1" smtClean="0"/>
              <a:t> </a:t>
            </a:r>
            <a:r>
              <a:rPr lang="en-US" i="1" err="1" smtClean="0"/>
              <a:t>các</a:t>
            </a:r>
            <a:r>
              <a:rPr lang="en-US" i="1" smtClean="0"/>
              <a:t> </a:t>
            </a:r>
            <a:r>
              <a:rPr lang="en-US" i="1" err="1" smtClean="0"/>
              <a:t>toán</a:t>
            </a:r>
            <a:r>
              <a:rPr lang="en-US" i="1" smtClean="0"/>
              <a:t> </a:t>
            </a:r>
            <a:r>
              <a:rPr lang="en-US" i="1" err="1" smtClean="0"/>
              <a:t>tử</a:t>
            </a:r>
            <a:r>
              <a:rPr lang="en-US" i="1" smtClean="0"/>
              <a:t> </a:t>
            </a:r>
            <a:r>
              <a:rPr lang="en-US" i="1" err="1" smtClean="0"/>
              <a:t>tham</a:t>
            </a:r>
            <a:r>
              <a:rPr lang="en-US" i="1" smtClean="0"/>
              <a:t> </a:t>
            </a:r>
            <a:r>
              <a:rPr lang="en-US" i="1" err="1" smtClean="0"/>
              <a:t>khảo</a:t>
            </a:r>
            <a:r>
              <a:rPr lang="en-US" i="1" smtClean="0"/>
              <a:t> </a:t>
            </a:r>
            <a:r>
              <a:rPr lang="en-US" i="1" err="1" smtClean="0"/>
              <a:t>tại</a:t>
            </a:r>
            <a:r>
              <a:rPr lang="en-US" i="1" smtClean="0"/>
              <a:t> </a:t>
            </a:r>
            <a:r>
              <a:rPr lang="en-US" smtClean="0">
                <a:hlinkClick r:id="rId2"/>
              </a:rPr>
              <a:t>http://www.cplusplus.com/doc/tutorial/operators/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3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gán</a:t>
            </a:r>
            <a:r>
              <a:rPr lang="en-US" smtClean="0"/>
              <a:t>:</a:t>
            </a:r>
            <a:endParaRPr lang="en-US" sz="48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>
              <a:buClr>
                <a:prstClr val="white">
                  <a:shade val="95000"/>
                </a:prstClr>
              </a:buClr>
            </a:pPr>
            <a:r>
              <a:rPr lang="pt-BR">
                <a:solidFill>
                  <a:prstClr val="black"/>
                </a:solidFill>
                <a:latin typeface="Consolas"/>
              </a:rPr>
              <a:t>a = 5; 		</a:t>
            </a:r>
            <a:r>
              <a:rPr lang="pt-BR">
                <a:solidFill>
                  <a:srgbClr val="008000"/>
                </a:solidFill>
                <a:latin typeface="Consolas"/>
              </a:rPr>
              <a:t>// gán 5 vào a</a:t>
            </a:r>
            <a:endParaRPr lang="pt-BR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vi-VN">
                <a:solidFill>
                  <a:prstClr val="black"/>
                </a:solidFill>
                <a:latin typeface="Consolas"/>
              </a:rPr>
              <a:t>a = b = c = 5;</a:t>
            </a:r>
            <a:r>
              <a:rPr lang="en-US">
                <a:solidFill>
                  <a:prstClr val="black"/>
                </a:solidFill>
                <a:latin typeface="Consolas"/>
              </a:rPr>
              <a:t> 	</a:t>
            </a:r>
            <a:r>
              <a:rPr lang="vi-VN">
                <a:solidFill>
                  <a:srgbClr val="008000"/>
                </a:solidFill>
                <a:latin typeface="Consolas"/>
              </a:rPr>
              <a:t>// tương đương: 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=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5; b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=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c; a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=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b;</a:t>
            </a:r>
            <a:endParaRPr lang="vi-VN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vi-VN">
                <a:solidFill>
                  <a:prstClr val="black"/>
                </a:solidFill>
                <a:latin typeface="Consolas"/>
              </a:rPr>
              <a:t>a = b + (c = 5);</a:t>
            </a:r>
            <a:r>
              <a:rPr lang="en-US">
                <a:solidFill>
                  <a:prstClr val="black"/>
                </a:solidFill>
                <a:latin typeface="Consolas"/>
              </a:rPr>
              <a:t>	</a:t>
            </a:r>
            <a:r>
              <a:rPr lang="vi-VN">
                <a:solidFill>
                  <a:srgbClr val="008000"/>
                </a:solidFill>
                <a:latin typeface="Consolas"/>
              </a:rPr>
              <a:t>// tương đương: 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=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5; a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=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b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+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c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;</a:t>
            </a:r>
            <a:endParaRPr lang="vi-VN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 smtClean="0"/>
              <a:t>Cú</a:t>
            </a:r>
            <a:r>
              <a:rPr lang="en-US" b="1" i="1" smtClean="0"/>
              <a:t> </a:t>
            </a:r>
            <a:r>
              <a:rPr lang="en-US" b="1" i="1" err="1" smtClean="0"/>
              <a:t>pháp</a:t>
            </a:r>
            <a:endParaRPr lang="en-US" b="1" i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  <a:buClr>
                <a:prstClr val="white">
                  <a:shade val="95000"/>
                </a:prstClr>
              </a:buClr>
            </a:pPr>
            <a:r>
              <a:rPr lang="en-US" sz="2000" err="1"/>
              <a:t>lvalue</a:t>
            </a:r>
            <a:r>
              <a:rPr lang="en-US" sz="2000"/>
              <a:t> = </a:t>
            </a:r>
            <a:r>
              <a:rPr lang="en-US" sz="2000" err="1"/>
              <a:t>rvalue</a:t>
            </a:r>
            <a:endParaRPr lang="en-US" sz="2000"/>
          </a:p>
          <a:p>
            <a:pPr lvl="0" algn="ctr">
              <a:spcBef>
                <a:spcPts val="600"/>
              </a:spcBef>
              <a:buClr>
                <a:prstClr val="white">
                  <a:shade val="95000"/>
                </a:prstClr>
              </a:buClr>
            </a:pPr>
            <a:r>
              <a:rPr lang="en-US" b="0" err="1">
                <a:effectLst/>
              </a:rPr>
              <a:t>lvalue</a:t>
            </a:r>
            <a:r>
              <a:rPr lang="en-US" b="0">
                <a:effectLst/>
              </a:rPr>
              <a:t> – </a:t>
            </a:r>
            <a:r>
              <a:rPr lang="en-US" b="0" err="1">
                <a:effectLst/>
              </a:rPr>
              <a:t>tên_biến</a:t>
            </a:r>
            <a:r>
              <a:rPr lang="en-US" b="0">
                <a:effectLst/>
              </a:rPr>
              <a:t>, </a:t>
            </a:r>
            <a:r>
              <a:rPr lang="en-US" b="0" err="1">
                <a:effectLst/>
              </a:rPr>
              <a:t>rvalue</a:t>
            </a:r>
            <a:r>
              <a:rPr lang="en-US" b="0">
                <a:effectLst/>
              </a:rPr>
              <a:t> – </a:t>
            </a:r>
            <a:r>
              <a:rPr lang="en-US" b="0" err="1">
                <a:effectLst/>
              </a:rPr>
              <a:t>một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biểu</a:t>
            </a:r>
            <a:r>
              <a:rPr lang="en-US" b="0">
                <a:effectLst/>
              </a:rPr>
              <a:t> </a:t>
            </a:r>
            <a:r>
              <a:rPr lang="en-US" b="0" err="1" smtClean="0">
                <a:effectLst/>
              </a:rPr>
              <a:t>thức</a:t>
            </a:r>
            <a:endParaRPr lang="en-US" b="0">
              <a:effectLst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9600" y="2514600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học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= 1 / 5;</a:t>
            </a:r>
            <a:r>
              <a:rPr lang="pt-BR" sz="1800" smtClean="0">
                <a:latin typeface="Consolas"/>
              </a:rPr>
              <a:t>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a = 0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= 1.0 / 5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;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a = 0.2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en-US" sz="1800">
                <a:solidFill>
                  <a:prstClr val="black"/>
                </a:solidFill>
                <a:latin typeface="Consolas"/>
              </a:rPr>
              <a:t>a = (</a:t>
            </a:r>
            <a:r>
              <a:rPr lang="en-US" sz="180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)1 / 5</a:t>
            </a:r>
            <a:r>
              <a:rPr lang="en-US" sz="1800" smtClean="0">
                <a:solidFill>
                  <a:prstClr val="black"/>
                </a:solidFill>
                <a:latin typeface="Consolas"/>
              </a:rPr>
              <a:t>;	</a:t>
            </a:r>
            <a:r>
              <a:rPr lang="en-US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800">
                <a:solidFill>
                  <a:srgbClr val="008000"/>
                </a:solidFill>
                <a:latin typeface="Consolas"/>
              </a:rPr>
              <a:t>a = </a:t>
            </a:r>
            <a:r>
              <a:rPr lang="en-US" sz="1800" smtClean="0">
                <a:solidFill>
                  <a:srgbClr val="008000"/>
                </a:solidFill>
                <a:latin typeface="Consolas"/>
              </a:rPr>
              <a:t>0.2</a:t>
            </a:r>
            <a:endParaRPr lang="en-US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= 11 % 3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;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a =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2</a:t>
            </a:r>
          </a:p>
          <a:p>
            <a:pPr marL="905256" lvl="2" indent="0">
              <a:buNone/>
            </a:pPr>
            <a:endParaRPr lang="pt-BR" sz="1800" smtClean="0">
              <a:solidFill>
                <a:srgbClr val="008000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 smtClean="0">
                <a:solidFill>
                  <a:srgbClr val="008000"/>
                </a:solidFill>
                <a:latin typeface="Consolas"/>
              </a:rPr>
              <a:t>// Kết hợp với toán tử gán</a:t>
            </a: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+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= b;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tương đương: a = a + b;</a:t>
            </a:r>
            <a:endParaRPr lang="pt-BR" sz="1800">
              <a:solidFill>
                <a:srgbClr val="008000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*= b + 1;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tương đương: a = a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* (b + 1);</a:t>
            </a:r>
            <a:endParaRPr lang="pt-BR" sz="1800">
              <a:solidFill>
                <a:srgbClr val="008000"/>
              </a:solidFill>
              <a:latin typeface="Consola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23198"/>
              </p:ext>
            </p:extLst>
          </p:nvPr>
        </p:nvGraphicFramePr>
        <p:xfrm>
          <a:off x="1752600" y="220980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286000"/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Cộng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Chia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Trừ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dấu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Chia 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dư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Nhân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tăng</a:t>
            </a:r>
            <a:r>
              <a:rPr lang="en-US" smtClean="0"/>
              <a:t>/</a:t>
            </a:r>
            <a:r>
              <a:rPr lang="en-US" err="1" smtClean="0"/>
              <a:t>giảm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905256" lvl="2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++a;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tương đương: a = a + 1;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a++;</a:t>
            </a:r>
            <a:r>
              <a:rPr lang="pt-BR" sz="1800" smtClean="0">
                <a:latin typeface="Consolas"/>
              </a:rPr>
              <a:t>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tương đương: a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=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a + 1;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=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b++;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tương đương: a =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b; b = b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+ 1;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a =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++b;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tương đương: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b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= b + 1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;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a = b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;</a:t>
            </a:r>
            <a:endParaRPr lang="pt-BR" sz="180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8024"/>
              </p:ext>
            </p:extLst>
          </p:nvPr>
        </p:nvGraphicFramePr>
        <p:xfrm>
          <a:off x="2819400" y="2209800"/>
          <a:ext cx="304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Tăng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Giảm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so </a:t>
            </a:r>
            <a:r>
              <a:rPr lang="en-US" err="1" smtClean="0"/>
              <a:t>sánh</a:t>
            </a:r>
            <a:endParaRPr 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68186" cy="369332"/>
          </a:xfrm>
        </p:spPr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3733800"/>
            <a:ext cx="7848600" cy="2438400"/>
          </a:xfrm>
        </p:spPr>
        <p:txBody>
          <a:bodyPr>
            <a:normAutofit/>
          </a:bodyPr>
          <a:lstStyle/>
          <a:p>
            <a:pPr marL="905256" lvl="2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5 == 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cho giá trị 0</a:t>
            </a: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!=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1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&gt;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1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&lt;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0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&gt;=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1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&lt;=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3</a:t>
            </a:r>
            <a:r>
              <a:rPr lang="pt-BR" sz="1800">
                <a:latin typeface="Consolas"/>
              </a:rPr>
              <a:t>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0</a:t>
            </a:r>
            <a:endParaRPr lang="pt-BR" sz="180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52140"/>
              </p:ext>
            </p:extLst>
          </p:nvPr>
        </p:nvGraphicFramePr>
        <p:xfrm>
          <a:off x="1752600" y="198120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286000"/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!=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==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Lớn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&gt;=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Lớn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Nhỏ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&lt;=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Nhỏ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hơn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0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kiểm</a:t>
            </a:r>
            <a:r>
              <a:rPr lang="en-US" smtClean="0"/>
              <a:t> </a:t>
            </a:r>
            <a:r>
              <a:rPr lang="en-US" err="1" smtClean="0"/>
              <a:t>tra</a:t>
            </a:r>
            <a:r>
              <a:rPr lang="en-US" smtClean="0"/>
              <a:t>:</a:t>
            </a:r>
            <a:endParaRPr lang="en-US" sz="4800">
              <a:solidFill>
                <a:srgbClr val="FFFF00"/>
              </a:solidFill>
            </a:endParaRP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37160" lvl="2" algn="ctr"/>
            <a:r>
              <a:rPr lang="pt-BR" b="1">
                <a:solidFill>
                  <a:schemeClr val="tx1"/>
                </a:solidFill>
                <a:latin typeface="Consolas"/>
              </a:rPr>
              <a:t>Biểu thức logic? Biểu thức 1: Biểu thức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2</a:t>
            </a:r>
            <a:endParaRPr lang="pt-BR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5 == 3? 5: 3</a:t>
            </a:r>
            <a:r>
              <a:rPr lang="pt-BR">
                <a:latin typeface="Consolas"/>
              </a:rPr>
              <a:t>	</a:t>
            </a:r>
            <a:r>
              <a:rPr lang="pt-BR">
                <a:solidFill>
                  <a:srgbClr val="008000"/>
                </a:solidFill>
                <a:latin typeface="Consolas"/>
              </a:rPr>
              <a:t>// cho giá trị 3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5 != 3? 5: 3</a:t>
            </a:r>
            <a:r>
              <a:rPr lang="pt-BR">
                <a:latin typeface="Consolas"/>
              </a:rPr>
              <a:t>	</a:t>
            </a:r>
            <a:r>
              <a:rPr lang="pt-BR">
                <a:solidFill>
                  <a:srgbClr val="008000"/>
                </a:solidFill>
                <a:latin typeface="Consolas"/>
              </a:rPr>
              <a:t>// cho giá trị 5</a:t>
            </a:r>
            <a:endParaRPr lang="pt-BR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a &gt; b? a: b</a:t>
            </a:r>
            <a:r>
              <a:rPr lang="pt-BR">
                <a:latin typeface="Consolas"/>
              </a:rPr>
              <a:t>	</a:t>
            </a:r>
            <a:r>
              <a:rPr lang="pt-BR">
                <a:solidFill>
                  <a:srgbClr val="008000"/>
                </a:solidFill>
                <a:latin typeface="Consolas"/>
              </a:rPr>
              <a:t>// cho giá trị lớn nhất của a và b</a:t>
            </a:r>
            <a:endParaRPr lang="pt-BR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a &lt; 0? –a: a</a:t>
            </a:r>
            <a:r>
              <a:rPr lang="pt-BR">
                <a:latin typeface="Consolas"/>
              </a:rPr>
              <a:t>	</a:t>
            </a:r>
            <a:r>
              <a:rPr lang="pt-BR">
                <a:solidFill>
                  <a:srgbClr val="008000"/>
                </a:solidFill>
                <a:latin typeface="Consolas"/>
              </a:rPr>
              <a:t>// cho giá trị tuyệt đối của 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a</a:t>
            </a:r>
            <a:endParaRPr lang="pt-BR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9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I. </a:t>
            </a:r>
            <a:r>
              <a:rPr lang="en-US" err="1" smtClean="0"/>
              <a:t>Đặc</a:t>
            </a:r>
            <a:r>
              <a:rPr lang="en-US" smtClean="0"/>
              <a:t> </a:t>
            </a:r>
            <a:r>
              <a:rPr lang="en-US" err="1" smtClean="0"/>
              <a:t>điểm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C/C++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Ngôn</a:t>
            </a:r>
            <a:r>
              <a:rPr lang="en-US" smtClean="0"/>
              <a:t> </a:t>
            </a:r>
            <a:r>
              <a:rPr lang="en-US" err="1" smtClean="0"/>
              <a:t>ngữ</a:t>
            </a:r>
            <a:r>
              <a:rPr lang="en-US" smtClean="0"/>
              <a:t> C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Ngôn</a:t>
            </a:r>
            <a:r>
              <a:rPr lang="en-US" smtClean="0"/>
              <a:t> </a:t>
            </a:r>
            <a:r>
              <a:rPr lang="en-US" err="1" smtClean="0"/>
              <a:t>ngữ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 smtClean="0"/>
          </a:p>
          <a:p>
            <a:r>
              <a:rPr lang="en-US" err="1" smtClean="0"/>
              <a:t>Linh</a:t>
            </a:r>
            <a:r>
              <a:rPr lang="en-US" smtClean="0"/>
              <a:t> </a:t>
            </a:r>
            <a:r>
              <a:rPr lang="en-US" err="1" smtClean="0"/>
              <a:t>hoạt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việc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endParaRPr lang="en-US" smtClean="0"/>
          </a:p>
          <a:p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cập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qua </a:t>
            </a:r>
            <a:r>
              <a:rPr lang="en-US" err="1" smtClean="0"/>
              <a:t>các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endParaRPr lang="en-US" smtClean="0"/>
          </a:p>
          <a:p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mới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struct</a:t>
            </a:r>
            <a:endParaRPr lang="en-US" smtClean="0"/>
          </a:p>
          <a:p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chia </a:t>
            </a:r>
            <a:r>
              <a:rPr lang="en-US" err="1" smtClean="0"/>
              <a:t>nhỏ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err="1"/>
              <a:t>-</a:t>
            </a:r>
            <a:r>
              <a:rPr lang="en-US" err="1" smtClean="0"/>
              <a:t>đun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logic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669268"/>
            <a:ext cx="868186" cy="369332"/>
          </a:xfrm>
        </p:spPr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4038600"/>
            <a:ext cx="7848600" cy="2133600"/>
          </a:xfrm>
        </p:spPr>
        <p:txBody>
          <a:bodyPr>
            <a:normAutofit/>
          </a:bodyPr>
          <a:lstStyle/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!(a == b)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tương đương: a != b</a:t>
            </a:r>
          </a:p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x &gt;= a &amp;&amp; x &lt;= b</a:t>
            </a:r>
            <a:r>
              <a:rPr lang="pt-BR" sz="1800"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kiểm tra x trong khoảng [a, b]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x &lt;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a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||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x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&gt; b</a:t>
            </a:r>
            <a:r>
              <a:rPr lang="pt-BR" sz="1800" smtClean="0"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kiểm tra x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ngoài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khoảng [a, b]</a:t>
            </a:r>
            <a:endParaRPr lang="pt-BR" sz="180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92203"/>
              </p:ext>
            </p:extLst>
          </p:nvPr>
        </p:nvGraphicFramePr>
        <p:xfrm>
          <a:off x="2819400" y="2209800"/>
          <a:ext cx="3048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!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Phủ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752600"/>
          </a:xfrm>
        </p:spPr>
        <p:txBody>
          <a:bodyPr>
            <a:normAutofit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logic</a:t>
            </a:r>
          </a:p>
          <a:p>
            <a:pPr lvl="1"/>
            <a:r>
              <a:rPr lang="en-US" sz="1900" err="1" smtClean="0"/>
              <a:t>Các</a:t>
            </a:r>
            <a:r>
              <a:rPr lang="en-US" sz="1900" smtClean="0"/>
              <a:t> </a:t>
            </a:r>
            <a:r>
              <a:rPr lang="en-US" sz="1900" err="1" smtClean="0"/>
              <a:t>giá</a:t>
            </a:r>
            <a:r>
              <a:rPr lang="en-US" sz="1900" smtClean="0"/>
              <a:t> </a:t>
            </a:r>
            <a:r>
              <a:rPr lang="en-US" sz="1900" err="1" smtClean="0"/>
              <a:t>trị</a:t>
            </a:r>
            <a:r>
              <a:rPr lang="en-US" sz="1900" smtClean="0"/>
              <a:t> </a:t>
            </a:r>
            <a:r>
              <a:rPr lang="en-US" sz="1900" err="1" smtClean="0"/>
              <a:t>khác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900" smtClean="0"/>
              <a:t> </a:t>
            </a:r>
            <a:r>
              <a:rPr lang="en-US" sz="1900" err="1" smtClean="0"/>
              <a:t>được</a:t>
            </a:r>
            <a:r>
              <a:rPr lang="en-US" sz="1900" smtClean="0"/>
              <a:t> </a:t>
            </a:r>
            <a:r>
              <a:rPr lang="en-US" sz="1900" err="1" smtClean="0"/>
              <a:t>coi</a:t>
            </a:r>
            <a:r>
              <a:rPr lang="en-US" sz="1900" smtClean="0"/>
              <a:t> </a:t>
            </a:r>
            <a:r>
              <a:rPr lang="en-US" sz="1900" err="1" smtClean="0"/>
              <a:t>là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sz="1900" err="1" smtClean="0"/>
              <a:t>Trong</a:t>
            </a:r>
            <a:r>
              <a:rPr lang="en-US" sz="1900" smtClean="0"/>
              <a:t> </a:t>
            </a:r>
            <a:r>
              <a:rPr lang="en-US" sz="1900" err="1" smtClean="0"/>
              <a:t>biểu</a:t>
            </a:r>
            <a:r>
              <a:rPr lang="en-US" sz="1900" smtClean="0"/>
              <a:t> </a:t>
            </a:r>
            <a:r>
              <a:rPr lang="en-US" sz="1900" err="1" smtClean="0"/>
              <a:t>thức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A &amp;&amp; B</a:t>
            </a:r>
            <a:r>
              <a:rPr lang="en-US" sz="1900" smtClean="0"/>
              <a:t>, </a:t>
            </a:r>
            <a:r>
              <a:rPr lang="en-US" sz="1900" err="1" smtClean="0"/>
              <a:t>nếu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A = 0</a:t>
            </a:r>
            <a:r>
              <a:rPr lang="en-US" sz="1900" smtClean="0"/>
              <a:t> </a:t>
            </a:r>
            <a:r>
              <a:rPr lang="en-US" sz="1900" err="1" smtClean="0"/>
              <a:t>thì</a:t>
            </a:r>
            <a:r>
              <a:rPr lang="en-US" sz="1900" smtClean="0"/>
              <a:t> </a:t>
            </a:r>
            <a:r>
              <a:rPr lang="en-US" sz="1900" err="1" smtClean="0"/>
              <a:t>không</a:t>
            </a:r>
            <a:r>
              <a:rPr lang="en-US" sz="1900" smtClean="0"/>
              <a:t> </a:t>
            </a:r>
            <a:r>
              <a:rPr lang="en-US" sz="1900" err="1" smtClean="0"/>
              <a:t>cần</a:t>
            </a:r>
            <a:r>
              <a:rPr lang="en-US" sz="1900" smtClean="0"/>
              <a:t> </a:t>
            </a:r>
            <a:r>
              <a:rPr lang="en-US" sz="1900" err="1" smtClean="0"/>
              <a:t>xác</a:t>
            </a:r>
            <a:r>
              <a:rPr lang="en-US" sz="1900" smtClean="0"/>
              <a:t> </a:t>
            </a:r>
            <a:r>
              <a:rPr lang="en-US" sz="1900" err="1" smtClean="0"/>
              <a:t>định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 lvl="1"/>
            <a:r>
              <a:rPr lang="en-US" sz="1900" err="1" smtClean="0"/>
              <a:t>Trong</a:t>
            </a:r>
            <a:r>
              <a:rPr lang="en-US" sz="1900" smtClean="0"/>
              <a:t> </a:t>
            </a:r>
            <a:r>
              <a:rPr lang="en-US" sz="1900" err="1" smtClean="0"/>
              <a:t>biểu</a:t>
            </a:r>
            <a:r>
              <a:rPr lang="en-US" sz="1900" smtClean="0"/>
              <a:t> </a:t>
            </a:r>
            <a:r>
              <a:rPr lang="en-US" sz="1900" err="1" smtClean="0"/>
              <a:t>thức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A || B</a:t>
            </a:r>
            <a:r>
              <a:rPr lang="en-US" sz="1900" smtClean="0"/>
              <a:t>, </a:t>
            </a:r>
            <a:r>
              <a:rPr lang="en-US" sz="1900" err="1" smtClean="0"/>
              <a:t>nếu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A = 1</a:t>
            </a:r>
            <a:r>
              <a:rPr lang="en-US" sz="1900" smtClean="0"/>
              <a:t> </a:t>
            </a:r>
            <a:r>
              <a:rPr lang="en-US" sz="1900" err="1" smtClean="0"/>
              <a:t>thì</a:t>
            </a:r>
            <a:r>
              <a:rPr lang="en-US" sz="1900" smtClean="0"/>
              <a:t> </a:t>
            </a:r>
            <a:r>
              <a:rPr lang="en-US" sz="1900" err="1" smtClean="0"/>
              <a:t>không</a:t>
            </a:r>
            <a:r>
              <a:rPr lang="en-US" sz="1900" smtClean="0"/>
              <a:t> </a:t>
            </a:r>
            <a:r>
              <a:rPr lang="en-US" sz="1900" err="1" smtClean="0"/>
              <a:t>cần</a:t>
            </a:r>
            <a:r>
              <a:rPr lang="en-US" sz="1900" smtClean="0"/>
              <a:t> </a:t>
            </a:r>
            <a:r>
              <a:rPr lang="en-US" sz="1900" err="1" smtClean="0"/>
              <a:t>xác</a:t>
            </a:r>
            <a:r>
              <a:rPr lang="en-US" sz="1900" smtClean="0"/>
              <a:t> </a:t>
            </a:r>
            <a:r>
              <a:rPr lang="en-US" sz="1900" err="1" smtClean="0"/>
              <a:t>định</a:t>
            </a:r>
            <a:r>
              <a:rPr lang="en-US" sz="1900" smtClean="0"/>
              <a:t> </a:t>
            </a:r>
            <a:r>
              <a:rPr lang="en-US" sz="190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4400" y="3276600"/>
            <a:ext cx="7848600" cy="2895600"/>
          </a:xfrm>
        </p:spPr>
        <p:txBody>
          <a:bodyPr>
            <a:normAutofit/>
          </a:bodyPr>
          <a:lstStyle/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!!5	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cho giá trị 1</a:t>
            </a:r>
          </a:p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x &gt;= a &amp;&amp; x &lt;= b</a:t>
            </a:r>
            <a:r>
              <a:rPr lang="pt-BR" sz="1800"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kiểm tra x trong khoảng [a, b]</a:t>
            </a:r>
            <a:endParaRPr lang="pt-BR" sz="1800">
              <a:solidFill>
                <a:prstClr val="black"/>
              </a:solidFill>
              <a:latin typeface="Consolas"/>
            </a:endParaRPr>
          </a:p>
          <a:p>
            <a:pPr marL="640080" lvl="1" indent="0"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x &lt;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a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||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x 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&gt; b</a:t>
            </a:r>
            <a:r>
              <a:rPr lang="pt-BR" sz="1800" smtClean="0"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kiểm tra x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ngoài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khoảng [a, b]</a:t>
            </a:r>
            <a:endParaRPr lang="pt-BR" sz="18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9600" y="29072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bit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68186" cy="369332"/>
          </a:xfrm>
        </p:spPr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38200" y="3733800"/>
            <a:ext cx="7848600" cy="2438400"/>
          </a:xfrm>
        </p:spPr>
        <p:txBody>
          <a:bodyPr>
            <a:normAutofit/>
          </a:bodyPr>
          <a:lstStyle/>
          <a:p>
            <a:pPr marL="640080" lvl="1" indent="0">
              <a:buClr>
                <a:prstClr val="white"/>
              </a:buClr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&amp; 0xFE	</a:t>
            </a:r>
            <a:r>
              <a:rPr lang="pt-BR" sz="180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cho giá trị 4</a:t>
            </a:r>
          </a:p>
          <a:p>
            <a:pPr marL="640080" lvl="1" indent="0">
              <a:buClr>
                <a:prstClr val="white"/>
              </a:buClr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| 2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7</a:t>
            </a:r>
          </a:p>
          <a:p>
            <a:pPr marL="640080" lvl="1" indent="0">
              <a:buClr>
                <a:prstClr val="white"/>
              </a:buClr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5 ^ 4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1</a:t>
            </a:r>
          </a:p>
          <a:p>
            <a:pPr marL="640080" lvl="1" indent="0">
              <a:buClr>
                <a:prstClr val="white"/>
              </a:buClr>
              <a:buNone/>
            </a:pPr>
            <a:r>
              <a:rPr lang="pt-BR" sz="1800">
                <a:solidFill>
                  <a:prstClr val="black"/>
                </a:solidFill>
                <a:latin typeface="Consolas"/>
              </a:rPr>
              <a:t>~5	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0xFFFFFFFA</a:t>
            </a:r>
          </a:p>
          <a:p>
            <a:pPr marL="640080" lvl="1" indent="0">
              <a:buClr>
                <a:prstClr val="white"/>
              </a:buClr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5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&lt;&lt; 1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10</a:t>
            </a:r>
            <a:endParaRPr lang="pt-BR" sz="1800">
              <a:solidFill>
                <a:srgbClr val="008000"/>
              </a:solidFill>
              <a:latin typeface="Consolas"/>
            </a:endParaRPr>
          </a:p>
          <a:p>
            <a:pPr marL="640080" lvl="1" indent="0">
              <a:buClr>
                <a:prstClr val="white"/>
              </a:buClr>
              <a:buNone/>
            </a:pPr>
            <a:r>
              <a:rPr lang="pt-BR" sz="1800" smtClean="0">
                <a:solidFill>
                  <a:prstClr val="black"/>
                </a:solidFill>
                <a:latin typeface="Consolas"/>
              </a:rPr>
              <a:t>5 </a:t>
            </a:r>
            <a:r>
              <a:rPr lang="pt-BR" sz="1800">
                <a:solidFill>
                  <a:prstClr val="black"/>
                </a:solidFill>
                <a:latin typeface="Consolas"/>
              </a:rPr>
              <a:t>&gt;&gt; 1		</a:t>
            </a:r>
            <a:r>
              <a:rPr lang="pt-BR" sz="1800">
                <a:solidFill>
                  <a:srgbClr val="008000"/>
                </a:solidFill>
                <a:latin typeface="Consolas"/>
              </a:rPr>
              <a:t>// cho giá trị </a:t>
            </a:r>
            <a:r>
              <a:rPr lang="pt-BR" sz="1800" smtClean="0">
                <a:solidFill>
                  <a:srgbClr val="008000"/>
                </a:solidFill>
                <a:latin typeface="Consolas"/>
              </a:rPr>
              <a:t>2</a:t>
            </a:r>
            <a:endParaRPr lang="pt-BR" sz="1800">
              <a:solidFill>
                <a:srgbClr val="008000"/>
              </a:solidFill>
              <a:latin typeface="Consola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73019"/>
              </p:ext>
            </p:extLst>
          </p:nvPr>
        </p:nvGraphicFramePr>
        <p:xfrm>
          <a:off x="1752600" y="190500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2286000"/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~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SHL (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dịch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trái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&gt;&gt;</a:t>
                      </a:r>
                      <a:endParaRPr lang="en-US" sz="2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SHR (</a:t>
                      </a:r>
                      <a:r>
                        <a:rPr lang="en-US" err="1" smtClean="0">
                          <a:solidFill>
                            <a:schemeClr val="tx1"/>
                          </a:solidFill>
                        </a:rPr>
                        <a:t>dịch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</a:rPr>
                        <a:t>phải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8200" y="1905000"/>
            <a:ext cx="78486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Bảng 3.2. Một vài phương án sử dụng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85800"/>
          </a:xfrm>
        </p:spPr>
        <p:txBody>
          <a:bodyPr>
            <a:normAutofit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bit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22758"/>
              </p:ext>
            </p:extLst>
          </p:nvPr>
        </p:nvGraphicFramePr>
        <p:xfrm>
          <a:off x="838200" y="2362201"/>
          <a:ext cx="7772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724400"/>
              </a:tblGrid>
              <a:tr h="411435">
                <a:tc>
                  <a:txBody>
                    <a:bodyPr/>
                    <a:lstStyle/>
                    <a:p>
                      <a:r>
                        <a:rPr lang="en-US" err="1" smtClean="0"/>
                        <a:t>Biểu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thức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Mô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tả</a:t>
                      </a:r>
                      <a:endParaRPr lang="en-US"/>
                    </a:p>
                  </a:txBody>
                  <a:tcPr/>
                </a:tc>
              </a:tr>
              <a:tr h="518520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 &amp;=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0xFE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Xóa</a:t>
                      </a:r>
                      <a:r>
                        <a:rPr lang="en-US" baseline="0" smtClean="0"/>
                        <a:t> bit a</a:t>
                      </a:r>
                      <a:r>
                        <a:rPr lang="en-US" baseline="-25000" smtClean="0"/>
                        <a:t>0</a:t>
                      </a:r>
                      <a:r>
                        <a:rPr lang="en-US" baseline="0" smtClean="0"/>
                        <a:t> (a </a:t>
                      </a:r>
                      <a:r>
                        <a:rPr lang="en-US" baseline="0" err="1" smtClean="0"/>
                        <a:t>thuộc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kiểu</a:t>
                      </a:r>
                      <a:r>
                        <a:rPr lang="en-US" baseline="0" smtClean="0"/>
                        <a:t> 1 byte)</a:t>
                      </a:r>
                      <a:endParaRPr lang="en-US" baseline="-25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(a &amp; (1 &lt;&lt; n))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Kiểm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tra</a:t>
                      </a:r>
                      <a:r>
                        <a:rPr lang="en-US" baseline="0" smtClean="0"/>
                        <a:t> bit a</a:t>
                      </a:r>
                      <a:r>
                        <a:rPr lang="en-US" baseline="-25000" smtClean="0"/>
                        <a:t>n</a:t>
                      </a:r>
                      <a:endParaRPr lang="en-US" baseline="-25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(a &amp; 1) == 0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Kiểm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tra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tính</a:t>
                      </a:r>
                      <a:r>
                        <a:rPr lang="en-US" baseline="0" smtClean="0"/>
                        <a:t> chia </a:t>
                      </a:r>
                      <a:r>
                        <a:rPr lang="en-US" baseline="0" err="1" smtClean="0"/>
                        <a:t>hết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cho</a:t>
                      </a:r>
                      <a:r>
                        <a:rPr lang="en-US" baseline="0" smtClean="0"/>
                        <a:t> 2 </a:t>
                      </a:r>
                      <a:r>
                        <a:rPr lang="en-US" baseline="0" err="1" smtClean="0"/>
                        <a:t>của</a:t>
                      </a:r>
                      <a:r>
                        <a:rPr lang="en-US" baseline="0" smtClean="0"/>
                        <a:t> a</a:t>
                      </a:r>
                      <a:endParaRPr lang="en-US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|= 1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Lập</a:t>
                      </a:r>
                      <a:r>
                        <a:rPr lang="en-US" baseline="0" smtClean="0"/>
                        <a:t> bit a</a:t>
                      </a:r>
                      <a:r>
                        <a:rPr lang="en-US" baseline="-25000" smtClean="0"/>
                        <a:t>0</a:t>
                      </a:r>
                      <a:endParaRPr lang="en-US" baseline="-25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 |= (1 &lt;&lt;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n)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err="1" smtClean="0"/>
                        <a:t>Đặt</a:t>
                      </a:r>
                      <a:r>
                        <a:rPr lang="en-US" baseline="0" smtClean="0"/>
                        <a:t> bit a</a:t>
                      </a:r>
                      <a:r>
                        <a:rPr lang="en-US" baseline="-25000" smtClean="0"/>
                        <a:t>n</a:t>
                      </a:r>
                      <a:r>
                        <a:rPr lang="en-US" baseline="0" smtClean="0"/>
                        <a:t> = 1</a:t>
                      </a:r>
                      <a:endParaRPr lang="en-US" baseline="-25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 ^= 1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Đảo</a:t>
                      </a:r>
                      <a:r>
                        <a:rPr lang="en-US" baseline="0" smtClean="0"/>
                        <a:t> bit a</a:t>
                      </a:r>
                      <a:r>
                        <a:rPr lang="en-US" baseline="-25000" smtClean="0"/>
                        <a:t>0</a:t>
                      </a:r>
                      <a:endParaRPr lang="en-US" baseline="-25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 &lt;&lt;= 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Nhân</a:t>
                      </a:r>
                      <a:r>
                        <a:rPr lang="en-US" baseline="0" smtClean="0"/>
                        <a:t> a </a:t>
                      </a:r>
                      <a:r>
                        <a:rPr lang="en-US" baseline="0" err="1" smtClean="0"/>
                        <a:t>với</a:t>
                      </a:r>
                      <a:r>
                        <a:rPr lang="en-US" baseline="0" smtClean="0"/>
                        <a:t> 2</a:t>
                      </a:r>
                      <a:r>
                        <a:rPr lang="en-US" baseline="30000" smtClean="0"/>
                        <a:t>n</a:t>
                      </a:r>
                      <a:endParaRPr lang="en-US" baseline="30000"/>
                    </a:p>
                  </a:txBody>
                  <a:tcPr/>
                </a:tc>
              </a:tr>
              <a:tr h="411435">
                <a:tc>
                  <a:txBody>
                    <a:bodyPr/>
                    <a:lstStyle/>
                    <a:p>
                      <a:pPr lvl="1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&gt;&gt;= 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Chia a </a:t>
                      </a:r>
                      <a:r>
                        <a:rPr lang="en-US" err="1" smtClean="0"/>
                        <a:t>cho</a:t>
                      </a:r>
                      <a:r>
                        <a:rPr lang="en-US" smtClean="0"/>
                        <a:t> 2</a:t>
                      </a:r>
                      <a:r>
                        <a:rPr lang="en-US" baseline="30000" smtClean="0"/>
                        <a:t>n</a:t>
                      </a:r>
                      <a:endParaRPr lang="en-US" baseline="30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3.2.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dấu</a:t>
            </a:r>
            <a:r>
              <a:rPr lang="en-US" smtClean="0"/>
              <a:t> </a:t>
            </a:r>
            <a:r>
              <a:rPr lang="en-US" err="1" smtClean="0"/>
              <a:t>phảy</a:t>
            </a:r>
            <a:r>
              <a:rPr lang="en-US" smtClean="0"/>
              <a:t>:</a:t>
            </a:r>
            <a:endParaRPr lang="en-US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marL="585216" lvl="1" indent="0">
              <a:buNone/>
            </a:pP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biệt</a:t>
            </a:r>
            <a:r>
              <a:rPr lang="en-US" smtClean="0"/>
              <a:t> </a:t>
            </a:r>
            <a:r>
              <a:rPr lang="en-US" err="1" smtClean="0"/>
              <a:t>hai</a:t>
            </a:r>
            <a:r>
              <a:rPr lang="en-US" smtClean="0"/>
              <a:t> hay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endParaRPr lang="en-US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37160" lvl="1" indent="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_foo(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x,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y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pt-BR">
                <a:solidFill>
                  <a:srgbClr val="008000"/>
                </a:solidFill>
                <a:latin typeface="Consolas"/>
              </a:rPr>
              <a:t> 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	// các tham số của hàm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585216" lvl="1" indent="0">
              <a:buNone/>
            </a:pP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A[] = { 1, 2, 3, 4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// các biểu thức khởi tạo mảng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a, b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		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>
                <a:solidFill>
                  <a:srgbClr val="008000"/>
                </a:solidFill>
                <a:latin typeface="Consolas"/>
              </a:rPr>
              <a:t>các biểu thức 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khai báo biến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a = (b = 3, b + 2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	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// tương đương: b = 3; a = b+2;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_foo(a, b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		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>
                <a:solidFill>
                  <a:srgbClr val="008000"/>
                </a:solidFill>
                <a:latin typeface="Consolas"/>
              </a:rPr>
              <a:t>các biểu thức 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truyền cho hàm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77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điều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r>
              <a:rPr lang="en-US" smtClean="0"/>
              <a:t>: </a:t>
            </a:r>
            <a:r>
              <a:rPr lang="en-US">
                <a:solidFill>
                  <a:srgbClr val="0000FF"/>
                </a:solidFill>
              </a:rPr>
              <a:t>if</a:t>
            </a:r>
            <a:r>
              <a:rPr lang="en-US"/>
              <a:t> 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5240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>
                <a:solidFill>
                  <a:srgbClr val="0000FF"/>
                </a:solidFill>
                <a:latin typeface="Consolas"/>
              </a:rPr>
              <a:t>if</a:t>
            </a:r>
            <a:r>
              <a:rPr lang="pt-BR" b="1">
                <a:solidFill>
                  <a:schemeClr val="tx1"/>
                </a:solidFill>
                <a:latin typeface="Consolas"/>
              </a:rPr>
              <a:t> (biểu thức logic)</a:t>
            </a: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			    khối biểu thức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/>
            <a:r>
              <a:rPr lang="pt-BR">
                <a:solidFill>
                  <a:srgbClr val="008000"/>
                </a:solidFill>
                <a:latin typeface="Consolas"/>
              </a:rPr>
              <a:t>// tìm trị tuyệt đối của x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a = x;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if</a:t>
            </a:r>
            <a:r>
              <a:rPr lang="pt-BR">
                <a:solidFill>
                  <a:prstClr val="black"/>
                </a:solidFill>
                <a:latin typeface="Consolas"/>
              </a:rPr>
              <a:t> (a &lt; 0)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	    a = -x;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36</a:t>
            </a:fld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2438400" y="2667000"/>
            <a:ext cx="3200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logic</a:t>
            </a:r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038600" y="1752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4572000"/>
            <a:ext cx="320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</a:t>
            </a:r>
            <a:endParaRPr lang="en-US"/>
          </a:p>
        </p:txBody>
      </p:sp>
      <p:cxnSp>
        <p:nvCxnSpPr>
          <p:cNvPr id="15" name="Straight Arrow Connector 14"/>
          <p:cNvCxnSpPr>
            <a:stCxn id="10" idx="2"/>
            <a:endCxn id="13" idx="0"/>
          </p:cNvCxnSpPr>
          <p:nvPr/>
        </p:nvCxnSpPr>
        <p:spPr>
          <a:xfrm>
            <a:off x="4038600" y="3886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038600" y="5562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21" idx="3"/>
          </p:cNvCxnSpPr>
          <p:nvPr/>
        </p:nvCxnSpPr>
        <p:spPr>
          <a:xfrm flipH="1">
            <a:off x="4030980" y="3276600"/>
            <a:ext cx="1607820" cy="2887980"/>
          </a:xfrm>
          <a:prstGeom prst="bentConnector3">
            <a:avLst>
              <a:gd name="adj1" fmla="val -5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49980" y="5821680"/>
            <a:ext cx="381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49980" y="38862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92140" y="27813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điều</a:t>
            </a:r>
            <a:r>
              <a:rPr lang="en-US" smtClean="0"/>
              <a:t> </a:t>
            </a:r>
            <a:r>
              <a:rPr lang="en-US" err="1" smtClean="0"/>
              <a:t>kiện</a:t>
            </a:r>
            <a:r>
              <a:rPr lang="en-US" smtClean="0"/>
              <a:t>: </a:t>
            </a:r>
            <a:r>
              <a:rPr lang="en-US">
                <a:solidFill>
                  <a:srgbClr val="0000FF"/>
                </a:solidFill>
              </a:rPr>
              <a:t>if</a:t>
            </a:r>
            <a:r>
              <a:rPr lang="en-US"/>
              <a:t> … </a:t>
            </a:r>
            <a:r>
              <a:rPr lang="en-US">
                <a:solidFill>
                  <a:srgbClr val="0000FF"/>
                </a:solidFill>
              </a:rPr>
              <a:t>else</a:t>
            </a:r>
            <a:r>
              <a:rPr lang="en-US"/>
              <a:t> 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5240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>
                <a:solidFill>
                  <a:schemeClr val="tx1"/>
                </a:solidFill>
                <a:latin typeface="Consolas"/>
              </a:rPr>
              <a:t>(biểu thức logic)</a:t>
            </a: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		    khối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 1</a:t>
            </a:r>
          </a:p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 smtClean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	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		    khối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2</a:t>
            </a:r>
            <a:endParaRPr lang="pt-BR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/>
            <a:r>
              <a:rPr lang="pt-BR">
                <a:solidFill>
                  <a:srgbClr val="008000"/>
                </a:solidFill>
                <a:latin typeface="Consolas"/>
              </a:rPr>
              <a:t>// tìm giá trị nhỏ nhất của a và b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if</a:t>
            </a:r>
            <a:r>
              <a:rPr lang="pt-BR">
                <a:solidFill>
                  <a:prstClr val="black"/>
                </a:solidFill>
                <a:latin typeface="Consolas"/>
              </a:rPr>
              <a:t> (a &lt; b)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	    min = a;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else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    min = b</a:t>
            </a:r>
            <a:r>
              <a:rPr lang="pt-BR" smtClean="0">
                <a:solidFill>
                  <a:prstClr val="black"/>
                </a:solidFill>
                <a:latin typeface="Consolas"/>
              </a:rPr>
              <a:t>;</a:t>
            </a:r>
            <a:endParaRPr lang="pt-BR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38</a:t>
            </a:fld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491740" y="990600"/>
            <a:ext cx="3200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logic</a:t>
            </a:r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091940" y="76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91740" y="2895600"/>
            <a:ext cx="320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 1</a:t>
            </a:r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091940" y="2209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  <a:endCxn id="19" idx="0"/>
          </p:cNvCxnSpPr>
          <p:nvPr/>
        </p:nvCxnSpPr>
        <p:spPr>
          <a:xfrm flipH="1">
            <a:off x="4084320" y="1600200"/>
            <a:ext cx="1607820" cy="3124200"/>
          </a:xfrm>
          <a:prstGeom prst="bentConnector4">
            <a:avLst>
              <a:gd name="adj1" fmla="val -14218"/>
              <a:gd name="adj2" fmla="val 89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4053840" y="5905500"/>
            <a:ext cx="36576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03320" y="22098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5480" y="11049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4120" y="4724400"/>
            <a:ext cx="320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 2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53840" y="5715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5" idx="3"/>
          </p:cNvCxnSpPr>
          <p:nvPr/>
        </p:nvCxnSpPr>
        <p:spPr>
          <a:xfrm rot="5400000">
            <a:off x="2891790" y="5048250"/>
            <a:ext cx="2362200" cy="38100"/>
          </a:xfrm>
          <a:prstGeom prst="bentConnector4">
            <a:avLst>
              <a:gd name="adj1" fmla="val 13064"/>
              <a:gd name="adj2" fmla="val 56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lặp</a:t>
            </a:r>
            <a:r>
              <a:rPr lang="en-US" smtClean="0"/>
              <a:t>: </a:t>
            </a:r>
            <a:r>
              <a:rPr lang="en-US" smtClean="0">
                <a:solidFill>
                  <a:srgbClr val="0000FF"/>
                </a:solidFill>
              </a:rPr>
              <a:t>while</a:t>
            </a:r>
            <a:r>
              <a:rPr lang="en-US" smtClean="0"/>
              <a:t> …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5240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>
                <a:solidFill>
                  <a:schemeClr val="tx1"/>
                </a:solidFill>
                <a:latin typeface="Consolas"/>
              </a:rPr>
              <a:t>(biểu thức logic)</a:t>
            </a:r>
          </a:p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    khối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pt-BR">
                <a:solidFill>
                  <a:srgbClr val="008000"/>
                </a:solidFill>
                <a:latin typeface="Consolas"/>
              </a:rPr>
              <a:t>// tìm ước số chung lớn nhất của a và b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while</a:t>
            </a:r>
            <a:r>
              <a:rPr lang="pt-BR">
                <a:solidFill>
                  <a:prstClr val="black"/>
                </a:solidFill>
                <a:latin typeface="Consolas"/>
              </a:rPr>
              <a:t> (b != 0)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	    </a:t>
            </a:r>
            <a:r>
              <a:rPr lang="pt-BR">
                <a:solidFill>
                  <a:srgbClr val="0000FF"/>
                </a:solidFill>
                <a:latin typeface="Consolas"/>
              </a:rPr>
              <a:t>int</a:t>
            </a:r>
            <a:r>
              <a:rPr lang="pt-BR">
                <a:solidFill>
                  <a:prstClr val="black"/>
                </a:solidFill>
                <a:latin typeface="Consolas"/>
              </a:rPr>
              <a:t> r = a % b;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    a = b; 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    b = r;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uscln = a;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C/C++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Ngôn</a:t>
            </a:r>
            <a:r>
              <a:rPr lang="en-US" smtClean="0"/>
              <a:t> </a:t>
            </a:r>
            <a:r>
              <a:rPr lang="en-US" err="1" smtClean="0"/>
              <a:t>ngữ</a:t>
            </a:r>
            <a:r>
              <a:rPr lang="en-US" smtClean="0"/>
              <a:t> C++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/>
              <a:t> </a:t>
            </a:r>
            <a:r>
              <a:rPr lang="en-US" err="1" smtClean="0"/>
              <a:t>đặc</a:t>
            </a:r>
            <a:r>
              <a:rPr lang="en-US" smtClean="0"/>
              <a:t> </a:t>
            </a:r>
            <a:r>
              <a:rPr lang="en-US" err="1" smtClean="0"/>
              <a:t>điểm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C</a:t>
            </a:r>
          </a:p>
          <a:p>
            <a:r>
              <a:rPr lang="en-US" err="1" smtClean="0"/>
              <a:t>Đa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chồng</a:t>
            </a:r>
            <a:r>
              <a:rPr lang="en-US" smtClean="0"/>
              <a:t> (</a:t>
            </a:r>
            <a:r>
              <a:rPr lang="en-US" i="1" smtClean="0"/>
              <a:t>overload</a:t>
            </a:r>
            <a:r>
              <a:rPr lang="en-US" smtClean="0"/>
              <a:t>)</a:t>
            </a:r>
          </a:p>
          <a:p>
            <a:r>
              <a:rPr lang="en-US" err="1" smtClean="0"/>
              <a:t>Hướng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lớp</a:t>
            </a:r>
            <a:r>
              <a:rPr lang="en-US" smtClean="0"/>
              <a:t> (</a:t>
            </a:r>
            <a:r>
              <a:rPr lang="en-US" i="1" smtClean="0"/>
              <a:t>class</a:t>
            </a:r>
            <a:r>
              <a:rPr lang="en-US" smtClean="0"/>
              <a:t>)</a:t>
            </a:r>
          </a:p>
          <a:p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lại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thừa</a:t>
            </a:r>
            <a:r>
              <a:rPr lang="en-US" smtClean="0"/>
              <a:t> (</a:t>
            </a:r>
            <a:r>
              <a:rPr lang="en-US" i="1" smtClean="0"/>
              <a:t>inheritance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40</a:t>
            </a:fld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491740" y="990600"/>
            <a:ext cx="3200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logic</a:t>
            </a:r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091940" y="76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91740" y="2895600"/>
            <a:ext cx="320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 </a:t>
            </a:r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091940" y="2209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H="1">
            <a:off x="4084320" y="1600200"/>
            <a:ext cx="1607820" cy="3124200"/>
          </a:xfrm>
          <a:prstGeom prst="bentConnector4">
            <a:avLst>
              <a:gd name="adj1" fmla="val -14218"/>
              <a:gd name="adj2" fmla="val 895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4053840" y="5981700"/>
            <a:ext cx="36576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03320" y="22098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5480" y="11049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1" idx="2"/>
            <a:endCxn id="18" idx="3"/>
          </p:cNvCxnSpPr>
          <p:nvPr/>
        </p:nvCxnSpPr>
        <p:spPr>
          <a:xfrm rot="5400000" flipH="1" flipV="1">
            <a:off x="2426970" y="2198370"/>
            <a:ext cx="3352800" cy="22860"/>
          </a:xfrm>
          <a:prstGeom prst="bentConnector4">
            <a:avLst>
              <a:gd name="adj1" fmla="val -6818"/>
              <a:gd name="adj2" fmla="val -103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4114800" y="361950"/>
            <a:ext cx="36576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lặp</a:t>
            </a:r>
            <a:r>
              <a:rPr lang="en-US" smtClean="0"/>
              <a:t>: </a:t>
            </a:r>
            <a:r>
              <a:rPr lang="en-US" smtClean="0">
                <a:solidFill>
                  <a:srgbClr val="0000FF"/>
                </a:solidFill>
              </a:rPr>
              <a:t>do</a:t>
            </a:r>
            <a:r>
              <a:rPr lang="en-US" smtClean="0"/>
              <a:t> …</a:t>
            </a:r>
            <a:r>
              <a:rPr lang="en-US" smtClean="0">
                <a:solidFill>
                  <a:srgbClr val="0000FF"/>
                </a:solidFill>
              </a:rPr>
              <a:t> while</a:t>
            </a:r>
            <a:r>
              <a:rPr lang="en-US" smtClean="0"/>
              <a:t> …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5240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>
                <a:solidFill>
                  <a:srgbClr val="0000FF"/>
                </a:solidFill>
                <a:latin typeface="Consolas"/>
              </a:rPr>
              <a:t>do</a:t>
            </a: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		    khối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</a:t>
            </a:r>
          </a:p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	</a:t>
            </a:r>
            <a:r>
              <a:rPr lang="pt-BR" b="1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>
                <a:solidFill>
                  <a:schemeClr val="tx1"/>
                </a:solidFill>
                <a:latin typeface="Consolas"/>
              </a:rPr>
              <a:t>(biểu thức logic);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>
            <a:normAutofit/>
          </a:bodyPr>
          <a:lstStyle/>
          <a:p>
            <a:pPr lvl="2"/>
            <a:r>
              <a:rPr lang="pt-BR" smtClean="0">
                <a:solidFill>
                  <a:srgbClr val="008000"/>
                </a:solidFill>
                <a:latin typeface="Consolas"/>
              </a:rPr>
              <a:t>//</a:t>
            </a:r>
            <a:endParaRPr lang="pt-BR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42</a:t>
            </a:fld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457450" y="3276600"/>
            <a:ext cx="3200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logic</a:t>
            </a:r>
            <a:endParaRPr lang="en-US"/>
          </a:p>
        </p:txBody>
      </p:sp>
      <p:cxnSp>
        <p:nvCxnSpPr>
          <p:cNvPr id="10" name="Straight Arrow Connector 9"/>
          <p:cNvCxnSpPr>
            <a:stCxn id="11" idx="2"/>
            <a:endCxn id="9" idx="0"/>
          </p:cNvCxnSpPr>
          <p:nvPr/>
        </p:nvCxnSpPr>
        <p:spPr>
          <a:xfrm>
            <a:off x="4053840" y="2373630"/>
            <a:ext cx="3810" cy="90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53640" y="1383030"/>
            <a:ext cx="320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72640" y="39243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2420" y="47244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9" idx="1"/>
            <a:endCxn id="18" idx="3"/>
          </p:cNvCxnSpPr>
          <p:nvPr/>
        </p:nvCxnSpPr>
        <p:spPr>
          <a:xfrm rot="10800000" flipH="1">
            <a:off x="2457450" y="958216"/>
            <a:ext cx="1558290" cy="2927985"/>
          </a:xfrm>
          <a:prstGeom prst="bentConnector3">
            <a:avLst>
              <a:gd name="adj1" fmla="val -821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4015740" y="786765"/>
            <a:ext cx="36576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>
          <a:xfrm flipH="1">
            <a:off x="4040505" y="4495800"/>
            <a:ext cx="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>
            <a:off x="4040505" y="533400"/>
            <a:ext cx="0" cy="849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lặp</a:t>
            </a:r>
            <a:r>
              <a:rPr lang="en-US" smtClean="0"/>
              <a:t>: </a:t>
            </a:r>
            <a:r>
              <a:rPr lang="en-US" smtClean="0">
                <a:solidFill>
                  <a:srgbClr val="0000FF"/>
                </a:solidFill>
              </a:rPr>
              <a:t>for</a:t>
            </a:r>
            <a:r>
              <a:rPr lang="en-US" smtClean="0"/>
              <a:t> …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5240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pt-BR" b="1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pt-BR" b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>
                <a:solidFill>
                  <a:schemeClr val="tx1"/>
                </a:solidFill>
                <a:latin typeface="Consolas"/>
              </a:rPr>
              <a:t>(bt khởi tạo; bt logic; bt biến đổi)</a:t>
            </a: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   khối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>
            <a:normAutofit/>
          </a:bodyPr>
          <a:lstStyle/>
          <a:p>
            <a:pPr lvl="2"/>
            <a:r>
              <a:rPr lang="pt-BR">
                <a:solidFill>
                  <a:srgbClr val="008000"/>
                </a:solidFill>
                <a:latin typeface="Consolas"/>
              </a:rPr>
              <a:t>// tìm N!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int </a:t>
            </a:r>
            <a:r>
              <a:rPr lang="pt-BR">
                <a:solidFill>
                  <a:prstClr val="black"/>
                </a:solidFill>
                <a:latin typeface="Consolas"/>
              </a:rPr>
              <a:t>gt = 1;</a:t>
            </a:r>
          </a:p>
          <a:p>
            <a:pPr lvl="2"/>
            <a:r>
              <a:rPr lang="pt-BR">
                <a:solidFill>
                  <a:srgbClr val="0000FF"/>
                </a:solidFill>
                <a:latin typeface="Consolas"/>
              </a:rPr>
              <a:t>for</a:t>
            </a:r>
            <a:r>
              <a:rPr lang="pt-BR">
                <a:solidFill>
                  <a:prstClr val="black"/>
                </a:solidFill>
                <a:latin typeface="Consolas"/>
              </a:rPr>
              <a:t> (</a:t>
            </a:r>
            <a:r>
              <a:rPr lang="pt-BR">
                <a:solidFill>
                  <a:srgbClr val="0000FF"/>
                </a:solidFill>
                <a:latin typeface="Consolas"/>
              </a:rPr>
              <a:t>int</a:t>
            </a:r>
            <a:r>
              <a:rPr lang="pt-BR">
                <a:solidFill>
                  <a:prstClr val="black"/>
                </a:solidFill>
                <a:latin typeface="Consolas"/>
              </a:rPr>
              <a:t> i = 2; i &lt;= N; i++)</a:t>
            </a:r>
          </a:p>
          <a:p>
            <a:pPr lvl="2"/>
            <a:r>
              <a:rPr lang="pt-BR">
                <a:solidFill>
                  <a:prstClr val="black"/>
                </a:solidFill>
                <a:latin typeface="Consolas"/>
              </a:rPr>
              <a:t>	    gt *= i;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44</a:t>
            </a:fld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491740" y="1676400"/>
            <a:ext cx="32004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logic</a:t>
            </a:r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091940" y="762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99361" y="3413759"/>
            <a:ext cx="3200400" cy="6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Khói biểu thức </a:t>
            </a:r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091940" y="2895600"/>
            <a:ext cx="7621" cy="518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H="1">
            <a:off x="4114801" y="2286000"/>
            <a:ext cx="1577339" cy="3867150"/>
          </a:xfrm>
          <a:prstGeom prst="bentConnector4">
            <a:avLst>
              <a:gd name="adj1" fmla="val -32851"/>
              <a:gd name="adj2" fmla="val 90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flipH="1">
            <a:off x="4053840" y="5981700"/>
            <a:ext cx="36576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03320" y="28956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5480" y="1790700"/>
            <a:ext cx="381000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0" idx="2"/>
            <a:endCxn id="18" idx="3"/>
          </p:cNvCxnSpPr>
          <p:nvPr/>
        </p:nvCxnSpPr>
        <p:spPr>
          <a:xfrm rot="5400000" flipH="1" flipV="1">
            <a:off x="2148840" y="3169920"/>
            <a:ext cx="3916680" cy="15240"/>
          </a:xfrm>
          <a:prstGeom prst="bentConnector4">
            <a:avLst>
              <a:gd name="adj1" fmla="val -5837"/>
              <a:gd name="adj2" fmla="val -15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4114800" y="1047750"/>
            <a:ext cx="36576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3170" y="1524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khởi tạo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99360" y="452628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Biểu thức biến đổi</a:t>
            </a:r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20" idx="0"/>
          </p:cNvCxnSpPr>
          <p:nvPr/>
        </p:nvCxnSpPr>
        <p:spPr>
          <a:xfrm flipH="1">
            <a:off x="4099560" y="4021454"/>
            <a:ext cx="1" cy="504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lựa</a:t>
            </a:r>
            <a:r>
              <a:rPr lang="en-US" smtClean="0"/>
              <a:t> </a:t>
            </a:r>
            <a:r>
              <a:rPr lang="en-US" err="1" smtClean="0"/>
              <a:t>chọn</a:t>
            </a:r>
            <a:r>
              <a:rPr lang="en-US" smtClean="0"/>
              <a:t>: </a:t>
            </a:r>
            <a:r>
              <a:rPr lang="en-US" smtClean="0">
                <a:solidFill>
                  <a:srgbClr val="0000FF"/>
                </a:solidFill>
              </a:rPr>
              <a:t>switch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lvl="2"/>
            <a:r>
              <a:rPr lang="pt-BR" sz="1900" b="1">
                <a:solidFill>
                  <a:srgbClr val="0000FF"/>
                </a:solidFill>
                <a:latin typeface="Consolas"/>
              </a:rPr>
              <a:t>switch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 (biểu thức)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{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sz="1900" b="1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 giá_trị_1: các biểu thức #1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    </a:t>
            </a:r>
            <a:r>
              <a:rPr lang="pt-BR" sz="1900" b="1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;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...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sz="1900" b="1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 giá_trị_n: các biểu thức #n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    </a:t>
            </a:r>
            <a:r>
              <a:rPr lang="pt-BR" sz="1900" b="1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;</a:t>
            </a:r>
          </a:p>
          <a:p>
            <a:pPr lvl="2"/>
            <a:endParaRPr lang="pt-BR" sz="1900" b="1">
              <a:solidFill>
                <a:schemeClr val="tx1"/>
              </a:solidFill>
              <a:latin typeface="Consolas"/>
            </a:endParaRP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sz="1900" b="1">
                <a:solidFill>
                  <a:srgbClr val="0000FF"/>
                </a:solidFill>
                <a:latin typeface="Consolas"/>
              </a:rPr>
              <a:t>default</a:t>
            </a:r>
            <a:r>
              <a:rPr lang="pt-BR" sz="1900" b="1">
                <a:solidFill>
                  <a:schemeClr val="tx1"/>
                </a:solidFill>
                <a:latin typeface="Consolas"/>
              </a:rPr>
              <a:t>: các biểu thức #khác</a:t>
            </a:r>
          </a:p>
          <a:p>
            <a:pPr lvl="2"/>
            <a:r>
              <a:rPr lang="pt-BR" sz="1900" b="1">
                <a:solidFill>
                  <a:schemeClr val="tx1"/>
                </a:solidFill>
                <a:latin typeface="Consolas"/>
              </a:rPr>
              <a:t>}</a:t>
            </a:r>
          </a:p>
          <a:p>
            <a:pPr lvl="2"/>
            <a:r>
              <a:rPr lang="pt-BR" sz="1500">
                <a:solidFill>
                  <a:schemeClr val="tx1"/>
                </a:solidFill>
                <a:latin typeface="Consolas"/>
              </a:rPr>
              <a:t>#k – khi (biểu thức) có giá trị = giá_trị_k</a:t>
            </a:r>
          </a:p>
          <a:p>
            <a:pPr lvl="2"/>
            <a:r>
              <a:rPr lang="pt-BR" sz="1500">
                <a:solidFill>
                  <a:schemeClr val="tx1"/>
                </a:solidFill>
                <a:latin typeface="Consolas"/>
              </a:rPr>
              <a:t>#khác – khi giá trị của (biểu thức) khác các giá trị đã liệt </a:t>
            </a:r>
            <a:r>
              <a:rPr lang="pt-BR" sz="1500" smtClean="0">
                <a:solidFill>
                  <a:schemeClr val="tx1"/>
                </a:solidFill>
                <a:latin typeface="Consolas"/>
              </a:rPr>
              <a:t>kê</a:t>
            </a:r>
            <a:endParaRPr lang="pt-BR" sz="150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22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lựa</a:t>
            </a:r>
            <a:r>
              <a:rPr lang="en-US" smtClean="0"/>
              <a:t> </a:t>
            </a:r>
            <a:r>
              <a:rPr lang="en-US" err="1" smtClean="0"/>
              <a:t>chọn</a:t>
            </a:r>
            <a:r>
              <a:rPr lang="en-US" smtClean="0"/>
              <a:t>: </a:t>
            </a:r>
            <a:r>
              <a:rPr lang="en-US" smtClean="0">
                <a:solidFill>
                  <a:srgbClr val="0000FF"/>
                </a:solidFill>
              </a:rPr>
              <a:t>switch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/>
              <a:t>…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2057400"/>
            <a:ext cx="7848600" cy="4114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srgbClr val="008000"/>
                </a:solidFill>
                <a:latin typeface="Consolas"/>
              </a:rPr>
              <a:t>// tìm </a:t>
            </a:r>
            <a:r>
              <a:rPr lang="pt-BR" sz="1700" smtClean="0">
                <a:solidFill>
                  <a:srgbClr val="008000"/>
                </a:solidFill>
                <a:latin typeface="Consolas"/>
              </a:rPr>
              <a:t>số ngày của tháng month trong năm year</a:t>
            </a:r>
            <a:endParaRPr lang="pt-BR" sz="1700">
              <a:solidFill>
                <a:srgbClr val="008000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(month)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	   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case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2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    days = (year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%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4) == 0? 29: 28;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;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	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case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4: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case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6: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	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case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9: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case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11: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    days =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30;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	   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: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    days =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31;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prstClr val="black"/>
                </a:solidFill>
                <a:latin typeface="Consolas"/>
              </a:rPr>
              <a:t>}</a:t>
            </a:r>
            <a:endParaRPr lang="pt-BR" sz="17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9600" y="1676400"/>
            <a:ext cx="868186" cy="3693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3.3.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828800"/>
          </a:xfrm>
        </p:spPr>
        <p:txBody>
          <a:bodyPr>
            <a:normAutofit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điều</a:t>
            </a:r>
            <a:r>
              <a:rPr lang="en-US" smtClean="0"/>
              <a:t> </a:t>
            </a:r>
            <a:r>
              <a:rPr lang="en-US" err="1" smtClean="0"/>
              <a:t>khiển</a:t>
            </a:r>
            <a:r>
              <a:rPr lang="en-US" smtClean="0"/>
              <a:t>: </a:t>
            </a:r>
            <a:r>
              <a:rPr lang="en-US">
                <a:solidFill>
                  <a:srgbClr val="0000FF"/>
                </a:solidFill>
              </a:rPr>
              <a:t>break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 err="1" smtClean="0"/>
              <a:t>và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continue</a:t>
            </a:r>
          </a:p>
          <a:p>
            <a:pPr lvl="2"/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smtClean="0"/>
              <a:t> – </a:t>
            </a:r>
            <a:r>
              <a:rPr lang="en-US" sz="2000" err="1" smtClean="0"/>
              <a:t>đưa</a:t>
            </a:r>
            <a:r>
              <a:rPr lang="en-US" sz="2000" smtClean="0"/>
              <a:t> con </a:t>
            </a:r>
            <a:r>
              <a:rPr lang="en-US" sz="2000" err="1" smtClean="0"/>
              <a:t>trỏ</a:t>
            </a:r>
            <a:r>
              <a:rPr lang="en-US" sz="2000" smtClean="0"/>
              <a:t> </a:t>
            </a:r>
            <a:r>
              <a:rPr lang="en-US" sz="2000" err="1" smtClean="0"/>
              <a:t>chương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</a:t>
            </a:r>
            <a:r>
              <a:rPr lang="en-US" sz="2000" err="1" smtClean="0"/>
              <a:t>ra</a:t>
            </a:r>
            <a:r>
              <a:rPr lang="en-US" sz="2000" smtClean="0"/>
              <a:t> </a:t>
            </a:r>
            <a:r>
              <a:rPr lang="en-US" sz="2000" err="1" smtClean="0"/>
              <a:t>khỏi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khối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switch</a:t>
            </a:r>
          </a:p>
          <a:p>
            <a:pPr lvl="2"/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00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smtClean="0"/>
              <a:t>– </a:t>
            </a:r>
            <a:r>
              <a:rPr lang="en-US" sz="2000" err="1" smtClean="0"/>
              <a:t>đưa</a:t>
            </a:r>
            <a:r>
              <a:rPr lang="en-US" sz="2000" smtClean="0"/>
              <a:t> con </a:t>
            </a:r>
            <a:r>
              <a:rPr lang="en-US" sz="2000" err="1" smtClean="0"/>
              <a:t>trỏ</a:t>
            </a:r>
            <a:r>
              <a:rPr lang="en-US" sz="2000" smtClean="0"/>
              <a:t> </a:t>
            </a:r>
            <a:r>
              <a:rPr lang="en-US" sz="2000" err="1" smtClean="0"/>
              <a:t>chương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</a:t>
            </a:r>
            <a:r>
              <a:rPr lang="en-US" sz="2000" err="1" smtClean="0"/>
              <a:t>về</a:t>
            </a:r>
            <a:r>
              <a:rPr lang="en-US" sz="2000" smtClean="0"/>
              <a:t> </a:t>
            </a:r>
            <a:r>
              <a:rPr lang="en-US" sz="2000" err="1" smtClean="0"/>
              <a:t>đầu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vòng</a:t>
            </a:r>
            <a:r>
              <a:rPr lang="en-US" sz="2000" smtClean="0"/>
              <a:t> </a:t>
            </a:r>
            <a:r>
              <a:rPr lang="en-US" sz="2000" err="1" smtClean="0"/>
              <a:t>lặp</a:t>
            </a:r>
            <a:endParaRPr lang="en-US" sz="200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2971800"/>
            <a:ext cx="7848600" cy="3200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srgbClr val="008000"/>
                </a:solidFill>
                <a:latin typeface="Consolas"/>
              </a:rPr>
              <a:t>// tìm </a:t>
            </a:r>
            <a:r>
              <a:rPr lang="pt-BR" sz="1700" smtClean="0">
                <a:solidFill>
                  <a:srgbClr val="008000"/>
                </a:solidFill>
                <a:latin typeface="Consolas"/>
              </a:rPr>
              <a:t>tổng các giá trị chẵn và lẻ 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srgbClr val="008000"/>
                </a:solidFill>
                <a:latin typeface="Consolas"/>
              </a:rPr>
              <a:t>// của các số nguyên dương nhập vào từ bàn phím</a:t>
            </a:r>
            <a:endParaRPr lang="pt-BR" sz="1700">
              <a:solidFill>
                <a:srgbClr val="008000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srgbClr val="0000FF"/>
                </a:solidFill>
                <a:latin typeface="Consolas"/>
              </a:rPr>
              <a:t>int </a:t>
            </a:r>
            <a:r>
              <a:rPr lang="pt-BR" sz="1700" smtClean="0">
                <a:solidFill>
                  <a:schemeClr val="tx1"/>
                </a:solidFill>
                <a:latin typeface="Consolas"/>
              </a:rPr>
              <a:t>odd = 0, even = 0, input;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(1) {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srgbClr val="008000"/>
                </a:solidFill>
                <a:latin typeface="Consolas"/>
              </a:rPr>
              <a:t>// vòng lặp vô cùng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prstClr val="black"/>
                </a:solidFill>
                <a:latin typeface="Consolas"/>
              </a:rPr>
              <a:t>    cin &gt;&gt; input;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(input &lt; 0)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continue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(input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0) 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(input &amp; 1)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    odd += input;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      even += input;   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	</a:t>
            </a:r>
            <a:endParaRPr lang="pt-BR" sz="1700" smtClean="0">
              <a:solidFill>
                <a:prstClr val="black"/>
              </a:solidFill>
              <a:latin typeface="Consolas"/>
            </a:endParaRPr>
          </a:p>
          <a:p>
            <a:pPr marL="905256" lvl="2" indent="0">
              <a:buClr>
                <a:prstClr val="white"/>
              </a:buClr>
              <a:buNone/>
            </a:pPr>
            <a:r>
              <a:rPr lang="pt-BR" sz="1700" smtClean="0">
                <a:solidFill>
                  <a:prstClr val="black"/>
                </a:solidFill>
                <a:latin typeface="Consolas"/>
              </a:rPr>
              <a:t>}</a:t>
            </a:r>
            <a:endParaRPr lang="pt-BR" sz="17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9600" y="2602468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Viết</a:t>
            </a:r>
            <a:r>
              <a:rPr lang="en-US" sz="2000" smtClean="0"/>
              <a:t> </a:t>
            </a:r>
            <a:r>
              <a:rPr lang="en-US" sz="2000" err="1" smtClean="0"/>
              <a:t>chương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in </a:t>
            </a:r>
            <a:r>
              <a:rPr lang="en-US" sz="2000" err="1" smtClean="0"/>
              <a:t>ra</a:t>
            </a:r>
            <a:r>
              <a:rPr lang="en-US" sz="2000" smtClean="0"/>
              <a:t> </a:t>
            </a:r>
            <a:r>
              <a:rPr lang="en-US" sz="2000" err="1" smtClean="0"/>
              <a:t>màn</a:t>
            </a:r>
            <a:r>
              <a:rPr lang="en-US" sz="2000" smtClean="0"/>
              <a:t> </a:t>
            </a:r>
            <a:r>
              <a:rPr lang="en-US" sz="2000" err="1" smtClean="0"/>
              <a:t>hình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giá</a:t>
            </a:r>
            <a:r>
              <a:rPr lang="en-US" sz="2000" smtClean="0"/>
              <a:t> </a:t>
            </a:r>
            <a:r>
              <a:rPr lang="en-US" sz="2000" err="1" smtClean="0"/>
              <a:t>trị</a:t>
            </a:r>
            <a:r>
              <a:rPr lang="en-US" sz="2000" smtClean="0"/>
              <a:t> </a:t>
            </a:r>
            <a:r>
              <a:rPr lang="en-US" sz="2000" err="1" smtClean="0"/>
              <a:t>từ</a:t>
            </a:r>
            <a:r>
              <a:rPr lang="en-US" sz="2000" smtClean="0"/>
              <a:t> 1 </a:t>
            </a:r>
            <a:r>
              <a:rPr lang="en-US" sz="2000" err="1" smtClean="0"/>
              <a:t>đến</a:t>
            </a:r>
            <a:r>
              <a:rPr lang="en-US" sz="2000" smtClean="0"/>
              <a:t> </a:t>
            </a:r>
            <a:r>
              <a:rPr lang="en-US" sz="2000" i="1" smtClean="0"/>
              <a:t>k</a:t>
            </a:r>
            <a:r>
              <a:rPr lang="en-US" sz="2000" smtClean="0"/>
              <a:t> </a:t>
            </a:r>
            <a:r>
              <a:rPr lang="en-US" sz="2000" err="1" smtClean="0"/>
              <a:t>dưới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ma </a:t>
            </a:r>
            <a:r>
              <a:rPr lang="en-US" sz="2000" err="1" smtClean="0"/>
              <a:t>trận</a:t>
            </a:r>
            <a:r>
              <a:rPr lang="en-US" sz="2000" smtClean="0"/>
              <a:t> </a:t>
            </a:r>
            <a:r>
              <a:rPr lang="en-US" sz="2000" i="1" err="1" smtClean="0"/>
              <a:t>m</a:t>
            </a:r>
            <a:r>
              <a:rPr lang="en-US" sz="2000" err="1" smtClean="0"/>
              <a:t>x</a:t>
            </a:r>
            <a:r>
              <a:rPr lang="en-US" sz="2000" i="1" err="1" smtClean="0"/>
              <a:t>n</a:t>
            </a:r>
            <a:r>
              <a:rPr lang="en-US" sz="2000" smtClean="0"/>
              <a:t> </a:t>
            </a:r>
            <a:r>
              <a:rPr lang="en-US" sz="2000" err="1" smtClean="0"/>
              <a:t>với</a:t>
            </a:r>
            <a:r>
              <a:rPr lang="en-US" sz="2000" smtClean="0"/>
              <a:t> </a:t>
            </a:r>
            <a:r>
              <a:rPr lang="en-US" sz="2000" i="1" smtClean="0"/>
              <a:t>k</a:t>
            </a:r>
            <a:r>
              <a:rPr lang="en-US" sz="2000" smtClean="0"/>
              <a:t> = </a:t>
            </a:r>
            <a:r>
              <a:rPr lang="en-US" sz="2000" i="1" err="1" smtClean="0"/>
              <a:t>m</a:t>
            </a:r>
            <a:r>
              <a:rPr lang="en-US" sz="2000" err="1" smtClean="0"/>
              <a:t>x</a:t>
            </a:r>
            <a:r>
              <a:rPr lang="en-US" sz="2000" i="1" err="1" smtClean="0"/>
              <a:t>n</a:t>
            </a:r>
            <a:r>
              <a:rPr lang="en-US" sz="2000" smtClean="0"/>
              <a:t>, </a:t>
            </a:r>
            <a:r>
              <a:rPr lang="en-US" sz="2000" i="1" smtClean="0"/>
              <a:t>m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khởi</a:t>
            </a:r>
            <a:r>
              <a:rPr lang="en-US" sz="2000" smtClean="0"/>
              <a:t> </a:t>
            </a:r>
            <a:r>
              <a:rPr lang="en-US" sz="2000" err="1" smtClean="0"/>
              <a:t>tạo</a:t>
            </a:r>
            <a:r>
              <a:rPr lang="en-US" sz="2000" smtClean="0"/>
              <a:t> </a:t>
            </a:r>
            <a:r>
              <a:rPr lang="en-US" sz="2000" err="1" smtClean="0"/>
              <a:t>trong</a:t>
            </a:r>
            <a:r>
              <a:rPr lang="en-US" sz="2000" smtClean="0"/>
              <a:t> </a:t>
            </a:r>
            <a:r>
              <a:rPr lang="en-US" sz="2000" err="1" smtClean="0"/>
              <a:t>hàm</a:t>
            </a:r>
            <a:r>
              <a:rPr lang="en-US" sz="2000" smtClean="0"/>
              <a:t> main().</a:t>
            </a:r>
          </a:p>
          <a:p>
            <a:endParaRPr lang="en-US" sz="2000" smtClean="0"/>
          </a:p>
          <a:p>
            <a:r>
              <a:rPr lang="en-US" sz="2000" err="1" smtClean="0"/>
              <a:t>Viết</a:t>
            </a:r>
            <a:r>
              <a:rPr lang="en-US" sz="2000" smtClean="0"/>
              <a:t> </a:t>
            </a:r>
            <a:r>
              <a:rPr lang="en-US" sz="2000" err="1" smtClean="0"/>
              <a:t>chương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</a:t>
            </a:r>
            <a:r>
              <a:rPr lang="en-US" sz="2000" err="1" smtClean="0"/>
              <a:t>xác</a:t>
            </a:r>
            <a:r>
              <a:rPr lang="en-US" sz="2000" smtClean="0"/>
              <a:t> </a:t>
            </a:r>
            <a:r>
              <a:rPr lang="en-US" sz="2000" err="1" smtClean="0"/>
              <a:t>định</a:t>
            </a:r>
            <a:r>
              <a:rPr lang="en-US" sz="2000" smtClean="0"/>
              <a:t> </a:t>
            </a:r>
            <a:r>
              <a:rPr lang="en-US" sz="2000" err="1" smtClean="0"/>
              <a:t>dạng</a:t>
            </a:r>
            <a:r>
              <a:rPr lang="en-US" sz="2000" smtClean="0"/>
              <a:t> tam </a:t>
            </a:r>
            <a:r>
              <a:rPr lang="en-US" sz="2000" err="1" smtClean="0"/>
              <a:t>giác</a:t>
            </a:r>
            <a:r>
              <a:rPr lang="en-US" sz="2000" smtClean="0"/>
              <a:t> </a:t>
            </a:r>
            <a:r>
              <a:rPr lang="en-US" sz="2000" err="1" smtClean="0"/>
              <a:t>được</a:t>
            </a:r>
            <a:r>
              <a:rPr lang="en-US" sz="2000" smtClean="0"/>
              <a:t> </a:t>
            </a:r>
            <a:r>
              <a:rPr lang="en-US" sz="2000" err="1" smtClean="0"/>
              <a:t>cho</a:t>
            </a:r>
            <a:r>
              <a:rPr lang="en-US" sz="2000" smtClean="0"/>
              <a:t> </a:t>
            </a:r>
            <a:r>
              <a:rPr lang="en-US" sz="2000" err="1" smtClean="0"/>
              <a:t>bởi</a:t>
            </a:r>
            <a:r>
              <a:rPr lang="en-US" sz="2000" smtClean="0"/>
              <a:t> 3 </a:t>
            </a:r>
            <a:r>
              <a:rPr lang="en-US" sz="2000" err="1" smtClean="0"/>
              <a:t>cạnh</a:t>
            </a:r>
            <a:r>
              <a:rPr lang="en-US" sz="2000" smtClean="0"/>
              <a:t> a, b, c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số</a:t>
            </a:r>
            <a:r>
              <a:rPr lang="en-US" sz="2000" smtClean="0"/>
              <a:t> </a:t>
            </a:r>
            <a:r>
              <a:rPr lang="en-US" sz="2000" err="1" smtClean="0"/>
              <a:t>thực</a:t>
            </a:r>
            <a:r>
              <a:rPr lang="en-US" sz="2000" smtClean="0"/>
              <a:t>. </a:t>
            </a:r>
            <a:r>
              <a:rPr lang="en-US" sz="2000" err="1" smtClean="0"/>
              <a:t>Yêu</a:t>
            </a:r>
            <a:r>
              <a:rPr lang="en-US" sz="2000" smtClean="0"/>
              <a:t> </a:t>
            </a:r>
            <a:r>
              <a:rPr lang="en-US" sz="2000" err="1" smtClean="0"/>
              <a:t>cầu</a:t>
            </a:r>
            <a:r>
              <a:rPr lang="en-US" sz="2000" smtClean="0"/>
              <a:t>:</a:t>
            </a:r>
          </a:p>
          <a:p>
            <a:pPr lvl="1"/>
            <a:r>
              <a:rPr lang="en-US" sz="1800" err="1" smtClean="0"/>
              <a:t>Nhập</a:t>
            </a:r>
            <a:r>
              <a:rPr lang="en-US" sz="1800" smtClean="0"/>
              <a:t> 3 </a:t>
            </a:r>
            <a:r>
              <a:rPr lang="en-US" sz="1800" err="1" smtClean="0"/>
              <a:t>cạnh</a:t>
            </a:r>
            <a:r>
              <a:rPr lang="en-US" sz="1800" smtClean="0"/>
              <a:t> </a:t>
            </a:r>
            <a:r>
              <a:rPr lang="en-US" sz="1800" err="1" smtClean="0"/>
              <a:t>của</a:t>
            </a:r>
            <a:r>
              <a:rPr lang="en-US" sz="1800" smtClean="0"/>
              <a:t> tam </a:t>
            </a:r>
            <a:r>
              <a:rPr lang="en-US" sz="1800" err="1" smtClean="0"/>
              <a:t>giác</a:t>
            </a:r>
            <a:endParaRPr lang="en-US" sz="1800" smtClean="0"/>
          </a:p>
          <a:p>
            <a:pPr lvl="1"/>
            <a:r>
              <a:rPr lang="en-US" sz="1800" smtClean="0"/>
              <a:t>In </a:t>
            </a:r>
            <a:r>
              <a:rPr lang="en-US" sz="1800" err="1" smtClean="0"/>
              <a:t>ra</a:t>
            </a:r>
            <a:r>
              <a:rPr lang="en-US" sz="1800" smtClean="0"/>
              <a:t> </a:t>
            </a:r>
            <a:r>
              <a:rPr lang="en-US" sz="1800" err="1" smtClean="0"/>
              <a:t>màn</a:t>
            </a:r>
            <a:r>
              <a:rPr lang="en-US" sz="1800" smtClean="0"/>
              <a:t> </a:t>
            </a:r>
            <a:r>
              <a:rPr lang="en-US" sz="1800" err="1" smtClean="0"/>
              <a:t>hình</a:t>
            </a:r>
            <a:r>
              <a:rPr lang="en-US" sz="1800" smtClean="0"/>
              <a:t> </a:t>
            </a:r>
            <a:r>
              <a:rPr lang="en-US" sz="1800" err="1" smtClean="0"/>
              <a:t>kiểu</a:t>
            </a:r>
            <a:r>
              <a:rPr lang="en-US" sz="1800" smtClean="0"/>
              <a:t> </a:t>
            </a:r>
            <a:r>
              <a:rPr lang="en-US" sz="1800" err="1" smtClean="0"/>
              <a:t>của</a:t>
            </a:r>
            <a:r>
              <a:rPr lang="en-US" sz="1800" smtClean="0"/>
              <a:t> tam </a:t>
            </a:r>
            <a:r>
              <a:rPr lang="en-US" sz="1800" err="1" smtClean="0"/>
              <a:t>giác</a:t>
            </a:r>
            <a:r>
              <a:rPr lang="en-US" sz="1800" smtClean="0"/>
              <a:t>:</a:t>
            </a:r>
          </a:p>
          <a:p>
            <a:pPr lvl="2"/>
            <a:r>
              <a:rPr lang="en-US" sz="1800" smtClean="0"/>
              <a:t>Tam </a:t>
            </a:r>
            <a:r>
              <a:rPr lang="en-US" sz="1800" err="1" smtClean="0"/>
              <a:t>giac</a:t>
            </a:r>
            <a:r>
              <a:rPr lang="en-US" sz="1800" smtClean="0"/>
              <a:t> </a:t>
            </a:r>
            <a:r>
              <a:rPr lang="en-US" sz="1800" err="1" smtClean="0"/>
              <a:t>thuong</a:t>
            </a:r>
            <a:endParaRPr lang="en-US" sz="1800" smtClean="0"/>
          </a:p>
          <a:p>
            <a:pPr lvl="2"/>
            <a:r>
              <a:rPr lang="en-US" sz="1800" smtClean="0"/>
              <a:t>Tam </a:t>
            </a:r>
            <a:r>
              <a:rPr lang="en-US" sz="1800" err="1" smtClean="0"/>
              <a:t>giac</a:t>
            </a:r>
            <a:r>
              <a:rPr lang="en-US" sz="1800" smtClean="0"/>
              <a:t> </a:t>
            </a:r>
            <a:r>
              <a:rPr lang="en-US" sz="1800" err="1" smtClean="0"/>
              <a:t>vuong</a:t>
            </a:r>
            <a:endParaRPr lang="en-US" sz="1800" smtClean="0"/>
          </a:p>
          <a:p>
            <a:pPr lvl="2"/>
            <a:r>
              <a:rPr lang="en-US" sz="1800" smtClean="0"/>
              <a:t>Tam </a:t>
            </a:r>
            <a:r>
              <a:rPr lang="en-US" sz="1800" err="1" smtClean="0"/>
              <a:t>giac</a:t>
            </a:r>
            <a:r>
              <a:rPr lang="en-US" sz="1800" smtClean="0"/>
              <a:t> can</a:t>
            </a:r>
          </a:p>
          <a:p>
            <a:pPr lvl="2"/>
            <a:r>
              <a:rPr lang="en-US" sz="1800" smtClean="0"/>
              <a:t>Tam </a:t>
            </a:r>
            <a:r>
              <a:rPr lang="en-US" sz="1800" err="1" smtClean="0"/>
              <a:t>giac</a:t>
            </a:r>
            <a:r>
              <a:rPr lang="en-US" sz="1800" smtClean="0"/>
              <a:t> </a:t>
            </a:r>
            <a:r>
              <a:rPr lang="en-US" sz="1800" err="1" smtClean="0"/>
              <a:t>vuong</a:t>
            </a:r>
            <a:r>
              <a:rPr lang="en-US" sz="1800" smtClean="0"/>
              <a:t> can</a:t>
            </a:r>
          </a:p>
          <a:p>
            <a:pPr lvl="2"/>
            <a:r>
              <a:rPr lang="en-US" sz="1800" smtClean="0"/>
              <a:t>Tam </a:t>
            </a:r>
            <a:r>
              <a:rPr lang="en-US" sz="1800" err="1" smtClean="0"/>
              <a:t>giac</a:t>
            </a:r>
            <a:r>
              <a:rPr lang="en-US" sz="1800" smtClean="0"/>
              <a:t> </a:t>
            </a:r>
            <a:r>
              <a:rPr lang="en-US" sz="1800" err="1" smtClean="0"/>
              <a:t>deu</a:t>
            </a:r>
            <a:endParaRPr lang="en-US" sz="1800" smtClean="0"/>
          </a:p>
          <a:p>
            <a:pPr lvl="1"/>
            <a:r>
              <a:rPr lang="en-US" sz="1800" err="1" smtClean="0"/>
              <a:t>Chương</a:t>
            </a:r>
            <a:r>
              <a:rPr lang="en-US" sz="1800" smtClean="0"/>
              <a:t> </a:t>
            </a:r>
            <a:r>
              <a:rPr lang="en-US" sz="1800" err="1" smtClean="0"/>
              <a:t>trình</a:t>
            </a:r>
            <a:r>
              <a:rPr lang="en-US" sz="1800" smtClean="0"/>
              <a:t> </a:t>
            </a:r>
            <a:r>
              <a:rPr lang="en-US" sz="1800" err="1" smtClean="0"/>
              <a:t>chỉ</a:t>
            </a:r>
            <a:r>
              <a:rPr lang="en-US" sz="1800" smtClean="0"/>
              <a:t> </a:t>
            </a:r>
            <a:r>
              <a:rPr lang="en-US" sz="1800" err="1" smtClean="0"/>
              <a:t>kết</a:t>
            </a:r>
            <a:r>
              <a:rPr lang="en-US" sz="1800" smtClean="0"/>
              <a:t> </a:t>
            </a:r>
            <a:r>
              <a:rPr lang="en-US" sz="1800" err="1" smtClean="0"/>
              <a:t>thúc</a:t>
            </a:r>
            <a:r>
              <a:rPr lang="en-US" sz="1800" smtClean="0"/>
              <a:t> </a:t>
            </a:r>
            <a:r>
              <a:rPr lang="en-US" sz="1800" err="1" smtClean="0"/>
              <a:t>khi</a:t>
            </a:r>
            <a:r>
              <a:rPr lang="en-US" sz="1800" smtClean="0"/>
              <a:t> a, b, c </a:t>
            </a:r>
            <a:r>
              <a:rPr lang="en-US" sz="1800" err="1" smtClean="0"/>
              <a:t>không</a:t>
            </a:r>
            <a:r>
              <a:rPr lang="en-US" sz="1800" smtClean="0"/>
              <a:t> </a:t>
            </a:r>
            <a:r>
              <a:rPr lang="en-US" sz="1800" err="1" smtClean="0"/>
              <a:t>tạo</a:t>
            </a:r>
            <a:r>
              <a:rPr lang="en-US" sz="1800" smtClean="0"/>
              <a:t> </a:t>
            </a:r>
            <a:r>
              <a:rPr lang="en-US" sz="1800" err="1" smtClean="0"/>
              <a:t>thành</a:t>
            </a:r>
            <a:r>
              <a:rPr lang="en-US" sz="1800" smtClean="0"/>
              <a:t> tam </a:t>
            </a:r>
            <a:r>
              <a:rPr lang="en-US" sz="1800" err="1" smtClean="0"/>
              <a:t>giác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III.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Viết</a:t>
            </a:r>
            <a:r>
              <a:rPr lang="en-US" sz="2000" smtClean="0"/>
              <a:t> </a:t>
            </a:r>
            <a:r>
              <a:rPr lang="en-US" sz="2000" err="1" smtClean="0"/>
              <a:t>chương</a:t>
            </a:r>
            <a:r>
              <a:rPr lang="en-US" sz="2000" smtClean="0"/>
              <a:t> </a:t>
            </a:r>
            <a:r>
              <a:rPr lang="en-US" sz="2000" err="1" smtClean="0"/>
              <a:t>trình</a:t>
            </a:r>
            <a:r>
              <a:rPr lang="en-US" sz="2000" smtClean="0"/>
              <a:t> in </a:t>
            </a:r>
            <a:r>
              <a:rPr lang="en-US" sz="2000" err="1" smtClean="0"/>
              <a:t>ra</a:t>
            </a:r>
            <a:r>
              <a:rPr lang="en-US" sz="2000" smtClean="0"/>
              <a:t> </a:t>
            </a:r>
            <a:r>
              <a:rPr lang="en-US" sz="2000" err="1" smtClean="0"/>
              <a:t>màn</a:t>
            </a:r>
            <a:r>
              <a:rPr lang="en-US" sz="2000" smtClean="0"/>
              <a:t> </a:t>
            </a:r>
            <a:r>
              <a:rPr lang="en-US" sz="2000" err="1" smtClean="0"/>
              <a:t>lịch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năm</a:t>
            </a:r>
            <a:r>
              <a:rPr lang="en-US" sz="2000" smtClean="0"/>
              <a:t> nay </a:t>
            </a:r>
            <a:r>
              <a:rPr lang="en-US" sz="2000" err="1" smtClean="0"/>
              <a:t>theo</a:t>
            </a:r>
            <a:r>
              <a:rPr lang="en-US" sz="2000" smtClean="0"/>
              <a:t> </a:t>
            </a:r>
            <a:r>
              <a:rPr lang="en-US" sz="2000" err="1" smtClean="0"/>
              <a:t>mẫu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năm</a:t>
            </a:r>
            <a:r>
              <a:rPr lang="en-US" sz="2000" smtClean="0"/>
              <a:t> 2000: </a:t>
            </a:r>
          </a:p>
          <a:p>
            <a:pPr marL="1362456" lvl="2" indent="-457200">
              <a:buFont typeface="+mj-lt"/>
              <a:buAutoNum type="arabicPeriod"/>
            </a:pPr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1676400" y="1752600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Thang 1						</a:t>
            </a:r>
          </a:p>
          <a:p>
            <a:r>
              <a:rPr lang="en-US"/>
              <a:t>CN	T2	T3	T4	T5	T6	T7</a:t>
            </a:r>
          </a:p>
          <a:p>
            <a:r>
              <a:rPr lang="en-US"/>
              <a:t>						1</a:t>
            </a:r>
          </a:p>
          <a:p>
            <a:r>
              <a:rPr lang="en-US"/>
              <a:t>2	3	4	5	6	7	8</a:t>
            </a:r>
          </a:p>
          <a:p>
            <a:r>
              <a:rPr lang="en-US"/>
              <a:t>9	10	11	12	13	14	15</a:t>
            </a:r>
          </a:p>
          <a:p>
            <a:r>
              <a:rPr lang="en-US"/>
              <a:t>16	17	18	19	20	21	22</a:t>
            </a:r>
          </a:p>
          <a:p>
            <a:r>
              <a:rPr lang="en-US"/>
              <a:t>23	24	25	26	27	28	29</a:t>
            </a:r>
          </a:p>
          <a:p>
            <a:r>
              <a:rPr lang="en-US"/>
              <a:t>30	31					</a:t>
            </a:r>
          </a:p>
          <a:p>
            <a:r>
              <a:rPr lang="en-US"/>
              <a:t>						</a:t>
            </a:r>
          </a:p>
          <a:p>
            <a:r>
              <a:rPr lang="en-US"/>
              <a:t>Thang 2						</a:t>
            </a:r>
          </a:p>
          <a:p>
            <a:r>
              <a:rPr lang="en-US"/>
              <a:t>CN	T2	T3	T4	T5	T6	T7</a:t>
            </a:r>
          </a:p>
          <a:p>
            <a:r>
              <a:rPr lang="en-US"/>
              <a:t>		1	2	3	4	5</a:t>
            </a:r>
          </a:p>
          <a:p>
            <a:r>
              <a:rPr lang="en-US"/>
              <a:t>6	7	8	9	10	11	12</a:t>
            </a:r>
          </a:p>
          <a:p>
            <a:r>
              <a:rPr lang="en-US"/>
              <a:t>13	14	15	16	17	18	19</a:t>
            </a:r>
          </a:p>
          <a:p>
            <a:r>
              <a:rPr lang="en-US"/>
              <a:t>20	21	22	23	24	25	26</a:t>
            </a:r>
          </a:p>
          <a:p>
            <a:r>
              <a:rPr lang="en-US"/>
              <a:t>27	28	</a:t>
            </a:r>
            <a:r>
              <a:rPr lang="en-US" smtClean="0"/>
              <a:t>29</a:t>
            </a:r>
            <a:r>
              <a:rPr lang="en-US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0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II. </a:t>
            </a:r>
            <a:r>
              <a:rPr lang="en-US" sz="3600" err="1" smtClean="0"/>
              <a:t>Các</a:t>
            </a:r>
            <a:r>
              <a:rPr lang="en-US" sz="3600" smtClean="0"/>
              <a:t> </a:t>
            </a:r>
            <a:r>
              <a:rPr lang="en-US" sz="3600" err="1" smtClean="0"/>
              <a:t>thành</a:t>
            </a:r>
            <a:r>
              <a:rPr lang="en-US" sz="3600" smtClean="0"/>
              <a:t> </a:t>
            </a:r>
            <a:r>
              <a:rPr lang="en-US" sz="3600" err="1" smtClean="0"/>
              <a:t>phần</a:t>
            </a:r>
            <a:r>
              <a:rPr lang="en-US" sz="3600" smtClean="0"/>
              <a:t> </a:t>
            </a:r>
            <a:r>
              <a:rPr lang="en-US" sz="3600" err="1" smtClean="0"/>
              <a:t>cơ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endParaRPr lang="en-US" sz="360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1722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IV. </a:t>
            </a:r>
            <a:r>
              <a:rPr lang="en-US" sz="3600" err="1" smtClean="0"/>
              <a:t>Hàm</a:t>
            </a:r>
            <a:r>
              <a:rPr lang="en-US" sz="3600" smtClean="0"/>
              <a:t>, </a:t>
            </a:r>
            <a:r>
              <a:rPr lang="en-US" sz="3600" err="1" smtClean="0"/>
              <a:t>mảng</a:t>
            </a:r>
            <a:r>
              <a:rPr lang="en-US" sz="3600" smtClean="0"/>
              <a:t> </a:t>
            </a:r>
            <a:r>
              <a:rPr lang="en-US" sz="3600" err="1" smtClean="0"/>
              <a:t>và</a:t>
            </a:r>
            <a:r>
              <a:rPr lang="en-US" sz="3600" smtClean="0"/>
              <a:t> con </a:t>
            </a:r>
            <a:r>
              <a:rPr lang="en-US" sz="3600" err="1" smtClean="0"/>
              <a:t>trỏ</a:t>
            </a:r>
            <a:endParaRPr lang="en-US" sz="360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54892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4.1. Mảng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endParaRPr lang="en-US" i="1" smtClean="0">
              <a:solidFill>
                <a:srgbClr val="FFC000"/>
              </a:solidFill>
            </a:endParaRP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lvl="2">
              <a:spcBef>
                <a:spcPts val="0"/>
              </a:spcBef>
              <a:buClrTx/>
              <a:buSzTx/>
            </a:pPr>
            <a:r>
              <a:rPr lang="pt-BR" b="1">
                <a:solidFill>
                  <a:schemeClr val="tx1"/>
                </a:solidFill>
                <a:latin typeface="Consolas"/>
              </a:rPr>
              <a:t>kiểu tên_biến[kích thước];</a:t>
            </a:r>
          </a:p>
          <a:p>
            <a:pPr marL="914400" lvl="2">
              <a:spcBef>
                <a:spcPts val="0"/>
              </a:spcBef>
              <a:buClrTx/>
              <a:buSzTx/>
            </a:pPr>
            <a:r>
              <a:rPr lang="pt-BR" smtClean="0">
                <a:solidFill>
                  <a:schemeClr val="tx1"/>
                </a:solidFill>
                <a:latin typeface="Consolas"/>
              </a:rPr>
              <a:t>//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kích </a:t>
            </a:r>
            <a:r>
              <a:rPr lang="pt-BR" b="1">
                <a:solidFill>
                  <a:schemeClr val="tx1"/>
                </a:solidFill>
                <a:latin typeface="Consolas"/>
              </a:rPr>
              <a:t>thước</a:t>
            </a:r>
            <a:r>
              <a:rPr lang="pt-BR">
                <a:solidFill>
                  <a:schemeClr val="tx1"/>
                </a:solidFill>
                <a:latin typeface="Consolas"/>
              </a:rPr>
              <a:t> phải là hằng số nguyên</a:t>
            </a:r>
            <a:endParaRPr lang="pt-BR" b="1">
              <a:solidFill>
                <a:schemeClr val="tx1"/>
              </a:solidFill>
              <a:latin typeface="Consolas"/>
            </a:endParaRPr>
          </a:p>
          <a:p>
            <a:pPr lvl="2">
              <a:spcBef>
                <a:spcPts val="0"/>
              </a:spcBef>
              <a:buClrTx/>
              <a:buSzTx/>
            </a:pPr>
            <a:endParaRPr lang="pt-BR">
              <a:solidFill>
                <a:schemeClr val="tx1"/>
              </a:solidFill>
              <a:latin typeface="Consolas"/>
            </a:endParaRPr>
          </a:p>
          <a:p>
            <a:pPr lvl="2">
              <a:spcBef>
                <a:spcPts val="0"/>
              </a:spcBef>
              <a:buClrTx/>
              <a:buSzTx/>
            </a:pPr>
            <a:r>
              <a:rPr lang="pt-BR" b="1">
                <a:solidFill>
                  <a:schemeClr val="tx1"/>
                </a:solidFill>
                <a:latin typeface="Consolas"/>
              </a:rPr>
              <a:t>kiểu tên_biến[kích thước] = { danh sách biểu thức };</a:t>
            </a:r>
          </a:p>
          <a:p>
            <a:pPr marL="914400" lvl="2">
              <a:spcBef>
                <a:spcPts val="0"/>
              </a:spcBef>
              <a:buClrTx/>
              <a:buSzTx/>
            </a:pPr>
            <a:r>
              <a:rPr lang="pt-BR" smtClean="0">
                <a:solidFill>
                  <a:schemeClr val="tx1"/>
                </a:solidFill>
                <a:latin typeface="Consolas"/>
              </a:rPr>
              <a:t>// số </a:t>
            </a:r>
            <a:r>
              <a:rPr lang="pt-BR">
                <a:solidFill>
                  <a:schemeClr val="tx1"/>
                </a:solidFill>
                <a:latin typeface="Consolas"/>
              </a:rPr>
              <a:t>biểu thức trong </a:t>
            </a:r>
            <a:r>
              <a:rPr lang="pt-BR" b="1">
                <a:solidFill>
                  <a:schemeClr val="tx1"/>
                </a:solidFill>
                <a:latin typeface="Consolas"/>
              </a:rPr>
              <a:t>danh sách biểu thức </a:t>
            </a:r>
            <a:r>
              <a:rPr lang="pt-BR">
                <a:solidFill>
                  <a:schemeClr val="tx1"/>
                </a:solidFill>
                <a:latin typeface="Consolas"/>
              </a:rPr>
              <a:t>phải nhỏ </a:t>
            </a:r>
            <a:r>
              <a:rPr lang="pt-BR" smtClean="0">
                <a:solidFill>
                  <a:schemeClr val="tx1"/>
                </a:solidFill>
                <a:latin typeface="Consolas"/>
              </a:rPr>
              <a:t> // hơn </a:t>
            </a:r>
            <a:r>
              <a:rPr lang="pt-BR">
                <a:solidFill>
                  <a:schemeClr val="tx1"/>
                </a:solidFill>
                <a:latin typeface="Consolas"/>
              </a:rPr>
              <a:t>hoặc bằng </a:t>
            </a:r>
            <a:r>
              <a:rPr lang="pt-BR" b="1">
                <a:solidFill>
                  <a:schemeClr val="tx1"/>
                </a:solidFill>
                <a:latin typeface="Consolas"/>
              </a:rPr>
              <a:t>kích thước</a:t>
            </a:r>
          </a:p>
          <a:p>
            <a:pPr lvl="2">
              <a:spcBef>
                <a:spcPts val="0"/>
              </a:spcBef>
              <a:buClrTx/>
              <a:buSzTx/>
            </a:pPr>
            <a:endParaRPr lang="pt-BR" b="1">
              <a:solidFill>
                <a:schemeClr val="tx1"/>
              </a:solidFill>
              <a:latin typeface="Consolas"/>
            </a:endParaRPr>
          </a:p>
          <a:p>
            <a:pPr lvl="2">
              <a:spcBef>
                <a:spcPts val="0"/>
              </a:spcBef>
              <a:buClrTx/>
              <a:buSzTx/>
            </a:pPr>
            <a:r>
              <a:rPr lang="pt-BR" b="1">
                <a:solidFill>
                  <a:schemeClr val="tx1"/>
                </a:solidFill>
                <a:latin typeface="Consolas"/>
              </a:rPr>
              <a:t>kiểu tên_biến[] = { danh sách biểu thức };</a:t>
            </a:r>
          </a:p>
          <a:p>
            <a:pPr marL="914400" lvl="2">
              <a:spcBef>
                <a:spcPts val="0"/>
              </a:spcBef>
              <a:buClrTx/>
              <a:buSzTx/>
            </a:pPr>
            <a:r>
              <a:rPr lang="pt-BR" smtClean="0">
                <a:solidFill>
                  <a:schemeClr val="tx1"/>
                </a:solidFill>
                <a:latin typeface="Consolas"/>
              </a:rPr>
              <a:t>// kích </a:t>
            </a:r>
            <a:r>
              <a:rPr lang="pt-BR">
                <a:solidFill>
                  <a:schemeClr val="tx1"/>
                </a:solidFill>
                <a:latin typeface="Consolas"/>
              </a:rPr>
              <a:t>thước của mảng bằng số biểu thức trong </a:t>
            </a:r>
            <a:r>
              <a:rPr lang="pt-BR" smtClean="0">
                <a:solidFill>
                  <a:schemeClr val="tx1"/>
                </a:solidFill>
                <a:latin typeface="Consolas"/>
              </a:rPr>
              <a:t>     //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danh </a:t>
            </a:r>
            <a:r>
              <a:rPr lang="pt-BR" b="1">
                <a:solidFill>
                  <a:schemeClr val="tx1"/>
                </a:solidFill>
                <a:latin typeface="Consolas"/>
              </a:rPr>
              <a:t>sách biểu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thức</a:t>
            </a:r>
            <a:endParaRPr lang="pt-BR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50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4.1. Mảng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533400"/>
          </a:xfrm>
        </p:spPr>
        <p:txBody>
          <a:bodyPr>
            <a:normAutofit lnSpcReduction="10000"/>
          </a:bodyPr>
          <a:lstStyle/>
          <a:p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endParaRPr lang="en-US" i="1" smtClean="0">
              <a:solidFill>
                <a:srgbClr val="FFC000"/>
              </a:solidFill>
            </a:endParaRPr>
          </a:p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16002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981200"/>
            <a:ext cx="7848600" cy="1371600"/>
          </a:xfrm>
        </p:spPr>
        <p:txBody>
          <a:bodyPr/>
          <a:lstStyle/>
          <a:p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A[2];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short</a:t>
            </a:r>
            <a:r>
              <a:rPr lang="en-US">
                <a:solidFill>
                  <a:prstClr val="black"/>
                </a:solidFill>
                <a:latin typeface="Consolas"/>
              </a:rPr>
              <a:t> B[] = { 10,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256, 1024 </a:t>
            </a:r>
            <a:r>
              <a:rPr lang="en-US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S[100] = { </a:t>
            </a:r>
            <a:r>
              <a:rPr lang="en-US">
                <a:solidFill>
                  <a:srgbClr val="A31515"/>
                </a:solidFill>
                <a:latin typeface="Consolas"/>
              </a:rPr>
              <a:t>'A'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'B'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'C'</a:t>
            </a:r>
            <a:r>
              <a:rPr lang="en-US">
                <a:solidFill>
                  <a:prstClr val="black"/>
                </a:solidFill>
                <a:latin typeface="Consolas"/>
              </a:rPr>
              <a:t>, 0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7185" y="3810000"/>
            <a:ext cx="6096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47185" y="4114800"/>
            <a:ext cx="6096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47185" y="4401355"/>
            <a:ext cx="6096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7185" y="4706155"/>
            <a:ext cx="6096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47185" y="5010955"/>
            <a:ext cx="609600" cy="3048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47185" y="5315755"/>
            <a:ext cx="609600" cy="3048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47185" y="5602310"/>
            <a:ext cx="609600" cy="3048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7185" y="5907110"/>
            <a:ext cx="609600" cy="3048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47185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9185" y="37983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A[0]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09185" y="50109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A[1]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56985" y="3810000"/>
            <a:ext cx="9144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56985" y="4114800"/>
            <a:ext cx="914400" cy="3048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56985" y="4401355"/>
            <a:ext cx="914400" cy="3048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56985" y="4706155"/>
            <a:ext cx="914400" cy="3048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6985" y="5010955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6985" y="5315755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6985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23785" y="37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B[0]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23785" y="50109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B[2]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23785" y="44013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B[1]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42985" y="3810000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0x41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2985" y="4114800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0x42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42985" y="4401355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0x43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2985" y="4706155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0x00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42985" y="5010954"/>
            <a:ext cx="914400" cy="914401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9785" y="37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S[0]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09785" y="58674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S[99]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42985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2985" y="5925355"/>
            <a:ext cx="914400" cy="3048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–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9785" y="46742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S[3]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4.1. Mảng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752600"/>
          </a:xfrm>
        </p:spPr>
        <p:txBody>
          <a:bodyPr>
            <a:normAutofit fontScale="92500"/>
          </a:bodyPr>
          <a:lstStyle/>
          <a:p>
            <a:r>
              <a:rPr lang="en-US" err="1" smtClean="0"/>
              <a:t>Xâu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(string)</a:t>
            </a:r>
          </a:p>
          <a:p>
            <a:pPr lvl="2"/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,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thúc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NULL</a:t>
            </a:r>
          </a:p>
          <a:p>
            <a:pPr lvl="2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xâu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(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hằng</a:t>
            </a:r>
            <a:r>
              <a:rPr lang="en-US" smtClean="0"/>
              <a:t> </a:t>
            </a:r>
            <a:r>
              <a:rPr lang="en-US" err="1" smtClean="0"/>
              <a:t>xâu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2819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3200400"/>
            <a:ext cx="7848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nhập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và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kiểm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tra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mật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khẩu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pwd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[] = 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"12345678"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s[100];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err="1" smtClean="0">
                <a:solidFill>
                  <a:srgbClr val="A31515"/>
                </a:solidFill>
                <a:latin typeface="Consolas"/>
              </a:rPr>
              <a:t>Nhap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 mat </a:t>
            </a:r>
            <a:r>
              <a:rPr lang="en-US" err="1" smtClean="0">
                <a:solidFill>
                  <a:srgbClr val="A31515"/>
                </a:solidFill>
                <a:latin typeface="Consolas"/>
              </a:rPr>
              <a:t>khau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: "</a:t>
            </a:r>
            <a:r>
              <a:rPr lang="en-US" smtClean="0">
                <a:latin typeface="Consolas"/>
              </a:rPr>
              <a:t>;</a:t>
            </a:r>
            <a:r>
              <a:rPr lang="en-US">
                <a:latin typeface="Consolas"/>
              </a:rPr>
              <a:t>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cin.getline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(s</a:t>
            </a:r>
            <a:r>
              <a:rPr lang="en-US">
                <a:solidFill>
                  <a:prstClr val="black"/>
                </a:solidFill>
                <a:latin typeface="Consolas"/>
              </a:rPr>
              <a:t>, 100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nn-NO">
                <a:solidFill>
                  <a:srgbClr val="0000FF"/>
                </a:solidFill>
                <a:latin typeface="Consolas"/>
              </a:rPr>
              <a:t>for</a:t>
            </a:r>
            <a:r>
              <a:rPr lang="nn-NO">
                <a:solidFill>
                  <a:prstClr val="black"/>
                </a:solidFill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s[i] != 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0 || pwd[i] != 0; </a:t>
            </a:r>
            <a:r>
              <a:rPr lang="nn-NO">
                <a:solidFill>
                  <a:prstClr val="black"/>
                </a:solidFill>
                <a:latin typeface="Consolas"/>
              </a:rPr>
              <a:t>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</a:t>
            </a:r>
          </a:p>
          <a:p>
            <a:r>
              <a:rPr lang="nn-NO" smtClean="0">
                <a:solidFill>
                  <a:prstClr val="black"/>
                </a:solidFill>
                <a:latin typeface="Consolas"/>
              </a:rPr>
              <a:t>{</a:t>
            </a:r>
            <a:endParaRPr lang="nn-NO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(s[i]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pwd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[i])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khối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thức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xử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lý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sai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mật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khẩu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27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Thiết kế và cài đặt </a:t>
            </a:r>
            <a:r>
              <a:rPr lang="en-US" sz="2400"/>
              <a:t>chương trình thực hiện </a:t>
            </a:r>
            <a:r>
              <a:rPr lang="en-US" sz="2400" smtClean="0"/>
              <a:t>các thao tác </a:t>
            </a:r>
            <a:r>
              <a:rPr lang="en-US" sz="2400"/>
              <a:t>sau:</a:t>
            </a:r>
          </a:p>
          <a:p>
            <a:pPr lvl="1"/>
            <a:r>
              <a:rPr lang="en-US" sz="1800" smtClean="0"/>
              <a:t>Khai báo một mảng chứa 1000 số nguyên</a:t>
            </a:r>
          </a:p>
          <a:p>
            <a:pPr lvl="1"/>
            <a:r>
              <a:rPr lang="en-US" sz="1800" smtClean="0"/>
              <a:t>Đặt giá trị ngẫu nhiên  từ 1 .. 1000 cho các phần tử của mảng (dùng hàm rand())</a:t>
            </a:r>
          </a:p>
          <a:p>
            <a:pPr lvl="1"/>
            <a:r>
              <a:rPr lang="en-US" sz="1800" smtClean="0"/>
              <a:t>Đếm số lượng số chẵn, số lẻ và số chia hết cho 8 của mảng</a:t>
            </a:r>
          </a:p>
          <a:p>
            <a:pPr marL="457200" lvl="1" indent="0">
              <a:buNone/>
            </a:pPr>
            <a:endParaRPr lang="en-US" sz="1800" smtClean="0"/>
          </a:p>
          <a:p>
            <a:r>
              <a:rPr lang="en-US" sz="2400" smtClean="0"/>
              <a:t>Viết chương trình thực hiện các thao tác sau:</a:t>
            </a:r>
          </a:p>
          <a:p>
            <a:pPr lvl="1"/>
            <a:r>
              <a:rPr lang="en-US" sz="1800" smtClean="0"/>
              <a:t>Nhập giá trị cho xâu ký tự </a:t>
            </a:r>
            <a:r>
              <a:rPr lang="en-US" sz="1800" b="1" smtClean="0"/>
              <a:t>s</a:t>
            </a:r>
            <a:r>
              <a:rPr lang="en-US" sz="1800" smtClean="0"/>
              <a:t> (chứa được nhiều nhất 49 ký tự khác NULL)</a:t>
            </a:r>
          </a:p>
          <a:p>
            <a:pPr lvl="1"/>
            <a:r>
              <a:rPr lang="en-US" sz="1800" smtClean="0"/>
              <a:t>In </a:t>
            </a:r>
            <a:r>
              <a:rPr lang="en-US" sz="1800" b="1"/>
              <a:t>s</a:t>
            </a:r>
            <a:r>
              <a:rPr lang="en-US" sz="1800" smtClean="0"/>
              <a:t> ra màn hình với các chữ cái thường (VD. s = “123ABC” </a:t>
            </a:r>
            <a:r>
              <a:rPr lang="en-US" sz="1800" smtClean="0">
                <a:sym typeface="Symbol"/>
              </a:rPr>
              <a:t></a:t>
            </a:r>
            <a:r>
              <a:rPr lang="en-US" sz="1800" smtClean="0"/>
              <a:t> 123abc)</a:t>
            </a:r>
          </a:p>
          <a:p>
            <a:pPr lvl="1"/>
            <a:r>
              <a:rPr lang="en-US" sz="1800" smtClean="0"/>
              <a:t>Đổi </a:t>
            </a:r>
            <a:r>
              <a:rPr lang="en-US" sz="1800" b="1"/>
              <a:t>s</a:t>
            </a:r>
            <a:r>
              <a:rPr lang="en-US" sz="1800" smtClean="0"/>
              <a:t> thành số nguyên và gán  cho biến </a:t>
            </a:r>
            <a:r>
              <a:rPr lang="en-US" sz="1800" b="1" smtClean="0"/>
              <a:t>a</a:t>
            </a:r>
            <a:r>
              <a:rPr lang="en-US" sz="1800" smtClean="0"/>
              <a:t> (VD. s = “123abc” </a:t>
            </a:r>
            <a:r>
              <a:rPr lang="en-US" sz="1800" smtClean="0">
                <a:sym typeface="Symbol"/>
              </a:rPr>
              <a:t> a = 123)</a:t>
            </a:r>
          </a:p>
          <a:p>
            <a:pPr lvl="1"/>
            <a:endParaRPr lang="en-US" sz="180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8475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4.2. Con trỏ và tham chiếu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 smtClean="0"/>
          </a:p>
          <a:p>
            <a:pPr lvl="2"/>
            <a:r>
              <a:rPr lang="en-US" smtClean="0"/>
              <a:t>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đặc</a:t>
            </a:r>
            <a:r>
              <a:rPr lang="en-US" smtClean="0"/>
              <a:t> </a:t>
            </a:r>
            <a:r>
              <a:rPr lang="en-US" err="1" smtClean="0"/>
              <a:t>biệt</a:t>
            </a:r>
            <a:r>
              <a:rPr lang="en-US" smtClean="0"/>
              <a:t>,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chứa</a:t>
            </a:r>
            <a:r>
              <a:rPr lang="en-US" smtClean="0"/>
              <a:t> </a:t>
            </a:r>
            <a:r>
              <a:rPr lang="en-US" err="1" smtClean="0"/>
              <a:t>địa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khác</a:t>
            </a:r>
            <a:endParaRPr lang="en-US" smtClean="0"/>
          </a:p>
          <a:p>
            <a:pPr lvl="2"/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chiếu</a:t>
            </a:r>
            <a:r>
              <a:rPr lang="en-US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đại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duy</a:t>
            </a:r>
            <a:r>
              <a:rPr lang="en-US" smtClean="0"/>
              <a:t> </a:t>
            </a:r>
            <a:r>
              <a:rPr lang="en-US" err="1" smtClean="0"/>
              <a:t>nhất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nào</a:t>
            </a:r>
            <a:r>
              <a:rPr lang="en-US" smtClean="0"/>
              <a:t> </a:t>
            </a:r>
            <a:r>
              <a:rPr lang="en-US" err="1" smtClean="0"/>
              <a:t>đó</a:t>
            </a:r>
            <a:endParaRPr lang="en-US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44559"/>
              </p:ext>
            </p:extLst>
          </p:nvPr>
        </p:nvGraphicFramePr>
        <p:xfrm>
          <a:off x="1524000" y="3819144"/>
          <a:ext cx="6629400" cy="1972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700"/>
                <a:gridCol w="3314700"/>
              </a:tblGrid>
              <a:tr h="493014">
                <a:tc>
                  <a:txBody>
                    <a:bodyPr/>
                    <a:lstStyle/>
                    <a:p>
                      <a:r>
                        <a:rPr lang="en-US" err="1" smtClean="0"/>
                        <a:t>Kiểu</a:t>
                      </a:r>
                      <a:r>
                        <a:rPr lang="en-US" baseline="0" smtClean="0"/>
                        <a:t> con </a:t>
                      </a:r>
                      <a:r>
                        <a:rPr lang="en-US" baseline="0" err="1" smtClean="0"/>
                        <a:t>trỏ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kiểu</a:t>
                      </a:r>
                      <a:r>
                        <a:rPr lang="en-US" b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*</a:t>
                      </a:r>
                      <a:endParaRPr lang="en-US" b="1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493014">
                <a:tc>
                  <a:txBody>
                    <a:bodyPr/>
                    <a:lstStyle/>
                    <a:p>
                      <a:r>
                        <a:rPr lang="en-US" err="1" smtClean="0"/>
                        <a:t>Truy</a:t>
                      </a:r>
                      <a:r>
                        <a:rPr lang="en-US" smtClean="0"/>
                        <a:t> </a:t>
                      </a:r>
                      <a:r>
                        <a:rPr lang="en-US" err="1" smtClean="0"/>
                        <a:t>cập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nội</a:t>
                      </a:r>
                      <a:r>
                        <a:rPr lang="en-US" baseline="0" smtClean="0"/>
                        <a:t> dung con </a:t>
                      </a:r>
                      <a:r>
                        <a:rPr lang="en-US" baseline="0" err="1" smtClean="0"/>
                        <a:t>trỏ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b="1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tên_biến_con_trỏ</a:t>
                      </a:r>
                      <a:endParaRPr lang="en-US" b="1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493014">
                <a:tc>
                  <a:txBody>
                    <a:bodyPr/>
                    <a:lstStyle/>
                    <a:p>
                      <a:r>
                        <a:rPr lang="en-US" err="1" smtClean="0"/>
                        <a:t>Lấy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địa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chỉ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b="1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tên_biến</a:t>
                      </a:r>
                      <a:endParaRPr lang="en-US" b="1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493014">
                <a:tc>
                  <a:txBody>
                    <a:bodyPr/>
                    <a:lstStyle/>
                    <a:p>
                      <a:r>
                        <a:rPr lang="en-US" err="1" smtClean="0"/>
                        <a:t>Kiểu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tham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chiếu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err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kiểu</a:t>
                      </a:r>
                      <a:r>
                        <a:rPr lang="en-US" b="1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&amp;</a:t>
                      </a:r>
                      <a:endParaRPr lang="en-US" b="1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352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Bảng 4.1. Các toán tử của con trỏ và tham chiếu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748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4.2. Con trỏ và tham chiếu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09600"/>
          </a:xfrm>
        </p:spPr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1676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2057400"/>
            <a:ext cx="7848600" cy="4114800"/>
          </a:xfrm>
        </p:spPr>
        <p:txBody>
          <a:bodyPr/>
          <a:lstStyle/>
          <a:p>
            <a:pPr lvl="1"/>
            <a:r>
              <a:rPr lang="vi-VN">
                <a:solidFill>
                  <a:srgbClr val="0000FF"/>
                </a:solidFill>
                <a:latin typeface="Consolas"/>
              </a:rPr>
              <a:t>int</a:t>
            </a:r>
            <a:r>
              <a:rPr lang="vi-VN">
                <a:solidFill>
                  <a:prstClr val="black"/>
                </a:solidFill>
                <a:latin typeface="Consolas"/>
              </a:rPr>
              <a:t> a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vi-VN">
                <a:solidFill>
                  <a:srgbClr val="008000"/>
                </a:solidFill>
                <a:latin typeface="Consolas"/>
              </a:rPr>
              <a:t>giả sử a nằm ở địa chỉ 0x000000A0</a:t>
            </a:r>
            <a:endParaRPr lang="vi-VN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vi-VN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b;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vi-VN">
                <a:solidFill>
                  <a:srgbClr val="008000"/>
                </a:solidFill>
                <a:latin typeface="Consolas"/>
              </a:rPr>
              <a:t>giả sử b nằm ở địa chỉ 0x000000B0</a:t>
            </a:r>
            <a:endParaRPr lang="vi-VN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*p = &amp;a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>
                <a:solidFill>
                  <a:srgbClr val="008000"/>
                </a:solidFill>
                <a:latin typeface="Consolas"/>
              </a:rPr>
              <a:t>p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trỏ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vào</a:t>
            </a:r>
            <a:r>
              <a:rPr lang="en-US">
                <a:solidFill>
                  <a:srgbClr val="008000"/>
                </a:solidFill>
                <a:latin typeface="Consolas"/>
              </a:rPr>
              <a:t> a -&gt; p = 0x000000A0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pt-BR">
                <a:solidFill>
                  <a:srgbClr val="0000FF"/>
                </a:solidFill>
                <a:latin typeface="Consolas"/>
              </a:rPr>
              <a:t>int</a:t>
            </a:r>
            <a:r>
              <a:rPr lang="pt-BR">
                <a:solidFill>
                  <a:prstClr val="black"/>
                </a:solidFill>
                <a:latin typeface="Consolas"/>
              </a:rPr>
              <a:t> &amp;r = a</a:t>
            </a:r>
            <a:r>
              <a:rPr lang="pt-BR" smtClean="0">
                <a:solidFill>
                  <a:prstClr val="black"/>
                </a:solidFill>
                <a:latin typeface="Consolas"/>
              </a:rPr>
              <a:t>;	</a:t>
            </a:r>
            <a:r>
              <a:rPr lang="pt-BR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>
                <a:solidFill>
                  <a:srgbClr val="008000"/>
                </a:solidFill>
                <a:latin typeface="Consolas"/>
              </a:rPr>
              <a:t>r là tham chiếu của a</a:t>
            </a:r>
            <a:endParaRPr lang="pt-BR">
              <a:solidFill>
                <a:prstClr val="black"/>
              </a:solidFill>
              <a:latin typeface="Consolas"/>
            </a:endParaRPr>
          </a:p>
          <a:p>
            <a:pPr lvl="1"/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>
                <a:solidFill>
                  <a:prstClr val="black"/>
                </a:solidFill>
                <a:latin typeface="Consolas"/>
              </a:rPr>
              <a:t>r = 10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>
                <a:solidFill>
                  <a:srgbClr val="008000"/>
                </a:solidFill>
                <a:latin typeface="Consolas"/>
              </a:rPr>
              <a:t>-&gt; a = 10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vi-VN">
                <a:solidFill>
                  <a:prstClr val="black"/>
                </a:solidFill>
                <a:latin typeface="Consolas"/>
              </a:rPr>
              <a:t>b = *p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vi-VN">
                <a:solidFill>
                  <a:srgbClr val="008000"/>
                </a:solidFill>
                <a:latin typeface="Consolas"/>
              </a:rPr>
              <a:t>p đang trỏ vào a -&gt; b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vi-VN">
                <a:solidFill>
                  <a:srgbClr val="008000"/>
                </a:solidFill>
                <a:latin typeface="Consolas"/>
              </a:rPr>
              <a:t>10</a:t>
            </a:r>
            <a:endParaRPr lang="vi-VN">
              <a:solidFill>
                <a:prstClr val="black"/>
              </a:solidFill>
              <a:latin typeface="Consolas"/>
            </a:endParaRPr>
          </a:p>
          <a:p>
            <a:pPr lvl="1"/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>
                <a:solidFill>
                  <a:prstClr val="black"/>
                </a:solidFill>
                <a:latin typeface="Consolas"/>
              </a:rPr>
              <a:t>p = &amp;b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>
                <a:solidFill>
                  <a:srgbClr val="008000"/>
                </a:solidFill>
                <a:latin typeface="Consolas"/>
              </a:rPr>
              <a:t>p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trỏ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vào</a:t>
            </a:r>
            <a:r>
              <a:rPr lang="en-US">
                <a:solidFill>
                  <a:srgbClr val="008000"/>
                </a:solidFill>
                <a:latin typeface="Consolas"/>
              </a:rPr>
              <a:t> b -&gt; p = 0x000000B0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>
                <a:solidFill>
                  <a:prstClr val="black"/>
                </a:solidFill>
                <a:latin typeface="Consolas"/>
              </a:rPr>
              <a:t>*p = 5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>
                <a:solidFill>
                  <a:srgbClr val="008000"/>
                </a:solidFill>
                <a:latin typeface="Consolas"/>
              </a:rPr>
              <a:t>-&gt; b =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5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04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4.2. Con trỏ và tham chiếu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2133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endParaRPr lang="en-US" smtClean="0"/>
          </a:p>
          <a:p>
            <a:pPr lvl="2"/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coi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trỏ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tiên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endParaRPr lang="en-US" smtClean="0"/>
          </a:p>
          <a:p>
            <a:pPr lvl="2"/>
            <a:r>
              <a:rPr lang="en-US" err="1" smtClean="0"/>
              <a:t>Nếu</a:t>
            </a:r>
            <a:r>
              <a:rPr lang="en-US" smtClean="0"/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(A + i)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địa</a:t>
            </a:r>
            <a:r>
              <a:rPr lang="en-US" smtClean="0"/>
              <a:t>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A[i]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9600" y="3212068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3581400"/>
            <a:ext cx="7848600" cy="25908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 A[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10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]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, *p = A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;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endParaRPr lang="nn-NO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3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đoạn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mã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tương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đương</a:t>
            </a:r>
            <a:endParaRPr lang="nn-NO" smtClean="0">
              <a:solidFill>
                <a:srgbClr val="0000FF"/>
              </a:solidFill>
              <a:latin typeface="Consolas"/>
            </a:endParaRPr>
          </a:p>
          <a:p>
            <a:r>
              <a:rPr lang="nn-NO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>
                <a:solidFill>
                  <a:prstClr val="black"/>
                </a:solidFill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10; </a:t>
            </a:r>
            <a:r>
              <a:rPr lang="nn-NO">
                <a:solidFill>
                  <a:prstClr val="black"/>
                </a:solidFill>
                <a:latin typeface="Consolas"/>
              </a:rPr>
              <a:t>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++) *(A + i) = 0;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A[i] = 0;</a:t>
            </a:r>
          </a:p>
          <a:p>
            <a:r>
              <a:rPr lang="nn-NO">
                <a:solidFill>
                  <a:srgbClr val="0000FF"/>
                </a:solidFill>
                <a:latin typeface="Consolas"/>
              </a:rPr>
              <a:t>for</a:t>
            </a:r>
            <a:r>
              <a:rPr lang="nn-NO">
                <a:solidFill>
                  <a:prstClr val="black"/>
                </a:solidFill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10; i++) 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*(p </a:t>
            </a:r>
            <a:r>
              <a:rPr lang="nn-NO">
                <a:solidFill>
                  <a:prstClr val="black"/>
                </a:solidFill>
                <a:latin typeface="Consolas"/>
              </a:rPr>
              <a:t>+ i) = 0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;</a:t>
            </a:r>
            <a:endParaRPr lang="nn-NO">
              <a:solidFill>
                <a:prstClr val="black"/>
              </a:solidFill>
              <a:latin typeface="Consolas"/>
            </a:endParaRPr>
          </a:p>
          <a:p>
            <a:r>
              <a:rPr lang="nn-NO">
                <a:solidFill>
                  <a:srgbClr val="0000FF"/>
                </a:solidFill>
                <a:latin typeface="Consolas"/>
              </a:rPr>
              <a:t>for</a:t>
            </a:r>
            <a:r>
              <a:rPr lang="nn-NO">
                <a:solidFill>
                  <a:prstClr val="black"/>
                </a:solidFill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10; i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++, p++) *p </a:t>
            </a:r>
            <a:r>
              <a:rPr lang="nn-NO">
                <a:solidFill>
                  <a:prstClr val="black"/>
                </a:solidFill>
                <a:latin typeface="Consolas"/>
              </a:rPr>
              <a:t>= 0</a:t>
            </a:r>
            <a:r>
              <a:rPr lang="nn-NO" smtClean="0">
                <a:solidFill>
                  <a:prstClr val="black"/>
                </a:solidFill>
                <a:latin typeface="Consolas"/>
              </a:rPr>
              <a:t>;</a:t>
            </a:r>
            <a:endParaRPr lang="nn-NO">
              <a:solidFill>
                <a:prstClr val="black"/>
              </a:solidFill>
              <a:latin typeface="Consolas"/>
            </a:endParaRPr>
          </a:p>
          <a:p>
            <a:endParaRPr lang="nn-NO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2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4.2. Con trỏ và tham chiếu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 smtClean="0"/>
          </a:p>
          <a:p>
            <a:pPr lvl="2"/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nhu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</a:t>
            </a:r>
            <a:r>
              <a:rPr lang="en-US" err="1" smtClean="0"/>
              <a:t>cụ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 smtClean="0"/>
          </a:p>
          <a:p>
            <a:pPr lvl="2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phải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con </a:t>
            </a:r>
            <a:r>
              <a:rPr lang="en-US" err="1" smtClean="0"/>
              <a:t>trỏ</a:t>
            </a:r>
            <a:endParaRPr lang="en-US" smtClean="0"/>
          </a:p>
          <a:p>
            <a:pPr lvl="2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endParaRPr 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phóng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</a:p>
          <a:p>
            <a:pPr lvl="2"/>
            <a:endParaRPr lang="en-US" smtClean="0"/>
          </a:p>
        </p:txBody>
      </p:sp>
      <p:sp>
        <p:nvSpPr>
          <p:cNvPr id="2" name="Rectangle 1"/>
          <p:cNvSpPr/>
          <p:nvPr/>
        </p:nvSpPr>
        <p:spPr>
          <a:xfrm>
            <a:off x="1828800" y="3352800"/>
            <a:ext cx="6858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US" b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kiểu</a:t>
            </a:r>
            <a:endParaRPr lang="en-US" b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kiểu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kích_thước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4899" y="5105400"/>
            <a:ext cx="6858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tên_biến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3"/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[]</a:t>
            </a:r>
            <a:r>
              <a:rPr lang="en-US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tên_biến</a:t>
            </a:r>
            <a:r>
              <a:rPr lang="en-US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4.2. Con trỏ và tham chiếu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09600"/>
          </a:xfrm>
        </p:spPr>
        <p:txBody>
          <a:bodyPr/>
          <a:lstStyle/>
          <a:p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09600" y="1764268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lnSpcReduction="10000"/>
          </a:bodyPr>
          <a:lstStyle/>
          <a:p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*p;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p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cấp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vùng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nhớ</a:t>
            </a:r>
            <a:r>
              <a:rPr lang="en-US">
                <a:solidFill>
                  <a:srgbClr val="008000"/>
                </a:solidFill>
                <a:latin typeface="Consolas"/>
              </a:rPr>
              <a:t> 4 byte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p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. . .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>
                <a:solidFill>
                  <a:prstClr val="black"/>
                </a:solidFill>
                <a:latin typeface="Consolas"/>
              </a:rPr>
              <a:t> p;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p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[10];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cấp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vùng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nhớ</a:t>
            </a:r>
            <a:r>
              <a:rPr lang="en-US">
                <a:solidFill>
                  <a:srgbClr val="008000"/>
                </a:solidFill>
                <a:latin typeface="Consolas"/>
              </a:rPr>
              <a:t> 40 byte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p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. . .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>
                <a:solidFill>
                  <a:prstClr val="black"/>
                </a:solidFill>
                <a:latin typeface="Consolas"/>
              </a:rPr>
              <a:t> []p;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p 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[5];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cấp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vùng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nhớ</a:t>
            </a:r>
            <a:r>
              <a:rPr lang="en-US">
                <a:solidFill>
                  <a:srgbClr val="008000"/>
                </a:solidFill>
                <a:latin typeface="Consolas"/>
              </a:rPr>
              <a:t> 20 byte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>
                <a:solidFill>
                  <a:srgbClr val="008000"/>
                </a:solidFill>
                <a:latin typeface="Consolas"/>
              </a:rPr>
              <a:t> p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. . .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>
                <a:solidFill>
                  <a:prstClr val="black"/>
                </a:solidFill>
                <a:latin typeface="Consolas"/>
              </a:rPr>
              <a:t> []p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2.1.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: a – z</a:t>
            </a:r>
          </a:p>
          <a:p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</a:t>
            </a:r>
            <a:r>
              <a:rPr lang="en-US" err="1"/>
              <a:t>hoa</a:t>
            </a:r>
            <a:r>
              <a:rPr lang="en-US"/>
              <a:t> : A – Z</a:t>
            </a:r>
          </a:p>
          <a:p>
            <a:r>
              <a:rPr lang="en-US" err="1"/>
              <a:t>Chữ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: 0 – 9</a:t>
            </a:r>
          </a:p>
          <a:p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(</a:t>
            </a:r>
            <a:r>
              <a:rPr lang="en-US" err="1"/>
              <a:t>trừ</a:t>
            </a:r>
            <a:r>
              <a:rPr lang="en-US"/>
              <a:t> @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smtClean="0"/>
              <a:t>$)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9600" y="3135868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3505200"/>
            <a:ext cx="7848600" cy="2667000"/>
          </a:xfrm>
        </p:spPr>
        <p:txBody>
          <a:bodyPr>
            <a:noAutofit/>
          </a:bodyPr>
          <a:lstStyle/>
          <a:p>
            <a:pPr marL="0" lvl="0">
              <a:spcBef>
                <a:spcPts val="0"/>
              </a:spcBef>
              <a:buClrTx/>
              <a:buSzTx/>
            </a:pPr>
            <a:r>
              <a:rPr lang="en-US" sz="180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800">
                <a:solidFill>
                  <a:srgbClr val="A31515"/>
                </a:solidFill>
                <a:latin typeface="Consolas"/>
              </a:rPr>
              <a:t>&gt;</a:t>
            </a:r>
            <a:endParaRPr lang="en-US" sz="1800">
              <a:solidFill>
                <a:prstClr val="black"/>
              </a:solidFill>
              <a:latin typeface="Consolas"/>
            </a:endParaRPr>
          </a:p>
          <a:p>
            <a:pPr marL="0" lvl="0">
              <a:spcBef>
                <a:spcPts val="0"/>
              </a:spcBef>
              <a:buClrTx/>
              <a:buSzTx/>
            </a:pPr>
            <a:endParaRPr lang="en-US" sz="1800">
              <a:solidFill>
                <a:srgbClr val="0000FF"/>
              </a:solidFill>
              <a:latin typeface="Consolas"/>
            </a:endParaRPr>
          </a:p>
          <a:p>
            <a:pPr marL="0" lvl="0">
              <a:spcBef>
                <a:spcPts val="0"/>
              </a:spcBef>
              <a:buClrTx/>
              <a:buSzTx/>
            </a:pPr>
            <a:r>
              <a:rPr lang="en-US" sz="18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lvl="0">
              <a:spcBef>
                <a:spcPts val="0"/>
              </a:spcBef>
              <a:buClrTx/>
              <a:buSzTx/>
            </a:pPr>
            <a:r>
              <a:rPr lang="en-US" sz="180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 indent="0">
              <a:spcBef>
                <a:spcPts val="0"/>
              </a:spcBef>
              <a:buClrTx/>
              <a:buSzTx/>
              <a:buNone/>
            </a:pPr>
            <a:r>
              <a:rPr lang="en-US" sz="18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[] = { 1, 2, 3, 4 };</a:t>
            </a:r>
          </a:p>
          <a:p>
            <a:pPr marL="457200" lvl="1" indent="0">
              <a:spcBef>
                <a:spcPts val="0"/>
              </a:spcBef>
              <a:buClrTx/>
              <a:buSzTx/>
              <a:buNone/>
            </a:pPr>
            <a:r>
              <a:rPr lang="nn-NO" sz="180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800">
                <a:solidFill>
                  <a:prstClr val="black"/>
                </a:solidFill>
                <a:latin typeface="Consolas"/>
              </a:rPr>
              <a:t> i = 0; i &lt; 4; i++)</a:t>
            </a:r>
          </a:p>
          <a:p>
            <a:pPr marL="914400" lvl="2" indent="0">
              <a:spcBef>
                <a:spcPts val="0"/>
              </a:spcBef>
              <a:buClrTx/>
              <a:buSzTx/>
              <a:buNone/>
            </a:pPr>
            <a:r>
              <a:rPr lang="en-US" sz="180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80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80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[i] &lt;&lt; </a:t>
            </a:r>
            <a:r>
              <a:rPr lang="en-US" sz="1800">
                <a:solidFill>
                  <a:srgbClr val="A31515"/>
                </a:solidFill>
                <a:latin typeface="Consolas"/>
              </a:rPr>
              <a:t>'\t'</a:t>
            </a:r>
            <a:r>
              <a:rPr lang="en-US" sz="180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>
              <a:spcBef>
                <a:spcPts val="0"/>
              </a:spcBef>
              <a:buClrTx/>
              <a:buSzTx/>
            </a:pPr>
            <a:r>
              <a:rPr lang="en-US" sz="180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>
              <a:solidFill>
                <a:srgbClr val="A3151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8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Thiết kế và cài đặt </a:t>
            </a:r>
            <a:r>
              <a:rPr lang="en-US" sz="2400"/>
              <a:t>chương trình thực hiện </a:t>
            </a:r>
            <a:r>
              <a:rPr lang="en-US" sz="2400" smtClean="0"/>
              <a:t>các thao tác </a:t>
            </a:r>
            <a:r>
              <a:rPr lang="en-US" sz="2400"/>
              <a:t>sau:</a:t>
            </a:r>
          </a:p>
          <a:p>
            <a:pPr lvl="1"/>
            <a:r>
              <a:rPr lang="en-US" sz="1800" smtClean="0"/>
              <a:t>Khai báo một mảng chứa </a:t>
            </a:r>
            <a:r>
              <a:rPr lang="en-US" sz="1800" b="1" smtClean="0"/>
              <a:t>n</a:t>
            </a:r>
            <a:r>
              <a:rPr lang="en-US" sz="1800" smtClean="0"/>
              <a:t> số nguyên với </a:t>
            </a:r>
            <a:r>
              <a:rPr lang="en-US" sz="1800" b="1"/>
              <a:t>n</a:t>
            </a:r>
            <a:r>
              <a:rPr lang="en-US" sz="1800" smtClean="0"/>
              <a:t> được nhập từ bàn phím</a:t>
            </a:r>
          </a:p>
          <a:p>
            <a:pPr lvl="1"/>
            <a:r>
              <a:rPr lang="en-US" sz="1800" smtClean="0"/>
              <a:t>Đặt giá trị ngẫu nhiên  từ 1 .. 1000 cho các phần tử của mảng (dùng hàm rand())</a:t>
            </a:r>
          </a:p>
          <a:p>
            <a:pPr lvl="1"/>
            <a:r>
              <a:rPr lang="en-US" sz="1800" smtClean="0"/>
              <a:t>Đếm số lượng số chẵn, số lẻ và số chia hết cho 8 của mảng</a:t>
            </a:r>
            <a:endParaRPr lang="en-US" sz="2200" smtClean="0"/>
          </a:p>
          <a:p>
            <a:pPr marL="400050"/>
            <a:endParaRPr lang="en-US" sz="2200" smtClean="0"/>
          </a:p>
          <a:p>
            <a:pPr marL="400050"/>
            <a:r>
              <a:rPr lang="en-US" sz="2200" smtClean="0"/>
              <a:t>Debug đoạn biểu thức sau:</a:t>
            </a:r>
          </a:p>
          <a:p>
            <a:pPr marL="0" indent="0">
              <a:buNone/>
            </a:pPr>
            <a:r>
              <a:rPr lang="en-US" sz="1700" smtClean="0">
                <a:solidFill>
                  <a:srgbClr val="0000FF"/>
                </a:solidFill>
                <a:latin typeface="Consolas"/>
              </a:rPr>
              <a:t>       char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s[100] = </a:t>
            </a:r>
            <a:r>
              <a:rPr lang="en-US" sz="1700">
                <a:solidFill>
                  <a:srgbClr val="A31515"/>
                </a:solidFill>
                <a:latin typeface="Consolas"/>
              </a:rPr>
              <a:t>"1234567890</a:t>
            </a:r>
            <a:r>
              <a:rPr lang="en-US" sz="170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700" smtClean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*p = (</a:t>
            </a:r>
            <a:r>
              <a:rPr lang="en-US" sz="170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 *)s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700" smtClean="0">
                <a:solidFill>
                  <a:prstClr val="black"/>
                </a:solidFill>
                <a:latin typeface="Consolas"/>
              </a:rPr>
              <a:t>       *(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p += 2) =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0x41; cout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&lt;&lt; s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800" smtClean="0"/>
          </a:p>
          <a:p>
            <a:endParaRPr lang="en-US" sz="2400" smtClean="0"/>
          </a:p>
          <a:p>
            <a:r>
              <a:rPr lang="en-US" sz="2400" smtClean="0"/>
              <a:t>Viết chương trình thực hiện các thao tác sau:</a:t>
            </a:r>
          </a:p>
          <a:p>
            <a:pPr lvl="1"/>
            <a:r>
              <a:rPr lang="en-US" sz="1800" smtClean="0"/>
              <a:t>Nhập giá trị cho xâu ký tự </a:t>
            </a:r>
            <a:r>
              <a:rPr lang="en-US" sz="2000" b="1" smtClean="0"/>
              <a:t>s</a:t>
            </a:r>
            <a:r>
              <a:rPr lang="en-US" sz="1800" smtClean="0"/>
              <a:t> (chứa được nhiều nhất 49 ký tự khác NULL)</a:t>
            </a:r>
          </a:p>
          <a:p>
            <a:pPr lvl="1"/>
            <a:r>
              <a:rPr lang="en-US" sz="1800" smtClean="0"/>
              <a:t>In </a:t>
            </a:r>
            <a:r>
              <a:rPr lang="en-US" sz="1800" b="1"/>
              <a:t>s</a:t>
            </a:r>
            <a:r>
              <a:rPr lang="en-US" sz="1800" smtClean="0"/>
              <a:t> ra màn hình với các chữ cái thường (VD. s = “123ABC” </a:t>
            </a:r>
            <a:r>
              <a:rPr lang="en-US" sz="1800" smtClean="0">
                <a:sym typeface="Symbol"/>
              </a:rPr>
              <a:t></a:t>
            </a:r>
            <a:r>
              <a:rPr lang="en-US" sz="1800" smtClean="0"/>
              <a:t> 123abc)</a:t>
            </a:r>
          </a:p>
          <a:p>
            <a:pPr lvl="1"/>
            <a:r>
              <a:rPr lang="en-US" sz="1800" smtClean="0"/>
              <a:t>Đổi </a:t>
            </a:r>
            <a:r>
              <a:rPr lang="en-US" sz="1800" b="1"/>
              <a:t>s</a:t>
            </a:r>
            <a:r>
              <a:rPr lang="en-US" sz="1800" smtClean="0"/>
              <a:t> thành số nguyên và gán cho biến </a:t>
            </a:r>
            <a:r>
              <a:rPr lang="en-US" sz="1800" b="1" smtClean="0"/>
              <a:t>a</a:t>
            </a:r>
            <a:r>
              <a:rPr lang="en-US" sz="1800" smtClean="0"/>
              <a:t> (VD. s = “123abc” </a:t>
            </a:r>
            <a:r>
              <a:rPr lang="en-US" sz="1800" smtClean="0">
                <a:sym typeface="Symbol"/>
              </a:rPr>
              <a:t> a = 123)</a:t>
            </a:r>
          </a:p>
          <a:p>
            <a:pPr marL="457200" lvl="1" indent="0">
              <a:buNone/>
            </a:pPr>
            <a:r>
              <a:rPr lang="en-US" sz="1800" b="1" smtClean="0">
                <a:sym typeface="Symbol"/>
              </a:rPr>
              <a:t>Yêu cầu: Duyệt các ký tự của s bằng con trỏ</a:t>
            </a:r>
          </a:p>
        </p:txBody>
      </p:sp>
    </p:spTree>
    <p:extLst>
      <p:ext uri="{BB962C8B-B14F-4D97-AF65-F5344CB8AC3E}">
        <p14:creationId xmlns:p14="http://schemas.microsoft.com/office/powerpoint/2010/main" val="521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6002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kiểu </a:t>
            </a:r>
            <a:r>
              <a:rPr lang="pt-BR" b="1">
                <a:solidFill>
                  <a:schemeClr val="tx1"/>
                </a:solidFill>
                <a:latin typeface="Consolas"/>
              </a:rPr>
              <a:t>tên_hàm(danh sách tham số)</a:t>
            </a:r>
          </a:p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{</a:t>
            </a:r>
            <a:endParaRPr lang="pt-BR" b="1">
              <a:solidFill>
                <a:schemeClr val="tx1"/>
              </a:solidFill>
              <a:latin typeface="Consolas"/>
            </a:endParaRPr>
          </a:p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   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	    các </a:t>
            </a:r>
            <a:r>
              <a:rPr lang="pt-BR" b="1">
                <a:solidFill>
                  <a:schemeClr val="tx1"/>
                </a:solidFill>
                <a:latin typeface="Consolas"/>
              </a:rPr>
              <a:t>biểu thức</a:t>
            </a:r>
          </a:p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}</a:t>
            </a:r>
            <a:endParaRPr lang="pt-BR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smtClean="0"/>
              <a:t>Vi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factorial(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n)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{ ... }</a:t>
            </a:r>
          </a:p>
          <a:p>
            <a:pPr lvl="2">
              <a:buClr>
                <a:prstClr val="white"/>
              </a:buClr>
            </a:pP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x, </a:t>
            </a:r>
            <a:r>
              <a:rPr lang="pt-BR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n)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{ ... }</a:t>
            </a:r>
          </a:p>
          <a:p>
            <a:pPr lvl="2">
              <a:buClr>
                <a:prstClr val="white"/>
              </a:buClr>
            </a:pPr>
            <a:endParaRPr lang="pt-BR" sz="1700">
              <a:solidFill>
                <a:srgbClr val="0000FF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void </a:t>
            </a:r>
            <a:r>
              <a:rPr lang="pt-BR" sz="1700">
                <a:solidFill>
                  <a:schemeClr val="tx1"/>
                </a:solidFill>
                <a:latin typeface="Consolas"/>
              </a:rPr>
              <a:t>main</a:t>
            </a:r>
            <a:r>
              <a:rPr lang="pt-BR" sz="1700" smtClean="0">
                <a:solidFill>
                  <a:schemeClr val="tx1"/>
                </a:solidFill>
                <a:latin typeface="Consolas"/>
              </a:rPr>
              <a:t>() { ... }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prototype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6002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	kiểu </a:t>
            </a:r>
            <a:r>
              <a:rPr lang="pt-BR" b="1">
                <a:solidFill>
                  <a:schemeClr val="tx1"/>
                </a:solidFill>
                <a:latin typeface="Consolas"/>
              </a:rPr>
              <a:t>tên_hàm(danh sách 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kiểu);</a:t>
            </a:r>
            <a:endParaRPr lang="pt-BR" b="1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smtClean="0"/>
              <a:t>Vi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factorial(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);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7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int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);</a:t>
            </a:r>
            <a:endParaRPr lang="pt-BR" sz="17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55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676400" y="1295400"/>
            <a:ext cx="6781800" cy="381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Bảng 4.2. Quy tắc tham số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852086062"/>
              </p:ext>
            </p:extLst>
          </p:nvPr>
        </p:nvGraphicFramePr>
        <p:xfrm>
          <a:off x="1905000" y="1651000"/>
          <a:ext cx="523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Tham số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Khai báo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Tham trị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kiểu tên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Mảng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kiểu tên[]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 trỏ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kiểu * tên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Tham chiếu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kiểu &amp; tên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66800" y="4267200"/>
            <a:ext cx="7290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/>
              <a:t>Chú ý: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Dùng tham số con trỏ thay cho mảng trong prototype của hàm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mtClean="0"/>
              <a:t>VD.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 smtClean="0"/>
              <a:t> sum(</a:t>
            </a:r>
            <a:r>
              <a:rPr lang="en-US" smtClean="0">
                <a:solidFill>
                  <a:srgbClr val="0000FF"/>
                </a:solidFill>
              </a:rPr>
              <a:t>int</a:t>
            </a:r>
            <a:r>
              <a:rPr lang="en-US" smtClean="0"/>
              <a:t> *,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 smtClean="0"/>
              <a:t>);</a:t>
            </a:r>
          </a:p>
          <a:p>
            <a:pPr lvl="1"/>
            <a:endParaRPr lang="en-US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Có thể dùng từ khóa </a:t>
            </a:r>
            <a:r>
              <a:rPr lang="en-US" smtClean="0">
                <a:solidFill>
                  <a:srgbClr val="0000FF"/>
                </a:solidFill>
              </a:rPr>
              <a:t>const</a:t>
            </a:r>
            <a:r>
              <a:rPr lang="en-US" smtClean="0"/>
              <a:t> để cấm thay đổi giá trị các tham số trong hàm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mtClean="0"/>
              <a:t>VD.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 smtClean="0"/>
              <a:t> max(</a:t>
            </a:r>
            <a:r>
              <a:rPr lang="en-US" smtClean="0">
                <a:solidFill>
                  <a:srgbClr val="0000FF"/>
                </a:solidFill>
              </a:rPr>
              <a:t>const</a:t>
            </a:r>
            <a:r>
              <a:rPr lang="en-US" smtClean="0"/>
              <a:t>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 smtClean="0"/>
              <a:t>, </a:t>
            </a: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 smtClean="0"/>
              <a:t>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 smtClean="0"/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mặc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endParaRPr lang="en-US" smtClean="0"/>
          </a:p>
          <a:p>
            <a:pPr lvl="2"/>
            <a:r>
              <a:rPr lang="en-US" err="1"/>
              <a:t>Đ</a:t>
            </a:r>
            <a:r>
              <a:rPr lang="en-US" err="1" smtClean="0"/>
              <a:t>ược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sẵn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endParaRPr lang="en-US"/>
          </a:p>
          <a:p>
            <a:pPr lvl="2"/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ở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 smtClean="0"/>
              <a:t>số</a:t>
            </a:r>
            <a:endParaRPr lang="en-US" smtClean="0"/>
          </a:p>
          <a:p>
            <a:pPr lvl="2"/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cần</a:t>
            </a:r>
            <a:r>
              <a:rPr lang="en-US" smtClean="0"/>
              <a:t> </a:t>
            </a:r>
            <a:r>
              <a:rPr lang="en-US" err="1" smtClean="0"/>
              <a:t>truyền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khác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mặc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endParaRPr lang="en-US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9600" y="2983468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38200" y="3352800"/>
            <a:ext cx="7848600" cy="2819400"/>
          </a:xfrm>
        </p:spPr>
        <p:txBody>
          <a:bodyPr>
            <a:normAutofit/>
          </a:bodyPr>
          <a:lstStyle/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x, </a:t>
            </a:r>
            <a:r>
              <a:rPr lang="pt-BR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N = 2) {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...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z="1600">
              <a:solidFill>
                <a:prstClr val="black"/>
              </a:solidFill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600" smtClean="0">
                <a:solidFill>
                  <a:prstClr val="black"/>
                </a:solidFill>
              </a:rPr>
              <a:t>	a </a:t>
            </a:r>
            <a:r>
              <a:rPr lang="en-US" sz="1600">
                <a:solidFill>
                  <a:prstClr val="black"/>
                </a:solidFill>
              </a:rPr>
              <a:t>= </a:t>
            </a:r>
            <a:r>
              <a:rPr lang="en-US" sz="1600" smtClean="0">
                <a:solidFill>
                  <a:prstClr val="black"/>
                </a:solidFill>
              </a:rPr>
              <a:t>power(3);</a:t>
            </a:r>
            <a:r>
              <a:rPr lang="en-US" sz="1600">
                <a:solidFill>
                  <a:prstClr val="black"/>
                </a:solidFill>
              </a:rPr>
              <a:t>	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// N = 2</a:t>
            </a:r>
            <a:endParaRPr lang="en-US" sz="1600">
              <a:solidFill>
                <a:prstClr val="black"/>
              </a:solidFill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z="1600" smtClean="0">
                <a:solidFill>
                  <a:prstClr val="black"/>
                </a:solidFill>
              </a:rPr>
              <a:t>	a </a:t>
            </a:r>
            <a:r>
              <a:rPr lang="en-US" sz="1600">
                <a:solidFill>
                  <a:prstClr val="black"/>
                </a:solidFill>
              </a:rPr>
              <a:t>= </a:t>
            </a:r>
            <a:r>
              <a:rPr lang="en-US" sz="1600" smtClean="0">
                <a:solidFill>
                  <a:prstClr val="black"/>
                </a:solidFill>
              </a:rPr>
              <a:t>power(3, 4);</a:t>
            </a:r>
            <a:r>
              <a:rPr lang="en-US" sz="1600">
                <a:solidFill>
                  <a:prstClr val="black"/>
                </a:solidFill>
              </a:rPr>
              <a:t>	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// N = 4</a:t>
            </a:r>
            <a:endParaRPr lang="en-US" sz="160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18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600200"/>
          </a:xfrm>
        </p:spPr>
        <p:txBody>
          <a:bodyPr>
            <a:normAutofit/>
          </a:bodyPr>
          <a:lstStyle/>
          <a:p>
            <a:pPr marL="0" indent="-91440"/>
            <a:r>
              <a:rPr lang="pt-BR" b="1" smtClean="0">
                <a:solidFill>
                  <a:schemeClr val="tx1"/>
                </a:solidFill>
                <a:latin typeface="Consolas"/>
              </a:rPr>
              <a:t>		</a:t>
            </a:r>
            <a:r>
              <a:rPr lang="pt-BR" b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pPr lvl="4"/>
            <a:r>
              <a:rPr lang="pt-BR" i="1">
                <a:solidFill>
                  <a:schemeClr val="tx1"/>
                </a:solidFill>
                <a:latin typeface="Consolas"/>
              </a:rPr>
              <a:t>	</a:t>
            </a:r>
            <a:r>
              <a:rPr lang="pt-BR" sz="1600" smtClean="0">
                <a:solidFill>
                  <a:schemeClr val="tx1"/>
                </a:solidFill>
                <a:latin typeface="Consolas"/>
              </a:rPr>
              <a:t>// thoát khỏi hàm</a:t>
            </a:r>
            <a:endParaRPr lang="pt-BR" sz="1600" b="1" smtClean="0">
              <a:solidFill>
                <a:schemeClr val="tx1"/>
              </a:solidFill>
              <a:latin typeface="Consolas"/>
            </a:endParaRPr>
          </a:p>
          <a:p>
            <a:pPr lvl="4"/>
            <a:r>
              <a:rPr lang="pt-BR" sz="1600" smtClean="0">
                <a:solidFill>
                  <a:schemeClr val="tx1"/>
                </a:solidFill>
                <a:latin typeface="Consolas"/>
              </a:rPr>
              <a:t>	// dùng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cho các hàm kiểu void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smtClean="0"/>
              <a:t>Vi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// các biểu thức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8000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(a == 0) 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8000"/>
                </a:solidFill>
                <a:latin typeface="Consolas"/>
              </a:rPr>
              <a:t>    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// các biểu thức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6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tử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600200"/>
          </a:xfrm>
        </p:spPr>
        <p:txBody>
          <a:bodyPr>
            <a:normAutofit/>
          </a:bodyPr>
          <a:lstStyle/>
          <a:p>
            <a:pPr lvl="2"/>
            <a:r>
              <a:rPr lang="pt-BR" b="1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pt-BR" b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b="1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pt-BR" b="1">
                <a:solidFill>
                  <a:schemeClr val="tx1"/>
                </a:solidFill>
                <a:latin typeface="Consolas"/>
              </a:rPr>
              <a:t>(biểu thức);</a:t>
            </a:r>
          </a:p>
          <a:p>
            <a:pPr lvl="2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 thoát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khỏi hàm</a:t>
            </a:r>
            <a:endParaRPr lang="pt-BR" sz="1600" b="1">
              <a:solidFill>
                <a:schemeClr val="tx1"/>
              </a:solidFill>
              <a:latin typeface="Consolas"/>
            </a:endParaRPr>
          </a:p>
          <a:p>
            <a:pPr lvl="2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 dùng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cho các hàm khác kiểu void</a:t>
            </a:r>
          </a:p>
          <a:p>
            <a:pPr lvl="2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 trả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về cho hàm giá trị của </a:t>
            </a:r>
            <a:r>
              <a:rPr lang="pt-BR" sz="1600" b="1">
                <a:solidFill>
                  <a:schemeClr val="tx1"/>
                </a:solidFill>
                <a:latin typeface="Consolas"/>
              </a:rPr>
              <a:t>biểu thức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smtClean="0"/>
              <a:t>Vi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8000"/>
                </a:solidFill>
                <a:latin typeface="Consolas"/>
              </a:rPr>
              <a:t>// hàm tính giá trị lớn nhất của a và b</a:t>
            </a:r>
            <a:endParaRPr lang="pt-BR" sz="1700">
              <a:solidFill>
                <a:srgbClr val="0000FF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max(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a, </a:t>
            </a:r>
            <a:r>
              <a:rPr lang="pt-BR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b)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(a &gt; b)		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//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a;	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// return (a &gt; b? a: b);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b;		</a:t>
            </a:r>
            <a:r>
              <a:rPr lang="pt-BR" sz="1700">
                <a:solidFill>
                  <a:srgbClr val="008000"/>
                </a:solidFill>
                <a:latin typeface="Consolas"/>
              </a:rPr>
              <a:t>//</a:t>
            </a:r>
            <a:endParaRPr lang="pt-BR" sz="1700">
              <a:solidFill>
                <a:prstClr val="black"/>
              </a:solidFill>
              <a:latin typeface="Consolas"/>
            </a:endParaRP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0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1600200"/>
          </a:xfrm>
        </p:spPr>
        <p:txBody>
          <a:bodyPr>
            <a:normAutofit/>
          </a:bodyPr>
          <a:lstStyle/>
          <a:p>
            <a:pPr lvl="2"/>
            <a:r>
              <a:rPr lang="pt-BR" b="1">
                <a:solidFill>
                  <a:schemeClr val="tx1"/>
                </a:solidFill>
                <a:latin typeface="Consolas"/>
              </a:rPr>
              <a:t>tên_hàm(danh sách đối số)</a:t>
            </a:r>
          </a:p>
          <a:p>
            <a:pPr marL="868680" lvl="1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</a:t>
            </a:r>
            <a:r>
              <a:rPr lang="pt-BR" sz="1600" b="1" smtClean="0">
                <a:solidFill>
                  <a:schemeClr val="tx1"/>
                </a:solidFill>
                <a:latin typeface="Consolas"/>
              </a:rPr>
              <a:t> tên_hàm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phải được khai báo trước khi gọi</a:t>
            </a:r>
          </a:p>
          <a:p>
            <a:pPr marL="868680" lvl="1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 </a:t>
            </a:r>
            <a:r>
              <a:rPr lang="pt-BR" sz="1600" b="1" smtClean="0">
                <a:solidFill>
                  <a:schemeClr val="tx1"/>
                </a:solidFill>
                <a:latin typeface="Consolas"/>
              </a:rPr>
              <a:t>danh </a:t>
            </a:r>
            <a:r>
              <a:rPr lang="pt-BR" sz="1600" b="1">
                <a:solidFill>
                  <a:schemeClr val="tx1"/>
                </a:solidFill>
                <a:latin typeface="Consolas"/>
              </a:rPr>
              <a:t>sách đối số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phải phù hợp với </a:t>
            </a:r>
            <a:r>
              <a:rPr lang="pt-BR" sz="1600" b="1">
                <a:solidFill>
                  <a:schemeClr val="tx1"/>
                </a:solidFill>
                <a:latin typeface="Consolas"/>
              </a:rPr>
              <a:t>danh sách tham số </a:t>
            </a:r>
            <a:endParaRPr lang="pt-BR" sz="1600" b="1" smtClean="0">
              <a:solidFill>
                <a:schemeClr val="tx1"/>
              </a:solidFill>
              <a:latin typeface="Consolas"/>
            </a:endParaRPr>
          </a:p>
          <a:p>
            <a:pPr marL="868680" lvl="1">
              <a:buClrTx/>
            </a:pPr>
            <a:r>
              <a:rPr lang="pt-BR" sz="1600" smtClean="0">
                <a:solidFill>
                  <a:schemeClr val="tx1"/>
                </a:solidFill>
                <a:latin typeface="Consolas"/>
              </a:rPr>
              <a:t>//     về </a:t>
            </a:r>
            <a:r>
              <a:rPr lang="pt-BR" sz="1600">
                <a:solidFill>
                  <a:schemeClr val="tx1"/>
                </a:solidFill>
                <a:latin typeface="Consolas"/>
              </a:rPr>
              <a:t>số lượng và kiểu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609600" y="3364468"/>
            <a:ext cx="812082" cy="369332"/>
          </a:xfrm>
        </p:spPr>
        <p:txBody>
          <a:bodyPr/>
          <a:lstStyle/>
          <a:p>
            <a:r>
              <a:rPr lang="en-US" smtClean="0"/>
              <a:t>Vi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38200" y="3733800"/>
            <a:ext cx="7848600" cy="2438400"/>
          </a:xfrm>
        </p:spPr>
        <p:txBody>
          <a:bodyPr/>
          <a:lstStyle/>
          <a:p>
            <a:pPr lvl="2">
              <a:buClr>
                <a:prstClr val="white"/>
              </a:buClr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700">
                <a:solidFill>
                  <a:schemeClr val="tx1"/>
                </a:solidFill>
                <a:latin typeface="Consolas"/>
              </a:rPr>
              <a:t> main() 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chemeClr val="tx1"/>
                </a:solidFill>
                <a:latin typeface="Consolas"/>
              </a:rPr>
              <a:t>{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schemeClr val="tx1"/>
                </a:solidFill>
                <a:latin typeface="Consolas"/>
              </a:rPr>
              <a:t> f = Factorial(5);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latin typeface="Consolas"/>
              </a:rPr>
              <a:t> </a:t>
            </a:r>
            <a:r>
              <a:rPr lang="pt-BR" sz="1700">
                <a:solidFill>
                  <a:schemeClr val="tx1"/>
                </a:solidFill>
                <a:latin typeface="Consolas"/>
              </a:rPr>
              <a:t>p = </a:t>
            </a:r>
            <a:r>
              <a:rPr lang="pt-BR" sz="1700" smtClean="0">
                <a:solidFill>
                  <a:schemeClr val="tx1"/>
                </a:solidFill>
                <a:latin typeface="Consolas"/>
              </a:rPr>
              <a:t>power(2.5</a:t>
            </a:r>
            <a:r>
              <a:rPr lang="pt-BR" sz="1700">
                <a:solidFill>
                  <a:schemeClr val="tx1"/>
                </a:solidFill>
                <a:latin typeface="Consolas"/>
              </a:rPr>
              <a:t>, 3);</a:t>
            </a:r>
          </a:p>
          <a:p>
            <a:pPr lvl="2">
              <a:buClr>
                <a:prstClr val="white"/>
              </a:buClr>
            </a:pPr>
            <a:r>
              <a:rPr lang="pt-BR" sz="1700">
                <a:solidFill>
                  <a:schemeClr val="tx1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>
                <a:effectLst/>
              </a:rPr>
              <a:t>Bảng</a:t>
            </a:r>
            <a:r>
              <a:rPr lang="en-US" smtClean="0">
                <a:effectLst/>
              </a:rPr>
              <a:t> 4.2. Quy tắc truyền đối số</a:t>
            </a:r>
            <a:endParaRPr lang="en-US">
              <a:effectLst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05592982"/>
              </p:ext>
            </p:extLst>
          </p:nvPr>
        </p:nvGraphicFramePr>
        <p:xfrm>
          <a:off x="838200" y="1600200"/>
          <a:ext cx="784860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830"/>
                <a:gridCol w="1365943"/>
                <a:gridCol w="1365943"/>
                <a:gridCol w="1365943"/>
                <a:gridCol w="1365943"/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Đối</a:t>
                      </a:r>
                      <a:r>
                        <a:rPr lang="en-US" b="0" baseline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="0" baseline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số</a:t>
                      </a:r>
                      <a:r>
                        <a:rPr lang="en-US" b="0" baseline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/ </a:t>
                      </a: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Tham</a:t>
                      </a:r>
                      <a:r>
                        <a:rPr lang="en-US" b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số</a:t>
                      </a:r>
                      <a:endParaRPr lang="en-US" b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Tham</a:t>
                      </a:r>
                      <a:r>
                        <a:rPr lang="en-US" b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trị</a:t>
                      </a:r>
                      <a:endParaRPr lang="en-US" b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Mảng</a:t>
                      </a:r>
                      <a:endParaRPr lang="en-US" b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 </a:t>
                      </a: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trỏ</a:t>
                      </a:r>
                      <a:endParaRPr lang="en-US" b="0" smtClean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Tham</a:t>
                      </a:r>
                      <a:r>
                        <a:rPr lang="en-US" b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="0" err="1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chiếu</a:t>
                      </a:r>
                      <a:endParaRPr lang="en-US" b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Hằng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giá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aseline="0" err="1" smtClean="0">
                          <a:latin typeface="Consolas" pitchFamily="49" charset="0"/>
                          <a:cs typeface="Consolas" pitchFamily="49" charset="0"/>
                        </a:rPr>
                        <a:t>trị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Biến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aseline="0" err="1" smtClean="0">
                          <a:latin typeface="Consolas" pitchFamily="49" charset="0"/>
                          <a:cs typeface="Consolas" pitchFamily="49" charset="0"/>
                        </a:rPr>
                        <a:t>đơn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Tham</a:t>
                      </a:r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chiếu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Con</a:t>
                      </a:r>
                      <a:r>
                        <a:rPr lang="en-US" baseline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aseline="0" err="1" smtClean="0">
                          <a:latin typeface="Consolas" pitchFamily="49" charset="0"/>
                          <a:cs typeface="Consolas" pitchFamily="49" charset="0"/>
                        </a:rPr>
                        <a:t>trỏ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Mảng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 smtClean="0">
                          <a:latin typeface="Consolas" pitchFamily="49" charset="0"/>
                          <a:cs typeface="Consolas" pitchFamily="49" charset="0"/>
                        </a:rPr>
                        <a:t>tên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336" marR="923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69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Quy tắc truyền đối số</a:t>
            </a:r>
            <a:endParaRPr lang="en-US" i="1" smtClean="0">
              <a:solidFill>
                <a:srgbClr val="FFC000"/>
              </a:solidFill>
            </a:endParaRPr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 fontScale="92500" lnSpcReduction="10000"/>
          </a:bodyPr>
          <a:lstStyle/>
          <a:p>
            <a:endParaRPr lang="en-US" smtClean="0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>
                <a:solidFill>
                  <a:srgbClr val="008000"/>
                </a:solidFill>
                <a:latin typeface="Consolas"/>
              </a:rPr>
              <a:t>hàm tính tổng N phần tử của mảng A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sum(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A[],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>
                <a:solidFill>
                  <a:prstClr val="black"/>
                </a:solidFill>
                <a:latin typeface="Consolas"/>
              </a:rPr>
              <a:t> s = 0;</a:t>
            </a:r>
          </a:p>
          <a:p>
            <a:r>
              <a:rPr lang="nn-NO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>
                <a:solidFill>
                  <a:prstClr val="black"/>
                </a:solidFill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int</a:t>
            </a:r>
            <a:r>
              <a:rPr lang="nn-NO">
                <a:solidFill>
                  <a:prstClr val="black"/>
                </a:solidFill>
                <a:latin typeface="Consolas"/>
              </a:rPr>
              <a:t> i = 0; i &lt; N; i++)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       s += A[i];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>
                <a:solidFill>
                  <a:prstClr val="black"/>
                </a:solidFill>
                <a:latin typeface="Consolas"/>
              </a:rPr>
              <a:t> s;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>
                <a:solidFill>
                  <a:prstClr val="black"/>
                </a:solidFill>
                <a:latin typeface="Consolas"/>
              </a:rPr>
              <a:t> arr[] = { 1, 2, 3, 4 };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 </a:t>
            </a:r>
            <a:r>
              <a:rPr lang="en-US">
                <a:solidFill>
                  <a:prstClr val="black"/>
                </a:solidFill>
                <a:latin typeface="Consolas"/>
              </a:rPr>
              <a:t>=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sum(arr</a:t>
            </a:r>
            <a:r>
              <a:rPr lang="en-US">
                <a:solidFill>
                  <a:prstClr val="black"/>
                </a:solidFill>
                <a:latin typeface="Consolas"/>
              </a:rPr>
              <a:t>, 4);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2.2. </a:t>
            </a:r>
            <a:r>
              <a:rPr lang="en-US" err="1" smtClean="0"/>
              <a:t>Chú</a:t>
            </a:r>
            <a:r>
              <a:rPr lang="en-US" smtClean="0"/>
              <a:t> </a:t>
            </a:r>
            <a:r>
              <a:rPr lang="en-US" err="1" smtClean="0"/>
              <a:t>thích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hay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 smtClean="0"/>
              <a:t>trình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9600" y="2057400"/>
            <a:ext cx="868186" cy="36933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438400"/>
            <a:ext cx="7848600" cy="3733800"/>
          </a:xfrm>
        </p:spPr>
        <p:txBody>
          <a:bodyPr>
            <a:no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tính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</a:rPr>
              <a:t>x^n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r>
              <a:rPr lang="vi-VN" sz="1400">
                <a:solidFill>
                  <a:srgbClr val="008000"/>
                </a:solidFill>
                <a:latin typeface="Consolas"/>
              </a:rPr>
              <a:t>// x - số thực, n - số nguyên dương</a:t>
            </a:r>
            <a:endParaRPr lang="vi-VN" sz="1400">
              <a:solidFill>
                <a:prstClr val="black"/>
              </a:solidFill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4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sz="140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585216" lvl="1" indent="0">
              <a:buNone/>
            </a:pPr>
            <a:r>
              <a:rPr lang="en-US" sz="1400">
                <a:solidFill>
                  <a:srgbClr val="008000"/>
                </a:solidFill>
                <a:latin typeface="Consolas"/>
              </a:rPr>
              <a:t>/*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 sz="1400">
                <a:solidFill>
                  <a:srgbClr val="008000"/>
                </a:solidFill>
                <a:latin typeface="Consolas"/>
              </a:rPr>
              <a:t>double g = 1;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nn-NO" sz="1400">
                <a:solidFill>
                  <a:srgbClr val="008000"/>
                </a:solidFill>
                <a:latin typeface="Consolas"/>
              </a:rPr>
              <a:t>for (int i = 0; i &lt; n; i++) </a:t>
            </a:r>
            <a:endParaRPr lang="nn-NO" sz="1400" smtClean="0">
              <a:solidFill>
                <a:srgbClr val="008000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nn-NO" sz="1400">
                <a:solidFill>
                  <a:srgbClr val="008000"/>
                </a:solidFill>
                <a:latin typeface="Consolas"/>
              </a:rPr>
              <a:t>	</a:t>
            </a:r>
            <a:r>
              <a:rPr lang="nn-NO" sz="1400" smtClean="0">
                <a:solidFill>
                  <a:srgbClr val="008000"/>
                </a:solidFill>
                <a:latin typeface="Consolas"/>
              </a:rPr>
              <a:t>g </a:t>
            </a:r>
            <a:r>
              <a:rPr lang="nn-NO" sz="1400">
                <a:solidFill>
                  <a:srgbClr val="008000"/>
                </a:solidFill>
                <a:latin typeface="Consolas"/>
              </a:rPr>
              <a:t>*= x;</a:t>
            </a:r>
            <a:endParaRPr lang="nn-NO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 sz="1400">
                <a:solidFill>
                  <a:srgbClr val="008000"/>
                </a:solidFill>
                <a:latin typeface="Consolas"/>
              </a:rPr>
              <a:t>return g;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*/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(n == 0) </a:t>
            </a:r>
          </a:p>
          <a:p>
            <a:pPr marL="850392" lvl="2" indent="0">
              <a:buNone/>
            </a:pPr>
            <a:r>
              <a:rPr lang="en-US" sz="140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>
                <a:solidFill>
                  <a:prstClr val="black"/>
                </a:solidFill>
                <a:latin typeface="Consolas"/>
              </a:rPr>
              <a:t> 1</a:t>
            </a:r>
            <a:r>
              <a:rPr lang="en-US" sz="1400" smtClean="0">
                <a:solidFill>
                  <a:prstClr val="black"/>
                </a:solidFill>
                <a:latin typeface="Consolas"/>
              </a:rPr>
              <a:t>;	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x^0 = 1</a:t>
            </a:r>
            <a:endParaRPr lang="en-US" sz="1400">
              <a:solidFill>
                <a:prstClr val="black"/>
              </a:solidFill>
              <a:latin typeface="Consolas"/>
            </a:endParaRPr>
          </a:p>
          <a:p>
            <a:pPr marL="585216" lvl="1" indent="0">
              <a:buNone/>
            </a:pPr>
            <a:r>
              <a:rPr lang="pt-BR" sz="140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>
                <a:solidFill>
                  <a:prstClr val="black"/>
                </a:solidFill>
                <a:latin typeface="Consolas"/>
              </a:rPr>
              <a:t> x * </a:t>
            </a:r>
            <a:r>
              <a:rPr lang="pt-BR" sz="1400" smtClean="0">
                <a:solidFill>
                  <a:prstClr val="black"/>
                </a:solidFill>
                <a:latin typeface="Consolas"/>
              </a:rPr>
              <a:t>power(x</a:t>
            </a:r>
            <a:r>
              <a:rPr lang="pt-BR" sz="1400">
                <a:solidFill>
                  <a:prstClr val="black"/>
                </a:solidFill>
                <a:latin typeface="Consolas"/>
              </a:rPr>
              <a:t>, n - 1</a:t>
            </a:r>
            <a:r>
              <a:rPr lang="pt-BR" sz="1400" smtClean="0">
                <a:solidFill>
                  <a:prstClr val="black"/>
                </a:solidFill>
                <a:latin typeface="Consolas"/>
              </a:rPr>
              <a:t>);</a:t>
            </a:r>
            <a:endParaRPr lang="pt-BR" sz="1400">
              <a:solidFill>
                <a:prstClr val="black"/>
              </a:solidFill>
              <a:latin typeface="Consolas"/>
            </a:endParaRPr>
          </a:p>
          <a:p>
            <a:r>
              <a:rPr lang="en-US" sz="140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876800" y="2438400"/>
            <a:ext cx="3733800" cy="713232"/>
          </a:xfrm>
          <a:prstGeom prst="leftArrow">
            <a:avLst>
              <a:gd name="adj1" fmla="val 680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876800" y="3733800"/>
            <a:ext cx="3735946" cy="941832"/>
          </a:xfrm>
          <a:prstGeom prst="leftArrow">
            <a:avLst>
              <a:gd name="adj1" fmla="val 68057"/>
              <a:gd name="adj2" fmla="val 39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bỏ</a:t>
            </a:r>
            <a:r>
              <a:rPr lang="en-US" smtClean="0"/>
              <a:t> </a:t>
            </a:r>
            <a:r>
              <a:rPr lang="en-US" err="1" smtClean="0"/>
              <a:t>tạm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 </a:t>
            </a:r>
            <a:r>
              <a:rPr lang="en-US" err="1" smtClean="0"/>
              <a:t>đoạn</a:t>
            </a:r>
            <a:r>
              <a:rPr lang="en-US" smtClean="0"/>
              <a:t> </a:t>
            </a:r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878946" y="5105400"/>
            <a:ext cx="3733800" cy="713232"/>
          </a:xfrm>
          <a:prstGeom prst="leftArrow">
            <a:avLst>
              <a:gd name="adj1" fmla="val 680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Làm</a:t>
            </a:r>
            <a:r>
              <a:rPr lang="en-US" smtClean="0"/>
              <a:t> </a:t>
            </a:r>
            <a:r>
              <a:rPr lang="en-US" err="1" smtClean="0"/>
              <a:t>rõ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Quy tắc truyền đối số</a:t>
            </a:r>
            <a:endParaRPr lang="en-US" i="1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change1(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a) { a++; }</a:t>
            </a:r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change2(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*p) { (*p)++; }</a:t>
            </a:r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vi-VN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change3(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&amp;r) </a:t>
            </a:r>
            <a:r>
              <a:rPr lang="en-US">
                <a:solidFill>
                  <a:prstClr val="black"/>
                </a:solidFill>
                <a:latin typeface="Consolas"/>
              </a:rPr>
              <a:t>{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r++; }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vi-VN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change4(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&amp;r) { r++;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vi-VN">
                <a:solidFill>
                  <a:srgbClr val="008000"/>
                </a:solidFill>
                <a:latin typeface="Consolas"/>
              </a:rPr>
              <a:t>//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báo lỗi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vi-VN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main() 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change1(x);	</a:t>
            </a:r>
            <a:r>
              <a:rPr lang="vi-VN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vi-VN">
                <a:solidFill>
                  <a:srgbClr val="008000"/>
                </a:solidFill>
                <a:latin typeface="Consolas"/>
              </a:rPr>
              <a:t>/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x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không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thay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đổi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change2(&amp;x);	</a:t>
            </a:r>
            <a:r>
              <a:rPr lang="en-US">
                <a:solidFill>
                  <a:srgbClr val="008000"/>
                </a:solidFill>
                <a:latin typeface="Consolas"/>
              </a:rPr>
              <a:t>// x =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11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change3(x);	</a:t>
            </a:r>
            <a:r>
              <a:rPr lang="en-US">
                <a:solidFill>
                  <a:srgbClr val="008000"/>
                </a:solidFill>
                <a:latin typeface="Consolas"/>
              </a:rPr>
              <a:t>// x = 12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72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2" name="Flowchart: Document 1"/>
          <p:cNvSpPr/>
          <p:nvPr/>
        </p:nvSpPr>
        <p:spPr>
          <a:xfrm>
            <a:off x="1143000" y="2514600"/>
            <a:ext cx="3276600" cy="32766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1.cpp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endParaRPr lang="en-US" sz="160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a)</a:t>
            </a:r>
            <a:endParaRPr lang="en-US" sz="1600" smtClean="0">
              <a:solidFill>
                <a:schemeClr val="bg1"/>
              </a:solidFill>
              <a:latin typeface="Consolas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không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goo</a:t>
            </a:r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Consolas"/>
              </a:rPr>
              <a:t>}</a:t>
            </a:r>
          </a:p>
          <a:p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a,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b)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foo</a:t>
            </a:r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chemeClr val="tx1"/>
                </a:solidFill>
                <a:latin typeface="Consolas"/>
              </a:rPr>
              <a:t>}</a:t>
            </a:r>
            <a:endParaRPr lang="en-US" sz="160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5108448" y="1888901"/>
            <a:ext cx="3273552" cy="1844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2.cpp</a:t>
            </a:r>
          </a:p>
          <a:p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prototype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);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);</a:t>
            </a:r>
            <a:endParaRPr lang="en-US" sz="160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5108448" y="4174901"/>
            <a:ext cx="3273552" cy="1844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1.cpp</a:t>
            </a:r>
          </a:p>
          <a:p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prototype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8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2" name="Flowchart: Document 1"/>
          <p:cNvSpPr/>
          <p:nvPr/>
        </p:nvSpPr>
        <p:spPr>
          <a:xfrm>
            <a:off x="1143000" y="1888901"/>
            <a:ext cx="3276600" cy="4130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1.cpp</a:t>
            </a:r>
          </a:p>
          <a:p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prototype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a)</a:t>
            </a:r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}</a:t>
            </a:r>
          </a:p>
          <a:p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a,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b)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5108448" y="1888901"/>
            <a:ext cx="3273552" cy="1844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2.cpp</a:t>
            </a:r>
          </a:p>
          <a:p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prototype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5108448" y="4174901"/>
            <a:ext cx="3273552" cy="1844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3.cpp</a:t>
            </a:r>
          </a:p>
          <a:p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prototype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48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/>
          </a:p>
        </p:txBody>
      </p:sp>
      <p:sp>
        <p:nvSpPr>
          <p:cNvPr id="2" name="Flowchart: Document 1"/>
          <p:cNvSpPr/>
          <p:nvPr/>
        </p:nvSpPr>
        <p:spPr>
          <a:xfrm>
            <a:off x="1143000" y="1888901"/>
            <a:ext cx="3276600" cy="39022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1.cpp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sz="1600" smtClean="0">
                <a:solidFill>
                  <a:srgbClr val="A31515"/>
                </a:solidFill>
                <a:latin typeface="Consolas"/>
              </a:rPr>
              <a:t>"1.h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</a:t>
            </a:r>
          </a:p>
          <a:p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a)</a:t>
            </a:r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goo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}</a:t>
            </a:r>
          </a:p>
          <a:p>
            <a:endParaRPr lang="en-US" sz="1600">
              <a:solidFill>
                <a:schemeClr val="bg1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a,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 b)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foo</a:t>
            </a: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5108448" y="3962400"/>
            <a:ext cx="3273552" cy="16764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#include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smtClean="0">
                <a:solidFill>
                  <a:srgbClr val="A31515"/>
                </a:solidFill>
                <a:latin typeface="Consolas"/>
              </a:rPr>
              <a:t>1.h"</a:t>
            </a:r>
            <a:endParaRPr lang="en-US" sz="1600">
              <a:solidFill>
                <a:srgbClr val="A31515"/>
              </a:solidFill>
              <a:latin typeface="Consolas"/>
            </a:endParaRP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thể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tất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cả</a:t>
            </a:r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các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khai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báo</a:t>
            </a:r>
            <a:endParaRPr lang="en-US" sz="160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trong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1.h</a:t>
            </a:r>
            <a:endParaRPr lang="en-US" sz="160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108448" y="1888901"/>
            <a:ext cx="3273552" cy="1844899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rgbClr val="008000"/>
                </a:solidFill>
                <a:latin typeface="Consolas"/>
              </a:rPr>
              <a:t>// 1.h</a:t>
            </a:r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#pragma once</a:t>
            </a:r>
          </a:p>
          <a:p>
            <a:endParaRPr lang="en-US" sz="160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foo(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  <a:p>
            <a:r>
              <a:rPr lang="en-US" sz="160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goo(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29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US" err="1"/>
              <a:t>Hàm</a:t>
            </a:r>
            <a:r>
              <a:rPr lang="en-US"/>
              <a:t> </a:t>
            </a:r>
            <a:r>
              <a:rPr lang="en-US" smtClean="0"/>
              <a:t>inline</a:t>
            </a:r>
          </a:p>
          <a:p>
            <a:pPr lvl="2"/>
            <a:r>
              <a:rPr lang="en-US" smtClean="0"/>
              <a:t>Chương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dịch</a:t>
            </a:r>
            <a:r>
              <a:rPr lang="en-US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inline vào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hàm</a:t>
            </a:r>
          </a:p>
          <a:p>
            <a:pPr lvl="2"/>
            <a:r>
              <a:rPr lang="en-US" smtClean="0"/>
              <a:t>Không nên chứa các vòng lặp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2819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3200400"/>
            <a:ext cx="7848600" cy="2971800"/>
          </a:xfrm>
        </p:spPr>
        <p:txBody>
          <a:bodyPr>
            <a:normAutofit lnSpcReduction="10000"/>
          </a:bodyPr>
          <a:lstStyle/>
          <a:p>
            <a:r>
              <a:rPr lang="fr-FR" err="1">
                <a:solidFill>
                  <a:srgbClr val="0000FF"/>
                </a:solidFill>
                <a:latin typeface="Consolas"/>
              </a:rPr>
              <a:t>inline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modul(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prstClr val="black"/>
                </a:solidFill>
                <a:latin typeface="Consolas"/>
              </a:rPr>
              <a:t>a, </a:t>
            </a:r>
            <a:r>
              <a:rPr lang="fr-FR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>
                <a:solidFill>
                  <a:prstClr val="black"/>
                </a:solidFill>
                <a:latin typeface="Consolas"/>
              </a:rPr>
              <a:t>(a * a + b * b);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fr-FR" smtClean="0">
                <a:solidFill>
                  <a:prstClr val="black"/>
                </a:solidFill>
                <a:latin typeface="Consolas"/>
              </a:rPr>
              <a:t>    cout </a:t>
            </a:r>
            <a:r>
              <a:rPr lang="fr-FR">
                <a:solidFill>
                  <a:prstClr val="black"/>
                </a:solidFill>
                <a:latin typeface="Consolas"/>
              </a:rPr>
              <a:t>&lt;&lt;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modul(3</a:t>
            </a:r>
            <a:r>
              <a:rPr lang="fr-FR">
                <a:solidFill>
                  <a:prstClr val="black"/>
                </a:solidFill>
                <a:latin typeface="Consolas"/>
              </a:rPr>
              <a:t>, 4); </a:t>
            </a:r>
            <a:r>
              <a:rPr lang="fr-FR">
                <a:solidFill>
                  <a:srgbClr val="008000"/>
                </a:solidFill>
                <a:latin typeface="Consolas"/>
              </a:rPr>
              <a:t>// cout &lt;&lt; </a:t>
            </a:r>
            <a:r>
              <a:rPr lang="fr-FR" err="1">
                <a:solidFill>
                  <a:srgbClr val="008000"/>
                </a:solidFill>
                <a:latin typeface="Consolas"/>
              </a:rPr>
              <a:t>sqrt</a:t>
            </a:r>
            <a:r>
              <a:rPr lang="fr-FR">
                <a:solidFill>
                  <a:srgbClr val="008000"/>
                </a:solidFill>
                <a:latin typeface="Consolas"/>
              </a:rPr>
              <a:t>(3* 3 + 4 * 4)</a:t>
            </a:r>
            <a:endParaRPr lang="fr-FR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40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09600"/>
          </a:xfrm>
        </p:spPr>
        <p:txBody>
          <a:bodyPr>
            <a:normAutofit/>
          </a:bodyPr>
          <a:lstStyle/>
          <a:p>
            <a:r>
              <a:rPr lang="en-US" smtClean="0"/>
              <a:t>Con trỏ hàm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1676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/>
          </a:bodyPr>
          <a:lstStyle/>
          <a:p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foo(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int </a:t>
            </a:r>
            <a:r>
              <a:rPr lang="fr-FR" smtClean="0">
                <a:solidFill>
                  <a:schemeClr val="tx1"/>
                </a:solidFill>
                <a:latin typeface="Consolas"/>
              </a:rPr>
              <a:t>n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(n &lt; 2)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1;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n * foo(n – 1);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goo(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a)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a * a; 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get(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(*f)(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)) </a:t>
            </a:r>
            <a:r>
              <a:rPr lang="en-US">
                <a:solidFill>
                  <a:prstClr val="black"/>
                </a:solidFill>
                <a:latin typeface="Consolas"/>
              </a:rPr>
              <a:t>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f(x); </a:t>
            </a:r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fr-FR" smtClean="0">
                <a:solidFill>
                  <a:prstClr val="black"/>
                </a:solidFill>
                <a:latin typeface="Consolas"/>
              </a:rPr>
              <a:t>    cout &lt;&lt; get(5, &amp;foo)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 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&lt;&lt; get(4, &amp;goo);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76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609600"/>
          </a:xfrm>
        </p:spPr>
        <p:txBody>
          <a:bodyPr>
            <a:normAutofit/>
          </a:bodyPr>
          <a:lstStyle/>
          <a:p>
            <a:r>
              <a:rPr lang="en-US" smtClean="0"/>
              <a:t>Hàm trả về tham chiếu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1676400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lnSpcReduction="10000"/>
          </a:bodyPr>
          <a:lstStyle/>
          <a:p>
            <a:endParaRPr lang="fr-FR" smtClean="0">
              <a:solidFill>
                <a:srgbClr val="0000FF"/>
              </a:solidFill>
              <a:latin typeface="Consolas"/>
            </a:endParaRPr>
          </a:p>
          <a:p>
            <a:r>
              <a:rPr lang="fr-FR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>
                <a:solidFill>
                  <a:prstClr val="black"/>
                </a:solidFill>
                <a:latin typeface="Consolas"/>
              </a:rPr>
              <a:t>&amp; max(</a:t>
            </a:r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&amp;a, </a:t>
            </a:r>
            <a:r>
              <a:rPr lang="fr-FR">
                <a:solidFill>
                  <a:srgbClr val="0000FF"/>
                </a:solidFill>
                <a:latin typeface="Consolas"/>
              </a:rPr>
              <a:t>int</a:t>
            </a:r>
            <a:r>
              <a:rPr lang="fr-FR">
                <a:solidFill>
                  <a:prstClr val="black"/>
                </a:solidFill>
                <a:latin typeface="Consolas"/>
              </a:rPr>
              <a:t> &amp;b</a:t>
            </a:r>
            <a:r>
              <a:rPr lang="fr-FR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(a &gt; b? a: b);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>
                <a:solidFill>
                  <a:prstClr val="black"/>
                </a:solidFill>
                <a:latin typeface="Consolas"/>
              </a:rPr>
              <a:t>= 5,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y </a:t>
            </a:r>
            <a:r>
              <a:rPr lang="en-US">
                <a:solidFill>
                  <a:prstClr val="black"/>
                </a:solidFill>
                <a:latin typeface="Consolas"/>
              </a:rPr>
              <a:t>= 10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cout &lt;&lt; max(x, y);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max(x, y) </a:t>
            </a:r>
            <a:r>
              <a:rPr lang="en-US">
                <a:solidFill>
                  <a:prstClr val="black"/>
                </a:solidFill>
                <a:latin typeface="Consolas"/>
              </a:rPr>
              <a:t>= 7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cout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 '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y;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73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chồng</a:t>
            </a:r>
            <a:r>
              <a:rPr lang="en-US" smtClean="0"/>
              <a:t> (overload)</a:t>
            </a:r>
          </a:p>
          <a:p>
            <a:pPr lvl="2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cùng</a:t>
            </a:r>
            <a:r>
              <a:rPr lang="en-US" smtClean="0"/>
              <a:t> </a:t>
            </a:r>
            <a:r>
              <a:rPr lang="en-US" err="1" smtClean="0"/>
              <a:t>tên</a:t>
            </a:r>
            <a:endParaRPr lang="en-US" smtClean="0"/>
          </a:p>
          <a:p>
            <a:pPr lvl="2"/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biệt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</a:t>
            </a:r>
            <a:r>
              <a:rPr lang="en-US" b="1" err="1" smtClean="0">
                <a:latin typeface="Consolas" pitchFamily="49" charset="0"/>
                <a:cs typeface="Consolas" pitchFamily="49" charset="0"/>
              </a:rPr>
              <a:t>kiểu</a:t>
            </a:r>
            <a:r>
              <a:rPr lang="en-US" smtClean="0"/>
              <a:t> </a:t>
            </a:r>
            <a:r>
              <a:rPr lang="en-US" err="1" smtClean="0"/>
              <a:t>hoặc</a:t>
            </a:r>
            <a:r>
              <a:rPr lang="en-US"/>
              <a:t> </a:t>
            </a:r>
            <a:r>
              <a:rPr lang="en-US" b="1" err="1">
                <a:latin typeface="Consolas" pitchFamily="49" charset="0"/>
                <a:cs typeface="Consolas" pitchFamily="49" charset="0"/>
              </a:rPr>
              <a:t>danh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>
                <a:latin typeface="Consolas" pitchFamily="49" charset="0"/>
                <a:cs typeface="Consolas" pitchFamily="49" charset="0"/>
              </a:rPr>
              <a:t>sách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>
                <a:latin typeface="Consolas" pitchFamily="49" charset="0"/>
                <a:cs typeface="Consolas" pitchFamily="49" charset="0"/>
              </a:rPr>
              <a:t>tham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err="1">
                <a:latin typeface="Consolas" pitchFamily="49" charset="0"/>
                <a:cs typeface="Consolas" pitchFamily="49" charset="0"/>
              </a:rPr>
              <a:t>số</a:t>
            </a:r>
            <a:endParaRPr 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x) {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    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x * x;		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}</a:t>
            </a:r>
            <a:endParaRPr lang="pt-BR" sz="1700">
              <a:solidFill>
                <a:srgbClr val="0000FF"/>
              </a:solidFill>
              <a:latin typeface="Consolas"/>
            </a:endParaRP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x, </a:t>
            </a:r>
            <a:r>
              <a:rPr lang="pt-BR" sz="16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N) {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(N == 0) return 1;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70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(N &lt; 0) return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1/power(x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, -N);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    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x *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power(x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, N – 1);		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power(</a:t>
            </a:r>
            <a:r>
              <a:rPr lang="pt-BR" sz="160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x, </a:t>
            </a:r>
            <a:r>
              <a:rPr lang="pt-BR" sz="160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y) {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>
                <a:solidFill>
                  <a:srgbClr val="0000FF"/>
                </a:solidFill>
                <a:latin typeface="Consolas"/>
              </a:rPr>
              <a:t>    return</a:t>
            </a:r>
            <a:r>
              <a:rPr lang="pt-BR" sz="1700">
                <a:solidFill>
                  <a:prstClr val="black"/>
                </a:solidFill>
                <a:latin typeface="Consolas"/>
              </a:rPr>
              <a:t> exp(y * log(x));		</a:t>
            </a:r>
          </a:p>
          <a:p>
            <a:pPr lvl="2">
              <a:spcBef>
                <a:spcPts val="0"/>
              </a:spcBef>
              <a:buClr>
                <a:prstClr val="white"/>
              </a:buClr>
              <a:buSzTx/>
            </a:pPr>
            <a:r>
              <a:rPr lang="pt-BR" sz="1700" smtClean="0">
                <a:solidFill>
                  <a:prstClr val="black"/>
                </a:solidFill>
                <a:latin typeface="Consolas"/>
              </a:rPr>
              <a:t>}</a:t>
            </a:r>
            <a:endParaRPr lang="pt-BR" sz="17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09600" y="2514600"/>
            <a:ext cx="812082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chồng</a:t>
            </a:r>
            <a:r>
              <a:rPr lang="en-US" smtClean="0"/>
              <a:t> (overload)</a:t>
            </a:r>
          </a:p>
          <a:p>
            <a:pPr lvl="2"/>
            <a:r>
              <a:rPr lang="en-US" err="1" smtClean="0"/>
              <a:t>Chương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dịch</a:t>
            </a:r>
            <a:r>
              <a:rPr lang="en-US" smtClean="0"/>
              <a:t> </a:t>
            </a:r>
            <a:r>
              <a:rPr lang="en-US" err="1" smtClean="0"/>
              <a:t>sẽ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phù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dựa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truyền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hàm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>
                <a:solidFill>
                  <a:prstClr val="black"/>
                </a:solidFill>
                <a:latin typeface="Consolas"/>
              </a:rPr>
              <a:t> a;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a = </a:t>
            </a:r>
            <a:r>
              <a:rPr lang="en-US" smtClean="0">
                <a:solidFill>
                  <a:schemeClr val="tx1"/>
                </a:solidFill>
              </a:rPr>
              <a:t>power(2</a:t>
            </a:r>
            <a:r>
              <a:rPr lang="en-US">
                <a:solidFill>
                  <a:schemeClr val="tx1"/>
                </a:solidFill>
              </a:rPr>
              <a:t>);	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>
                <a:solidFill>
                  <a:srgbClr val="008000"/>
                </a:solidFill>
                <a:latin typeface="Consolas"/>
              </a:rPr>
              <a:t>: double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power(double</a:t>
            </a:r>
            <a:r>
              <a:rPr lang="en-US">
                <a:solidFill>
                  <a:srgbClr val="008000"/>
                </a:solidFill>
                <a:latin typeface="Consolas"/>
              </a:rPr>
              <a:t>)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a = </a:t>
            </a:r>
            <a:r>
              <a:rPr lang="en-US" smtClean="0">
                <a:solidFill>
                  <a:schemeClr val="tx1"/>
                </a:solidFill>
              </a:rPr>
              <a:t>power(2</a:t>
            </a:r>
            <a:r>
              <a:rPr lang="en-US">
                <a:solidFill>
                  <a:schemeClr val="tx1"/>
                </a:solidFill>
              </a:rPr>
              <a:t>, 3);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>
                <a:solidFill>
                  <a:srgbClr val="008000"/>
                </a:solidFill>
                <a:latin typeface="Consolas"/>
              </a:rPr>
              <a:t>: double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power(double</a:t>
            </a:r>
            <a:r>
              <a:rPr lang="en-US">
                <a:solidFill>
                  <a:srgbClr val="008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US">
                <a:solidFill>
                  <a:srgbClr val="008000"/>
                </a:solidFill>
                <a:latin typeface="Consolas"/>
              </a:rPr>
              <a:t>)</a:t>
            </a:r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a = </a:t>
            </a:r>
            <a:r>
              <a:rPr lang="en-US" smtClean="0">
                <a:solidFill>
                  <a:schemeClr val="tx1"/>
                </a:solidFill>
              </a:rPr>
              <a:t>power(2</a:t>
            </a:r>
            <a:r>
              <a:rPr lang="en-US">
                <a:solidFill>
                  <a:schemeClr val="tx1"/>
                </a:solidFill>
              </a:rPr>
              <a:t>, 3.0);	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: double 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power(double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, double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06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79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4.3. Hàm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mẫu</a:t>
            </a:r>
            <a:endParaRPr lang="en-US" smtClean="0"/>
          </a:p>
          <a:p>
            <a:pPr lvl="2"/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giống</a:t>
            </a:r>
            <a:r>
              <a:rPr lang="en-US" smtClean="0"/>
              <a:t> </a:t>
            </a:r>
            <a:r>
              <a:rPr lang="en-US" err="1" smtClean="0"/>
              <a:t>nhau</a:t>
            </a:r>
            <a:r>
              <a:rPr lang="en-US" smtClean="0"/>
              <a:t>, </a:t>
            </a:r>
            <a:r>
              <a:rPr lang="en-US" err="1" smtClean="0"/>
              <a:t>chỉ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biệt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số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_T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_T abs(_T x)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smtClean="0">
                <a:solidFill>
                  <a:schemeClr val="tx1"/>
                </a:solidFill>
              </a:rPr>
              <a:t>  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smtClean="0">
                <a:solidFill>
                  <a:schemeClr val="tx1"/>
                </a:solidFill>
              </a:rPr>
              <a:t> (x &lt; 0? –x: x);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}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latin typeface="Consolas"/>
              </a:rPr>
              <a:t>void</a:t>
            </a:r>
            <a:r>
              <a:rPr lang="en-US" sz="160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smtClean="0">
                <a:solidFill>
                  <a:schemeClr val="tx1"/>
                </a:solidFill>
              </a:rPr>
              <a:t>   </a:t>
            </a:r>
            <a:r>
              <a:rPr lang="en-US" sz="1600" err="1" smtClean="0">
                <a:solidFill>
                  <a:schemeClr val="tx1"/>
                </a:solidFill>
              </a:rPr>
              <a:t>cout</a:t>
            </a:r>
            <a:r>
              <a:rPr lang="en-US" sz="1600" smtClean="0">
                <a:solidFill>
                  <a:schemeClr val="tx1"/>
                </a:solidFill>
              </a:rPr>
              <a:t> &lt;&lt; abs(-1)	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sinh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: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abs(int x) {...}</a:t>
            </a:r>
            <a:endParaRPr lang="en-US" sz="1600" smtClean="0"/>
          </a:p>
          <a:p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smtClean="0">
                <a:solidFill>
                  <a:schemeClr val="tx1"/>
                </a:solidFill>
              </a:rPr>
              <a:t>        &lt;&lt; abs(2.0);</a:t>
            </a:r>
            <a:r>
              <a:rPr lang="en-US" sz="1600" smtClean="0"/>
              <a:t>	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 smtClean="0">
                <a:solidFill>
                  <a:srgbClr val="008000"/>
                </a:solidFill>
                <a:latin typeface="Consolas"/>
              </a:rPr>
              <a:t>sinh</a:t>
            </a:r>
            <a:r>
              <a:rPr lang="en-US" sz="1600" smtClean="0">
                <a:solidFill>
                  <a:srgbClr val="008000"/>
                </a:solidFill>
                <a:latin typeface="Consolas"/>
              </a:rPr>
              <a:t>: double abs(double x)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{...}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</a:rPr>
              <a:t>}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II. 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err="1" smtClean="0">
                <a:latin typeface="Arial" pitchFamily="34" charset="0"/>
                <a:cs typeface="Arial" pitchFamily="34" charset="0"/>
              </a:rPr>
              <a:t>bản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mtClean="0"/>
              <a:t>2.3.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danh</a:t>
            </a:r>
            <a:endParaRPr lang="en-US" smtClean="0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sz="3100" err="1"/>
              <a:t>Tên</a:t>
            </a:r>
            <a:r>
              <a:rPr lang="en-US" sz="3100"/>
              <a:t> </a:t>
            </a:r>
            <a:r>
              <a:rPr lang="en-US" sz="3100" err="1"/>
              <a:t>được</a:t>
            </a:r>
            <a:r>
              <a:rPr lang="en-US" sz="3100"/>
              <a:t> </a:t>
            </a:r>
            <a:r>
              <a:rPr lang="en-US" sz="3100" err="1"/>
              <a:t>đặt</a:t>
            </a:r>
            <a:r>
              <a:rPr lang="en-US" sz="3100"/>
              <a:t> </a:t>
            </a:r>
            <a:r>
              <a:rPr lang="en-US" sz="3100" err="1"/>
              <a:t>cho</a:t>
            </a:r>
            <a:r>
              <a:rPr lang="en-US" sz="3100"/>
              <a:t> </a:t>
            </a:r>
            <a:r>
              <a:rPr lang="en-US" sz="3100" err="1"/>
              <a:t>các</a:t>
            </a:r>
            <a:r>
              <a:rPr lang="en-US" sz="3100"/>
              <a:t> </a:t>
            </a:r>
            <a:r>
              <a:rPr lang="en-US" sz="3100" err="1"/>
              <a:t>hàm</a:t>
            </a:r>
            <a:r>
              <a:rPr lang="en-US" sz="3100"/>
              <a:t>, </a:t>
            </a:r>
            <a:r>
              <a:rPr lang="en-US" sz="3100" err="1"/>
              <a:t>các</a:t>
            </a:r>
            <a:r>
              <a:rPr lang="en-US" sz="3100"/>
              <a:t> </a:t>
            </a:r>
            <a:r>
              <a:rPr lang="en-US" sz="3100" err="1"/>
              <a:t>biến</a:t>
            </a:r>
            <a:r>
              <a:rPr lang="en-US" sz="3100"/>
              <a:t>, </a:t>
            </a:r>
            <a:r>
              <a:rPr lang="en-US" sz="3100" err="1"/>
              <a:t>các</a:t>
            </a:r>
            <a:r>
              <a:rPr lang="en-US" sz="3100"/>
              <a:t> </a:t>
            </a:r>
            <a:r>
              <a:rPr lang="en-US" sz="3100" err="1"/>
              <a:t>kiểu</a:t>
            </a:r>
            <a:r>
              <a:rPr lang="en-US" sz="3100"/>
              <a:t> </a:t>
            </a:r>
            <a:r>
              <a:rPr lang="en-US" sz="3100" err="1"/>
              <a:t>dữ</a:t>
            </a:r>
            <a:r>
              <a:rPr lang="en-US" sz="3100"/>
              <a:t> </a:t>
            </a:r>
            <a:r>
              <a:rPr lang="en-US" sz="3100" err="1"/>
              <a:t>liệu</a:t>
            </a:r>
            <a:r>
              <a:rPr lang="en-US" sz="3100"/>
              <a:t> </a:t>
            </a:r>
            <a:r>
              <a:rPr lang="en-US" sz="3100" err="1"/>
              <a:t>v.v</a:t>
            </a:r>
            <a:r>
              <a:rPr lang="en-US" sz="3100"/>
              <a:t>…</a:t>
            </a:r>
          </a:p>
          <a:p>
            <a:r>
              <a:rPr lang="en-US" sz="3100" err="1"/>
              <a:t>Các</a:t>
            </a:r>
            <a:r>
              <a:rPr lang="en-US" sz="3100"/>
              <a:t> </a:t>
            </a:r>
            <a:r>
              <a:rPr lang="en-US" sz="3100" err="1"/>
              <a:t>quy</a:t>
            </a:r>
            <a:r>
              <a:rPr lang="en-US" sz="3100"/>
              <a:t> </a:t>
            </a:r>
            <a:r>
              <a:rPr lang="en-US" sz="3100" err="1"/>
              <a:t>tắc</a:t>
            </a:r>
            <a:r>
              <a:rPr lang="en-US" sz="3100"/>
              <a:t> </a:t>
            </a:r>
            <a:r>
              <a:rPr lang="en-US" sz="3100" err="1"/>
              <a:t>định</a:t>
            </a:r>
            <a:r>
              <a:rPr lang="en-US" sz="3100"/>
              <a:t> </a:t>
            </a:r>
            <a:r>
              <a:rPr lang="en-US" sz="3100" err="1"/>
              <a:t>danh</a:t>
            </a:r>
            <a:endParaRPr lang="en-US" sz="3100"/>
          </a:p>
          <a:p>
            <a:pPr lvl="1"/>
            <a:r>
              <a:rPr lang="en-US" sz="2700" err="1"/>
              <a:t>Chỉ</a:t>
            </a:r>
            <a:r>
              <a:rPr lang="en-US" sz="2700"/>
              <a:t> </a:t>
            </a:r>
            <a:r>
              <a:rPr lang="en-US" sz="2700" err="1"/>
              <a:t>được</a:t>
            </a:r>
            <a:r>
              <a:rPr lang="en-US" sz="2700"/>
              <a:t> </a:t>
            </a:r>
            <a:r>
              <a:rPr lang="en-US" sz="2700" err="1"/>
              <a:t>dùng</a:t>
            </a:r>
            <a:r>
              <a:rPr lang="en-US" sz="2700"/>
              <a:t> </a:t>
            </a:r>
            <a:r>
              <a:rPr lang="en-US" sz="2700" err="1"/>
              <a:t>các</a:t>
            </a:r>
            <a:r>
              <a:rPr lang="en-US" sz="2700"/>
              <a:t> </a:t>
            </a:r>
            <a:r>
              <a:rPr lang="en-US" sz="2700" err="1"/>
              <a:t>chữ</a:t>
            </a:r>
            <a:r>
              <a:rPr lang="en-US" sz="2700"/>
              <a:t> </a:t>
            </a:r>
            <a:r>
              <a:rPr lang="en-US" sz="2700" err="1"/>
              <a:t>cái</a:t>
            </a:r>
            <a:r>
              <a:rPr lang="en-US" sz="2700"/>
              <a:t>, </a:t>
            </a:r>
            <a:r>
              <a:rPr lang="en-US" sz="2700" err="1"/>
              <a:t>chữ</a:t>
            </a:r>
            <a:r>
              <a:rPr lang="en-US" sz="2700"/>
              <a:t> </a:t>
            </a:r>
            <a:r>
              <a:rPr lang="en-US" sz="2700" err="1"/>
              <a:t>số</a:t>
            </a:r>
            <a:r>
              <a:rPr lang="en-US" sz="2700"/>
              <a:t> </a:t>
            </a:r>
            <a:r>
              <a:rPr lang="en-US" sz="2700" err="1"/>
              <a:t>hoặc</a:t>
            </a:r>
            <a:r>
              <a:rPr lang="en-US" sz="2700"/>
              <a:t> </a:t>
            </a:r>
            <a:r>
              <a:rPr lang="en-US" sz="2700" err="1"/>
              <a:t>dấu</a:t>
            </a:r>
            <a:r>
              <a:rPr lang="en-US" sz="2700"/>
              <a:t> </a:t>
            </a:r>
            <a:r>
              <a:rPr lang="en-US" sz="2700" err="1"/>
              <a:t>gạch</a:t>
            </a:r>
            <a:r>
              <a:rPr lang="en-US" sz="2700"/>
              <a:t> </a:t>
            </a:r>
            <a:r>
              <a:rPr lang="en-US" sz="2700" err="1"/>
              <a:t>nối</a:t>
            </a:r>
            <a:endParaRPr lang="en-US" sz="2700"/>
          </a:p>
          <a:p>
            <a:pPr lvl="1"/>
            <a:r>
              <a:rPr lang="en-US" sz="2700" err="1"/>
              <a:t>Ký</a:t>
            </a:r>
            <a:r>
              <a:rPr lang="en-US" sz="2700"/>
              <a:t> </a:t>
            </a:r>
            <a:r>
              <a:rPr lang="en-US" sz="2700" err="1"/>
              <a:t>tự</a:t>
            </a:r>
            <a:r>
              <a:rPr lang="en-US" sz="2700"/>
              <a:t> </a:t>
            </a:r>
            <a:r>
              <a:rPr lang="en-US" sz="2700" err="1"/>
              <a:t>đầu</a:t>
            </a:r>
            <a:r>
              <a:rPr lang="en-US" sz="2700"/>
              <a:t> </a:t>
            </a:r>
            <a:r>
              <a:rPr lang="en-US" sz="2700" err="1"/>
              <a:t>tiên</a:t>
            </a:r>
            <a:r>
              <a:rPr lang="en-US" sz="2700"/>
              <a:t> </a:t>
            </a:r>
            <a:r>
              <a:rPr lang="en-US" sz="2700" err="1"/>
              <a:t>không</a:t>
            </a:r>
            <a:r>
              <a:rPr lang="en-US" sz="2700"/>
              <a:t> </a:t>
            </a:r>
            <a:r>
              <a:rPr lang="en-US" sz="2700" err="1"/>
              <a:t>là</a:t>
            </a:r>
            <a:r>
              <a:rPr lang="en-US" sz="2700"/>
              <a:t> </a:t>
            </a:r>
            <a:r>
              <a:rPr lang="en-US" sz="2700" err="1"/>
              <a:t>chữ</a:t>
            </a:r>
            <a:r>
              <a:rPr lang="en-US" sz="2700"/>
              <a:t> </a:t>
            </a:r>
            <a:r>
              <a:rPr lang="en-US" sz="2700" err="1"/>
              <a:t>số</a:t>
            </a:r>
            <a:endParaRPr lang="en-US" sz="2700"/>
          </a:p>
          <a:p>
            <a:pPr lvl="1"/>
            <a:r>
              <a:rPr lang="en-US" sz="2700" err="1"/>
              <a:t>Không</a:t>
            </a:r>
            <a:r>
              <a:rPr lang="en-US" sz="2700"/>
              <a:t> </a:t>
            </a:r>
            <a:r>
              <a:rPr lang="en-US" sz="2700" err="1"/>
              <a:t>được</a:t>
            </a:r>
            <a:r>
              <a:rPr lang="en-US" sz="2700"/>
              <a:t> </a:t>
            </a:r>
            <a:r>
              <a:rPr lang="en-US" sz="2700" err="1"/>
              <a:t>phép</a:t>
            </a:r>
            <a:r>
              <a:rPr lang="en-US" sz="2700"/>
              <a:t> </a:t>
            </a:r>
            <a:r>
              <a:rPr lang="en-US" sz="2700" err="1"/>
              <a:t>trùng</a:t>
            </a:r>
            <a:r>
              <a:rPr lang="en-US" sz="2700"/>
              <a:t> </a:t>
            </a:r>
            <a:r>
              <a:rPr lang="en-US" sz="2700" err="1"/>
              <a:t>từ</a:t>
            </a:r>
            <a:r>
              <a:rPr lang="en-US" sz="2700"/>
              <a:t> </a:t>
            </a:r>
            <a:r>
              <a:rPr lang="en-US" sz="2700" err="1"/>
              <a:t>khóa</a:t>
            </a:r>
            <a:endParaRPr lang="en-US" sz="2700"/>
          </a:p>
          <a:p>
            <a:pPr marL="585216" lvl="1" indent="0">
              <a:buNone/>
            </a:pPr>
            <a:r>
              <a:rPr lang="en-US" u="sng" err="1"/>
              <a:t>Chú</a:t>
            </a:r>
            <a:r>
              <a:rPr lang="en-US" u="sng"/>
              <a:t> ý</a:t>
            </a:r>
            <a:r>
              <a:rPr lang="en-US" i="1"/>
              <a:t>. </a:t>
            </a:r>
            <a:r>
              <a:rPr lang="en-US" i="1" err="1"/>
              <a:t>Ngôn</a:t>
            </a:r>
            <a:r>
              <a:rPr lang="en-US" i="1"/>
              <a:t> </a:t>
            </a:r>
            <a:r>
              <a:rPr lang="en-US" i="1" err="1"/>
              <a:t>ngữ</a:t>
            </a:r>
            <a:r>
              <a:rPr lang="en-US" i="1"/>
              <a:t> C/C++ </a:t>
            </a:r>
            <a:r>
              <a:rPr lang="en-US" i="1" err="1"/>
              <a:t>phân</a:t>
            </a:r>
            <a:r>
              <a:rPr lang="en-US" i="1"/>
              <a:t> </a:t>
            </a:r>
            <a:r>
              <a:rPr lang="en-US" i="1" err="1"/>
              <a:t>biệt</a:t>
            </a:r>
            <a:r>
              <a:rPr lang="en-US" i="1"/>
              <a:t> </a:t>
            </a:r>
            <a:r>
              <a:rPr lang="en-US" i="1" err="1"/>
              <a:t>chữ</a:t>
            </a:r>
            <a:r>
              <a:rPr lang="en-US" i="1"/>
              <a:t> </a:t>
            </a:r>
            <a:r>
              <a:rPr lang="en-US" i="1" err="1"/>
              <a:t>cái</a:t>
            </a:r>
            <a:r>
              <a:rPr lang="en-US" i="1"/>
              <a:t> </a:t>
            </a:r>
            <a:r>
              <a:rPr lang="en-US" i="1" err="1"/>
              <a:t>hoa</a:t>
            </a:r>
            <a:r>
              <a:rPr lang="en-US" i="1"/>
              <a:t> </a:t>
            </a:r>
            <a:r>
              <a:rPr lang="en-US" i="1" err="1"/>
              <a:t>và</a:t>
            </a:r>
            <a:r>
              <a:rPr lang="en-US" i="1"/>
              <a:t> </a:t>
            </a:r>
            <a:r>
              <a:rPr lang="en-US" i="1" err="1"/>
              <a:t>chữ</a:t>
            </a:r>
            <a:r>
              <a:rPr lang="en-US" i="1"/>
              <a:t> </a:t>
            </a:r>
            <a:r>
              <a:rPr lang="en-US" i="1" err="1"/>
              <a:t>cái</a:t>
            </a:r>
            <a:r>
              <a:rPr lang="en-US" i="1"/>
              <a:t> </a:t>
            </a:r>
            <a:r>
              <a:rPr lang="en-US" i="1" err="1" smtClean="0"/>
              <a:t>thường</a:t>
            </a:r>
            <a:endParaRPr lang="en-US" i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7868"/>
            <a:ext cx="868186" cy="369332"/>
          </a:xfrm>
        </p:spPr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4267200"/>
            <a:ext cx="7848600" cy="1905000"/>
          </a:xfrm>
        </p:spPr>
        <p:txBody>
          <a:bodyPr/>
          <a:lstStyle/>
          <a:p>
            <a:pPr marL="0" lvl="0">
              <a:spcBef>
                <a:spcPts val="0"/>
              </a:spcBef>
              <a:buClrTx/>
              <a:buSzTx/>
            </a:pP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_foo()</a:t>
            </a:r>
            <a:r>
              <a:rPr lang="vi-VN">
                <a:solidFill>
                  <a:srgbClr val="008000"/>
                </a:solidFill>
                <a:latin typeface="Consolas"/>
              </a:rPr>
              <a:t> </a:t>
            </a:r>
            <a:r>
              <a:rPr lang="en-US">
                <a:solidFill>
                  <a:srgbClr val="008000"/>
                </a:solidFill>
                <a:latin typeface="Consolas"/>
              </a:rPr>
              <a:t>		</a:t>
            </a:r>
            <a:r>
              <a:rPr lang="vi-VN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đúng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quy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cách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0" lvl="0">
              <a:spcBef>
                <a:spcPts val="0"/>
              </a:spcBef>
              <a:buClrTx/>
              <a:buSzTx/>
            </a:pPr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57200" lvl="1">
              <a:spcBef>
                <a:spcPts val="0"/>
              </a:spcBef>
              <a:buClrTx/>
              <a:buSzTx/>
            </a:pP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so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nguyen</a:t>
            </a:r>
            <a:r>
              <a:rPr lang="en-US">
                <a:solidFill>
                  <a:prstClr val="black"/>
                </a:solidFill>
                <a:latin typeface="Consolas"/>
              </a:rPr>
              <a:t>; 	</a:t>
            </a:r>
            <a:r>
              <a:rPr lang="vi-VN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sai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vì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chứa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dấu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cách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pPr marL="457200" lvl="1">
              <a:spcBef>
                <a:spcPts val="0"/>
              </a:spcBef>
              <a:buClrTx/>
              <a:buSzTx/>
            </a:pP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soNguyen</a:t>
            </a:r>
            <a:r>
              <a:rPr lang="en-US">
                <a:solidFill>
                  <a:prstClr val="black"/>
                </a:solidFill>
                <a:latin typeface="Consolas"/>
              </a:rPr>
              <a:t>; 	</a:t>
            </a:r>
            <a:r>
              <a:rPr lang="vi-VN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đúng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quy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cách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pPr marL="0" lvl="0">
              <a:spcBef>
                <a:spcPts val="0"/>
              </a:spcBef>
              <a:buClrTx/>
              <a:buSzTx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srgbClr val="A3151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2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6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smtClean="0"/>
                  <a:t>Cài đặt hàm giải phương trình bậc 2 sau:</a:t>
                </a:r>
              </a:p>
              <a:p>
                <a:pPr marL="0" indent="0">
                  <a:buNone/>
                </a:pPr>
                <a:r>
                  <a:rPr lang="en-US" sz="2000" b="1" smtClean="0"/>
                  <a:t> 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𝐟𝐮𝐧𝐜𝐭𝐢𝐨𝐧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FindRoot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:</m:t>
                        </m:r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sz="2000" b="1" i="0" smtClean="0">
                            <a:latin typeface="Cambria Math"/>
                            <a:ea typeface="Cambria Math"/>
                          </a:rPr>
                          <m:t>𝐯𝐚𝐫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  :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: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sz="2000" i="1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/>
                  <a:t> 	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</a:rPr>
                      <m:t>≔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−4</m:t>
                    </m:r>
                    <m:r>
                      <a:rPr lang="en-US" sz="2000" b="0" i="1" smtClean="0">
                        <a:latin typeface="Cambria Math"/>
                      </a:rPr>
                      <m:t>𝑎𝑐</m:t>
                    </m:r>
                  </m:oMath>
                </a14:m>
                <a:endParaRPr lang="en-US" sz="2000" smtClean="0"/>
              </a:p>
              <a:p>
                <a:pPr marL="0" indent="0">
                  <a:buNone/>
                </a:pPr>
                <a:r>
                  <a:rPr lang="en-US" sz="2000" b="1" smtClean="0"/>
                  <a:t>     	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𝐢𝐟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</a:rPr>
                      <m:t>&lt;0 </m:t>
                    </m:r>
                    <m:r>
                      <a:rPr lang="en-US" sz="2000" b="1">
                        <a:latin typeface="Cambria Math"/>
                      </a:rPr>
                      <m:t>𝐭</m:t>
                    </m:r>
                    <m:r>
                      <a:rPr lang="en-US" sz="2000" b="1" i="0" smtClean="0">
                        <a:latin typeface="Cambria Math"/>
                      </a:rPr>
                      <m:t>𝐡𝐞𝐧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𝐫𝐞𝐭𝐮𝐫𝐧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</a:rPr>
                      <m:t>0</m:t>
                    </m:r>
                  </m:oMath>
                </a14:m>
                <a:endParaRPr lang="en-US" sz="200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/>
                  <a:t> 	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𝐢𝐟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𝐭𝐡𝐞</m:t>
                    </m:r>
                    <m:r>
                      <a:rPr lang="en-US" sz="2000" b="1" i="0" smtClean="0">
                        <a:latin typeface="Cambria Math"/>
                      </a:rPr>
                      <m:t>𝐧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1≔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2≔−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;</m:t>
                    </m:r>
                  </m:oMath>
                </a14:m>
                <a:r>
                  <a:rPr lang="en-US" sz="2000" b="1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𝐫𝐞𝐭𝐮𝐫𝐧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 b="1"/>
                  <a:t>	</a:t>
                </a:r>
                <a:r>
                  <a:rPr lang="en-US" sz="2000" b="1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1≔(−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−√</m:t>
                    </m:r>
                    <m:r>
                      <a:rPr lang="en-US" sz="2000" b="0" i="1" smtClean="0"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</a:rPr>
                      <m:t>)/2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≔(−</m:t>
                    </m:r>
                    <m:r>
                      <a:rPr lang="en-US" sz="2000" i="1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√</m:t>
                    </m:r>
                    <m:r>
                      <a:rPr lang="en-US" sz="2000" i="1">
                        <a:latin typeface="Cambria Math"/>
                      </a:rPr>
                      <m:t>𝑑</m:t>
                    </m:r>
                    <m:r>
                      <a:rPr lang="en-US" sz="2000" i="1">
                        <a:latin typeface="Cambria Math"/>
                      </a:rPr>
                      <m:t>)/2</m:t>
                    </m:r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 b="1"/>
                  <a:t>	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𝐫𝐞𝐭𝐮𝐫𝐧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000" smtClean="0"/>
              </a:p>
              <a:p>
                <a:endParaRPr lang="en-US" sz="2000" smtClean="0"/>
              </a:p>
              <a:p>
                <a:r>
                  <a:rPr lang="en-US" sz="2000" smtClean="0"/>
                  <a:t>Thiết kế và cài đặt hàm trả về xâu ký tự theo chuẩn họ tên từ xâu đầu vào.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 rotWithShape="1">
                <a:blip r:embed="rId3"/>
                <a:stretch>
                  <a:fillRect l="-699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2286000" y="4648200"/>
            <a:ext cx="6096000" cy="1524000"/>
            <a:chOff x="1600200" y="3050078"/>
            <a:chExt cx="6096000" cy="1524000"/>
          </a:xfrm>
        </p:grpSpPr>
        <p:sp>
          <p:nvSpPr>
            <p:cNvPr id="2" name="Rectangle 1"/>
            <p:cNvSpPr/>
            <p:nvPr/>
          </p:nvSpPr>
          <p:spPr>
            <a:xfrm>
              <a:off x="1600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8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1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3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4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15200" y="3050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\0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00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81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43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86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67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48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4191000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10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1200" y="4193078"/>
              <a:ext cx="381000" cy="381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\0</a:t>
              </a:r>
              <a:endParaRPr 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4648200" y="3583478"/>
              <a:ext cx="381000" cy="4551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</a:t>
            </a:r>
            <a:r>
              <a:rPr lang="en-US" err="1"/>
              <a:t>Hàm</a:t>
            </a:r>
            <a:r>
              <a:rPr lang="en-US"/>
              <a:t>,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con </a:t>
            </a:r>
            <a:r>
              <a:rPr lang="en-US" err="1"/>
              <a:t>trỏ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tập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6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smtClean="0"/>
                  <a:t>Cài </a:t>
                </a:r>
                <a:r>
                  <a:rPr lang="en-US" sz="2000" err="1" smtClean="0"/>
                  <a:t>đặt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hàm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sau</a:t>
                </a:r>
                <a:r>
                  <a:rPr lang="en-US" sz="200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smtClean="0"/>
                  <a:t>	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𝐟𝐮𝐧𝐜𝐭𝐢𝐨𝐧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IsSorted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: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𝐀𝐫𝐫𝐚𝐲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1..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𝐨𝐟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;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 :{0, 1}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0, 1</m:t>
                        </m:r>
                      </m:e>
                    </m:d>
                  </m:oMath>
                </a14:m>
                <a:endParaRPr lang="en-US" sz="2000" b="0" i="1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smtClean="0"/>
                  <a:t> 	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𝐟𝐨𝐫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≔1 </m:t>
                    </m:r>
                    <m:r>
                      <a:rPr lang="en-US" sz="2000" b="1" i="0" smtClean="0">
                        <a:latin typeface="Cambria Math"/>
                      </a:rPr>
                      <m:t>𝐭𝐨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−1 </m:t>
                    </m:r>
                    <m:r>
                      <a:rPr lang="en-US" sz="2000" b="1" i="0" smtClean="0">
                        <a:latin typeface="Cambria Math"/>
                      </a:rPr>
                      <m:t>𝐝𝐨</m:t>
                    </m:r>
                  </m:oMath>
                </a14:m>
                <a:endParaRPr lang="en-US" sz="2000" b="1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smtClean="0"/>
                  <a:t> 	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𝐢𝐟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=1∧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𝐭𝐡𝐞𝐧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𝐫𝐞𝐭𝐮𝐫𝐧</m:t>
                    </m:r>
                    <m:r>
                      <a:rPr lang="en-US" sz="2000" b="0" i="1" smtClean="0">
                        <a:latin typeface="Cambria Math"/>
                      </a:rPr>
                      <m:t> 0</m:t>
                    </m:r>
                  </m:oMath>
                </a14:m>
                <a:endParaRPr lang="en-US" sz="2000" b="0" smtClean="0"/>
              </a:p>
              <a:p>
                <a:pPr marL="0" indent="0">
                  <a:buNone/>
                </a:pPr>
                <a:r>
                  <a:rPr lang="en-US" sz="2000" b="1" smtClean="0"/>
                  <a:t>	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𝐢𝐟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=0∧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𝐭𝐡𝐞𝐧</m:t>
                    </m:r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𝐫𝐞𝐭𝐮𝐫𝐧</m:t>
                    </m:r>
                    <m:r>
                      <a:rPr lang="en-US" sz="2000" b="0" i="1" smtClean="0">
                        <a:latin typeface="Cambria Math"/>
                      </a:rPr>
                      <m:t> 0</m:t>
                    </m:r>
                  </m:oMath>
                </a14:m>
                <a:endParaRPr lang="en-US" sz="2000" b="0" smtClean="0"/>
              </a:p>
              <a:p>
                <a:pPr marL="0" indent="0">
                  <a:buNone/>
                </a:pPr>
                <a:r>
                  <a:rPr lang="en-US" sz="2000" b="1" smtClean="0"/>
                  <a:t>	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𝐫𝐞𝐭𝐮𝐫𝐧</m:t>
                    </m:r>
                    <m:r>
                      <a:rPr lang="en-US" sz="2000" b="0" i="1" smtClean="0">
                        <a:latin typeface="Cambria Math"/>
                      </a:rPr>
                      <m:t> 1</m:t>
                    </m:r>
                  </m:oMath>
                </a14:m>
                <a:endParaRPr lang="en-US" sz="2000" b="0" smtClean="0"/>
              </a:p>
              <a:p>
                <a:endParaRPr lang="en-US" sz="2000" smtClean="0"/>
              </a:p>
              <a:p>
                <a:r>
                  <a:rPr lang="en-US" sz="2000" err="1" smtClean="0"/>
                  <a:t>Cài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đặt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các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hàm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sắp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xếp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và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tìm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kiếm</a:t>
                </a:r>
                <a:endParaRPr lang="en-US" sz="2000"/>
              </a:p>
              <a:p>
                <a:endParaRPr lang="en-US" sz="2000" smtClean="0"/>
              </a:p>
              <a:p>
                <a:r>
                  <a:rPr lang="en-US" sz="2000" err="1" smtClean="0"/>
                  <a:t>Viết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chương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trình</a:t>
                </a:r>
                <a:r>
                  <a:rPr lang="en-US" sz="2000" smtClean="0"/>
                  <a:t> so </a:t>
                </a:r>
                <a:r>
                  <a:rPr lang="en-US" sz="2000" err="1" smtClean="0"/>
                  <a:t>sánh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các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thuật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toán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sắp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xếp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với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các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mảng</a:t>
                </a:r>
                <a:r>
                  <a:rPr lang="en-US" sz="2000" smtClean="0"/>
                  <a:t> 100, 1000, 10000 </a:t>
                </a:r>
                <a:r>
                  <a:rPr lang="en-US" sz="2000" err="1" smtClean="0"/>
                  <a:t>và</a:t>
                </a:r>
                <a:r>
                  <a:rPr lang="en-US" sz="2000" smtClean="0"/>
                  <a:t> 100000 </a:t>
                </a:r>
                <a:r>
                  <a:rPr lang="en-US" sz="2000" err="1" smtClean="0"/>
                  <a:t>phần</a:t>
                </a:r>
                <a:r>
                  <a:rPr lang="en-US" sz="2000" smtClean="0"/>
                  <a:t> </a:t>
                </a:r>
                <a:r>
                  <a:rPr lang="en-US" sz="2000" err="1" smtClean="0"/>
                  <a:t>tử</a:t>
                </a:r>
                <a:endParaRPr lang="en-US" sz="200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 rotWithShape="1">
                <a:blip r:embed="rId3"/>
                <a:stretch>
                  <a:fillRect l="-699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V. </a:t>
            </a:r>
            <a:r>
              <a:rPr lang="en-US" sz="3600" err="1" smtClean="0"/>
              <a:t>Kiểu</a:t>
            </a:r>
            <a:r>
              <a:rPr lang="en-US" sz="3600" smtClean="0"/>
              <a:t> </a:t>
            </a:r>
            <a:r>
              <a:rPr lang="en-US" sz="3600" err="1" smtClean="0"/>
              <a:t>dữ</a:t>
            </a:r>
            <a:r>
              <a:rPr lang="en-US" sz="3600" smtClean="0"/>
              <a:t> </a:t>
            </a:r>
            <a:r>
              <a:rPr lang="en-US" sz="3600" err="1" smtClean="0"/>
              <a:t>liệu</a:t>
            </a:r>
            <a:r>
              <a:rPr lang="en-US" sz="3600" smtClean="0"/>
              <a:t> </a:t>
            </a:r>
            <a:r>
              <a:rPr lang="en-US" sz="3600" err="1" smtClean="0"/>
              <a:t>trừu</a:t>
            </a:r>
            <a:r>
              <a:rPr lang="en-US" sz="3600" smtClean="0"/>
              <a:t> </a:t>
            </a:r>
            <a:r>
              <a:rPr lang="en-US" sz="3600" err="1" smtClean="0"/>
              <a:t>tượng</a:t>
            </a:r>
            <a:endParaRPr lang="en-US" sz="360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5967"/>
              </p:ext>
            </p:extLst>
          </p:nvPr>
        </p:nvGraphicFramePr>
        <p:xfrm>
          <a:off x="457200" y="1600200"/>
          <a:ext cx="8229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(ADT) –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tả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sự</a:t>
            </a:r>
            <a:r>
              <a:rPr lang="en-US" smtClean="0"/>
              <a:t> </a:t>
            </a:r>
            <a:r>
              <a:rPr lang="en-US" err="1" smtClean="0"/>
              <a:t>vật</a:t>
            </a:r>
            <a:endParaRPr lang="en-US" smtClean="0"/>
          </a:p>
          <a:p>
            <a:pPr marL="585216" lvl="1" indent="0">
              <a:buNone/>
            </a:pPr>
            <a:r>
              <a:rPr lang="en-US" u="sng" err="1"/>
              <a:t>Các</a:t>
            </a:r>
            <a:r>
              <a:rPr lang="en-US" u="sng"/>
              <a:t> </a:t>
            </a:r>
            <a:r>
              <a:rPr lang="en-US" u="sng" err="1"/>
              <a:t>tính</a:t>
            </a:r>
            <a:r>
              <a:rPr lang="en-US" u="sng"/>
              <a:t> </a:t>
            </a:r>
            <a:r>
              <a:rPr lang="en-US" u="sng" err="1" smtClean="0"/>
              <a:t>chất</a:t>
            </a:r>
            <a:endParaRPr lang="en-US" u="sng"/>
          </a:p>
          <a:p>
            <a:pPr lvl="2"/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–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 smtClean="0"/>
              <a:t>khối</a:t>
            </a:r>
            <a:r>
              <a:rPr lang="en-US" smtClean="0"/>
              <a:t>,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che</a:t>
            </a:r>
            <a:r>
              <a:rPr lang="en-US" smtClean="0"/>
              <a:t> </a:t>
            </a:r>
            <a:r>
              <a:rPr lang="en-US" err="1" smtClean="0"/>
              <a:t>dấu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endParaRPr lang="en-US"/>
          </a:p>
          <a:p>
            <a:pPr lvl="2"/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– </a:t>
            </a:r>
            <a:r>
              <a:rPr lang="en-US" smtClean="0"/>
              <a:t>ADT (</a:t>
            </a:r>
            <a:r>
              <a:rPr lang="en-US" err="1" smtClean="0"/>
              <a:t>dẫn</a:t>
            </a:r>
            <a:r>
              <a:rPr lang="en-US" smtClean="0"/>
              <a:t> </a:t>
            </a:r>
            <a:r>
              <a:rPr lang="en-US" err="1" smtClean="0"/>
              <a:t>xuất</a:t>
            </a:r>
            <a:r>
              <a:rPr lang="en-US" smtClean="0"/>
              <a:t>)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ADT </a:t>
            </a:r>
            <a:r>
              <a:rPr lang="en-US" err="1" smtClean="0"/>
              <a:t>khác</a:t>
            </a:r>
            <a:r>
              <a:rPr lang="en-US" smtClean="0"/>
              <a:t> (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),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ADT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 smtClean="0"/>
              <a:t>sở</a:t>
            </a:r>
            <a:endParaRPr lang="en-US" smtClean="0"/>
          </a:p>
          <a:p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–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thuộc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ADT</a:t>
            </a:r>
          </a:p>
        </p:txBody>
      </p:sp>
    </p:spTree>
    <p:extLst>
      <p:ext uri="{BB962C8B-B14F-4D97-AF65-F5344CB8AC3E}">
        <p14:creationId xmlns:p14="http://schemas.microsoft.com/office/powerpoint/2010/main" val="14675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:</a:t>
            </a:r>
          </a:p>
          <a:p>
            <a:pPr lvl="2"/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chữ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 (Rectangle)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xác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3"/>
            <a:r>
              <a:rPr lang="en-US" err="1" smtClean="0"/>
              <a:t>tọa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góc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err="1" smtClean="0"/>
              <a:t>trái</a:t>
            </a:r>
            <a:r>
              <a:rPr lang="en-US" smtClean="0"/>
              <a:t>: x1, y1</a:t>
            </a:r>
          </a:p>
          <a:p>
            <a:pPr lvl="3"/>
            <a:r>
              <a:rPr lang="en-US" err="1" smtClean="0"/>
              <a:t>tọa</a:t>
            </a:r>
            <a:r>
              <a:rPr lang="en-US" smtClean="0"/>
              <a:t> </a:t>
            </a:r>
            <a:r>
              <a:rPr lang="en-US" err="1" smtClean="0"/>
              <a:t>độ</a:t>
            </a:r>
            <a:r>
              <a:rPr lang="en-US" smtClean="0"/>
              <a:t> </a:t>
            </a:r>
            <a:r>
              <a:rPr lang="en-US" err="1" smtClean="0"/>
              <a:t>góc</a:t>
            </a:r>
            <a:r>
              <a:rPr lang="en-US" smtClean="0"/>
              <a:t> </a:t>
            </a:r>
            <a:r>
              <a:rPr lang="en-US" err="1" smtClean="0"/>
              <a:t>dưới</a:t>
            </a:r>
            <a:r>
              <a:rPr lang="en-US" smtClean="0"/>
              <a:t>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err="1" smtClean="0"/>
              <a:t>phải</a:t>
            </a:r>
            <a:r>
              <a:rPr lang="en-US" smtClean="0"/>
              <a:t>: x2, y2</a:t>
            </a:r>
          </a:p>
          <a:p>
            <a:pPr lvl="3"/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r>
              <a:rPr lang="en-US" smtClean="0"/>
              <a:t> </a:t>
            </a:r>
            <a:r>
              <a:rPr lang="en-US" err="1" smtClean="0"/>
              <a:t>tích</a:t>
            </a:r>
            <a:r>
              <a:rPr lang="en-US" smtClean="0"/>
              <a:t>: Area = (y2 – y1) * (x2 – x1) </a:t>
            </a:r>
          </a:p>
          <a:p>
            <a:pPr lvl="3"/>
            <a:endParaRPr lang="en-US"/>
          </a:p>
          <a:p>
            <a:pPr lvl="2"/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ô van (</a:t>
            </a:r>
            <a:r>
              <a:rPr lang="en-US" err="1" smtClean="0"/>
              <a:t>Elipse</a:t>
            </a:r>
            <a:r>
              <a:rPr lang="en-US" smtClean="0"/>
              <a:t>) </a:t>
            </a:r>
            <a:r>
              <a:rPr lang="en-US" err="1" smtClean="0"/>
              <a:t>nội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chữ</a:t>
            </a:r>
            <a:r>
              <a:rPr lang="en-US" smtClean="0"/>
              <a:t> </a:t>
            </a:r>
            <a:r>
              <a:rPr lang="en-US" err="1" smtClean="0"/>
              <a:t>nhật</a:t>
            </a:r>
            <a:r>
              <a:rPr lang="en-US" smtClean="0"/>
              <a:t>:</a:t>
            </a:r>
          </a:p>
          <a:p>
            <a:pPr lvl="3"/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r>
              <a:rPr lang="en-US" smtClean="0"/>
              <a:t> </a:t>
            </a:r>
            <a:r>
              <a:rPr lang="en-US" err="1" smtClean="0"/>
              <a:t>tích</a:t>
            </a:r>
            <a:r>
              <a:rPr lang="en-US" smtClean="0"/>
              <a:t>: Area = </a:t>
            </a:r>
            <a:r>
              <a:rPr lang="en-US" err="1" smtClean="0"/>
              <a:t>Rectagle</a:t>
            </a:r>
            <a:r>
              <a:rPr lang="en-US" smtClean="0"/>
              <a:t>::Area * </a:t>
            </a:r>
            <a:r>
              <a:rPr lang="en-US" smtClean="0">
                <a:sym typeface="Symbol"/>
              </a:rPr>
              <a:t> / 4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4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</a:t>
            </a:r>
            <a:r>
              <a:rPr lang="en-US" err="1" smtClean="0"/>
              <a:t>struct</a:t>
            </a:r>
            <a:r>
              <a:rPr lang="en-US" smtClean="0"/>
              <a:t>):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Autofit/>
          </a:bodyPr>
          <a:lstStyle/>
          <a:p>
            <a:r>
              <a:rPr lang="en-US" sz="170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 Rectangle</a:t>
            </a: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x1, y1;</a:t>
            </a:r>
          </a:p>
          <a:p>
            <a:r>
              <a:rPr lang="en-US" sz="1700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x2, y2;</a:t>
            </a:r>
          </a:p>
          <a:p>
            <a:r>
              <a:rPr lang="en-US" sz="1700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Area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s-ES" sz="17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700">
                <a:solidFill>
                  <a:prstClr val="black"/>
                </a:solidFill>
                <a:latin typeface="Consolas"/>
              </a:rPr>
              <a:t>(y2 - y1) * (x2 - x1</a:t>
            </a:r>
            <a:r>
              <a:rPr lang="es-ES" sz="170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>
              <a:solidFill>
                <a:prstClr val="black"/>
              </a:solidFill>
              <a:latin typeface="Consolas"/>
            </a:endParaRP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00">
              <a:solidFill>
                <a:prstClr val="black"/>
              </a:solidFill>
              <a:latin typeface="Consolas"/>
            </a:endParaRPr>
          </a:p>
          <a:p>
            <a:r>
              <a:rPr lang="en-US" sz="170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err="1">
                <a:solidFill>
                  <a:prstClr val="black"/>
                </a:solidFill>
                <a:latin typeface="Consolas"/>
              </a:rPr>
              <a:t>Elipse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7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 Rectangle</a:t>
            </a: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Area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  { </a:t>
            </a: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7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>
                <a:solidFill>
                  <a:prstClr val="black"/>
                </a:solidFill>
                <a:latin typeface="Consolas"/>
              </a:rPr>
              <a:t>Rectangle::Area() * 3.14 /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4;</a:t>
            </a:r>
          </a:p>
          <a:p>
            <a:r>
              <a:rPr lang="en-US" sz="17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700">
              <a:solidFill>
                <a:prstClr val="black"/>
              </a:solidFill>
              <a:latin typeface="Consolas"/>
            </a:endParaRPr>
          </a:p>
          <a:p>
            <a:r>
              <a:rPr lang="en-US" sz="170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70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07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(class):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Rectangle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mtClean="0">
                <a:latin typeface="Consolas"/>
              </a:rPr>
              <a:t>: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x1, y1;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x2, y2;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Area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 { </a:t>
            </a:r>
            <a:r>
              <a:rPr lang="es-ES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s-E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>
                <a:solidFill>
                  <a:prstClr val="black"/>
                </a:solidFill>
                <a:latin typeface="Consolas"/>
              </a:rPr>
              <a:t>(y2 - y1) * (x2 - x1</a:t>
            </a:r>
            <a:r>
              <a:rPr lang="es-ES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Elipse</a:t>
            </a:r>
            <a:r>
              <a:rPr lang="en-US">
                <a:solidFill>
                  <a:prstClr val="black"/>
                </a:solidFill>
                <a:latin typeface="Consolas"/>
              </a:rPr>
              <a:t> : </a:t>
            </a:r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 Rectangle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latin typeface="Consolas"/>
              </a:rPr>
              <a:t>: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double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Area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s = </a:t>
            </a:r>
            <a:r>
              <a:rPr lang="en-US">
                <a:solidFill>
                  <a:prstClr val="black"/>
                </a:solidFill>
                <a:latin typeface="Consolas"/>
              </a:rPr>
              <a:t>Rectangle::Area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 * </a:t>
            </a:r>
            <a:r>
              <a:rPr lang="en-US">
                <a:solidFill>
                  <a:prstClr val="black"/>
                </a:solidFill>
                <a:latin typeface="Consolas"/>
              </a:rPr>
              <a:t>3.14 /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4;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28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):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main() 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t-BR" smtClean="0">
                <a:solidFill>
                  <a:prstClr val="black"/>
                </a:solidFill>
                <a:latin typeface="Consolas"/>
              </a:rPr>
              <a:t>    Rectangle </a:t>
            </a:r>
            <a:r>
              <a:rPr lang="pt-BR">
                <a:solidFill>
                  <a:prstClr val="black"/>
                </a:solidFill>
                <a:latin typeface="Consolas"/>
              </a:rPr>
              <a:t>r = { 1, 1, 6, 3 };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Elipse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e;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e.x1 </a:t>
            </a:r>
            <a:r>
              <a:rPr lang="en-US">
                <a:solidFill>
                  <a:prstClr val="black"/>
                </a:solidFill>
                <a:latin typeface="Consolas"/>
              </a:rPr>
              <a:t>= 12; e.y1 = 2;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e.x2 </a:t>
            </a:r>
            <a:r>
              <a:rPr lang="en-US">
                <a:solidFill>
                  <a:prstClr val="black"/>
                </a:solidFill>
                <a:latin typeface="Consolas"/>
              </a:rPr>
              <a:t>= 17; e.y2 = 7;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r.Area</a:t>
            </a:r>
            <a:r>
              <a:rPr lang="en-US">
                <a:solidFill>
                  <a:prstClr val="black"/>
                </a:solidFill>
                <a:latin typeface="Consolas"/>
              </a:rPr>
              <a:t>() &lt;&lt; </a:t>
            </a:r>
            <a:r>
              <a:rPr lang="en-US">
                <a:solidFill>
                  <a:srgbClr val="A31515"/>
                </a:solidFill>
                <a:latin typeface="Consolas"/>
              </a:rPr>
              <a:t>' '</a:t>
            </a:r>
            <a:r>
              <a:rPr lang="en-US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e.Area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811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447800" y="2209800"/>
            <a:ext cx="5943600" cy="3505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5.1.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vùng</a:t>
            </a:r>
            <a:r>
              <a:rPr lang="en-US" smtClean="0"/>
              <a:t> </a:t>
            </a:r>
            <a:r>
              <a:rPr lang="en-US" err="1" smtClean="0"/>
              <a:t>truy</a:t>
            </a:r>
            <a:r>
              <a:rPr lang="en-US" smtClean="0"/>
              <a:t> </a:t>
            </a:r>
            <a:r>
              <a:rPr lang="en-US" err="1" smtClean="0"/>
              <a:t>cập</a:t>
            </a:r>
            <a:endParaRPr lang="en-US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3200400"/>
            <a:ext cx="4267200" cy="1447800"/>
            <a:chOff x="2057400" y="2819400"/>
            <a:chExt cx="4267200" cy="1447800"/>
          </a:xfrm>
          <a:noFill/>
        </p:grpSpPr>
        <p:sp>
          <p:nvSpPr>
            <p:cNvPr id="14" name="Flowchart: Process 13"/>
            <p:cNvSpPr/>
            <p:nvPr/>
          </p:nvSpPr>
          <p:spPr>
            <a:xfrm>
              <a:off x="2057400" y="2819400"/>
              <a:ext cx="4267200" cy="1447800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09800" y="2971800"/>
              <a:ext cx="3962400" cy="1161245"/>
              <a:chOff x="1828800" y="2572555"/>
              <a:chExt cx="4267200" cy="1371600"/>
            </a:xfrm>
            <a:grpFill/>
          </p:grpSpPr>
          <p:sp>
            <p:nvSpPr>
              <p:cNvPr id="9" name="Flowchart: Process 8"/>
              <p:cNvSpPr/>
              <p:nvPr/>
            </p:nvSpPr>
            <p:spPr>
              <a:xfrm>
                <a:off x="3268014" y="2572555"/>
                <a:ext cx="1380186" cy="1371600"/>
              </a:xfrm>
              <a:prstGeom prst="flowChartProcess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protected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1828800" y="2572555"/>
                <a:ext cx="1295400" cy="1371600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public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4800600" y="2572555"/>
                <a:ext cx="1295400" cy="1371600"/>
              </a:xfrm>
              <a:prstGeom prst="flowChartProcess">
                <a:avLst/>
              </a:prstGeom>
              <a:pattFill prst="openDmnd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private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8" name="Straight Arrow Connector 17"/>
          <p:cNvCxnSpPr/>
          <p:nvPr/>
        </p:nvCxnSpPr>
        <p:spPr>
          <a:xfrm flipH="1">
            <a:off x="3200400" y="26670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89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/>
              <a:t> </a:t>
            </a:r>
            <a:r>
              <a:rPr lang="en-US" err="1" smtClean="0"/>
              <a:t>của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tên_ADT</a:t>
            </a:r>
            <a:endParaRPr lang="en-US"/>
          </a:p>
          <a:p>
            <a:r>
              <a:rPr lang="en-US"/>
              <a:t>	{</a:t>
            </a:r>
          </a:p>
          <a:p>
            <a:r>
              <a:rPr lang="en-US"/>
              <a:t>    	</a:t>
            </a:r>
            <a:r>
              <a:rPr lang="en-US" err="1" smtClean="0">
                <a:solidFill>
                  <a:srgbClr val="0000FF"/>
                </a:solidFill>
              </a:rPr>
              <a:t>private</a:t>
            </a:r>
            <a:r>
              <a:rPr lang="en-US" b="0" err="1" smtClean="0"/>
              <a:t>|</a:t>
            </a:r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biến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thành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viên</a:t>
            </a:r>
            <a:r>
              <a:rPr lang="en-US" b="0">
                <a:effectLst/>
              </a:rPr>
              <a:t> (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thuộc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tính</a:t>
            </a:r>
            <a:r>
              <a:rPr lang="en-US" b="0">
                <a:effectLst/>
              </a:rPr>
              <a:t>)</a:t>
            </a:r>
            <a:endParaRPr lang="en-US"/>
          </a:p>
          <a:p>
            <a:r>
              <a:rPr lang="en-US"/>
              <a:t> 	</a:t>
            </a:r>
            <a:r>
              <a:rPr lang="en-US" err="1" smtClean="0">
                <a:solidFill>
                  <a:srgbClr val="0000FF"/>
                </a:solidFill>
              </a:rPr>
              <a:t>private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 smtClean="0"/>
              <a:t>|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tạo</a:t>
            </a:r>
            <a:endParaRPr lang="en-US" b="0">
              <a:effectLst/>
            </a:endParaRP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  <a:endParaRPr lang="en-US" b="0">
              <a:effectLst/>
            </a:endParaRPr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hủy</a:t>
            </a:r>
            <a:endParaRPr lang="en-US" b="0">
              <a:effectLst/>
            </a:endParaRPr>
          </a:p>
          <a:p>
            <a:r>
              <a:rPr lang="en-US"/>
              <a:t> 	</a:t>
            </a:r>
            <a:r>
              <a:rPr lang="en-US" err="1" smtClean="0">
                <a:solidFill>
                  <a:srgbClr val="0000FF"/>
                </a:solidFill>
              </a:rPr>
              <a:t>private</a:t>
            </a:r>
            <a:r>
              <a:rPr lang="en-US" b="0" err="1" smtClean="0"/>
              <a:t>|</a:t>
            </a:r>
            <a:r>
              <a:rPr lang="en-US" err="1" smtClean="0">
                <a:solidFill>
                  <a:srgbClr val="0000FF"/>
                </a:solidFill>
              </a:rPr>
              <a:t>protected</a:t>
            </a:r>
            <a:r>
              <a:rPr lang="en-US" b="0" err="1"/>
              <a:t>|</a:t>
            </a:r>
            <a:r>
              <a:rPr lang="en-US" err="1" smtClean="0">
                <a:solidFill>
                  <a:srgbClr val="0000FF"/>
                </a:solidFill>
              </a:rPr>
              <a:t>public</a:t>
            </a:r>
            <a:r>
              <a:rPr lang="en-US" smtClean="0"/>
              <a:t>:</a:t>
            </a:r>
            <a:endParaRPr lang="en-US"/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thành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viên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khác</a:t>
            </a:r>
            <a:r>
              <a:rPr lang="en-US" b="0">
                <a:effectLst/>
              </a:rPr>
              <a:t> (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phương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thức</a:t>
            </a:r>
            <a:r>
              <a:rPr lang="en-US" b="0">
                <a:effectLst/>
              </a:rPr>
              <a:t>)</a:t>
            </a:r>
          </a:p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  <a:endParaRPr lang="en-US" b="0">
              <a:effectLst/>
            </a:endParaRPr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toán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tử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thành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viên</a:t>
            </a:r>
            <a:endParaRPr lang="en-US" b="0">
              <a:effectLst/>
            </a:endParaRPr>
          </a:p>
          <a:p>
            <a:endParaRPr lang="en-US"/>
          </a:p>
          <a:p>
            <a:r>
              <a:rPr lang="en-US" b="0">
                <a:effectLst/>
              </a:rPr>
              <a:t>	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và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toán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tử</a:t>
            </a:r>
            <a:r>
              <a:rPr lang="en-US" b="0">
                <a:effectLst/>
              </a:rPr>
              <a:t> </a:t>
            </a:r>
            <a:r>
              <a:rPr lang="en-US"/>
              <a:t>friend</a:t>
            </a:r>
          </a:p>
          <a:p>
            <a:r>
              <a:rPr lang="en-US"/>
              <a:t>	</a:t>
            </a:r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II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r>
              <a:rPr lang="en-US" err="1">
                <a:latin typeface="Arial" pitchFamily="34" charset="0"/>
                <a:cs typeface="Arial" pitchFamily="34" charset="0"/>
              </a:rPr>
              <a:t>Các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thành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phần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cơ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2.4. </a:t>
            </a:r>
            <a:r>
              <a:rPr lang="en-US" err="1" smtClean="0"/>
              <a:t>Hằng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/>
          </a:p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,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,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xâu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 smtClean="0"/>
              <a:t>tự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Consolas"/>
              </a:rPr>
              <a:t>5 </a:t>
            </a:r>
            <a:r>
              <a:rPr lang="en-US" smtClean="0"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int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05 </a:t>
            </a:r>
            <a:r>
              <a:rPr lang="en-US">
                <a:latin typeface="Consolas"/>
              </a:rPr>
              <a:t>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diễn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trong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hệ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8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0x5</a:t>
            </a:r>
            <a:r>
              <a:rPr lang="en-US" smtClean="0">
                <a:latin typeface="Consolas"/>
              </a:rPr>
              <a:t> </a:t>
            </a:r>
            <a:r>
              <a:rPr lang="en-US">
                <a:latin typeface="Consolas"/>
              </a:rPr>
              <a:t>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diễn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trong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hệ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16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5u </a:t>
            </a:r>
            <a:r>
              <a:rPr lang="en-US" smtClean="0"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U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hoặc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u –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unsigned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5l 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L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hoặc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l –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long</a:t>
            </a: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5.0</a:t>
            </a:r>
            <a:r>
              <a:rPr lang="en-US" smtClean="0">
                <a:latin typeface="Consolas"/>
              </a:rPr>
              <a:t> </a:t>
            </a:r>
            <a:r>
              <a:rPr lang="en-US">
                <a:latin typeface="Consolas"/>
              </a:rPr>
              <a:t>	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nguyên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double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srgbClr val="A31515"/>
                </a:solidFill>
                <a:latin typeface="Consolas"/>
              </a:rPr>
              <a:t>'5</a:t>
            </a:r>
            <a:r>
              <a:rPr lang="en-US">
                <a:solidFill>
                  <a:srgbClr val="A31515"/>
                </a:solidFill>
                <a:latin typeface="Consolas"/>
              </a:rPr>
              <a:t>'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giá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trị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(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mã</a:t>
            </a:r>
            <a:r>
              <a:rPr lang="en-US">
                <a:solidFill>
                  <a:srgbClr val="008000"/>
                </a:solidFill>
                <a:latin typeface="Consolas"/>
              </a:rPr>
              <a:t> ASCII)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bằng</a:t>
            </a:r>
            <a:r>
              <a:rPr lang="en-US">
                <a:solidFill>
                  <a:srgbClr val="008000"/>
                </a:solidFill>
                <a:latin typeface="Consolas"/>
              </a:rPr>
              <a:t> 53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A31515"/>
                </a:solidFill>
                <a:latin typeface="Consolas"/>
              </a:rPr>
              <a:t>'A</a:t>
            </a:r>
            <a:r>
              <a:rPr lang="en-US">
                <a:solidFill>
                  <a:srgbClr val="A31515"/>
                </a:solidFill>
                <a:latin typeface="Consolas"/>
              </a:rPr>
              <a:t>'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giá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trị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số</a:t>
            </a:r>
            <a:r>
              <a:rPr lang="en-US">
                <a:solidFill>
                  <a:srgbClr val="008000"/>
                </a:solidFill>
                <a:latin typeface="Consolas"/>
              </a:rPr>
              <a:t> (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mã</a:t>
            </a:r>
            <a:r>
              <a:rPr lang="en-US">
                <a:solidFill>
                  <a:srgbClr val="008000"/>
                </a:solidFill>
                <a:latin typeface="Consolas"/>
              </a:rPr>
              <a:t> ASCII)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bằng</a:t>
            </a:r>
            <a:r>
              <a:rPr lang="en-US">
                <a:solidFill>
                  <a:srgbClr val="008000"/>
                </a:solidFill>
                <a:latin typeface="Consolas"/>
              </a:rPr>
              <a:t> 65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 smtClean="0">
                <a:solidFill>
                  <a:srgbClr val="A31515"/>
                </a:solidFill>
                <a:latin typeface="Consolas"/>
              </a:rPr>
              <a:t>5" 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xâu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gồm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>
                <a:solidFill>
                  <a:srgbClr val="008000"/>
                </a:solidFill>
                <a:latin typeface="Consolas"/>
              </a:rPr>
              <a:t> '5'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NULL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45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524000"/>
          </a:xfrm>
        </p:spPr>
        <p:txBody>
          <a:bodyPr>
            <a:normAutofit/>
          </a:bodyPr>
          <a:lstStyle/>
          <a:p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ADT</a:t>
            </a:r>
          </a:p>
          <a:p>
            <a:pPr lvl="2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giản</a:t>
            </a:r>
            <a:r>
              <a:rPr lang="en-US" smtClean="0"/>
              <a:t> (</a:t>
            </a:r>
            <a:r>
              <a:rPr lang="en-US" err="1" smtClean="0"/>
              <a:t>không</a:t>
            </a:r>
            <a:r>
              <a:rPr lang="en-US" smtClean="0"/>
              <a:t> </a:t>
            </a:r>
            <a:r>
              <a:rPr lang="en-US" err="1" smtClean="0"/>
              <a:t>chứa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vòng</a:t>
            </a:r>
            <a:r>
              <a:rPr lang="en-US" smtClean="0"/>
              <a:t> </a:t>
            </a:r>
            <a:r>
              <a:rPr lang="en-US" err="1" smtClean="0"/>
              <a:t>lặp</a:t>
            </a:r>
            <a:r>
              <a:rPr lang="en-US" smtClean="0"/>
              <a:t> </a:t>
            </a:r>
            <a:r>
              <a:rPr lang="en-US" err="1" smtClean="0"/>
              <a:t>hoặc</a:t>
            </a:r>
            <a:r>
              <a:rPr lang="en-US" smtClean="0"/>
              <a:t> </a:t>
            </a:r>
            <a:r>
              <a:rPr lang="en-US" err="1" smtClean="0"/>
              <a:t>rất</a:t>
            </a:r>
            <a:r>
              <a:rPr lang="en-US" smtClean="0"/>
              <a:t> </a:t>
            </a:r>
            <a:r>
              <a:rPr lang="en-US" err="1" smtClean="0"/>
              <a:t>ngắn</a:t>
            </a:r>
            <a:r>
              <a:rPr lang="en-US" smtClean="0"/>
              <a:t>)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inline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2514600"/>
            <a:ext cx="7848600" cy="3657600"/>
          </a:xfrm>
        </p:spPr>
        <p:txBody>
          <a:bodyPr>
            <a:normAutofit/>
          </a:bodyPr>
          <a:lstStyle/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tên_ADT</a:t>
            </a:r>
            <a:endParaRPr lang="en-US"/>
          </a:p>
          <a:p>
            <a:r>
              <a:rPr lang="en-US"/>
              <a:t>	{</a:t>
            </a:r>
          </a:p>
          <a:p>
            <a:r>
              <a:rPr lang="en-US"/>
              <a:t> </a:t>
            </a:r>
            <a:r>
              <a:rPr lang="en-US" smtClean="0"/>
              <a:t>	   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/>
              <a:t>tên_hàm</a:t>
            </a:r>
            <a:r>
              <a:rPr lang="en-US"/>
              <a:t>(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)</a:t>
            </a:r>
          </a:p>
          <a:p>
            <a:r>
              <a:rPr lang="en-US"/>
              <a:t>	    {</a:t>
            </a:r>
          </a:p>
          <a:p>
            <a:r>
              <a:rPr lang="en-US"/>
              <a:t>	        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biểu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thức</a:t>
            </a:r>
            <a:endParaRPr lang="en-US"/>
          </a:p>
          <a:p>
            <a:r>
              <a:rPr lang="en-US"/>
              <a:t>	    </a:t>
            </a:r>
            <a:r>
              <a:rPr lang="en-US" smtClean="0"/>
              <a:t>}</a:t>
            </a:r>
          </a:p>
          <a:p>
            <a:r>
              <a:rPr lang="en-US"/>
              <a:t>	</a:t>
            </a:r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38200" y="1066800"/>
            <a:ext cx="7848600" cy="1524000"/>
          </a:xfrm>
        </p:spPr>
        <p:txBody>
          <a:bodyPr>
            <a:normAutofit/>
          </a:bodyPr>
          <a:lstStyle/>
          <a:p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ADT</a:t>
            </a:r>
          </a:p>
          <a:p>
            <a:pPr lvl="2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phức</a:t>
            </a:r>
            <a:r>
              <a:rPr lang="en-US" smtClean="0"/>
              <a:t> </a:t>
            </a:r>
            <a:r>
              <a:rPr lang="en-US" err="1" smtClean="0"/>
              <a:t>tạp</a:t>
            </a:r>
            <a:r>
              <a:rPr lang="en-US" smtClean="0"/>
              <a:t> </a:t>
            </a:r>
            <a:r>
              <a:rPr lang="en-US" err="1" smtClean="0"/>
              <a:t>nên</a:t>
            </a:r>
            <a:r>
              <a:rPr lang="en-US" smtClean="0"/>
              <a:t>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ngoài</a:t>
            </a:r>
            <a:r>
              <a:rPr lang="en-US" smtClean="0"/>
              <a:t> </a:t>
            </a:r>
            <a:r>
              <a:rPr lang="en-US" err="1" smtClean="0"/>
              <a:t>khối</a:t>
            </a:r>
            <a:r>
              <a:rPr lang="en-US" smtClean="0"/>
              <a:t> </a:t>
            </a:r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ADT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38200" y="2514600"/>
            <a:ext cx="7848600" cy="3657600"/>
          </a:xfrm>
        </p:spPr>
        <p:txBody>
          <a:bodyPr>
            <a:normAutofit/>
          </a:bodyPr>
          <a:lstStyle/>
          <a:p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tên_ADT</a:t>
            </a:r>
            <a:endParaRPr lang="en-US"/>
          </a:p>
          <a:p>
            <a:r>
              <a:rPr lang="en-US"/>
              <a:t>	{</a:t>
            </a:r>
          </a:p>
          <a:p>
            <a:r>
              <a:rPr lang="en-US"/>
              <a:t>	   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tên_hàm</a:t>
            </a:r>
            <a:r>
              <a:rPr lang="en-US"/>
              <a:t>(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);</a:t>
            </a:r>
          </a:p>
          <a:p>
            <a:r>
              <a:rPr lang="en-US"/>
              <a:t>	};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tên_ADT</a:t>
            </a:r>
            <a:r>
              <a:rPr lang="en-US"/>
              <a:t>::</a:t>
            </a:r>
            <a:r>
              <a:rPr lang="en-US" err="1"/>
              <a:t>tên_hàm</a:t>
            </a:r>
            <a:r>
              <a:rPr lang="en-US"/>
              <a:t>(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)</a:t>
            </a:r>
          </a:p>
          <a:p>
            <a:r>
              <a:rPr lang="en-US"/>
              <a:t>	{</a:t>
            </a:r>
          </a:p>
          <a:p>
            <a:r>
              <a:rPr lang="en-US"/>
              <a:t>	    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biểu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thức</a:t>
            </a:r>
            <a:endParaRPr lang="en-US"/>
          </a:p>
          <a:p>
            <a:r>
              <a:rPr lang="en-US"/>
              <a:t>	</a:t>
            </a: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hủy</a:t>
            </a:r>
            <a:endParaRPr lang="en-US" smtClean="0"/>
          </a:p>
          <a:p>
            <a:pPr marL="585216" lvl="1" indent="0">
              <a:buNone/>
            </a:pPr>
            <a:r>
              <a:rPr lang="en-US" u="sng" err="1" smtClean="0"/>
              <a:t>Hàm</a:t>
            </a:r>
            <a:r>
              <a:rPr lang="en-US" u="sng" smtClean="0"/>
              <a:t> </a:t>
            </a:r>
            <a:r>
              <a:rPr lang="en-US" u="sng" err="1" smtClean="0"/>
              <a:t>tạo</a:t>
            </a:r>
            <a:r>
              <a:rPr lang="en-US" u="sng" smtClean="0"/>
              <a:t> (constructor)</a:t>
            </a:r>
          </a:p>
          <a:p>
            <a:pPr lvl="2"/>
            <a:r>
              <a:rPr lang="en-US" err="1" smtClean="0"/>
              <a:t>Dùng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hoặc</a:t>
            </a:r>
            <a:r>
              <a:rPr lang="en-US" smtClean="0"/>
              <a:t>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mảng</a:t>
            </a:r>
            <a:r>
              <a:rPr lang="en-US" smtClean="0"/>
              <a:t> </a:t>
            </a:r>
            <a:r>
              <a:rPr lang="en-US" err="1" smtClean="0"/>
              <a:t>động</a:t>
            </a:r>
            <a:endParaRPr lang="en-US" smtClean="0"/>
          </a:p>
          <a:p>
            <a:pPr lvl="2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gọi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r>
              <a:rPr lang="en-US" smtClean="0"/>
              <a:t> </a:t>
            </a:r>
            <a:r>
              <a:rPr lang="en-US" err="1" smtClean="0"/>
              <a:t>thức</a:t>
            </a:r>
            <a:r>
              <a:rPr lang="en-US" smtClean="0"/>
              <a:t> </a:t>
            </a:r>
            <a:r>
              <a:rPr lang="en-US" err="1" smtClean="0"/>
              <a:t>khai</a:t>
            </a:r>
            <a:r>
              <a:rPr lang="en-US" smtClean="0"/>
              <a:t> </a:t>
            </a:r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đối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r>
              <a:rPr lang="en-US" smtClean="0"/>
              <a:t> </a:t>
            </a:r>
            <a:r>
              <a:rPr lang="en-US" err="1" smtClean="0"/>
              <a:t>hoặc</a:t>
            </a:r>
            <a:r>
              <a:rPr lang="en-US" smtClean="0"/>
              <a:t>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bộ</a:t>
            </a:r>
            <a:r>
              <a:rPr lang="en-US" smtClean="0"/>
              <a:t> </a:t>
            </a:r>
            <a:r>
              <a:rPr lang="en-US" err="1" smtClean="0"/>
              <a:t>nhớ</a:t>
            </a:r>
            <a:endParaRPr lang="en-US" smtClean="0"/>
          </a:p>
          <a:p>
            <a:pPr lvl="2"/>
            <a:endParaRPr lang="en-US"/>
          </a:p>
          <a:p>
            <a:pPr marL="585216" lvl="1" indent="0">
              <a:buNone/>
            </a:pPr>
            <a:r>
              <a:rPr lang="en-US" u="sng" err="1"/>
              <a:t>Hàm</a:t>
            </a:r>
            <a:r>
              <a:rPr lang="en-US" u="sng"/>
              <a:t> </a:t>
            </a:r>
            <a:r>
              <a:rPr lang="en-US" u="sng" err="1" smtClean="0"/>
              <a:t>hủy</a:t>
            </a:r>
            <a:r>
              <a:rPr lang="en-US" u="sng" smtClean="0"/>
              <a:t> (destructor)</a:t>
            </a:r>
            <a:endParaRPr lang="en-US" u="sng"/>
          </a:p>
          <a:p>
            <a:pPr lvl="2"/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phóng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phát</a:t>
            </a:r>
            <a:endParaRPr lang="en-US"/>
          </a:p>
          <a:p>
            <a:pPr lvl="2"/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phóng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 smtClean="0"/>
              <a:t>nhớ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hủy</a:t>
            </a:r>
            <a:endParaRPr lang="en-U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tên_ADT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/>
              <a:t>    </a:t>
            </a:r>
            <a:r>
              <a:rPr lang="en-US" err="1"/>
              <a:t>tên_ADT</a:t>
            </a:r>
            <a:r>
              <a:rPr lang="en-US"/>
              <a:t>(); 			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tạo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mặc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định</a:t>
            </a:r>
            <a:endParaRPr lang="en-US" b="0">
              <a:effectLst/>
            </a:endParaRPr>
          </a:p>
          <a:p>
            <a:r>
              <a:rPr lang="en-US"/>
              <a:t>    </a:t>
            </a:r>
            <a:r>
              <a:rPr lang="en-US" err="1"/>
              <a:t>tên_ADT</a:t>
            </a:r>
            <a:r>
              <a:rPr lang="en-US"/>
              <a:t>(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);	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tạo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thiết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lập</a:t>
            </a:r>
            <a:endParaRPr lang="en-US" b="0">
              <a:effectLst/>
            </a:endParaRPr>
          </a:p>
          <a:p>
            <a:r>
              <a:rPr lang="en-US"/>
              <a:t>    </a:t>
            </a:r>
            <a:r>
              <a:rPr lang="en-US" err="1"/>
              <a:t>tên_ADT</a:t>
            </a:r>
            <a:r>
              <a:rPr lang="en-US"/>
              <a:t>(</a:t>
            </a:r>
            <a:r>
              <a:rPr lang="en-US" err="1"/>
              <a:t>const</a:t>
            </a:r>
            <a:r>
              <a:rPr lang="en-US"/>
              <a:t> </a:t>
            </a:r>
            <a:r>
              <a:rPr lang="en-US" err="1"/>
              <a:t>tên_kiểu</a:t>
            </a:r>
            <a:r>
              <a:rPr lang="en-US"/>
              <a:t> &amp;);	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tạo</a:t>
            </a:r>
            <a:r>
              <a:rPr lang="en-US" b="0">
                <a:effectLst/>
              </a:rPr>
              <a:t> copy</a:t>
            </a:r>
          </a:p>
          <a:p>
            <a:r>
              <a:rPr lang="en-US"/>
              <a:t>    ~</a:t>
            </a:r>
            <a:r>
              <a:rPr lang="en-US" err="1"/>
              <a:t>tên_ADT</a:t>
            </a:r>
            <a:r>
              <a:rPr lang="en-US"/>
              <a:t>(); 			</a:t>
            </a:r>
            <a:r>
              <a:rPr lang="en-US" b="0">
                <a:effectLst/>
              </a:rPr>
              <a:t>// </a:t>
            </a:r>
            <a:r>
              <a:rPr lang="en-US" b="0" err="1">
                <a:effectLst/>
              </a:rPr>
              <a:t>hàm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hủy</a:t>
            </a:r>
            <a:endParaRPr lang="en-US"/>
          </a:p>
          <a:p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(inline)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class</a:t>
            </a:r>
            <a:r>
              <a:rPr lang="en-US"/>
              <a:t> </a:t>
            </a:r>
            <a:r>
              <a:rPr lang="en-US" err="1"/>
              <a:t>tên_ADT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>
                <a:solidFill>
                  <a:srgbClr val="0000FF"/>
                </a:solidFill>
              </a:rPr>
              <a:t>public</a:t>
            </a:r>
            <a:r>
              <a:rPr lang="en-US"/>
              <a:t>:</a:t>
            </a:r>
          </a:p>
          <a:p>
            <a:r>
              <a:rPr lang="en-US"/>
              <a:t>    </a:t>
            </a:r>
            <a:r>
              <a:rPr lang="en-US" err="1"/>
              <a:t>tên_ADT</a:t>
            </a:r>
            <a:r>
              <a:rPr lang="en-US"/>
              <a:t>(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) </a:t>
            </a:r>
          </a:p>
          <a:p>
            <a:r>
              <a:rPr lang="en-US"/>
              <a:t>        : </a:t>
            </a:r>
            <a:r>
              <a:rPr lang="en-US" err="1"/>
              <a:t>tên_biến</a:t>
            </a:r>
            <a:r>
              <a:rPr lang="en-US"/>
              <a:t>(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)</a:t>
            </a:r>
          </a:p>
          <a:p>
            <a:r>
              <a:rPr lang="en-US"/>
              <a:t>        , ...</a:t>
            </a:r>
          </a:p>
          <a:p>
            <a:r>
              <a:rPr lang="en-US"/>
              <a:t>    {</a:t>
            </a:r>
          </a:p>
          <a:p>
            <a:r>
              <a:rPr lang="en-US" b="0">
                <a:effectLst/>
              </a:rPr>
              <a:t>        // </a:t>
            </a:r>
            <a:r>
              <a:rPr lang="en-US" b="0" err="1">
                <a:effectLst/>
              </a:rPr>
              <a:t>các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biểu</a:t>
            </a:r>
            <a:r>
              <a:rPr lang="en-US" b="0">
                <a:effectLst/>
              </a:rPr>
              <a:t> </a:t>
            </a:r>
            <a:r>
              <a:rPr lang="en-US" b="0" err="1">
                <a:effectLst/>
              </a:rPr>
              <a:t>thức</a:t>
            </a:r>
            <a:endParaRPr lang="en-US" b="0">
              <a:effectLst/>
            </a:endParaRPr>
          </a:p>
          <a:p>
            <a:r>
              <a:rPr lang="en-US"/>
              <a:t>    }</a:t>
            </a:r>
          </a:p>
          <a:p>
            <a:r>
              <a:rPr lang="en-US" smtClean="0"/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Time)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Time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ticks;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Time</a:t>
            </a:r>
            <a:r>
              <a:rPr lang="en-US">
                <a:solidFill>
                  <a:prstClr val="black"/>
                </a:solidFill>
                <a:latin typeface="Consolas"/>
              </a:rPr>
              <a:t>() { ticks = 0;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Time(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value) : ticks(value) {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Time(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Time &amp; t) : ticks(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t.ticks</a:t>
            </a:r>
            <a:r>
              <a:rPr lang="en-US">
                <a:solidFill>
                  <a:prstClr val="black"/>
                </a:solidFill>
                <a:latin typeface="Consolas"/>
              </a:rPr>
              <a:t>) {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~Time() { }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Seconds()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ticks / 1000;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Minutes()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Seconds() / 60; }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long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Hours() {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solidFill>
                  <a:prstClr val="black"/>
                </a:solidFill>
                <a:latin typeface="Consolas"/>
              </a:rPr>
              <a:t> Seconds() / 3600; }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};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89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Time)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1600200"/>
            <a:ext cx="7848600" cy="4572000"/>
          </a:xfrm>
        </p:spPr>
        <p:txBody>
          <a:bodyPr>
            <a:normAutofit fontScale="92500" lnSpcReduction="20000"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>
                <a:solidFill>
                  <a:prstClr val="black"/>
                </a:solidFill>
                <a:latin typeface="Consolas"/>
              </a:rPr>
              <a:t>Time *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Time t1;</a:t>
            </a:r>
            <a:r>
              <a:rPr lang="en-US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Time()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Time t2(1000);</a:t>
            </a:r>
            <a:r>
              <a:rPr lang="en-US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Time(long)</a:t>
            </a:r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Time t3 = t2;</a:t>
            </a:r>
            <a:r>
              <a:rPr lang="en-US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Time(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const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Time &amp;)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p </a:t>
            </a:r>
            <a:r>
              <a:rPr lang="en-US">
                <a:solidFill>
                  <a:prstClr val="black"/>
                </a:solidFill>
                <a:latin typeface="Consolas"/>
              </a:rPr>
              <a:t>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Time(100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 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Time(long)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&lt;&lt; t2.Seconds() &lt;&lt;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&lt;&lt; p-&gt;Seconds() &lt;&lt;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p;</a:t>
            </a:r>
            <a:r>
              <a:rPr lang="en-US">
                <a:solidFill>
                  <a:prstClr val="black"/>
                </a:solidFill>
                <a:latin typeface="Consolas"/>
              </a:rPr>
              <a:t>	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~Time()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của</a:t>
            </a:r>
            <a:r>
              <a:rPr lang="en-US">
                <a:solidFill>
                  <a:srgbClr val="008000"/>
                </a:solidFill>
                <a:latin typeface="Consolas"/>
              </a:rPr>
              <a:t> *p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gọi</a:t>
            </a:r>
            <a:r>
              <a:rPr lang="en-US">
                <a:solidFill>
                  <a:srgbClr val="008000"/>
                </a:solidFill>
                <a:latin typeface="Consolas"/>
              </a:rPr>
              <a:t> ~Time()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của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t3, t2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và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t1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91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static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class</a:t>
            </a:r>
            <a:r>
              <a:rPr lang="en-US">
                <a:solidFill>
                  <a:prstClr val="black"/>
                </a:solidFill>
                <a:latin typeface="Consolas"/>
              </a:rPr>
              <a:t> String</a:t>
            </a:r>
          </a:p>
          <a:p>
            <a:r>
              <a:rPr lang="en-US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char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*data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Vùng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dữ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chứa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các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ký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tự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	  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Số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ký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Consolas"/>
              </a:rPr>
              <a:t>tự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public:</a:t>
            </a:r>
          </a:p>
          <a:p>
            <a:r>
              <a:rPr lang="en-US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Lấy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độ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dài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xâu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src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srgbClr val="0000FF"/>
                </a:solidFill>
                <a:latin typeface="Consolas"/>
              </a:rPr>
              <a:t>    static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GetLength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>
              <a:solidFill>
                <a:srgbClr val="008000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>
                <a:solidFill>
                  <a:srgbClr val="008000"/>
                </a:solidFill>
                <a:latin typeface="Consolas"/>
              </a:rPr>
              <a:t>copy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xâu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src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vào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dst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srgbClr val="0000FF"/>
                </a:solidFill>
                <a:latin typeface="Consolas"/>
              </a:rPr>
              <a:t>    static </a:t>
            </a: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solidFill>
                  <a:prstClr val="black"/>
                </a:solidFill>
                <a:latin typeface="Consolas"/>
              </a:rPr>
              <a:t> Copy(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dst</a:t>
            </a:r>
            <a:r>
              <a:rPr lang="en-US">
                <a:solidFill>
                  <a:prstClr val="black"/>
                </a:solidFill>
                <a:latin typeface="Consolas"/>
              </a:rPr>
              <a:t>, 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 smtClean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48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private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fontScale="92500" lnSpcReduction="20000"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>
                <a:solidFill>
                  <a:prstClr val="black"/>
                </a:solidFill>
                <a:latin typeface="Consolas"/>
              </a:rPr>
              <a:t>: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đối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lượng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chứa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được</a:t>
            </a:r>
            <a:r>
              <a:rPr lang="en-US">
                <a:solidFill>
                  <a:srgbClr val="008000"/>
                </a:solidFill>
                <a:latin typeface="Consolas"/>
              </a:rPr>
              <a:t> n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   String(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n) {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>
                <a:solidFill>
                  <a:prstClr val="black"/>
                </a:solidFill>
                <a:latin typeface="Consolas"/>
              </a:rPr>
              <a:t>(n); }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>
              <a:solidFill>
                <a:srgbClr val="008000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8000"/>
                </a:solidFill>
                <a:latin typeface="Consolas"/>
              </a:rPr>
              <a:t>    // copy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xâu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src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vào</a:t>
            </a:r>
            <a:r>
              <a:rPr lang="en-US">
                <a:solidFill>
                  <a:srgbClr val="008000"/>
                </a:solidFill>
                <a:latin typeface="Consolas"/>
              </a:rPr>
              <a:t> data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copyData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 { Copy(data,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); }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srgbClr val="008000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vùng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dữ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chứa</a:t>
            </a:r>
            <a:r>
              <a:rPr lang="en-US">
                <a:solidFill>
                  <a:srgbClr val="008000"/>
                </a:solidFill>
                <a:latin typeface="Consolas"/>
              </a:rPr>
              <a:t> n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ký</a:t>
            </a:r>
            <a:r>
              <a:rPr lang="en-US">
                <a:solidFill>
                  <a:srgbClr val="008000"/>
                </a:solidFill>
                <a:latin typeface="Consolas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</a:rPr>
              <a:t>tự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srgbClr val="0000FF"/>
                </a:solidFill>
                <a:latin typeface="Consolas"/>
              </a:rPr>
              <a:t>    void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n)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= n;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data </a:t>
            </a:r>
            <a:r>
              <a:rPr lang="en-US">
                <a:solidFill>
                  <a:prstClr val="black"/>
                </a:solidFill>
                <a:latin typeface="Consolas"/>
              </a:rPr>
              <a:t>= </a:t>
            </a:r>
            <a:r>
              <a:rPr lang="en-US">
                <a:solidFill>
                  <a:srgbClr val="0000FF"/>
                </a:solidFill>
                <a:latin typeface="Consolas"/>
              </a:rPr>
              <a:t>new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[n + 1]; 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>
                <a:solidFill>
                  <a:prstClr val="black"/>
                </a:solidFill>
                <a:latin typeface="Consolas"/>
              </a:rPr>
              <a:t>   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   data[n</a:t>
            </a:r>
            <a:r>
              <a:rPr lang="en-US">
                <a:solidFill>
                  <a:prstClr val="black"/>
                </a:solidFill>
                <a:latin typeface="Consolas"/>
              </a:rPr>
              <a:t>] = 0;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>
              <a:buClr>
                <a:prstClr val="white">
                  <a:shade val="95000"/>
                </a:prstClr>
              </a:buClr>
            </a:pPr>
            <a:endParaRPr lang="en-US" smtClean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12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V. </a:t>
            </a:r>
            <a:r>
              <a:rPr lang="en-US" err="1" smtClean="0"/>
              <a:t>Kiểu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trừu</a:t>
            </a:r>
            <a:r>
              <a:rPr lang="en-US" smtClean="0"/>
              <a:t> </a:t>
            </a:r>
            <a:r>
              <a:rPr lang="en-US" err="1" smtClean="0"/>
              <a:t>tượng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3E4-2D35-4AFF-B087-9717DACCCDB0}" type="slidenum">
              <a:rPr lang="en-US" smtClean="0"/>
              <a:t>99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5.2.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ADT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Ví</a:t>
            </a:r>
            <a:r>
              <a:rPr lang="en-US" smtClean="0"/>
              <a:t> </a:t>
            </a:r>
            <a:r>
              <a:rPr lang="en-US" err="1" smtClean="0"/>
              <a:t>dụ</a:t>
            </a:r>
            <a:r>
              <a:rPr lang="en-US" smtClean="0"/>
              <a:t> (class String)</a:t>
            </a:r>
          </a:p>
          <a:p>
            <a:pPr lvl="1"/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hủy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38200" y="2133600"/>
            <a:ext cx="7848600" cy="4038600"/>
          </a:xfrm>
        </p:spPr>
        <p:txBody>
          <a:bodyPr>
            <a:normAutofit fontScale="92500" lnSpcReduction="20000"/>
          </a:bodyPr>
          <a:lstStyle/>
          <a:p>
            <a:endParaRPr lang="en-US" smtClean="0">
              <a:solidFill>
                <a:srgbClr val="0000FF"/>
              </a:solidFill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:</a:t>
            </a:r>
            <a:endParaRPr lang="en-US" smtClean="0"/>
          </a:p>
          <a:p>
            <a:r>
              <a:rPr lang="en-US" smtClean="0">
                <a:solidFill>
                  <a:schemeClr val="tx1"/>
                </a:solidFill>
              </a:rPr>
              <a:t>    String</a:t>
            </a:r>
            <a:r>
              <a:rPr lang="en-US">
                <a:solidFill>
                  <a:schemeClr val="tx1"/>
                </a:solidFill>
              </a:rPr>
              <a:t>() </a:t>
            </a:r>
            <a:r>
              <a:rPr lang="en-US" smtClean="0">
                <a:solidFill>
                  <a:schemeClr val="tx1"/>
                </a:solidFill>
              </a:rPr>
              <a:t>{ </a:t>
            </a:r>
            <a:r>
              <a:rPr lang="en-US" err="1" smtClean="0">
                <a:solidFill>
                  <a:schemeClr val="tx1"/>
                </a:solidFill>
              </a:rPr>
              <a:t>createData</a:t>
            </a:r>
            <a:r>
              <a:rPr lang="en-US" smtClean="0">
                <a:solidFill>
                  <a:schemeClr val="tx1"/>
                </a:solidFill>
              </a:rPr>
              <a:t>(0); }</a:t>
            </a:r>
            <a:endParaRPr lang="en-US" smtClean="0">
              <a:solidFill>
                <a:schemeClr val="tx1"/>
              </a:solidFill>
              <a:latin typeface="Consolas"/>
            </a:endParaRPr>
          </a:p>
          <a:p>
            <a:endParaRPr lang="en-US" smtClean="0">
              <a:solidFill>
                <a:schemeClr val="tx1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String(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char</a:t>
            </a:r>
            <a:r>
              <a:rPr lang="en-US">
                <a:solidFill>
                  <a:prstClr val="black"/>
                </a:solidFill>
                <a:latin typeface="Consolas"/>
              </a:rPr>
              <a:t> *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GetLength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</a:t>
            </a:r>
            <a:r>
              <a:rPr lang="en-US">
                <a:solidFill>
                  <a:prstClr val="black"/>
                </a:solidFill>
                <a:latin typeface="Consolas"/>
              </a:rPr>
              <a:t>)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copyData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endParaRPr lang="en-US" smtClean="0">
              <a:solidFill>
                <a:schemeClr val="tx1"/>
              </a:solidFill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String(</a:t>
            </a:r>
            <a:r>
              <a:rPr lang="en-US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prstClr val="black"/>
                </a:solidFill>
                <a:latin typeface="Consolas"/>
              </a:rPr>
              <a:t>String &amp; </a:t>
            </a:r>
            <a:r>
              <a:rPr lang="en-US" err="1">
                <a:solidFill>
                  <a:prstClr val="black"/>
                </a:solidFill>
                <a:latin typeface="Consolas"/>
              </a:rPr>
              <a:t>src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 {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createData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src.len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copyData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err="1" smtClean="0">
                <a:solidFill>
                  <a:prstClr val="black"/>
                </a:solidFill>
                <a:latin typeface="Consolas"/>
              </a:rPr>
              <a:t>src.data</a:t>
            </a:r>
            <a:r>
              <a:rPr lang="en-US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mtClean="0">
              <a:solidFill>
                <a:srgbClr val="008000"/>
              </a:solidFill>
              <a:latin typeface="Consolas"/>
            </a:endParaRPr>
          </a:p>
          <a:p>
            <a:endParaRPr lang="en-US" smtClean="0">
              <a:latin typeface="Consolas"/>
            </a:endParaRPr>
          </a:p>
          <a:p>
            <a:r>
              <a:rPr lang="en-US" smtClean="0">
                <a:solidFill>
                  <a:schemeClr val="tx1"/>
                </a:solidFill>
                <a:latin typeface="Consolas"/>
              </a:rPr>
              <a:t>    ~</a:t>
            </a:r>
            <a:r>
              <a:rPr lang="en-US">
                <a:solidFill>
                  <a:schemeClr val="tx1"/>
                </a:solidFill>
                <a:latin typeface="Consolas"/>
              </a:rPr>
              <a:t>String() { </a:t>
            </a:r>
            <a:r>
              <a:rPr lang="en-US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>
                <a:solidFill>
                  <a:prstClr val="black"/>
                </a:solidFill>
                <a:latin typeface="Consolas"/>
              </a:rPr>
              <a:t>[] data; 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58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17062</TotalTime>
  <Words>10223</Words>
  <Application>Microsoft Office PowerPoint</Application>
  <PresentationFormat>On-screen Show (4:3)</PresentationFormat>
  <Paragraphs>2299</Paragraphs>
  <Slides>142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3" baseType="lpstr">
      <vt:lpstr>Office Theme</vt:lpstr>
      <vt:lpstr>NGÔN NGỮ LẬP TRÌNH C/C++</vt:lpstr>
      <vt:lpstr>NỘI DUNG</vt:lpstr>
      <vt:lpstr>I. Đặc điểm của C/C++</vt:lpstr>
      <vt:lpstr>I. Đặc điểm của C/C++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II. Các thành phần cơ bản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PowerPoint Presentation</vt:lpstr>
      <vt:lpstr>III. Biểu thức và toán tử</vt:lpstr>
      <vt:lpstr>PowerPoint Presentation</vt:lpstr>
      <vt:lpstr>III. Biểu thức và toán tử</vt:lpstr>
      <vt:lpstr>PowerPoint Presentation</vt:lpstr>
      <vt:lpstr>III. Biểu thức và toán tử</vt:lpstr>
      <vt:lpstr>PowerPoint Presentation</vt:lpstr>
      <vt:lpstr>III. Biểu thức và toán tử</vt:lpstr>
      <vt:lpstr>PowerPoint Presentation</vt:lpstr>
      <vt:lpstr>III. Biểu thức và toán tử</vt:lpstr>
      <vt:lpstr>III. Biểu thức và toán tử</vt:lpstr>
      <vt:lpstr>III. Biểu thức và toán tử</vt:lpstr>
      <vt:lpstr>III. Biểu thức và toán tử</vt:lpstr>
      <vt:lpstr>III. Biểu thức và toán tử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IV. Hàm, mảng và con trỏ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V. Kiểu dữ liệu trừu tượng</vt:lpstr>
      <vt:lpstr>VI. Các cấu trúc dữ liệu cơ bản</vt:lpstr>
      <vt:lpstr>V. Kiểu dữ liệu trừu tượng</vt:lpstr>
      <vt:lpstr>V. Kiểu dữ liệu trừu tượng</vt:lpstr>
      <vt:lpstr>V. Kiểu dữ liệu trừu tượng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  <vt:lpstr>VI. Các cấu trúc dữ liệu cơ bản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</dc:title>
  <dc:creator>Vu Song Tung</dc:creator>
  <cp:lastModifiedBy>admin</cp:lastModifiedBy>
  <cp:revision>839</cp:revision>
  <dcterms:created xsi:type="dcterms:W3CDTF">2012-12-25T09:06:34Z</dcterms:created>
  <dcterms:modified xsi:type="dcterms:W3CDTF">2017-12-13T11:37:17Z</dcterms:modified>
</cp:coreProperties>
</file>