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33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Ovr>
    <a:masterClrMapping/>
  </p:clrMapOvr>
  <p:transition spd="slow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A8CE9-CBE0-448F-81B9-E259748A5D91}" type="datetimeFigureOut">
              <a:rPr lang="cs-CZ" smtClean="0"/>
              <a:pPr/>
              <a:t>8.3.2010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5765-A547-4EF5-95AE-9A2DB8061914}" type="slidenum">
              <a:rPr lang="cs-CZ" smtClean="0"/>
              <a:pPr/>
              <a:t>‹#›</a:t>
            </a:fld>
            <a:endParaRPr lang="cs-CZ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ight zhulená mař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214422"/>
            <a:ext cx="5199385" cy="518638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1538" y="428604"/>
            <a:ext cx="7000924" cy="1714512"/>
          </a:xfr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5400000" scaled="1"/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  <a:softEdge rad="1270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  <a:scene3d>
              <a:camera prst="perspectiveLeft"/>
              <a:lightRig rig="balanced" dir="t">
                <a:rot lat="0" lon="0" rev="2100000"/>
              </a:lightRig>
            </a:scene3d>
            <a:sp3d extrusionH="57150" prstMaterial="metal">
              <a:bevelT w="38100" h="25400" prst="angle"/>
              <a:contourClr>
                <a:schemeClr val="bg2"/>
              </a:contourClr>
            </a:sp3d>
          </a:bodyPr>
          <a:lstStyle/>
          <a:p>
            <a:r>
              <a:rPr lang="cs-CZ" sz="10000" b="1" dirty="0" smtClean="0">
                <a:ln w="50800"/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60000" endA="900" endPos="58000" dir="5400000" sy="-100000" algn="bl" rotWithShape="0"/>
                </a:effectLst>
              </a:rPr>
              <a:t>Marihuana</a:t>
            </a:r>
            <a:endParaRPr lang="cs-CZ" sz="10000" b="1" dirty="0">
              <a:ln w="50800"/>
              <a:solidFill>
                <a:schemeClr val="accent3">
                  <a:lumMod val="5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innerShdw blurRad="63500" dist="50800" dir="18900000">
                  <a:prstClr val="black">
                    <a:alpha val="50000"/>
                  </a:prstClr>
                </a:inn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1071538" y="5929330"/>
            <a:ext cx="7000924" cy="571504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5400000" scaled="1"/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  <a:softEdge rad="127000"/>
          </a:effectLst>
          <a:sp3d>
            <a:bevelT w="63500" h="25400" prst="softRound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  <a:scene3d>
              <a:camera prst="perspectiveLeft"/>
              <a:lightRig rig="balanced" dir="t">
                <a:rot lat="0" lon="0" rev="2100000"/>
              </a:lightRig>
            </a:scene3d>
            <a:sp3d extrusionH="57150" prstMaterial="metal">
              <a:bevelT w="38100" h="25400" prst="angle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0"/>
              </a:spcBef>
            </a:pPr>
            <a:r>
              <a:rPr lang="cs-CZ" sz="29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tráva, Marjána, Mary-Jane, skéro, skunk, haš</a:t>
            </a:r>
            <a:endParaRPr kumimoji="0" lang="cs-CZ" sz="2900" b="1" i="0" u="none" strike="noStrike" kern="1200" cap="none" spc="0" normalizeH="0" baseline="0" noProof="0" dirty="0">
              <a:solidFill>
                <a:schemeClr val="bg1">
                  <a:lumMod val="95000"/>
                  <a:lumOff val="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17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3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>
          <a:xfrm>
            <a:off x="428596" y="357166"/>
            <a:ext cx="8229600" cy="1143000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  <a:sp3d extrusionH="57150">
              <a:bevelT w="82550" h="38100" prst="coolSlant"/>
            </a:sp3d>
          </a:bodyPr>
          <a:lstStyle/>
          <a:p>
            <a:pPr marL="0" marR="0" lvl="5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1" i="0" u="none" strike="noStrike" kern="0" cap="none" spc="200" normalizeH="0" baseline="0" noProof="0" dirty="0" smtClean="0">
                <a:ln w="3175">
                  <a:solidFill>
                    <a:srgbClr val="00B050"/>
                  </a:solidFill>
                </a:ln>
                <a:gradFill flip="none" rotWithShape="1">
                  <a:gsLst>
                    <a:gs pos="0">
                      <a:schemeClr val="accent3">
                        <a:satMod val="20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atMod val="20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atMod val="20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300" endPos="45500" dir="5400000" sy="-100000" algn="bl" rotWithShape="0"/>
                </a:effectLst>
                <a:uLnTx/>
                <a:uFillTx/>
                <a:latin typeface="Comic Sans MS" pitchFamily="66" charset="0"/>
              </a:rPr>
              <a:t>Statistika</a:t>
            </a:r>
            <a:endParaRPr kumimoji="0" lang="cs-CZ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428596" y="1928802"/>
            <a:ext cx="8186766" cy="4525963"/>
          </a:xfrm>
        </p:spPr>
        <p:txBody>
          <a:bodyPr>
            <a:normAutofit/>
          </a:bodyPr>
          <a:lstStyle/>
          <a:p>
            <a:pPr marL="2686050" indent="-268605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Statistika</a:t>
            </a: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 ČR vyzkoušelo marihuanu nebo hašiš aspoň jednou v životě 45% šestnáctiletých středoškoláků (ESPAD, 2007) a 20% mělo s touto drogou zkušenost již před 13. rokem</a:t>
            </a: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 celém světě kouří marihuanu 158,8 milionu lidí, což je více než 2,8% obyvatelstva planety</a:t>
            </a: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v roce 2008 byly nalezeny stopy THC v krvi u 37 případů úmrtí, přímé smrtelné předávkování však nebylo nikdy prokázáno</a:t>
            </a:r>
          </a:p>
        </p:txBody>
      </p:sp>
    </p:spTree>
  </p:cSld>
  <p:clrMapOvr>
    <a:masterClrMapping/>
  </p:clrMapOvr>
  <p:transition spd="slow" advClick="0" advTm="27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 descr="Marihuan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285728"/>
            <a:ext cx="4857750" cy="3533775"/>
          </a:xfr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Obrázek 4" descr="Cannab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571612"/>
            <a:ext cx="3552745" cy="375406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ovéPole 5"/>
          <p:cNvSpPr txBox="1"/>
          <p:nvPr/>
        </p:nvSpPr>
        <p:spPr>
          <a:xfrm>
            <a:off x="642910" y="2857496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cs-CZ" sz="2400" b="1" dirty="0" smtClean="0"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lin ang="135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Začal s pár gramy, nyní to počítá na kila.</a:t>
            </a:r>
            <a:endParaRPr lang="cs-CZ" sz="2400" b="1" dirty="0">
              <a:gradFill flip="none" rotWithShape="1">
                <a:gsLst>
                  <a:gs pos="0">
                    <a:schemeClr val="accent3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50000"/>
                      <a:shade val="100000"/>
                      <a:satMod val="115000"/>
                    </a:schemeClr>
                  </a:gs>
                </a:gsLst>
                <a:lin ang="13500000" scaled="1"/>
                <a:tileRect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4357686" y="5143512"/>
            <a:ext cx="4429156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cs-CZ" sz="2400" b="1" dirty="0" smtClean="0">
                <a:gradFill flip="none" rotWithShape="1">
                  <a:gsLst>
                    <a:gs pos="0">
                      <a:schemeClr val="accent3">
                        <a:lumMod val="5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lumMod val="5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lumMod val="5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Když vidíte trávu na každém kroku. To znamená jedinou věc. Závislost!</a:t>
            </a:r>
            <a:endParaRPr lang="cs-CZ" sz="2400" b="1" dirty="0">
              <a:gradFill flip="none" rotWithShape="1">
                <a:gsLst>
                  <a:gs pos="0">
                    <a:schemeClr val="accent3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</p:cSld>
  <p:clrMapOvr>
    <a:masterClrMapping/>
  </p:clrMapOvr>
  <p:transition spd="slow" advClick="0" advTm="15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Documents and Settings\vlastník\Plocha\marihuana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142984"/>
            <a:ext cx="4572032" cy="4389671"/>
          </a:xfrm>
          <a:prstGeom prst="ellipse">
            <a:avLst/>
          </a:prstGeom>
          <a:noFill/>
          <a:ln w="2540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Obdélník 6"/>
          <p:cNvSpPr/>
          <p:nvPr/>
        </p:nvSpPr>
        <p:spPr>
          <a:xfrm rot="1975106">
            <a:off x="2285994" y="3208941"/>
            <a:ext cx="4469555" cy="320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</p:cSld>
  <p:clrMapOvr>
    <a:masterClrMapping/>
  </p:clrMapOvr>
  <p:transition spd="slow" advClick="0" advTm="1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571744"/>
            <a:ext cx="8229600" cy="11430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cs-CZ" sz="5000" b="1" dirty="0" smtClean="0">
                <a:ln w="57150">
                  <a:solidFill>
                    <a:schemeClr val="accent6">
                      <a:lumMod val="75000"/>
                    </a:schemeClr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itchFamily="66" charset="0"/>
              </a:rPr>
              <a:t>Díky za pozornost</a:t>
            </a:r>
            <a:endParaRPr lang="cs-CZ" sz="5000" b="1" dirty="0">
              <a:ln w="57150">
                <a:solidFill>
                  <a:schemeClr val="accent6">
                    <a:lumMod val="75000"/>
                  </a:schemeClr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itchFamily="66" charset="0"/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357158" y="500042"/>
            <a:ext cx="821537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just"/>
            <a:r>
              <a:rPr lang="cs-CZ" sz="3000" b="1" dirty="0" smtClean="0">
                <a:ln w="6350"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A když vám bude zle tak si hlavně neříkejte: „Don‘t worry, don‘t cry, smoke ganja and fly“!</a:t>
            </a:r>
            <a:endParaRPr lang="cs-CZ" sz="3000" b="1" dirty="0">
              <a:ln w="6350">
                <a:solidFill>
                  <a:srgbClr val="FFFF00"/>
                </a:solidFill>
              </a:ln>
              <a:solidFill>
                <a:srgbClr val="FF0000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571472" y="42148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8000" b="1" i="0" u="none" strike="noStrike" kern="1200" cap="none" spc="0" normalizeH="0" baseline="0" noProof="0" dirty="0" smtClean="0">
                <a:ln w="57150">
                  <a:solidFill>
                    <a:srgbClr val="FFFF00"/>
                  </a:solidFill>
                </a:ln>
                <a:gradFill flip="none" rotWithShape="1">
                  <a:gsLst>
                    <a:gs pos="0">
                      <a:srgbClr val="FF0000">
                        <a:shade val="30000"/>
                        <a:satMod val="115000"/>
                      </a:srgbClr>
                    </a:gs>
                    <a:gs pos="50000">
                      <a:srgbClr val="FF0000">
                        <a:shade val="67500"/>
                        <a:satMod val="115000"/>
                      </a:srgbClr>
                    </a:gs>
                    <a:gs pos="100000">
                      <a:srgbClr val="FF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 rad="228600">
                    <a:srgbClr val="FFFF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Forte" pitchFamily="66" charset="0"/>
                <a:ea typeface="+mj-ea"/>
                <a:cs typeface="+mj-cs"/>
              </a:rPr>
              <a:t>Konec</a:t>
            </a:r>
            <a:endParaRPr kumimoji="0" lang="cs-CZ" sz="8000" b="1" i="0" u="none" strike="noStrike" kern="1200" cap="none" spc="0" normalizeH="0" baseline="0" noProof="0" dirty="0">
              <a:ln w="57150">
                <a:solidFill>
                  <a:srgbClr val="FFFF00"/>
                </a:solidFill>
              </a:ln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effectLst>
                <a:glow rad="2286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Forte" pitchFamily="66" charset="0"/>
              <a:ea typeface="+mj-ea"/>
              <a:cs typeface="+mj-cs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6286512" y="5842337"/>
            <a:ext cx="357186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723900"/>
            <a:r>
              <a:rPr lang="cs-CZ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Jakub Němčík</a:t>
            </a:r>
          </a:p>
          <a:p>
            <a:pPr marL="723900"/>
            <a:r>
              <a:rPr lang="cs-CZ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IT1</a:t>
            </a:r>
          </a:p>
          <a:p>
            <a:pPr marL="723900"/>
            <a:r>
              <a:rPr lang="cs-CZ" sz="2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2.Března 2010</a:t>
            </a:r>
            <a:endParaRPr lang="cs-CZ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 spd="slow" advClick="0" advTm="25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400"/>
                            </p:stCondLst>
                            <p:childTnLst>
                              <p:par>
                                <p:cTn id="12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4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400"/>
                            </p:stCondLst>
                            <p:childTnLst>
                              <p:par>
                                <p:cTn id="22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marihuana-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/>
          <a:p>
            <a:r>
              <a:rPr lang="cs-CZ" sz="7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Forte" pitchFamily="66" charset="0"/>
              </a:rPr>
              <a:t>Obsah</a:t>
            </a:r>
            <a:endParaRPr lang="cs-CZ" sz="7000" b="1" cap="all" dirty="0">
              <a:ln w="9000" cmpd="sng">
                <a:solidFill>
                  <a:srgbClr val="C00000"/>
                </a:solidFill>
                <a:prstDash val="solid"/>
              </a:ln>
              <a:solidFill>
                <a:srgbClr val="FF00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Forte" pitchFamily="66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714908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Účinná látka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Původ</a:t>
            </a:r>
          </a:p>
          <a:p>
            <a:pPr marL="0" lvl="5" indent="0" algn="ctr">
              <a:buNone/>
              <a:tabLst>
                <a:tab pos="0" algn="l"/>
              </a:tabLst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Způsob užití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Co to dělá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Riziko závislosti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Příznaky závislosti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Příznaky předávkování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Zdravotnická rizika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První pomoc</a:t>
            </a:r>
          </a:p>
          <a:p>
            <a:pPr marL="0" lvl="5" indent="0" algn="ctr">
              <a:buNone/>
            </a:pPr>
            <a:r>
              <a:rPr lang="cs-CZ" sz="2600" b="1" dirty="0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Book Antiqua" pitchFamily="18" charset="0"/>
              </a:rPr>
              <a:t>Statistika</a:t>
            </a:r>
            <a:endParaRPr lang="cs-CZ" sz="26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 spd="slow" advTm="15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 fontScale="90000"/>
            <a:sp3d extrusionH="57150">
              <a:bevelT w="82550" h="38100" prst="coolSlant"/>
            </a:sp3d>
          </a:bodyPr>
          <a:lstStyle/>
          <a:p>
            <a:pPr marL="0" lvl="5" indent="0" algn="ctr"/>
            <a:r>
              <a:rPr lang="cs-CZ" sz="6000" b="1" spc="200" dirty="0" smtClean="0">
                <a:ln w="3175">
                  <a:solidFill>
                    <a:srgbClr val="00B050"/>
                  </a:solidFill>
                </a:ln>
                <a:gradFill flip="none" rotWithShape="1">
                  <a:gsLst>
                    <a:gs pos="0">
                      <a:schemeClr val="accent3">
                        <a:satMod val="20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atMod val="20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atMod val="20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omic Sans MS" pitchFamily="66" charset="0"/>
              </a:rPr>
              <a:t>Účinná látka a původ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6050" indent="-268605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ÚČINNÁ LÁTKA </a:t>
            </a:r>
          </a:p>
          <a:p>
            <a:pPr marL="1343025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THC (delta-9 tetrahydrokanabinol)</a:t>
            </a:r>
          </a:p>
          <a:p>
            <a:pPr marL="892175" indent="-892175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PŮVOD</a:t>
            </a:r>
            <a:r>
              <a:rPr lang="cs-CZ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 </a:t>
            </a:r>
          </a:p>
          <a:p>
            <a:pPr marL="1346200" lvl="3" indent="-631825">
              <a:buFont typeface="Book Antiqua" pitchFamily="18" charset="0"/>
              <a:buChar char="–"/>
            </a:pPr>
            <a:r>
              <a:rPr lang="cs-CZ" sz="2400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Himálaje, Indie</a:t>
            </a:r>
          </a:p>
          <a:p>
            <a:pPr marL="1346200" lvl="3" indent="-631825">
              <a:buFont typeface="Book Antiqua" pitchFamily="18" charset="0"/>
              <a:buChar char="–"/>
            </a:pPr>
            <a:r>
              <a:rPr lang="cs-CZ" sz="2400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marihuana je pěstována jako halucinogen více než 2000 let</a:t>
            </a:r>
          </a:p>
          <a:p>
            <a:pPr marL="1346200" lvl="3" indent="-631825">
              <a:buFont typeface="Book Antiqua" pitchFamily="18" charset="0"/>
              <a:buChar char="–"/>
            </a:pPr>
            <a:r>
              <a:rPr lang="cs-CZ" sz="2400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jejím bratrem je hašiš, lepkavá pryskyřice z rostlin konopí, stlačená do malých nahnědlých kousků</a:t>
            </a:r>
          </a:p>
          <a:p>
            <a:pPr marL="2686050" indent="-2686050">
              <a:buNone/>
            </a:pPr>
            <a:endParaRPr lang="cs-CZ" sz="2000" dirty="0">
              <a:latin typeface="Book Antiqua" pitchFamily="18" charset="0"/>
            </a:endParaRPr>
          </a:p>
        </p:txBody>
      </p:sp>
    </p:spTree>
  </p:cSld>
  <p:clrMapOvr>
    <a:masterClrMapping/>
  </p:clrMapOvr>
  <p:transition spd="slow" advClick="0" advTm="25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bigjoi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927999"/>
            <a:ext cx="6233000" cy="493000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6329378" cy="4525963"/>
          </a:xfrm>
        </p:spPr>
        <p:txBody>
          <a:bodyPr/>
          <a:lstStyle/>
          <a:p>
            <a:pPr marL="2686050" indent="-268605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ZPŮSOB UŽITÍ</a:t>
            </a:r>
          </a:p>
          <a:p>
            <a:pPr marL="1433513" lvl="2" indent="-633413" algn="just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kouření, konzumace potravin nebo nápojů obsahujících drogu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  <a:sp3d extrusionH="57150">
              <a:bevelT w="82550" h="38100" prst="coolSlant"/>
            </a:sp3d>
          </a:bodyPr>
          <a:lstStyle/>
          <a:p>
            <a:pPr marL="0" lvl="5" indent="0" algn="ctr"/>
            <a:r>
              <a:rPr lang="cs-CZ" sz="6000" b="1" spc="200" dirty="0" smtClean="0">
                <a:ln w="3175">
                  <a:solidFill>
                    <a:srgbClr val="00B050"/>
                  </a:solidFill>
                </a:ln>
                <a:gradFill flip="none" rotWithShape="1">
                  <a:gsLst>
                    <a:gs pos="0">
                      <a:schemeClr val="accent3">
                        <a:satMod val="20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atMod val="20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atMod val="20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omic Sans MS" pitchFamily="66" charset="0"/>
              </a:rPr>
              <a:t>Způsob užití</a:t>
            </a:r>
            <a:endParaRPr lang="cs-CZ" dirty="0"/>
          </a:p>
        </p:txBody>
      </p:sp>
    </p:spTree>
  </p:cSld>
  <p:clrMapOvr>
    <a:masterClrMapping/>
  </p:clrMapOvr>
  <p:transition spd="slow" advClick="0" advTm="21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Light zhulená mařk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2" y="1857364"/>
            <a:ext cx="5199385" cy="518638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7329510" cy="4525963"/>
          </a:xfrm>
        </p:spPr>
        <p:txBody>
          <a:bodyPr/>
          <a:lstStyle/>
          <a:p>
            <a:pPr marL="2686050" indent="-268605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Co to dělá</a:t>
            </a:r>
          </a:p>
          <a:p>
            <a:pPr marL="1162050" lvl="2" indent="-633413" algn="just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příjemný, uvolněný a povznášející stav, časté záchvaty smíchu a hlad</a:t>
            </a:r>
          </a:p>
          <a:p>
            <a:pPr marL="1162050" lvl="2" indent="-633413" algn="just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po odeznění účinku se může dostavit  zmatenost, únava a otupělost</a:t>
            </a:r>
          </a:p>
          <a:p>
            <a:pPr marL="1162050" lvl="2" indent="-633413" algn="just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THC se ukládá v organismu, jeho přítomnost v těle je možné prokázat i po několika týdnech</a:t>
            </a:r>
          </a:p>
          <a:p>
            <a:endParaRPr lang="cs-CZ" b="1" dirty="0"/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  <a:sp3d extrusionH="57150">
              <a:bevelT w="82550" h="38100" prst="coolSlant"/>
            </a:sp3d>
          </a:bodyPr>
          <a:lstStyle/>
          <a:p>
            <a:pPr marL="0" lvl="5" indent="0" algn="ctr"/>
            <a:r>
              <a:rPr lang="cs-CZ" sz="6000" b="1" spc="200" dirty="0" smtClean="0">
                <a:ln w="3175">
                  <a:solidFill>
                    <a:srgbClr val="00B050"/>
                  </a:solidFill>
                </a:ln>
                <a:gradFill flip="none" rotWithShape="1">
                  <a:gsLst>
                    <a:gs pos="0">
                      <a:schemeClr val="accent3">
                        <a:satMod val="20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atMod val="20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atMod val="20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omic Sans MS" pitchFamily="66" charset="0"/>
              </a:rPr>
              <a:t>Co to dělá?</a:t>
            </a:r>
            <a:endParaRPr lang="cs-CZ" dirty="0"/>
          </a:p>
        </p:txBody>
      </p:sp>
    </p:spTree>
  </p:cSld>
  <p:clrMapOvr>
    <a:masterClrMapping/>
  </p:clrMapOvr>
  <p:transition spd="slow" advClick="0" advTm="26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686050" indent="-268605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Riziko</a:t>
            </a: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to, že na trávě se nelze vypěstovat závislost, je mýtus; vzniká podobně jako na nikotinu</a:t>
            </a:r>
          </a:p>
          <a:p>
            <a:pPr marL="0" lvl="2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cs-CZ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Příznaky</a:t>
            </a:r>
          </a:p>
          <a:p>
            <a:pPr marL="1162050" lvl="2" indent="-6207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typické zhulky (ti, co hulí každý den) jsou lehce zpomalení, trp poruchami krátkodobé paměti a ztrácejí motivaci pro běžné aktivity</a:t>
            </a:r>
          </a:p>
          <a:p>
            <a:pPr marL="1162050" lvl="2" indent="-6207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psychickou závislost lze překonat (i když obtížně) a selhání jsou vždy možná</a:t>
            </a:r>
          </a:p>
          <a:p>
            <a:pPr marL="1162050" lvl="2" indent="-6207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často přitom přichází deprese, náhlé změny nálad a zmatenost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  <a:sp3d extrusionH="57150">
              <a:bevelT w="82550" h="38100" prst="coolSlant"/>
            </a:sp3d>
          </a:bodyPr>
          <a:lstStyle/>
          <a:p>
            <a:pPr marL="0" lvl="5" indent="0" algn="ctr"/>
            <a:r>
              <a:rPr lang="cs-CZ" sz="4400" b="1" spc="200" dirty="0" smtClean="0">
                <a:ln w="3175">
                  <a:solidFill>
                    <a:srgbClr val="00B050"/>
                  </a:solidFill>
                </a:ln>
                <a:gradFill flip="none" rotWithShape="1">
                  <a:gsLst>
                    <a:gs pos="0">
                      <a:schemeClr val="accent3">
                        <a:satMod val="20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atMod val="20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atMod val="20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omic Sans MS" pitchFamily="66" charset="0"/>
              </a:rPr>
              <a:t>Riziko a příznaky závislosti</a:t>
            </a:r>
            <a:endParaRPr lang="cs-CZ" sz="4400" dirty="0"/>
          </a:p>
        </p:txBody>
      </p:sp>
    </p:spTree>
  </p:cSld>
  <p:clrMapOvr>
    <a:masterClrMapping/>
  </p:clrMapOvr>
  <p:transition spd="slow" advClick="0" advTm="27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5614998" cy="4525963"/>
          </a:xfrm>
        </p:spPr>
        <p:txBody>
          <a:bodyPr/>
          <a:lstStyle/>
          <a:p>
            <a:pPr marL="2686050" indent="-268605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Příznaky předávkování</a:t>
            </a: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často nevolnost a silný pocit úzkosti, zmatenost, srdeční slabost, zvracení</a:t>
            </a:r>
          </a:p>
        </p:txBody>
      </p:sp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  <a:sp3d extrusionH="57150">
              <a:bevelT w="82550" h="38100" prst="coolSlant"/>
            </a:sp3d>
          </a:bodyPr>
          <a:lstStyle/>
          <a:p>
            <a:pPr marL="0" lvl="5" indent="0" algn="ctr"/>
            <a:r>
              <a:rPr lang="cs-CZ" sz="4400" b="1" spc="200" dirty="0" smtClean="0">
                <a:ln w="3175">
                  <a:solidFill>
                    <a:srgbClr val="00B050"/>
                  </a:solidFill>
                </a:ln>
                <a:gradFill flip="none" rotWithShape="1">
                  <a:gsLst>
                    <a:gs pos="0">
                      <a:schemeClr val="accent3">
                        <a:satMod val="20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atMod val="20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atMod val="20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omic Sans MS" pitchFamily="66" charset="0"/>
              </a:rPr>
              <a:t>Příznaky předávkování</a:t>
            </a:r>
            <a:endParaRPr lang="cs-CZ" sz="4400" dirty="0"/>
          </a:p>
        </p:txBody>
      </p:sp>
      <p:pic>
        <p:nvPicPr>
          <p:cNvPr id="5" name="Obrázek 4" descr="Smo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2" y="1301733"/>
            <a:ext cx="3333760" cy="5556267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  <p:transition spd="slow" advClick="0" advTm="20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>
            <a:normAutofit/>
            <a:sp3d extrusionH="57150">
              <a:bevelT w="82550" h="38100" prst="coolSlant"/>
            </a:sp3d>
          </a:bodyPr>
          <a:lstStyle/>
          <a:p>
            <a:pPr marL="0" lvl="5" indent="0" algn="ctr"/>
            <a:r>
              <a:rPr lang="cs-CZ" sz="3600" b="1" spc="200" dirty="0" smtClean="0">
                <a:ln w="3175">
                  <a:solidFill>
                    <a:srgbClr val="00B050"/>
                  </a:solidFill>
                </a:ln>
                <a:gradFill flip="none" rotWithShape="1">
                  <a:gsLst>
                    <a:gs pos="0">
                      <a:schemeClr val="accent3">
                        <a:satMod val="200000"/>
                        <a:shade val="30000"/>
                        <a:satMod val="115000"/>
                      </a:schemeClr>
                    </a:gs>
                    <a:gs pos="50000">
                      <a:schemeClr val="accent3">
                        <a:satMod val="200000"/>
                        <a:shade val="67500"/>
                        <a:satMod val="115000"/>
                      </a:schemeClr>
                    </a:gs>
                    <a:gs pos="100000">
                      <a:schemeClr val="accent3">
                        <a:satMod val="200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innerShdw blurRad="50800" dist="50800" dir="8100000">
                    <a:srgbClr val="7D7D7D">
                      <a:alpha val="73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Comic Sans MS" pitchFamily="66" charset="0"/>
              </a:rPr>
              <a:t>Zdravotní rizika a první pomoc</a:t>
            </a:r>
            <a:endParaRPr lang="cs-CZ" sz="3600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972072"/>
          </a:xfrm>
        </p:spPr>
        <p:txBody>
          <a:bodyPr>
            <a:normAutofit lnSpcReduction="10000"/>
          </a:bodyPr>
          <a:lstStyle/>
          <a:p>
            <a:pPr marL="2686050" indent="-2686050">
              <a:spcBef>
                <a:spcPts val="600"/>
              </a:spcBef>
              <a:spcAft>
                <a:spcPts val="600"/>
              </a:spcAft>
              <a:buNone/>
            </a:pPr>
            <a:r>
              <a:rPr lang="cs-CZ" sz="2400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Rizika</a:t>
            </a: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marihuana má sice různé léčivé účinky, na druhou stranu jeden joint obsahuje stejné množství rakovinotvorných látek jako vykouření pěti cigaret</a:t>
            </a: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hulení poškozuje srdce a imunitní systém, u mužů způsobuje ztrátu chuti na sex až impotenci, ženám narušuje menstruační cyklus</a:t>
            </a:r>
          </a:p>
          <a:p>
            <a:pPr marL="0" lvl="2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cs-CZ" b="1" dirty="0" smtClean="0">
                <a:solidFill>
                  <a:schemeClr val="accent3">
                    <a:lumMod val="5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Book Antiqua" pitchFamily="18" charset="0"/>
              </a:rPr>
              <a:t>První pomoc</a:t>
            </a:r>
          </a:p>
          <a:p>
            <a:pPr marL="1162050" lvl="2" indent="-6207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r>
              <a:rPr lang="cs-CZ" b="1" dirty="0" smtClean="0">
                <a:effectLst>
                  <a:glow rad="101600">
                    <a:schemeClr val="accent3">
                      <a:lumMod val="60000"/>
                      <a:lumOff val="40000"/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</a:rPr>
              <a:t>uklidnění a hlídání, osobní podpory, v extrémních případech lékař (ohrožuje sebe či okolí, bezvědomí)</a:t>
            </a:r>
            <a:endParaRPr lang="cs-CZ" b="1" dirty="0" smtClean="0">
              <a:solidFill>
                <a:schemeClr val="accent3">
                  <a:lumMod val="5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Book Antiqua" pitchFamily="18" charset="0"/>
            </a:endParaRPr>
          </a:p>
          <a:p>
            <a:pPr marL="1162050" lvl="2" indent="-633413">
              <a:spcBef>
                <a:spcPts val="0"/>
              </a:spcBef>
              <a:spcAft>
                <a:spcPts val="1000"/>
              </a:spcAft>
              <a:buFont typeface="Book Antiqua" pitchFamily="18" charset="0"/>
              <a:buChar char="–"/>
            </a:pPr>
            <a:endParaRPr lang="cs-CZ" b="1" dirty="0" smtClean="0">
              <a:effectLst>
                <a:glow rad="101600">
                  <a:schemeClr val="accent3">
                    <a:lumMod val="60000"/>
                    <a:lumOff val="40000"/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 spd="slow" advClick="0" advTm="27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Poškození pli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928802"/>
            <a:ext cx="4252020" cy="3221226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pic>
        <p:nvPicPr>
          <p:cNvPr id="7" name="Obrázek 6" descr="Plíce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642918"/>
            <a:ext cx="3648075" cy="45339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</p:pic>
      <p:sp>
        <p:nvSpPr>
          <p:cNvPr id="10" name="Obdélník 9"/>
          <p:cNvSpPr/>
          <p:nvPr/>
        </p:nvSpPr>
        <p:spPr>
          <a:xfrm>
            <a:off x="571472" y="5143512"/>
            <a:ext cx="8028000" cy="108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</p:cSld>
  <p:clrMapOvr>
    <a:masterClrMapping/>
  </p:clrMapOvr>
  <p:transition spd="slow" advClick="0" advTm="16000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3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316</Words>
  <Application>Microsoft Office PowerPoint</Application>
  <PresentationFormat>Předvádění na obrazovce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sady Office</vt:lpstr>
      <vt:lpstr>Marihuana</vt:lpstr>
      <vt:lpstr>Obsah</vt:lpstr>
      <vt:lpstr>Účinná látka a původ</vt:lpstr>
      <vt:lpstr>Způsob užití</vt:lpstr>
      <vt:lpstr>Co to dělá?</vt:lpstr>
      <vt:lpstr>Riziko a příznaky závislosti</vt:lpstr>
      <vt:lpstr>Příznaky předávkování</vt:lpstr>
      <vt:lpstr>Zdravotní rizika a první pomoc</vt:lpstr>
      <vt:lpstr>Snímek 9</vt:lpstr>
      <vt:lpstr>Snímek 10</vt:lpstr>
      <vt:lpstr>Snímek 11</vt:lpstr>
      <vt:lpstr>Snímek 12</vt:lpstr>
      <vt:lpstr>Díky za pozornost</vt:lpstr>
    </vt:vector>
  </TitlesOfParts>
  <Company>SSPU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Marihuana</dc:title>
  <dc:creator>Student</dc:creator>
  <cp:lastModifiedBy>Lukáš</cp:lastModifiedBy>
  <cp:revision>24</cp:revision>
  <dcterms:created xsi:type="dcterms:W3CDTF">2010-03-02T09:55:16Z</dcterms:created>
  <dcterms:modified xsi:type="dcterms:W3CDTF">2010-03-08T18:46:40Z</dcterms:modified>
</cp:coreProperties>
</file>