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4" autoAdjust="0"/>
    <p:restoredTop sz="94660"/>
  </p:normalViewPr>
  <p:slideViewPr>
    <p:cSldViewPr>
      <p:cViewPr varScale="1">
        <p:scale>
          <a:sx n="65" d="100"/>
          <a:sy n="65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F87E-C8EF-4A5C-8605-5C7EB567B192}" type="datetimeFigureOut">
              <a:rPr lang="cs-CZ" smtClean="0"/>
              <a:pPr/>
              <a:t>15.4.2010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71E1-C1F2-4A57-906B-C37308B1D47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F87E-C8EF-4A5C-8605-5C7EB567B192}" type="datetimeFigureOut">
              <a:rPr lang="cs-CZ" smtClean="0"/>
              <a:pPr/>
              <a:t>15.4.2010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71E1-C1F2-4A57-906B-C37308B1D47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F87E-C8EF-4A5C-8605-5C7EB567B192}" type="datetimeFigureOut">
              <a:rPr lang="cs-CZ" smtClean="0"/>
              <a:pPr/>
              <a:t>15.4.2010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71E1-C1F2-4A57-906B-C37308B1D47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F87E-C8EF-4A5C-8605-5C7EB567B192}" type="datetimeFigureOut">
              <a:rPr lang="cs-CZ" smtClean="0"/>
              <a:pPr/>
              <a:t>15.4.2010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71E1-C1F2-4A57-906B-C37308B1D47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F87E-C8EF-4A5C-8605-5C7EB567B192}" type="datetimeFigureOut">
              <a:rPr lang="cs-CZ" smtClean="0"/>
              <a:pPr/>
              <a:t>15.4.2010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71E1-C1F2-4A57-906B-C37308B1D47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F87E-C8EF-4A5C-8605-5C7EB567B192}" type="datetimeFigureOut">
              <a:rPr lang="cs-CZ" smtClean="0"/>
              <a:pPr/>
              <a:t>15.4.2010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71E1-C1F2-4A57-906B-C37308B1D47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F87E-C8EF-4A5C-8605-5C7EB567B192}" type="datetimeFigureOut">
              <a:rPr lang="cs-CZ" smtClean="0"/>
              <a:pPr/>
              <a:t>15.4.2010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71E1-C1F2-4A57-906B-C37308B1D47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F87E-C8EF-4A5C-8605-5C7EB567B192}" type="datetimeFigureOut">
              <a:rPr lang="cs-CZ" smtClean="0"/>
              <a:pPr/>
              <a:t>15.4.2010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71E1-C1F2-4A57-906B-C37308B1D47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F87E-C8EF-4A5C-8605-5C7EB567B192}" type="datetimeFigureOut">
              <a:rPr lang="cs-CZ" smtClean="0"/>
              <a:pPr/>
              <a:t>15.4.2010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71E1-C1F2-4A57-906B-C37308B1D47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F87E-C8EF-4A5C-8605-5C7EB567B192}" type="datetimeFigureOut">
              <a:rPr lang="cs-CZ" smtClean="0"/>
              <a:pPr/>
              <a:t>15.4.2010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71E1-C1F2-4A57-906B-C37308B1D47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F87E-C8EF-4A5C-8605-5C7EB567B192}" type="datetimeFigureOut">
              <a:rPr lang="cs-CZ" smtClean="0"/>
              <a:pPr/>
              <a:t>15.4.2010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71E1-C1F2-4A57-906B-C37308B1D47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0F87E-C8EF-4A5C-8605-5C7EB567B192}" type="datetimeFigureOut">
              <a:rPr lang="cs-CZ" smtClean="0"/>
              <a:pPr/>
              <a:t>15.4.2010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171E1-C1F2-4A57-906B-C37308B1D472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Podnadpis 1"/>
          <p:cNvSpPr txBox="1">
            <a:spLocks/>
          </p:cNvSpPr>
          <p:nvPr/>
        </p:nvSpPr>
        <p:spPr>
          <a:xfrm rot="21071739">
            <a:off x="370174" y="623304"/>
            <a:ext cx="6400800" cy="15963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cs-CZ" sz="5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PREZENTACE</a:t>
            </a:r>
            <a:r>
              <a:rPr kumimoji="0" lang="cs-CZ" sz="55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O DROGÁCH JMÉNEM:</a:t>
            </a:r>
            <a:endParaRPr kumimoji="0" lang="cs-CZ" sz="3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 rot="152731">
            <a:off x="4388312" y="2090363"/>
            <a:ext cx="4091071" cy="14700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EXTÁZE</a:t>
            </a:r>
            <a:endParaRPr kumimoji="0" lang="cs-CZ" sz="85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 rot="789212">
            <a:off x="3456852" y="2971655"/>
            <a:ext cx="1118824" cy="100170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cs-CZ" sz="6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</a:t>
            </a:r>
            <a:endParaRPr kumimoji="0" lang="cs-CZ" sz="68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Podnadpis 1"/>
          <p:cNvSpPr txBox="1">
            <a:spLocks/>
          </p:cNvSpPr>
          <p:nvPr/>
        </p:nvSpPr>
        <p:spPr>
          <a:xfrm rot="588951">
            <a:off x="4519676" y="5597771"/>
            <a:ext cx="4134425" cy="63584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cs-CZ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VYPRACOVAL:</a:t>
            </a:r>
            <a:r>
              <a:rPr kumimoji="0" lang="cs-CZ" sz="6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JAN ŠIMEČEK</a:t>
            </a:r>
            <a:endParaRPr kumimoji="0" lang="cs-CZ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2"/>
          <p:cNvSpPr txBox="1">
            <a:spLocks/>
          </p:cNvSpPr>
          <p:nvPr/>
        </p:nvSpPr>
        <p:spPr>
          <a:xfrm rot="21359602">
            <a:off x="182013" y="3946060"/>
            <a:ext cx="8715640" cy="1426026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6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LYSOHLÁVKA KOPINATÁ</a:t>
            </a:r>
            <a:endParaRPr kumimoji="0" lang="cs-CZ" sz="6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  <p:bldP spid="4" grpId="0" uiExpand="1" build="allAtOnce" animBg="1"/>
      <p:bldP spid="8" grpId="0" build="allAtOnce" animBg="1"/>
      <p:bldP spid="7" grpId="0" build="allAtOnce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/>
          </p:nvPr>
        </p:nvSpPr>
        <p:spPr>
          <a:xfrm>
            <a:off x="457200" y="417489"/>
            <a:ext cx="8229600" cy="1143000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 rot="458218">
            <a:off x="351720" y="999016"/>
            <a:ext cx="7742184" cy="165698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cs-CZ" sz="21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Úzkost, křeče, bezvědomí. Smrtelná dávka se pohybuje okolo 4 kg čerstvých hub, otrava s následkem smrti tedy není moc pravděpodobná. Rizikem je záměna lysohlávky za jiný (jedovatý) druh houby, nebo smrtelné úrazy a poranění (pády z oken, dopravní nehody  apod.)</a:t>
            </a:r>
            <a:endParaRPr lang="cs-CZ" sz="2100" dirty="0"/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 rot="227002">
            <a:off x="5463940" y="256755"/>
            <a:ext cx="3490977" cy="1166597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cs-CZ" sz="32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PŘÍZNAKY PŘEDÁVKOVÁNÍ: </a:t>
            </a:r>
            <a:endParaRPr kumimoji="0" lang="cs-CZ" sz="3000" b="1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Nadpis 1"/>
          <p:cNvSpPr txBox="1">
            <a:spLocks/>
          </p:cNvSpPr>
          <p:nvPr/>
        </p:nvSpPr>
        <p:spPr>
          <a:xfrm rot="219605">
            <a:off x="451221" y="3810234"/>
            <a:ext cx="3017160" cy="8052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cs-CZ" sz="2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stejně jako u LSD</a:t>
            </a:r>
            <a:endParaRPr lang="cs-CZ" sz="2400" dirty="0"/>
          </a:p>
        </p:txBody>
      </p:sp>
      <p:sp>
        <p:nvSpPr>
          <p:cNvPr id="10" name="Nadpis 1"/>
          <p:cNvSpPr txBox="1">
            <a:spLocks/>
          </p:cNvSpPr>
          <p:nvPr/>
        </p:nvSpPr>
        <p:spPr>
          <a:xfrm rot="21270871">
            <a:off x="270534" y="2691896"/>
            <a:ext cx="3332533" cy="967067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cs-CZ" sz="32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RIZIKO </a:t>
            </a:r>
            <a:r>
              <a:rPr lang="cs-CZ" sz="32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ZÁVISLOSTI</a:t>
            </a:r>
            <a:r>
              <a:rPr lang="cs-CZ" sz="32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r>
              <a:rPr lang="cs-CZ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kumimoji="0" lang="cs-CZ" sz="3000" b="1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Nadpis 1"/>
          <p:cNvSpPr txBox="1">
            <a:spLocks/>
          </p:cNvSpPr>
          <p:nvPr/>
        </p:nvSpPr>
        <p:spPr>
          <a:xfrm rot="21376328">
            <a:off x="524266" y="5793850"/>
            <a:ext cx="2451865" cy="8252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cs-CZ" sz="2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stejně jako u LSD</a:t>
            </a:r>
            <a:endParaRPr lang="cs-CZ" sz="2400" dirty="0"/>
          </a:p>
        </p:txBody>
      </p:sp>
      <p:sp>
        <p:nvSpPr>
          <p:cNvPr id="11" name="Nadpis 1"/>
          <p:cNvSpPr txBox="1">
            <a:spLocks/>
          </p:cNvSpPr>
          <p:nvPr/>
        </p:nvSpPr>
        <p:spPr>
          <a:xfrm rot="535955">
            <a:off x="282434" y="4667430"/>
            <a:ext cx="2901664" cy="1070727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cs-CZ" sz="32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PŘÍZNAKY ZÁVISLOSTI:</a:t>
            </a:r>
            <a:r>
              <a:rPr lang="cs-CZ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kumimoji="0" lang="cs-CZ" sz="3000" b="1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 descr="http://i.lidovky.cz/09/121/lnc460/TER2fa0b7_lysohlavk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6371" y="3221282"/>
            <a:ext cx="4986624" cy="3167199"/>
          </a:xfrm>
          <a:prstGeom prst="rect">
            <a:avLst/>
          </a:prstGeom>
          <a:solidFill>
            <a:srgbClr val="FFFFFF">
              <a:shade val="85000"/>
            </a:srgbClr>
          </a:solidFill>
          <a:ln w="152400" cap="sq">
            <a:gradFill flip="none" rotWithShape="1">
              <a:gsLst>
                <a:gs pos="39999">
                  <a:srgbClr val="7030A0"/>
                </a:gs>
                <a:gs pos="70000">
                  <a:srgbClr val="7030A0"/>
                </a:gs>
                <a:gs pos="100000">
                  <a:srgbClr val="7030A0"/>
                </a:gs>
              </a:gsLst>
              <a:lin ang="13500000" scaled="1"/>
              <a:tileRect/>
            </a:gra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8" grpId="0" build="allAtOnce" animBg="1"/>
      <p:bldP spid="9" grpId="0" build="allAtOnce" animBg="1"/>
      <p:bldP spid="10" grpId="0" build="allAtOnce" animBg="1"/>
      <p:bldP spid="12" grpId="0" build="allAtOnce" animBg="1"/>
      <p:bldP spid="11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/>
          </p:nvPr>
        </p:nvSpPr>
        <p:spPr>
          <a:xfrm>
            <a:off x="457200" y="417489"/>
            <a:ext cx="8229600" cy="1143000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 rot="21296165">
            <a:off x="390176" y="917665"/>
            <a:ext cx="7426333" cy="9925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cs-CZ" sz="2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V případě bezvědomí nutné volat ambulanci, v případě dlouhotrvajících účinků (více než 12 hodin) psychiatra.</a:t>
            </a:r>
            <a:endParaRPr lang="cs-CZ" sz="2400" dirty="0"/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 rot="392094">
            <a:off x="173792" y="306992"/>
            <a:ext cx="2925068" cy="710857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cs-CZ" sz="32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PRVNÍ POMOC: </a:t>
            </a:r>
            <a:endParaRPr kumimoji="0" lang="cs-CZ" sz="3000" b="1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Nadpis 1"/>
          <p:cNvSpPr txBox="1">
            <a:spLocks/>
          </p:cNvSpPr>
          <p:nvPr/>
        </p:nvSpPr>
        <p:spPr>
          <a:xfrm rot="219605">
            <a:off x="5394330" y="2535274"/>
            <a:ext cx="3373676" cy="12516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cs-CZ" sz="2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Vážná a nenávratná poškození jater a ledvin, vznik srdeční arytmie.</a:t>
            </a:r>
            <a:endParaRPr lang="cs-CZ" sz="2400" dirty="0"/>
          </a:p>
        </p:txBody>
      </p:sp>
      <p:sp>
        <p:nvSpPr>
          <p:cNvPr id="10" name="Nadpis 1"/>
          <p:cNvSpPr txBox="1">
            <a:spLocks/>
          </p:cNvSpPr>
          <p:nvPr/>
        </p:nvSpPr>
        <p:spPr>
          <a:xfrm>
            <a:off x="5214942" y="1723026"/>
            <a:ext cx="3521059" cy="77728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cs-CZ" sz="32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ZDRAVOTNÍ RIZIKA:</a:t>
            </a:r>
            <a:r>
              <a:rPr lang="cs-CZ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kumimoji="0" lang="cs-CZ" sz="3000" b="1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Nadpis 1"/>
          <p:cNvSpPr txBox="1">
            <a:spLocks/>
          </p:cNvSpPr>
          <p:nvPr/>
        </p:nvSpPr>
        <p:spPr>
          <a:xfrm rot="21397311">
            <a:off x="5606079" y="4670319"/>
            <a:ext cx="3373676" cy="12516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cs-CZ" sz="2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Zkušenost s lysohlávkami </a:t>
            </a:r>
            <a:r>
              <a:rPr lang="cs-CZ" sz="2400" dirty="0" err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ma</a:t>
            </a:r>
            <a:r>
              <a:rPr lang="cs-CZ" sz="2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podle výzkumu 15 % středoškoláků v ČR.</a:t>
            </a:r>
            <a:endParaRPr lang="cs-CZ" sz="2400" dirty="0"/>
          </a:p>
        </p:txBody>
      </p:sp>
      <p:sp>
        <p:nvSpPr>
          <p:cNvPr id="12" name="Nadpis 1"/>
          <p:cNvSpPr txBox="1">
            <a:spLocks/>
          </p:cNvSpPr>
          <p:nvPr/>
        </p:nvSpPr>
        <p:spPr>
          <a:xfrm rot="413459">
            <a:off x="5751770" y="3804397"/>
            <a:ext cx="2731973" cy="77728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cs-CZ" sz="32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STATISTIKA:</a:t>
            </a:r>
            <a:r>
              <a:rPr lang="cs-CZ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kumimoji="0" lang="cs-CZ" sz="3000" b="1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http://www.salix.cz/rs/image/200502021729_psilocybe_azuresce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05194">
            <a:off x="1041304" y="2109054"/>
            <a:ext cx="4217146" cy="4357718"/>
          </a:xfrm>
          <a:prstGeom prst="rect">
            <a:avLst/>
          </a:prstGeom>
          <a:solidFill>
            <a:srgbClr val="FFFFFF">
              <a:shade val="85000"/>
            </a:srgbClr>
          </a:solidFill>
          <a:ln w="152400" cap="sq">
            <a:solidFill>
              <a:srgbClr val="7030A0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8" grpId="0" uiExpand="1" build="allAtOnce" animBg="1"/>
      <p:bldP spid="9" grpId="0" build="allAtOnce" animBg="1"/>
      <p:bldP spid="10" grpId="0" build="allAtOnce" animBg="1"/>
      <p:bldP spid="11" grpId="0" build="allAtOnce" animBg="1"/>
      <p:bldP spid="12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Podnadpis 1"/>
          <p:cNvSpPr txBox="1">
            <a:spLocks/>
          </p:cNvSpPr>
          <p:nvPr/>
        </p:nvSpPr>
        <p:spPr>
          <a:xfrm rot="21071739">
            <a:off x="398587" y="492293"/>
            <a:ext cx="3768459" cy="176490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cs-CZ" sz="5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DĚKUJI ZA POZORNOST</a:t>
            </a:r>
            <a:endParaRPr kumimoji="0" lang="cs-CZ" sz="3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 rot="789212">
            <a:off x="3456851" y="1971524"/>
            <a:ext cx="1118824" cy="100170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cs-CZ" sz="6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</a:t>
            </a:r>
            <a:endParaRPr kumimoji="0" lang="cs-CZ" sz="68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Podnadpis 1"/>
          <p:cNvSpPr txBox="1">
            <a:spLocks/>
          </p:cNvSpPr>
          <p:nvPr/>
        </p:nvSpPr>
        <p:spPr>
          <a:xfrm rot="19386031">
            <a:off x="2329107" y="2963865"/>
            <a:ext cx="6700334" cy="19030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cs-CZ" sz="1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DROGY!</a:t>
            </a:r>
            <a:endParaRPr kumimoji="0" lang="cs-CZ" sz="15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 rot="152731">
            <a:off x="143596" y="2797280"/>
            <a:ext cx="4245585" cy="13239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NEBERTE</a:t>
            </a:r>
            <a:endParaRPr kumimoji="0" lang="cs-CZ" sz="85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6" grpId="0" build="allAtOnce" animBg="1"/>
      <p:bldP spid="7" grpId="0" build="allAtOnce" animBg="1"/>
      <p:bldP spid="5" grpId="0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>
          <a:xfrm rot="21418702">
            <a:off x="748047" y="4612874"/>
            <a:ext cx="7010019" cy="14634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cs-CZ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ÚČINNÁ LÁTKA:</a:t>
            </a:r>
            <a:r>
              <a:rPr lang="cs-CZ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cs-CZ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MDMA</a:t>
            </a:r>
          </a:p>
          <a:p>
            <a:pPr lvl="0" algn="ctr">
              <a:spcBef>
                <a:spcPct val="0"/>
              </a:spcBef>
            </a:pPr>
            <a:r>
              <a:rPr lang="cs-CZ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cs-CZ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3,4-</a:t>
            </a:r>
            <a:r>
              <a:rPr lang="cs-CZ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methylendioxy</a:t>
            </a:r>
            <a:r>
              <a:rPr lang="cs-CZ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-N-</a:t>
            </a:r>
            <a:r>
              <a:rPr lang="cs-CZ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metylamfetamin</a:t>
            </a:r>
            <a:r>
              <a:rPr lang="cs-CZ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  <a:endParaRPr kumimoji="0" lang="cs-CZ" sz="32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Podnadpis 1"/>
          <p:cNvSpPr>
            <a:spLocks noGrp="1"/>
          </p:cNvSpPr>
          <p:nvPr>
            <p:ph type="subTitle" idx="1"/>
          </p:nvPr>
        </p:nvSpPr>
        <p:spPr>
          <a:xfrm rot="21071739">
            <a:off x="1227431" y="694742"/>
            <a:ext cx="6400800" cy="15963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cs-CZ" sz="5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KOULE, EXTOŠKA, ÉČKO, PILULE, XTC</a:t>
            </a:r>
            <a:endParaRPr lang="cs-CZ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ctrTitle"/>
          </p:nvPr>
        </p:nvSpPr>
        <p:spPr>
          <a:xfrm rot="429757">
            <a:off x="207217" y="2812607"/>
            <a:ext cx="7772400" cy="1470025"/>
          </a:xfr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cs-CZ" sz="8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EXTÁZE</a:t>
            </a:r>
            <a:endParaRPr lang="cs-CZ" sz="8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2" grpId="0" build="allAtOnce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21149887">
            <a:off x="551694" y="733687"/>
            <a:ext cx="8042976" cy="131866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cs-CZ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začátku 20. Století byla vyvinuta jako přípravek pro zhubnutí. V polovině 80. let se s nástupem hnutí rave stala nejoblíbenější taneční drogou. </a:t>
            </a:r>
            <a:endParaRPr lang="cs-CZ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 rot="294167">
            <a:off x="526709" y="367854"/>
            <a:ext cx="1952149" cy="70783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PŮVOD:</a:t>
            </a: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 rot="21234356">
            <a:off x="5860308" y="3225499"/>
            <a:ext cx="2977913" cy="155000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cs-CZ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Spolknutí tablety, šňupnutí rozdrcené tablety, vypití v nápoji.</a:t>
            </a:r>
            <a:endParaRPr lang="cs-CZ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 rot="436352">
            <a:off x="5397346" y="2075855"/>
            <a:ext cx="3505824" cy="84730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cs-CZ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ZPŮSOB UŽITÍ:</a:t>
            </a:r>
            <a:endParaRPr kumimoji="0" lang="cs-CZ" sz="3000" b="1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18" name="Picture 2" descr="http://katieevans.files.wordpress.com/2009/02/ecstas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23655">
            <a:off x="686097" y="2505256"/>
            <a:ext cx="5061742" cy="3780304"/>
          </a:xfrm>
          <a:prstGeom prst="rect">
            <a:avLst/>
          </a:prstGeom>
          <a:solidFill>
            <a:srgbClr val="FFFFFF">
              <a:shade val="85000"/>
            </a:srgbClr>
          </a:solidFill>
          <a:ln w="152400" cap="sq">
            <a:solidFill>
              <a:schemeClr val="tx1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allAtOnce" animBg="1"/>
      <p:bldP spid="7" grpId="0" animBg="1"/>
      <p:bldP spid="8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/>
          </p:nvPr>
        </p:nvSpPr>
        <p:spPr>
          <a:xfrm>
            <a:off x="457200" y="417489"/>
            <a:ext cx="8229600" cy="1143000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 rot="458218">
            <a:off x="356060" y="1007483"/>
            <a:ext cx="7742184" cy="15753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cs-CZ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zvyšuje fyzickou výdrž, prohlubuje laskavost, toleranci, pocit sounáležitosti a schopnost vcítit se do druhého člověka. Účinky odeznívají po několika hodinách v dojezdu únava, nespavost, nevolnost, špatná nálada.</a:t>
            </a:r>
            <a:endParaRPr lang="cs-CZ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 rot="21341375">
            <a:off x="5523272" y="466085"/>
            <a:ext cx="2925068" cy="71085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cs-CZ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 TO DĚLÁ:</a:t>
            </a:r>
            <a:endParaRPr kumimoji="0" lang="cs-CZ" sz="3000" b="1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Nadpis 1"/>
          <p:cNvSpPr txBox="1">
            <a:spLocks/>
          </p:cNvSpPr>
          <p:nvPr/>
        </p:nvSpPr>
        <p:spPr>
          <a:xfrm rot="219605">
            <a:off x="390411" y="3714316"/>
            <a:ext cx="3634597" cy="27370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cs-CZ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Chemická příbuznost s pervitinem, při dlouhodobém užívání existuje riziko závislosti s podobnými příznaky jako u ostatních stimulačních drog.</a:t>
            </a:r>
            <a:endParaRPr lang="cs-CZ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Nadpis 1"/>
          <p:cNvSpPr txBox="1">
            <a:spLocks/>
          </p:cNvSpPr>
          <p:nvPr/>
        </p:nvSpPr>
        <p:spPr>
          <a:xfrm rot="21041758">
            <a:off x="263661" y="2692456"/>
            <a:ext cx="3332533" cy="88203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cs-CZ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RIZIKO ZÁVISLOSTI:</a:t>
            </a:r>
            <a:endParaRPr kumimoji="0" lang="cs-CZ" sz="3000" b="1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3" name="Picture 1" descr="D:\Downloaded Games\Extaze\201021131810496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1935" y="3071811"/>
            <a:ext cx="4572031" cy="3145558"/>
          </a:xfrm>
          <a:prstGeom prst="rect">
            <a:avLst/>
          </a:prstGeom>
          <a:solidFill>
            <a:srgbClr val="FFFFFF">
              <a:shade val="85000"/>
            </a:srgbClr>
          </a:solidFill>
          <a:ln w="152400" cap="sq">
            <a:solidFill>
              <a:schemeClr val="tx1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8" grpId="0" build="allAtOnce" animBg="1"/>
      <p:bldP spid="9" grpId="0" build="allAtOnce" animBg="1"/>
      <p:bldP spid="10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21237194">
            <a:off x="377292" y="953319"/>
            <a:ext cx="8698564" cy="175321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cs-CZ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 klubech, kde se extáze většinou užívá, je dusné a nevětrané prostředí , které v kombinaci se zvýšenou tělesnou teplotou neúnavných </a:t>
            </a:r>
            <a:r>
              <a:rPr lang="cs-CZ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extoškových</a:t>
            </a:r>
            <a:r>
              <a:rPr lang="cs-CZ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tanečníků může vyvolat přehřátí a dehydrataci organismu s následkem bezvědomí  nebo dokonce smrti.</a:t>
            </a:r>
            <a:endParaRPr lang="cs-CZ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 rot="174450">
            <a:off x="237768" y="220975"/>
            <a:ext cx="3105834" cy="10048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cs-CZ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PŘÍZNAKY PŘEDÁVKOVÁNÍ: </a:t>
            </a:r>
            <a:endParaRPr kumimoji="0" lang="cs-CZ" sz="3000" b="1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 rot="276260">
            <a:off x="5504874" y="2636689"/>
            <a:ext cx="3521484" cy="30725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cs-CZ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Samotné předávkování  extází nebývá smrtelné a to ani po vysokých dávkách. Pokud je však kombinována s jinými drogami (alkohol, kofein, amfetamin), může dojít ke smrtelné otravě.</a:t>
            </a:r>
            <a:endParaRPr lang="cs-CZ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69" name="Picture 1" descr="D:\Downloaded Games\Extaze\d4bc2cfe62_37793945_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96881">
            <a:off x="1036824" y="3096473"/>
            <a:ext cx="4343892" cy="3369301"/>
          </a:xfrm>
          <a:prstGeom prst="rect">
            <a:avLst/>
          </a:prstGeom>
          <a:solidFill>
            <a:srgbClr val="FFFFFF">
              <a:shade val="85000"/>
            </a:srgbClr>
          </a:solidFill>
          <a:ln w="152400" cap="sq">
            <a:solidFill>
              <a:schemeClr val="tx1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allAtOnce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/>
          </p:nvPr>
        </p:nvSpPr>
        <p:spPr>
          <a:xfrm>
            <a:off x="457200" y="417489"/>
            <a:ext cx="8229600" cy="1143000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 rot="458218">
            <a:off x="356060" y="1007483"/>
            <a:ext cx="7742184" cy="15753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cs-CZ" sz="2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V lehčích případech stačí předávkovaného hlídat v rozmezí dalších 4 až 5 hodin. Zařídit teplo, klid a dostatek tekutin (v klubech k tomu slouží </a:t>
            </a:r>
            <a:r>
              <a:rPr lang="cs-CZ" sz="2400" dirty="0" err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chilloutová</a:t>
            </a:r>
            <a:r>
              <a:rPr lang="cs-CZ" sz="2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místnost). Při ztrátě vědomí je nutný lékař.</a:t>
            </a:r>
            <a:endParaRPr lang="cs-CZ" sz="2400" dirty="0"/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 rot="227002">
            <a:off x="5463940" y="256755"/>
            <a:ext cx="3490977" cy="11665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cs-CZ" sz="32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PRVNÍ POMOC PŘI PŘEDÁVKOVÁNÍ:</a:t>
            </a:r>
            <a:r>
              <a:rPr lang="cs-CZ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kumimoji="0" lang="cs-CZ" sz="3000" b="1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Nadpis 1"/>
          <p:cNvSpPr txBox="1">
            <a:spLocks/>
          </p:cNvSpPr>
          <p:nvPr/>
        </p:nvSpPr>
        <p:spPr>
          <a:xfrm rot="219605">
            <a:off x="446657" y="3696385"/>
            <a:ext cx="3017160" cy="9946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cs-CZ" sz="2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Poškození jater, ledvin, srdce a mozku.</a:t>
            </a:r>
            <a:endParaRPr lang="cs-CZ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Nadpis 1"/>
          <p:cNvSpPr txBox="1">
            <a:spLocks/>
          </p:cNvSpPr>
          <p:nvPr/>
        </p:nvSpPr>
        <p:spPr>
          <a:xfrm rot="21041758">
            <a:off x="263661" y="2692456"/>
            <a:ext cx="3332533" cy="88203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cs-CZ" sz="32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ZDRAVONÍ RIZIKA:</a:t>
            </a:r>
            <a:r>
              <a:rPr lang="cs-CZ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kumimoji="0" lang="cs-CZ" sz="3000" b="1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Nadpis 1"/>
          <p:cNvSpPr txBox="1">
            <a:spLocks/>
          </p:cNvSpPr>
          <p:nvPr/>
        </p:nvSpPr>
        <p:spPr>
          <a:xfrm rot="21376328">
            <a:off x="387728" y="5274549"/>
            <a:ext cx="8465368" cy="12158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cs-CZ" sz="2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Na světě užívá extázi zhruba 9 miliónů lidí ve věku 15-35 let.V ČR ji nejméně jednou užilo 12,4% studentů do 16 let (výzkum z roku 2007, ESPAD) a dokonce až 20 % mladých lidí do 14 let.</a:t>
            </a:r>
            <a:endParaRPr lang="cs-CZ" sz="2400" dirty="0"/>
          </a:p>
        </p:txBody>
      </p:sp>
      <p:sp>
        <p:nvSpPr>
          <p:cNvPr id="11" name="Nadpis 1"/>
          <p:cNvSpPr txBox="1">
            <a:spLocks/>
          </p:cNvSpPr>
          <p:nvPr/>
        </p:nvSpPr>
        <p:spPr>
          <a:xfrm rot="772271">
            <a:off x="332328" y="4611561"/>
            <a:ext cx="2356460" cy="6842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cs-CZ" sz="32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STATISTIKA: </a:t>
            </a:r>
            <a:endParaRPr kumimoji="0" lang="cs-CZ" sz="3000" b="1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469361">
            <a:off x="3612532" y="2920951"/>
            <a:ext cx="5269619" cy="2022809"/>
          </a:xfrm>
          <a:prstGeom prst="rect">
            <a:avLst/>
          </a:prstGeom>
          <a:solidFill>
            <a:srgbClr val="FFFFFF">
              <a:shade val="85000"/>
            </a:srgbClr>
          </a:solidFill>
          <a:ln w="152400" cap="sq">
            <a:solidFill>
              <a:schemeClr val="tx1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8" grpId="0" build="allAtOnce" animBg="1"/>
      <p:bldP spid="9" grpId="0" build="allAtOnce" animBg="1"/>
      <p:bldP spid="10" grpId="0" build="allAtOnce" animBg="1"/>
      <p:bldP spid="12" grpId="0" build="allAtOnce" animBg="1"/>
      <p:bldP spid="11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>
          <a:xfrm rot="21418702">
            <a:off x="2035395" y="4485906"/>
            <a:ext cx="4903102" cy="14634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cs-CZ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ÚČINNÁ LÁTKA:</a:t>
            </a:r>
          </a:p>
          <a:p>
            <a:pPr lvl="0" algn="ctr">
              <a:spcBef>
                <a:spcPct val="0"/>
              </a:spcBef>
            </a:pPr>
            <a:r>
              <a:rPr lang="cs-CZ" sz="3200" dirty="0" err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Psylocibin</a:t>
            </a:r>
            <a:r>
              <a:rPr lang="cs-CZ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cs-CZ" sz="3200" dirty="0" err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psylocin</a:t>
            </a:r>
            <a:r>
              <a:rPr lang="cs-CZ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endParaRPr kumimoji="0" lang="cs-CZ" sz="32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Podnadpis 1"/>
          <p:cNvSpPr>
            <a:spLocks noGrp="1"/>
          </p:cNvSpPr>
          <p:nvPr>
            <p:ph type="subTitle" idx="1"/>
          </p:nvPr>
        </p:nvSpPr>
        <p:spPr>
          <a:xfrm rot="21317677">
            <a:off x="1224515" y="424044"/>
            <a:ext cx="7028684" cy="198222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>
            <a:normAutofit fontScale="77500" lnSpcReduction="20000"/>
          </a:bodyPr>
          <a:lstStyle/>
          <a:p>
            <a:r>
              <a:rPr lang="cs-CZ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HOUBIČKY, KLOBOUČKY, LYSOHLÁVKY, MUSHROOMS, ČESKÝ TRIP</a:t>
            </a:r>
            <a:endParaRPr lang="cs-CZ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ctrTitle"/>
          </p:nvPr>
        </p:nvSpPr>
        <p:spPr>
          <a:xfrm rot="429757">
            <a:off x="206280" y="2871584"/>
            <a:ext cx="8715640" cy="1426026"/>
          </a:xfr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cs-CZ" sz="68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LYSOHLÁVKA KOPINATÁ</a:t>
            </a:r>
            <a:endParaRPr lang="cs-CZ" sz="6800" b="1" dirty="0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2" grpId="0" build="allAtOnce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21149887">
            <a:off x="551694" y="733687"/>
            <a:ext cx="8042976" cy="131866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cs-CZ" sz="2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Účinky jsou známy tisíce let, u nás znovuobjeveny příslušníky </a:t>
            </a:r>
            <a:r>
              <a:rPr lang="cs-CZ" sz="2400" dirty="0" err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hippies</a:t>
            </a:r>
            <a:r>
              <a:rPr lang="cs-CZ" sz="2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na konci 60. Let minulého století. V současnosti nejrozšířenější přírodní halucinogen.</a:t>
            </a:r>
            <a:endParaRPr lang="cs-CZ" sz="24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 rot="294167">
            <a:off x="526709" y="367854"/>
            <a:ext cx="1952149" cy="707837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PŮVOD:</a:t>
            </a: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 rot="21234356">
            <a:off x="6007710" y="3217653"/>
            <a:ext cx="2804310" cy="10656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cs-CZ" sz="2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Konzumace sušených kloboučků.</a:t>
            </a:r>
            <a:endParaRPr lang="cs-CZ" sz="2400" dirty="0"/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 rot="436352">
            <a:off x="5397346" y="2075855"/>
            <a:ext cx="3505824" cy="847308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cs-CZ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ZPŮSOB UŽITÍ:</a:t>
            </a:r>
            <a:endParaRPr kumimoji="0" lang="cs-CZ" sz="3000" b="1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D:\Downloaded Games\Extaze\00937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84866">
            <a:off x="1025615" y="2603149"/>
            <a:ext cx="4867275" cy="3248025"/>
          </a:xfrm>
          <a:prstGeom prst="rect">
            <a:avLst/>
          </a:prstGeom>
          <a:solidFill>
            <a:srgbClr val="FFFFFF">
              <a:shade val="85000"/>
            </a:srgbClr>
          </a:solidFill>
          <a:ln w="152400" cap="sq">
            <a:solidFill>
              <a:srgbClr val="7030A0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allAtOnce" animBg="1"/>
      <p:bldP spid="7" grpId="0" animBg="1"/>
      <p:bldP spid="8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21237194">
            <a:off x="377292" y="810444"/>
            <a:ext cx="8698564" cy="175321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cs-CZ" sz="2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Halucinace, vnímání světa z jiného pohledu, euforické stavy. Při předávkování tělesné projevy typu třes, neklid, pocení, zimnice, zvýšený tlak a tep. Množství účinné látky v houbě nelze odhadnout, což přináší velké riziko. Dáte si tři houby a budete na tom stejně, </a:t>
            </a:r>
            <a:endParaRPr lang="cs-CZ" sz="2400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 rot="174450">
            <a:off x="551038" y="355901"/>
            <a:ext cx="2785513" cy="734967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cs-CZ" sz="32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 TO DĚLÁ: </a:t>
            </a:r>
            <a:endParaRPr kumimoji="0" lang="cs-CZ" sz="3000" b="1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 rot="276260">
            <a:off x="5490159" y="2493223"/>
            <a:ext cx="3521484" cy="343916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cs-CZ" sz="2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jako by jste jich snědli deset.Kdybyste ale snědli deset hub, které by měly stejnou sílu těch tří, pak byste se z toho mohli zbláznit. Rozumíte? Nestrašíme vás, ale houby se prostě špatně kontrolují.</a:t>
            </a:r>
            <a:endParaRPr lang="cs-CZ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D:\Downloaded Games\Extaze\lysohlavky_houba_denik-galer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16922">
            <a:off x="732989" y="3067010"/>
            <a:ext cx="4661753" cy="3461351"/>
          </a:xfrm>
          <a:prstGeom prst="rect">
            <a:avLst/>
          </a:prstGeom>
          <a:solidFill>
            <a:srgbClr val="FFFFFF">
              <a:shade val="85000"/>
            </a:srgbClr>
          </a:solidFill>
          <a:ln w="152400" cap="sq">
            <a:solidFill>
              <a:srgbClr val="7030A0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allAtOnce" animBg="1"/>
      <p:bldP spid="7" grpId="0" animBg="1"/>
    </p:bld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304</Words>
  <Application>Microsoft Office PowerPoint</Application>
  <PresentationFormat>Předvádění na obrazovce (4:3)</PresentationFormat>
  <Paragraphs>53</Paragraphs>
  <Slides>12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3" baseType="lpstr">
      <vt:lpstr>Motiv sady Office</vt:lpstr>
      <vt:lpstr>Snímek 1</vt:lpstr>
      <vt:lpstr>EXTÁZE</vt:lpstr>
      <vt:lpstr>Na začátku 20. Století byla vyvinuta jako přípravek pro zhubnutí. V polovině 80. let se s nástupem hnutí rave stala nejoblíbenější taneční drogou. </vt:lpstr>
      <vt:lpstr>Snímek 4</vt:lpstr>
      <vt:lpstr>V klubech, kde se extáze většinou užívá, je dusné a nevětrané prostředí , které v kombinaci se zvýšenou tělesnou teplotou neúnavných extoškových tanečníků může vyvolat přehřátí a dehydrataci organismu s následkem bezvědomí  nebo dokonce smrti.</vt:lpstr>
      <vt:lpstr>Snímek 6</vt:lpstr>
      <vt:lpstr>LYSOHLÁVKA KOPINATÁ</vt:lpstr>
      <vt:lpstr>Účinky jsou známy tisíce let, u nás znovuobjeveny příslušníky hippies na konci 60. Let minulého století. V současnosti nejrozšířenější přírodní halucinogen.</vt:lpstr>
      <vt:lpstr>Halucinace, vnímání světa z jiného pohledu, euforické stavy. Při předávkování tělesné projevy typu třes, neklid, pocení, zimnice, zvýšený tlak a tep. Množství účinné látky v houbě nelze odhadnout, což přináší velké riziko. Dáte si tři houby a budete na tom stejně, </vt:lpstr>
      <vt:lpstr>Snímek 10</vt:lpstr>
      <vt:lpstr>Snímek 11</vt:lpstr>
      <vt:lpstr>Snímek 12</vt:lpstr>
    </vt:vector>
  </TitlesOfParts>
  <Company>SSPU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Student</dc:creator>
  <cp:lastModifiedBy>Student</cp:lastModifiedBy>
  <cp:revision>71</cp:revision>
  <dcterms:created xsi:type="dcterms:W3CDTF">2006-04-06T02:23:55Z</dcterms:created>
  <dcterms:modified xsi:type="dcterms:W3CDTF">2010-04-15T08:53:42Z</dcterms:modified>
</cp:coreProperties>
</file>