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886" autoAdjust="0"/>
  </p:normalViewPr>
  <p:slideViewPr>
    <p:cSldViewPr snapToGrid="0">
      <p:cViewPr varScale="1">
        <p:scale>
          <a:sx n="91" d="100"/>
          <a:sy n="91"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11A81-5DD3-4BF5-B9B7-610AC257EE4F}" type="datetimeFigureOut">
              <a:rPr lang="cs-CZ" smtClean="0"/>
              <a:t>28.09.2023</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17916-23C6-4E33-A81E-D8A06942799B}" type="slidenum">
              <a:rPr lang="cs-CZ" smtClean="0"/>
              <a:t>‹#›</a:t>
            </a:fld>
            <a:endParaRPr lang="cs-CZ"/>
          </a:p>
        </p:txBody>
      </p:sp>
    </p:spTree>
    <p:extLst>
      <p:ext uri="{BB962C8B-B14F-4D97-AF65-F5344CB8AC3E}">
        <p14:creationId xmlns:p14="http://schemas.microsoft.com/office/powerpoint/2010/main" val="81028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1" i="0" u="none" strike="noStrike" kern="1200" baseline="0">
                <a:solidFill>
                  <a:schemeClr val="tx1"/>
                </a:solidFill>
                <a:latin typeface="+mn-lt"/>
                <a:ea typeface="+mn-ea"/>
                <a:cs typeface="+mn-cs"/>
              </a:rPr>
              <a:t>Bit </a:t>
            </a:r>
            <a:r>
              <a:rPr lang="cs-CZ" sz="1200" b="0" i="0" u="none" strike="noStrike" kern="1200" baseline="0">
                <a:solidFill>
                  <a:schemeClr val="tx1"/>
                </a:solidFill>
                <a:latin typeface="+mn-lt"/>
                <a:ea typeface="+mn-ea"/>
                <a:cs typeface="+mn-cs"/>
              </a:rPr>
              <a:t>(z anglického </a:t>
            </a:r>
            <a:r>
              <a:rPr lang="cs-CZ" sz="1200" b="0" i="1" u="none" strike="noStrike" kern="1200" baseline="0">
                <a:solidFill>
                  <a:schemeClr val="tx1"/>
                </a:solidFill>
                <a:latin typeface="+mn-lt"/>
                <a:ea typeface="+mn-ea"/>
                <a:cs typeface="+mn-cs"/>
              </a:rPr>
              <a:t>binary digit - dvojková číslice</a:t>
            </a:r>
            <a:r>
              <a:rPr lang="cs-CZ" sz="1200" b="0" i="0" u="none" strike="noStrike" kern="1200" baseline="0">
                <a:solidFill>
                  <a:schemeClr val="tx1"/>
                </a:solidFill>
                <a:latin typeface="+mn-lt"/>
                <a:ea typeface="+mn-ea"/>
                <a:cs typeface="+mn-cs"/>
              </a:rPr>
              <a:t>) je základní a současně nejmenší jednotkou informace. Značí se malým písmenem </a:t>
            </a:r>
            <a:r>
              <a:rPr lang="cs-CZ" sz="1200" b="1" i="0" u="none" strike="noStrike" kern="1200" baseline="0">
                <a:solidFill>
                  <a:schemeClr val="tx1"/>
                </a:solidFill>
                <a:latin typeface="+mn-lt"/>
                <a:ea typeface="+mn-ea"/>
                <a:cs typeface="+mn-cs"/>
              </a:rPr>
              <a:t>b</a:t>
            </a:r>
            <a:r>
              <a:rPr lang="cs-CZ" sz="1200" b="0" i="0" u="none" strike="noStrike" kern="1200" baseline="0">
                <a:solidFill>
                  <a:schemeClr val="tx1"/>
                </a:solidFill>
                <a:latin typeface="+mn-lt"/>
                <a:ea typeface="+mn-ea"/>
                <a:cs typeface="+mn-cs"/>
              </a:rPr>
              <a:t>, např. 16 b. Jeden bit reprezentuje logickou informaci typu ano/ne, kterou můžeme vyjádřit binárními číslicemi 0 a 1. V praxi se s bity setkáme např. při označení architektury systému (32bitový, 64bitový) nebo při určení tzv. </a:t>
            </a:r>
            <a:r>
              <a:rPr lang="cs-CZ" sz="1200" b="1" i="0" u="none" strike="noStrike" kern="1200" baseline="0">
                <a:solidFill>
                  <a:schemeClr val="tx1"/>
                </a:solidFill>
                <a:latin typeface="+mn-lt"/>
                <a:ea typeface="+mn-ea"/>
                <a:cs typeface="+mn-cs"/>
              </a:rPr>
              <a:t>bitové hloubky </a:t>
            </a:r>
            <a:r>
              <a:rPr lang="cs-CZ" sz="1200" b="0" i="0" u="none" strike="noStrike" kern="1200" baseline="0">
                <a:solidFill>
                  <a:schemeClr val="tx1"/>
                </a:solidFill>
                <a:latin typeface="+mn-lt"/>
                <a:ea typeface="+mn-ea"/>
                <a:cs typeface="+mn-cs"/>
              </a:rPr>
              <a:t>- tj. počtu bitů potřebných k uložení jednoho vzorku dat. Jednotkou přenosové rychlosti je </a:t>
            </a:r>
            <a:r>
              <a:rPr lang="cs-CZ" sz="1200" b="1" i="0" u="none" strike="noStrike" kern="1200" baseline="0">
                <a:solidFill>
                  <a:schemeClr val="tx1"/>
                </a:solidFill>
                <a:latin typeface="+mn-lt"/>
                <a:ea typeface="+mn-ea"/>
                <a:cs typeface="+mn-cs"/>
              </a:rPr>
              <a:t>bit za sekundu </a:t>
            </a:r>
            <a:r>
              <a:rPr lang="cs-CZ" sz="1200" b="0" i="0" u="none" strike="noStrike" kern="1200" baseline="0">
                <a:solidFill>
                  <a:schemeClr val="tx1"/>
                </a:solidFill>
                <a:latin typeface="+mn-lt"/>
                <a:ea typeface="+mn-ea"/>
                <a:cs typeface="+mn-cs"/>
              </a:rPr>
              <a:t>- </a:t>
            </a:r>
            <a:r>
              <a:rPr lang="cs-CZ" sz="1200" b="0" i="1" u="none" strike="noStrike" kern="1200" baseline="0">
                <a:solidFill>
                  <a:schemeClr val="tx1"/>
                </a:solidFill>
                <a:latin typeface="+mn-lt"/>
                <a:ea typeface="+mn-ea"/>
                <a:cs typeface="+mn-cs"/>
              </a:rPr>
              <a:t>bit/s </a:t>
            </a:r>
            <a:r>
              <a:rPr lang="cs-CZ" sz="1200" b="0" i="0" u="none" strike="noStrike" kern="1200" baseline="0">
                <a:solidFill>
                  <a:schemeClr val="tx1"/>
                </a:solidFill>
                <a:latin typeface="+mn-lt"/>
                <a:ea typeface="+mn-ea"/>
                <a:cs typeface="+mn-cs"/>
              </a:rPr>
              <a:t>(anglicky </a:t>
            </a:r>
            <a:r>
              <a:rPr lang="cs-CZ" sz="1200" b="0" i="1" u="none" strike="noStrike" kern="1200" baseline="0">
                <a:solidFill>
                  <a:schemeClr val="tx1"/>
                </a:solidFill>
                <a:latin typeface="+mn-lt"/>
                <a:ea typeface="+mn-ea"/>
                <a:cs typeface="+mn-cs"/>
              </a:rPr>
              <a:t>bps – bit per second</a:t>
            </a:r>
            <a:r>
              <a:rPr lang="cs-CZ" sz="1200" b="0" i="0" u="none" strike="noStrike" kern="1200" baseline="0">
                <a:solidFill>
                  <a:schemeClr val="tx1"/>
                </a:solidFill>
                <a:latin typeface="+mn-lt"/>
                <a:ea typeface="+mn-ea"/>
                <a:cs typeface="+mn-cs"/>
              </a:rPr>
              <a:t>); např. linka s přenosovou rychlostí 20 Mbit/s je schopna každou sekundu přenést 20 megabitů dat.</a:t>
            </a:r>
          </a:p>
          <a:p>
            <a:r>
              <a:rPr lang="cs-CZ" sz="1200" b="1" i="0" u="none" strike="noStrike" kern="1200" baseline="0">
                <a:solidFill>
                  <a:schemeClr val="tx1"/>
                </a:solidFill>
                <a:latin typeface="+mn-lt"/>
                <a:ea typeface="+mn-ea"/>
                <a:cs typeface="+mn-cs"/>
              </a:rPr>
              <a:t>Byte </a:t>
            </a:r>
            <a:r>
              <a:rPr lang="cs-CZ" sz="1200" b="0" i="0" u="none" strike="noStrike" kern="1200" baseline="0">
                <a:solidFill>
                  <a:schemeClr val="tx1"/>
                </a:solidFill>
                <a:latin typeface="+mn-lt"/>
                <a:ea typeface="+mn-ea"/>
                <a:cs typeface="+mn-cs"/>
              </a:rPr>
              <a:t>(čti bajt, z anglického </a:t>
            </a:r>
            <a:r>
              <a:rPr lang="cs-CZ" sz="1200" b="0" i="1" u="none" strike="noStrike" kern="1200" baseline="0">
                <a:solidFill>
                  <a:schemeClr val="tx1"/>
                </a:solidFill>
                <a:latin typeface="+mn-lt"/>
                <a:ea typeface="+mn-ea"/>
                <a:cs typeface="+mn-cs"/>
              </a:rPr>
              <a:t>byte = slabika</a:t>
            </a:r>
            <a:r>
              <a:rPr lang="cs-CZ" sz="1200" b="0" i="0" u="none" strike="noStrike" kern="1200" baseline="0">
                <a:solidFill>
                  <a:schemeClr val="tx1"/>
                </a:solidFill>
                <a:latin typeface="+mn-lt"/>
                <a:ea typeface="+mn-ea"/>
                <a:cs typeface="+mn-cs"/>
              </a:rPr>
              <a:t>), je jednotka množství dat v informatice. Značí se velkým písmenem </a:t>
            </a:r>
            <a:r>
              <a:rPr lang="cs-CZ" sz="1200" b="1" i="0" u="none" strike="noStrike" kern="1200" baseline="0">
                <a:solidFill>
                  <a:schemeClr val="tx1"/>
                </a:solidFill>
                <a:latin typeface="+mn-lt"/>
                <a:ea typeface="+mn-ea"/>
                <a:cs typeface="+mn-cs"/>
              </a:rPr>
              <a:t>B</a:t>
            </a:r>
            <a:r>
              <a:rPr lang="cs-CZ" sz="1200" b="0" i="0" u="none" strike="noStrike" kern="1200" baseline="0">
                <a:solidFill>
                  <a:schemeClr val="tx1"/>
                </a:solidFill>
                <a:latin typeface="+mn-lt"/>
                <a:ea typeface="+mn-ea"/>
                <a:cs typeface="+mn-cs"/>
              </a:rPr>
              <a:t>, např. 1024 B. Zahrnuje osm bitů, tzn. osmiciferné binární číslo. Do jednoho bajtu je tak možné uložit celkem 256 různých hodnot (28 = 256). Jeden bajt je obvykle nejmenší objem dat, se kterým dokáže počítač (resp. procesor) přímo pracovat; v bytech a odvozených jednotkách se zpravidla udává kapacita (velikost) pamětí.</a:t>
            </a:r>
          </a:p>
          <a:p>
            <a:r>
              <a:rPr lang="cs-CZ" sz="1200" b="1" i="0" u="none" strike="noStrike" kern="1200" baseline="0">
                <a:solidFill>
                  <a:schemeClr val="tx1"/>
                </a:solidFill>
                <a:latin typeface="+mn-lt"/>
                <a:ea typeface="+mn-ea"/>
                <a:cs typeface="+mn-cs"/>
              </a:rPr>
              <a:t>ODVOZENÉ JEDNOTKY</a:t>
            </a:r>
            <a:endParaRPr lang="cs-CZ" sz="1200" b="0" i="0" u="none" strike="noStrike" kern="1200" baseline="0">
              <a:solidFill>
                <a:schemeClr val="tx1"/>
              </a:solidFill>
              <a:latin typeface="+mn-lt"/>
              <a:ea typeface="+mn-ea"/>
              <a:cs typeface="+mn-cs"/>
            </a:endParaRPr>
          </a:p>
          <a:p>
            <a:r>
              <a:rPr lang="cs-CZ" sz="1200" b="0" i="0" u="none" strike="noStrike" kern="1200" baseline="0">
                <a:solidFill>
                  <a:schemeClr val="tx1"/>
                </a:solidFill>
                <a:latin typeface="+mn-lt"/>
                <a:ea typeface="+mn-ea"/>
                <a:cs typeface="+mn-cs"/>
              </a:rPr>
              <a:t>Pro bajty i bity se používají tradiční předpony soustavy SI jako kilo, mega, giga atd. (např. 5 GB, 2 Mb/s, 4 KB). Tyto předpony však mají odlišný význam: z technologických důvodů jsou velikosti některých počítačových pamětí obvykle násobkem mocniny dvou - kilobyte nepředstavuje přesně 1 000 bajtů, ale 210 = 1 024 bajtů; podobně je to i u dalších odvozených jednotek.</a:t>
            </a:r>
            <a:endParaRPr lang="cs-CZ"/>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2</a:t>
            </a:fld>
            <a:endParaRPr lang="cs-CZ"/>
          </a:p>
        </p:txBody>
      </p:sp>
    </p:spTree>
    <p:extLst>
      <p:ext uri="{BB962C8B-B14F-4D97-AF65-F5344CB8AC3E}">
        <p14:creationId xmlns:p14="http://schemas.microsoft.com/office/powerpoint/2010/main" val="163964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u="none" strike="noStrike" kern="1200" baseline="0" smtClean="0">
                <a:solidFill>
                  <a:schemeClr val="tx1"/>
                </a:solidFill>
                <a:latin typeface="+mn-lt"/>
                <a:ea typeface="+mn-ea"/>
                <a:cs typeface="+mn-cs"/>
              </a:rPr>
              <a:t>Jednotlivé architektury počítačů, často označované podle šířky datové sběrnice nebo registrů (např. 8bitová, 16bitová atd.), ovlivňují mnoho aspektů počítače, včetně toho, jak efektivně může zpracovávat data. Zde je základní přehled pro studenty:</a:t>
            </a:r>
          </a:p>
          <a:p>
            <a:endParaRPr lang="cs-CZ" sz="1200" b="0" i="0" u="none" strike="noStrike" kern="1200" baseline="0" smtClean="0">
              <a:solidFill>
                <a:schemeClr val="tx1"/>
              </a:solidFill>
              <a:latin typeface="+mn-lt"/>
              <a:ea typeface="+mn-ea"/>
              <a:cs typeface="+mn-cs"/>
            </a:endParaRPr>
          </a:p>
          <a:p>
            <a:r>
              <a:rPr lang="cs-CZ" sz="1200" b="1" i="0" u="none" strike="noStrike" kern="1200" baseline="0" smtClean="0">
                <a:solidFill>
                  <a:schemeClr val="tx1"/>
                </a:solidFill>
                <a:latin typeface="+mn-lt"/>
                <a:ea typeface="+mn-ea"/>
                <a:cs typeface="+mn-cs"/>
              </a:rPr>
              <a:t>8bitová architektura:</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Datová sběrnice a registry: 8 bitů</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Maximální velikost adresy: často omezeno na 256 bytů (2^8), ale s bankovním přepínáním může být rozšířeno.</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Typické použití: Ranné domácí počítače, herní konzole, mikrokontrolery</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Příklady: Commodore 64, NES, různé 8bitové mikrokontrolery</a:t>
            </a:r>
          </a:p>
          <a:p>
            <a:endParaRPr lang="cs-CZ" sz="1200" b="0" i="0" u="none" strike="noStrike" kern="1200" baseline="0" smtClean="0">
              <a:solidFill>
                <a:schemeClr val="tx1"/>
              </a:solidFill>
              <a:latin typeface="+mn-lt"/>
              <a:ea typeface="+mn-ea"/>
              <a:cs typeface="+mn-cs"/>
            </a:endParaRPr>
          </a:p>
          <a:p>
            <a:r>
              <a:rPr lang="cs-CZ" sz="1200" b="1" i="0" u="none" strike="noStrike" kern="1200" baseline="0" smtClean="0">
                <a:solidFill>
                  <a:schemeClr val="tx1"/>
                </a:solidFill>
                <a:latin typeface="+mn-lt"/>
                <a:ea typeface="+mn-ea"/>
                <a:cs typeface="+mn-cs"/>
              </a:rPr>
              <a:t>16bitová architektura:</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Datová sběrnice a registry: 16 bitů</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Maximální velikost adresy: 65,536 bytů (2^16)</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Typické použití: Osobní počítače v 80. a raných 90. letech, pokročilé herní konzole, některé mikrokontrolery</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Příklady: Intel 8086 a 8088, Super Nintendo, Sega Genesis</a:t>
            </a:r>
          </a:p>
          <a:p>
            <a:endParaRPr lang="cs-CZ" sz="1200" b="0" i="0" u="none" strike="noStrike" kern="1200" baseline="0" smtClean="0">
              <a:solidFill>
                <a:schemeClr val="tx1"/>
              </a:solidFill>
              <a:latin typeface="+mn-lt"/>
              <a:ea typeface="+mn-ea"/>
              <a:cs typeface="+mn-cs"/>
            </a:endParaRPr>
          </a:p>
          <a:p>
            <a:r>
              <a:rPr lang="cs-CZ" sz="1200" b="1" i="0" u="none" strike="noStrike" kern="1200" baseline="0" smtClean="0">
                <a:solidFill>
                  <a:schemeClr val="tx1"/>
                </a:solidFill>
                <a:latin typeface="+mn-lt"/>
                <a:ea typeface="+mn-ea"/>
                <a:cs typeface="+mn-cs"/>
              </a:rPr>
              <a:t>32bitová architektura:</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Datová sběrnice a registry: 32 bitů</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Maximální velikost adresy: 4 GB (2^32)</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Typické použití: Osobní počítače a servery od 90. let do raného 21. století, mnoho dnešních mikrokontrolerů a embedded systémů</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Příklady: Intel Pentium, ARM Cortex-A, PlayStation 1</a:t>
            </a:r>
          </a:p>
          <a:p>
            <a:endParaRPr lang="cs-CZ" sz="1200" b="0" i="0" u="none" strike="noStrike" kern="1200" baseline="0" smtClean="0">
              <a:solidFill>
                <a:schemeClr val="tx1"/>
              </a:solidFill>
              <a:latin typeface="+mn-lt"/>
              <a:ea typeface="+mn-ea"/>
              <a:cs typeface="+mn-cs"/>
            </a:endParaRPr>
          </a:p>
          <a:p>
            <a:r>
              <a:rPr lang="cs-CZ" sz="1200" b="1" i="0" u="none" strike="noStrike" kern="1200" baseline="0" smtClean="0">
                <a:solidFill>
                  <a:schemeClr val="tx1"/>
                </a:solidFill>
                <a:latin typeface="+mn-lt"/>
                <a:ea typeface="+mn-ea"/>
                <a:cs typeface="+mn-cs"/>
              </a:rPr>
              <a:t>64bitová architektura:</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Datová sběrnice a registry: 64 bitů</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Maximální velikost adresy: 18,4 milionů TB (2^64)</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Typické použití: Moderní osobní počítače, servery, některé high-end mobilní zařízení</a:t>
            </a:r>
          </a:p>
          <a:p>
            <a:pPr marL="171450" indent="-171450">
              <a:buFont typeface="Arial" panose="020B0604020202020204" pitchFamily="34" charset="0"/>
              <a:buChar char="•"/>
            </a:pPr>
            <a:r>
              <a:rPr lang="cs-CZ" sz="1200" b="0" i="0" u="none" strike="noStrike" kern="1200" baseline="0" smtClean="0">
                <a:solidFill>
                  <a:schemeClr val="tx1"/>
                </a:solidFill>
                <a:latin typeface="+mn-lt"/>
                <a:ea typeface="+mn-ea"/>
                <a:cs typeface="+mn-cs"/>
              </a:rPr>
              <a:t>Příklady: Intel Core, AMD Ryzen, ARM Cortex-A53 a vyšší</a:t>
            </a:r>
          </a:p>
          <a:p>
            <a:endParaRPr lang="cs-CZ" sz="1200" b="0" i="0" u="none" strike="noStrike" kern="1200" baseline="0" smtClean="0">
              <a:solidFill>
                <a:schemeClr val="tx1"/>
              </a:solidFill>
              <a:latin typeface="+mn-lt"/>
              <a:ea typeface="+mn-ea"/>
              <a:cs typeface="+mn-cs"/>
            </a:endParaRPr>
          </a:p>
          <a:p>
            <a:r>
              <a:rPr lang="cs-CZ" sz="1200" b="0" i="0" u="none" strike="noStrike" kern="1200" baseline="0" smtClean="0">
                <a:solidFill>
                  <a:schemeClr val="tx1"/>
                </a:solidFill>
                <a:latin typeface="+mn-lt"/>
                <a:ea typeface="+mn-ea"/>
                <a:cs typeface="+mn-cs"/>
              </a:rPr>
              <a:t>Když mluvíme o bitových architekturách, mluvíme o šířce datových cest a registrů v CPU. Výkonnější bitová architektura může teoreticky zpracovat více dat v jednom cyklu, což může vést k rychlejšímu výkonu. Avšak s postupem technologie můžou i některé moderní 32bitové systémy překonávat starší 64bitové systémy v reálném výkonu, protože bitová šířka je pouze jedním z mnoha faktorů ovlivňujících výkon.</a:t>
            </a:r>
            <a:endParaRPr lang="cs-CZ" b="0"/>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3</a:t>
            </a:fld>
            <a:endParaRPr lang="cs-CZ"/>
          </a:p>
        </p:txBody>
      </p:sp>
    </p:spTree>
    <p:extLst>
      <p:ext uri="{BB962C8B-B14F-4D97-AF65-F5344CB8AC3E}">
        <p14:creationId xmlns:p14="http://schemas.microsoft.com/office/powerpoint/2010/main" val="5484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kern="1200" smtClean="0">
                <a:solidFill>
                  <a:schemeClr val="tx1"/>
                </a:solidFill>
                <a:effectLst/>
                <a:latin typeface="+mn-lt"/>
                <a:ea typeface="+mn-ea"/>
                <a:cs typeface="+mn-cs"/>
              </a:rPr>
              <a:t>Přenosová kapacita je schopnost systému, zařízení nebo spojení přenášet informace za jednotku času. Odráží to, jak rychle mohou data cestovat z jednoho místa na druhé, ať už je to mezi komponenty v počítači, mezi počítači v síti nebo jinými zařízeními.</a:t>
            </a:r>
          </a:p>
          <a:p>
            <a:r>
              <a:rPr lang="cs-CZ" sz="1200" b="1" i="0" kern="1200" smtClean="0">
                <a:solidFill>
                  <a:schemeClr val="tx1"/>
                </a:solidFill>
                <a:effectLst/>
                <a:latin typeface="+mn-lt"/>
                <a:ea typeface="+mn-ea"/>
                <a:cs typeface="+mn-cs"/>
              </a:rPr>
              <a:t>Jednotka přenosové kapacity:</a:t>
            </a:r>
            <a:r>
              <a:rPr lang="cs-CZ" sz="1200" b="0" i="0" kern="1200" smtClean="0">
                <a:solidFill>
                  <a:schemeClr val="tx1"/>
                </a:solidFill>
                <a:effectLst/>
                <a:latin typeface="+mn-lt"/>
                <a:ea typeface="+mn-ea"/>
                <a:cs typeface="+mn-cs"/>
              </a:rPr>
              <a:t> Typicky se měří v </a:t>
            </a:r>
            <a:r>
              <a:rPr lang="cs-CZ" sz="1200" b="1" i="0" kern="1200" smtClean="0">
                <a:solidFill>
                  <a:schemeClr val="tx1"/>
                </a:solidFill>
                <a:effectLst/>
                <a:latin typeface="+mn-lt"/>
                <a:ea typeface="+mn-ea"/>
                <a:cs typeface="+mn-cs"/>
              </a:rPr>
              <a:t>bitech za sekundu </a:t>
            </a:r>
            <a:r>
              <a:rPr lang="cs-CZ" sz="1200" b="0" i="0" kern="1200" smtClean="0">
                <a:solidFill>
                  <a:schemeClr val="tx1"/>
                </a:solidFill>
                <a:effectLst/>
                <a:latin typeface="+mn-lt"/>
                <a:ea typeface="+mn-ea"/>
                <a:cs typeface="+mn-cs"/>
              </a:rPr>
              <a:t>(</a:t>
            </a:r>
            <a:r>
              <a:rPr lang="cs-CZ" sz="1200" b="1" i="0" kern="1200" smtClean="0">
                <a:solidFill>
                  <a:schemeClr val="tx1"/>
                </a:solidFill>
                <a:effectLst/>
                <a:latin typeface="+mn-lt"/>
                <a:ea typeface="+mn-ea"/>
                <a:cs typeface="+mn-cs"/>
              </a:rPr>
              <a:t>bps</a:t>
            </a:r>
            <a:r>
              <a:rPr lang="cs-CZ" sz="1200" b="0" i="0" kern="1200" smtClean="0">
                <a:solidFill>
                  <a:schemeClr val="tx1"/>
                </a:solidFill>
                <a:effectLst/>
                <a:latin typeface="+mn-lt"/>
                <a:ea typeface="+mn-ea"/>
                <a:cs typeface="+mn-cs"/>
              </a:rPr>
              <a:t>), ale pro větší množství dat se často používají prefixy jako Kbps (kilobitů za sekundu), Mbps (megabitů za sekundu), Gbps (gigabitů za sekundu) a Tbps (terabitů za sekundu).</a:t>
            </a:r>
          </a:p>
          <a:p>
            <a:endParaRPr lang="cs-CZ" sz="1200" b="1" i="0" kern="1200" smtClean="0">
              <a:solidFill>
                <a:schemeClr val="tx1"/>
              </a:solidFill>
              <a:effectLst/>
              <a:latin typeface="+mn-lt"/>
              <a:ea typeface="+mn-ea"/>
              <a:cs typeface="+mn-cs"/>
            </a:endParaRPr>
          </a:p>
          <a:p>
            <a:r>
              <a:rPr lang="cs-CZ" sz="1200" b="1" i="0" kern="1200" smtClean="0">
                <a:solidFill>
                  <a:schemeClr val="tx1"/>
                </a:solidFill>
                <a:effectLst/>
                <a:latin typeface="+mn-lt"/>
                <a:ea typeface="+mn-ea"/>
                <a:cs typeface="+mn-cs"/>
              </a:rPr>
              <a:t>Přenosové kapacity různých zařízení:</a:t>
            </a:r>
          </a:p>
          <a:p>
            <a:r>
              <a:rPr lang="cs-CZ" sz="1200" b="1" i="0" kern="1200" smtClean="0">
                <a:solidFill>
                  <a:schemeClr val="tx1"/>
                </a:solidFill>
                <a:effectLst/>
                <a:latin typeface="+mn-lt"/>
                <a:ea typeface="+mn-ea"/>
                <a:cs typeface="+mn-cs"/>
              </a:rPr>
              <a:t>Pevné disky (HDD):</a:t>
            </a:r>
            <a:r>
              <a:rPr lang="cs-CZ" sz="1200" b="0" i="0" kern="1200" smtClean="0">
                <a:solidFill>
                  <a:schemeClr val="tx1"/>
                </a:solidFill>
                <a:effectLst/>
                <a:latin typeface="+mn-lt"/>
                <a:ea typeface="+mn-ea"/>
                <a:cs typeface="+mn-cs"/>
              </a:rPr>
              <a:t> Starší pevné disky měly přenosové rychlosti řádově několik desítek MBps. Modernější disky mohou dosáhnout rychlostí přes 100 MBps.</a:t>
            </a:r>
          </a:p>
          <a:p>
            <a:r>
              <a:rPr lang="cs-CZ" sz="1200" b="1" i="0" kern="1200" smtClean="0">
                <a:solidFill>
                  <a:schemeClr val="tx1"/>
                </a:solidFill>
                <a:effectLst/>
                <a:latin typeface="+mn-lt"/>
                <a:ea typeface="+mn-ea"/>
                <a:cs typeface="+mn-cs"/>
              </a:rPr>
              <a:t>Solid State Drives (SSD):</a:t>
            </a:r>
            <a:r>
              <a:rPr lang="cs-CZ" sz="1200" b="0" i="0" kern="1200" smtClean="0">
                <a:solidFill>
                  <a:schemeClr val="tx1"/>
                </a:solidFill>
                <a:effectLst/>
                <a:latin typeface="+mn-lt"/>
                <a:ea typeface="+mn-ea"/>
                <a:cs typeface="+mn-cs"/>
              </a:rPr>
              <a:t> Tyto disky dosahují mnohem vyšších rychlostí než HDD. SATA SSD může dosáhnout rychlosti okolo 500-600 MBps, zatímco NVMe SSD může dosáhnout rychlostí přes 3000 MBps.</a:t>
            </a:r>
          </a:p>
          <a:p>
            <a:r>
              <a:rPr lang="cs-CZ" sz="1200" b="1" i="0" kern="1200" smtClean="0">
                <a:solidFill>
                  <a:schemeClr val="tx1"/>
                </a:solidFill>
                <a:effectLst/>
                <a:latin typeface="+mn-lt"/>
                <a:ea typeface="+mn-ea"/>
                <a:cs typeface="+mn-cs"/>
              </a:rPr>
              <a:t>USB rozhraní:</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USB 2.0:</a:t>
            </a:r>
            <a:r>
              <a:rPr lang="cs-CZ" sz="1200" b="0" i="0" kern="1200" smtClean="0">
                <a:solidFill>
                  <a:schemeClr val="tx1"/>
                </a:solidFill>
                <a:effectLst/>
                <a:latin typeface="+mn-lt"/>
                <a:ea typeface="+mn-ea"/>
                <a:cs typeface="+mn-cs"/>
              </a:rPr>
              <a:t> Maximální teoretická rychlost 480 Mbps</a:t>
            </a:r>
          </a:p>
          <a:p>
            <a:pPr lvl="1"/>
            <a:r>
              <a:rPr lang="cs-CZ" sz="1200" b="1" i="0" kern="1200" smtClean="0">
                <a:solidFill>
                  <a:schemeClr val="tx1"/>
                </a:solidFill>
                <a:effectLst/>
                <a:latin typeface="+mn-lt"/>
                <a:ea typeface="+mn-ea"/>
                <a:cs typeface="+mn-cs"/>
              </a:rPr>
              <a:t>USB 3.0:</a:t>
            </a:r>
            <a:r>
              <a:rPr lang="cs-CZ" sz="1200" b="0" i="0" kern="1200" smtClean="0">
                <a:solidFill>
                  <a:schemeClr val="tx1"/>
                </a:solidFill>
                <a:effectLst/>
                <a:latin typeface="+mn-lt"/>
                <a:ea typeface="+mn-ea"/>
                <a:cs typeface="+mn-cs"/>
              </a:rPr>
              <a:t> Maximální teoretická rychlost 5 Gbps</a:t>
            </a:r>
          </a:p>
          <a:p>
            <a:pPr lvl="1"/>
            <a:r>
              <a:rPr lang="cs-CZ" sz="1200" b="1" i="0" kern="1200" smtClean="0">
                <a:solidFill>
                  <a:schemeClr val="tx1"/>
                </a:solidFill>
                <a:effectLst/>
                <a:latin typeface="+mn-lt"/>
                <a:ea typeface="+mn-ea"/>
                <a:cs typeface="+mn-cs"/>
              </a:rPr>
              <a:t>USB 3.1:</a:t>
            </a:r>
            <a:r>
              <a:rPr lang="cs-CZ" sz="1200" b="0" i="0" kern="1200" smtClean="0">
                <a:solidFill>
                  <a:schemeClr val="tx1"/>
                </a:solidFill>
                <a:effectLst/>
                <a:latin typeface="+mn-lt"/>
                <a:ea typeface="+mn-ea"/>
                <a:cs typeface="+mn-cs"/>
              </a:rPr>
              <a:t> Maximální teoretická rychlost 10 Gbps</a:t>
            </a:r>
          </a:p>
          <a:p>
            <a:pPr lvl="1"/>
            <a:r>
              <a:rPr lang="cs-CZ" sz="1200" b="1" i="0" kern="1200" smtClean="0">
                <a:solidFill>
                  <a:schemeClr val="tx1"/>
                </a:solidFill>
                <a:effectLst/>
                <a:latin typeface="+mn-lt"/>
                <a:ea typeface="+mn-ea"/>
                <a:cs typeface="+mn-cs"/>
              </a:rPr>
              <a:t>USB 4:</a:t>
            </a:r>
            <a:r>
              <a:rPr lang="cs-CZ" sz="1200" b="0" i="0" kern="1200" smtClean="0">
                <a:solidFill>
                  <a:schemeClr val="tx1"/>
                </a:solidFill>
                <a:effectLst/>
                <a:latin typeface="+mn-lt"/>
                <a:ea typeface="+mn-ea"/>
                <a:cs typeface="+mn-cs"/>
              </a:rPr>
              <a:t> Maximální teoretická rychlost 40 Gbps</a:t>
            </a:r>
          </a:p>
          <a:p>
            <a:r>
              <a:rPr lang="cs-CZ" sz="1200" b="1" i="0" kern="1200" smtClean="0">
                <a:solidFill>
                  <a:schemeClr val="tx1"/>
                </a:solidFill>
                <a:effectLst/>
                <a:latin typeface="+mn-lt"/>
                <a:ea typeface="+mn-ea"/>
                <a:cs typeface="+mn-cs"/>
              </a:rPr>
              <a:t>Ethernet (LAN) rozhraní:</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Fast Ethernet:</a:t>
            </a:r>
            <a:r>
              <a:rPr lang="cs-CZ" sz="1200" b="0" i="0" kern="1200" smtClean="0">
                <a:solidFill>
                  <a:schemeClr val="tx1"/>
                </a:solidFill>
                <a:effectLst/>
                <a:latin typeface="+mn-lt"/>
                <a:ea typeface="+mn-ea"/>
                <a:cs typeface="+mn-cs"/>
              </a:rPr>
              <a:t> 100 Mbps</a:t>
            </a:r>
          </a:p>
          <a:p>
            <a:pPr lvl="1"/>
            <a:r>
              <a:rPr lang="cs-CZ" sz="1200" b="1" i="0" kern="1200" smtClean="0">
                <a:solidFill>
                  <a:schemeClr val="tx1"/>
                </a:solidFill>
                <a:effectLst/>
                <a:latin typeface="+mn-lt"/>
                <a:ea typeface="+mn-ea"/>
                <a:cs typeface="+mn-cs"/>
              </a:rPr>
              <a:t>Gigabit Ethernet:</a:t>
            </a:r>
            <a:r>
              <a:rPr lang="cs-CZ" sz="1200" b="0" i="0" kern="1200" smtClean="0">
                <a:solidFill>
                  <a:schemeClr val="tx1"/>
                </a:solidFill>
                <a:effectLst/>
                <a:latin typeface="+mn-lt"/>
                <a:ea typeface="+mn-ea"/>
                <a:cs typeface="+mn-cs"/>
              </a:rPr>
              <a:t> 1 Gbps</a:t>
            </a:r>
          </a:p>
          <a:p>
            <a:pPr lvl="1"/>
            <a:r>
              <a:rPr lang="cs-CZ" sz="1200" b="1" i="0" kern="1200" smtClean="0">
                <a:solidFill>
                  <a:schemeClr val="tx1"/>
                </a:solidFill>
                <a:effectLst/>
                <a:latin typeface="+mn-lt"/>
                <a:ea typeface="+mn-ea"/>
                <a:cs typeface="+mn-cs"/>
              </a:rPr>
              <a:t>10-Gigabit Ethernet:</a:t>
            </a:r>
            <a:r>
              <a:rPr lang="cs-CZ" sz="1200" b="0" i="0" kern="1200" smtClean="0">
                <a:solidFill>
                  <a:schemeClr val="tx1"/>
                </a:solidFill>
                <a:effectLst/>
                <a:latin typeface="+mn-lt"/>
                <a:ea typeface="+mn-ea"/>
                <a:cs typeface="+mn-cs"/>
              </a:rPr>
              <a:t> 10 Gbps</a:t>
            </a:r>
          </a:p>
          <a:p>
            <a:r>
              <a:rPr lang="cs-CZ" sz="1200" b="1" i="0" kern="1200" smtClean="0">
                <a:solidFill>
                  <a:schemeClr val="tx1"/>
                </a:solidFill>
                <a:effectLst/>
                <a:latin typeface="+mn-lt"/>
                <a:ea typeface="+mn-ea"/>
                <a:cs typeface="+mn-cs"/>
              </a:rPr>
              <a:t>Wi-Fi:</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Wi-Fi 4 (802.11n):</a:t>
            </a:r>
            <a:r>
              <a:rPr lang="cs-CZ" sz="1200" b="0" i="0" kern="1200" smtClean="0">
                <a:solidFill>
                  <a:schemeClr val="tx1"/>
                </a:solidFill>
                <a:effectLst/>
                <a:latin typeface="+mn-lt"/>
                <a:ea typeface="+mn-ea"/>
                <a:cs typeface="+mn-cs"/>
              </a:rPr>
              <a:t> Teoreticky až 600 Mbps</a:t>
            </a:r>
          </a:p>
          <a:p>
            <a:pPr lvl="1"/>
            <a:r>
              <a:rPr lang="cs-CZ" sz="1200" b="1" i="0" kern="1200" smtClean="0">
                <a:solidFill>
                  <a:schemeClr val="tx1"/>
                </a:solidFill>
                <a:effectLst/>
                <a:latin typeface="+mn-lt"/>
                <a:ea typeface="+mn-ea"/>
                <a:cs typeface="+mn-cs"/>
              </a:rPr>
              <a:t>Wi-Fi 5 (802.11ac):</a:t>
            </a:r>
            <a:r>
              <a:rPr lang="cs-CZ" sz="1200" b="0" i="0" kern="1200" smtClean="0">
                <a:solidFill>
                  <a:schemeClr val="tx1"/>
                </a:solidFill>
                <a:effectLst/>
                <a:latin typeface="+mn-lt"/>
                <a:ea typeface="+mn-ea"/>
                <a:cs typeface="+mn-cs"/>
              </a:rPr>
              <a:t> Teoreticky až 3.5 Gbps</a:t>
            </a:r>
          </a:p>
          <a:p>
            <a:pPr lvl="1"/>
            <a:r>
              <a:rPr lang="cs-CZ" sz="1200" b="1" i="0" kern="1200" smtClean="0">
                <a:solidFill>
                  <a:schemeClr val="tx1"/>
                </a:solidFill>
                <a:effectLst/>
                <a:latin typeface="+mn-lt"/>
                <a:ea typeface="+mn-ea"/>
                <a:cs typeface="+mn-cs"/>
              </a:rPr>
              <a:t>Wi-Fi 6 (802.11ax):</a:t>
            </a:r>
            <a:r>
              <a:rPr lang="cs-CZ" sz="1200" b="0" i="0" kern="1200" smtClean="0">
                <a:solidFill>
                  <a:schemeClr val="tx1"/>
                </a:solidFill>
                <a:effectLst/>
                <a:latin typeface="+mn-lt"/>
                <a:ea typeface="+mn-ea"/>
                <a:cs typeface="+mn-cs"/>
              </a:rPr>
              <a:t> Teoreticky až 9.6 Gbps</a:t>
            </a:r>
          </a:p>
          <a:p>
            <a:r>
              <a:rPr lang="cs-CZ" sz="1200" b="1" i="0" kern="1200" smtClean="0">
                <a:solidFill>
                  <a:schemeClr val="tx1"/>
                </a:solidFill>
                <a:effectLst/>
                <a:latin typeface="+mn-lt"/>
                <a:ea typeface="+mn-ea"/>
                <a:cs typeface="+mn-cs"/>
              </a:rPr>
              <a:t>Mobilní sítě:</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3G:</a:t>
            </a:r>
            <a:r>
              <a:rPr lang="cs-CZ" sz="1200" b="0" i="0" kern="1200" smtClean="0">
                <a:solidFill>
                  <a:schemeClr val="tx1"/>
                </a:solidFill>
                <a:effectLst/>
                <a:latin typeface="+mn-lt"/>
                <a:ea typeface="+mn-ea"/>
                <a:cs typeface="+mn-cs"/>
              </a:rPr>
              <a:t> Průměrně 1-5 Mbps</a:t>
            </a:r>
          </a:p>
          <a:p>
            <a:pPr lvl="1"/>
            <a:r>
              <a:rPr lang="cs-CZ" sz="1200" b="1" i="0" kern="1200" smtClean="0">
                <a:solidFill>
                  <a:schemeClr val="tx1"/>
                </a:solidFill>
                <a:effectLst/>
                <a:latin typeface="+mn-lt"/>
                <a:ea typeface="+mn-ea"/>
                <a:cs typeface="+mn-cs"/>
              </a:rPr>
              <a:t>4G/LTE:</a:t>
            </a:r>
            <a:r>
              <a:rPr lang="cs-CZ" sz="1200" b="0" i="0" kern="1200" smtClean="0">
                <a:solidFill>
                  <a:schemeClr val="tx1"/>
                </a:solidFill>
                <a:effectLst/>
                <a:latin typeface="+mn-lt"/>
                <a:ea typeface="+mn-ea"/>
                <a:cs typeface="+mn-cs"/>
              </a:rPr>
              <a:t> Obvykle 20-100 Mbps, ale může dosáhnout až 1 Gbps</a:t>
            </a:r>
          </a:p>
          <a:p>
            <a:pPr lvl="1"/>
            <a:r>
              <a:rPr lang="cs-CZ" sz="1200" b="1" i="0" kern="1200" smtClean="0">
                <a:solidFill>
                  <a:schemeClr val="tx1"/>
                </a:solidFill>
                <a:effectLst/>
                <a:latin typeface="+mn-lt"/>
                <a:ea typeface="+mn-ea"/>
                <a:cs typeface="+mn-cs"/>
              </a:rPr>
              <a:t>5G:</a:t>
            </a:r>
            <a:r>
              <a:rPr lang="cs-CZ" sz="1200" b="0" i="0" kern="1200" smtClean="0">
                <a:solidFill>
                  <a:schemeClr val="tx1"/>
                </a:solidFill>
                <a:effectLst/>
                <a:latin typeface="+mn-lt"/>
                <a:ea typeface="+mn-ea"/>
                <a:cs typeface="+mn-cs"/>
              </a:rPr>
              <a:t> Teoreticky až 10 Gbps, ale v praxi se obvykle pohybuje mezi 50 Mbps a 1.5 Gbps</a:t>
            </a:r>
          </a:p>
          <a:p>
            <a:endParaRPr lang="cs-CZ" sz="1200" b="0"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Je důležité si uvědomit, že tyto rychlosti jsou často teoretické maxima a skutečné rychlosti mohou být nižší kvůli různým faktorům, jako je kvalita spojení, rušení nebo omezení dané hardwarovými a softwarovými specifikacemi.</a:t>
            </a:r>
            <a:endParaRPr lang="cs-CZ" sz="1200" b="0" i="0" kern="120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4</a:t>
            </a:fld>
            <a:endParaRPr lang="cs-CZ"/>
          </a:p>
        </p:txBody>
      </p:sp>
    </p:spTree>
    <p:extLst>
      <p:ext uri="{BB962C8B-B14F-4D97-AF65-F5344CB8AC3E}">
        <p14:creationId xmlns:p14="http://schemas.microsoft.com/office/powerpoint/2010/main" val="112940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kern="1200" smtClean="0">
                <a:solidFill>
                  <a:schemeClr val="tx1"/>
                </a:solidFill>
                <a:effectLst/>
                <a:latin typeface="+mn-lt"/>
                <a:ea typeface="+mn-ea"/>
                <a:cs typeface="+mn-cs"/>
              </a:rPr>
              <a:t>Bajt je základní jednotkou digitální informace a obvykle se používá k reprezentaci jednoho znaku textu v počítačové paměti. Bajt se skládá z osmi bitů. Například znak "A" v ASCII kódování je reprezentován v paměti jako 01000001, což je 8 bitů, tedy jeden bajt.</a:t>
            </a:r>
          </a:p>
          <a:p>
            <a:endParaRPr lang="cs-CZ" sz="1200" b="1" i="0" kern="1200" smtClean="0">
              <a:solidFill>
                <a:schemeClr val="tx1"/>
              </a:solidFill>
              <a:effectLst/>
              <a:latin typeface="+mn-lt"/>
              <a:ea typeface="+mn-ea"/>
              <a:cs typeface="+mn-cs"/>
            </a:endParaRPr>
          </a:p>
          <a:p>
            <a:r>
              <a:rPr lang="cs-CZ" sz="1200" b="1" i="0" kern="1200" smtClean="0">
                <a:solidFill>
                  <a:schemeClr val="tx1"/>
                </a:solidFill>
                <a:effectLst/>
                <a:latin typeface="+mn-lt"/>
                <a:ea typeface="+mn-ea"/>
                <a:cs typeface="+mn-cs"/>
              </a:rPr>
              <a:t>Magnetické disky (50. a 60. léta):</a:t>
            </a:r>
            <a:r>
              <a:rPr lang="cs-CZ" sz="1200" b="0" i="0" kern="1200" smtClean="0">
                <a:solidFill>
                  <a:schemeClr val="tx1"/>
                </a:solidFill>
                <a:effectLst/>
                <a:latin typeface="+mn-lt"/>
                <a:ea typeface="+mn-ea"/>
                <a:cs typeface="+mn-cs"/>
              </a:rPr>
              <a:t> Tyto rané úložné jednotky měly kapacitu několika kilobajtů až megabajtů. Například IBM 350 Disk Storage měl kapacitu 3,75 MB.</a:t>
            </a:r>
          </a:p>
          <a:p>
            <a:r>
              <a:rPr lang="cs-CZ" sz="1200" b="1" i="0" kern="1200" smtClean="0">
                <a:solidFill>
                  <a:schemeClr val="tx1"/>
                </a:solidFill>
                <a:effectLst/>
                <a:latin typeface="+mn-lt"/>
                <a:ea typeface="+mn-ea"/>
                <a:cs typeface="+mn-cs"/>
              </a:rPr>
              <a:t>Pevné disky (70. léta až dnes):</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70. léta:</a:t>
            </a:r>
            <a:r>
              <a:rPr lang="cs-CZ" sz="1200" b="0" i="0" kern="1200" smtClean="0">
                <a:solidFill>
                  <a:schemeClr val="tx1"/>
                </a:solidFill>
                <a:effectLst/>
                <a:latin typeface="+mn-lt"/>
                <a:ea typeface="+mn-ea"/>
                <a:cs typeface="+mn-cs"/>
              </a:rPr>
              <a:t> První pevné disky měly kapacitu několika megabajtů. Například IBM 3340 měl kapacitu 30 MB.</a:t>
            </a:r>
          </a:p>
          <a:p>
            <a:pPr lvl="1"/>
            <a:r>
              <a:rPr lang="cs-CZ" sz="1200" b="1" i="0" kern="1200" smtClean="0">
                <a:solidFill>
                  <a:schemeClr val="tx1"/>
                </a:solidFill>
                <a:effectLst/>
                <a:latin typeface="+mn-lt"/>
                <a:ea typeface="+mn-ea"/>
                <a:cs typeface="+mn-cs"/>
              </a:rPr>
              <a:t>80. léta:</a:t>
            </a:r>
            <a:r>
              <a:rPr lang="cs-CZ" sz="1200" b="0" i="0" kern="1200" smtClean="0">
                <a:solidFill>
                  <a:schemeClr val="tx1"/>
                </a:solidFill>
                <a:effectLst/>
                <a:latin typeface="+mn-lt"/>
                <a:ea typeface="+mn-ea"/>
                <a:cs typeface="+mn-cs"/>
              </a:rPr>
              <a:t> Kapacity se pohybovaly v řádu desítek až stovek MB.</a:t>
            </a:r>
          </a:p>
          <a:p>
            <a:pPr lvl="1"/>
            <a:r>
              <a:rPr lang="cs-CZ" sz="1200" b="1" i="0" kern="1200" smtClean="0">
                <a:solidFill>
                  <a:schemeClr val="tx1"/>
                </a:solidFill>
                <a:effectLst/>
                <a:latin typeface="+mn-lt"/>
                <a:ea typeface="+mn-ea"/>
                <a:cs typeface="+mn-cs"/>
              </a:rPr>
              <a:t>90. léta:</a:t>
            </a:r>
            <a:r>
              <a:rPr lang="cs-CZ" sz="1200" b="0" i="0" kern="1200" smtClean="0">
                <a:solidFill>
                  <a:schemeClr val="tx1"/>
                </a:solidFill>
                <a:effectLst/>
                <a:latin typeface="+mn-lt"/>
                <a:ea typeface="+mn-ea"/>
                <a:cs typeface="+mn-cs"/>
              </a:rPr>
              <a:t> Kapacity dosáhly několika GB.</a:t>
            </a:r>
          </a:p>
          <a:p>
            <a:pPr lvl="1"/>
            <a:r>
              <a:rPr lang="cs-CZ" sz="1200" b="1" i="0" kern="1200" smtClean="0">
                <a:solidFill>
                  <a:schemeClr val="tx1"/>
                </a:solidFill>
                <a:effectLst/>
                <a:latin typeface="+mn-lt"/>
                <a:ea typeface="+mn-ea"/>
                <a:cs typeface="+mn-cs"/>
              </a:rPr>
              <a:t>2000 - dnes:</a:t>
            </a:r>
            <a:r>
              <a:rPr lang="cs-CZ" sz="1200" b="0" i="0" kern="1200" smtClean="0">
                <a:solidFill>
                  <a:schemeClr val="tx1"/>
                </a:solidFill>
                <a:effectLst/>
                <a:latin typeface="+mn-lt"/>
                <a:ea typeface="+mn-ea"/>
                <a:cs typeface="+mn-cs"/>
              </a:rPr>
              <a:t> Kapacity současných pevných disků mohou dosáhnout i několika TB.</a:t>
            </a:r>
          </a:p>
          <a:p>
            <a:r>
              <a:rPr lang="cs-CZ" sz="1200" b="1" i="0" kern="1200" smtClean="0">
                <a:solidFill>
                  <a:schemeClr val="tx1"/>
                </a:solidFill>
                <a:effectLst/>
                <a:latin typeface="+mn-lt"/>
                <a:ea typeface="+mn-ea"/>
                <a:cs typeface="+mn-cs"/>
              </a:rPr>
              <a:t>Flash paměti a USB disky (konec 90. let až dnes):</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Konec 90. let:</a:t>
            </a:r>
            <a:r>
              <a:rPr lang="cs-CZ" sz="1200" b="0" i="0" kern="1200" smtClean="0">
                <a:solidFill>
                  <a:schemeClr val="tx1"/>
                </a:solidFill>
                <a:effectLst/>
                <a:latin typeface="+mn-lt"/>
                <a:ea typeface="+mn-ea"/>
                <a:cs typeface="+mn-cs"/>
              </a:rPr>
              <a:t> První flash disky měly kapacitu několika MB.</a:t>
            </a:r>
          </a:p>
          <a:p>
            <a:pPr lvl="1"/>
            <a:r>
              <a:rPr lang="cs-CZ" sz="1200" b="1" i="0" kern="1200" smtClean="0">
                <a:solidFill>
                  <a:schemeClr val="tx1"/>
                </a:solidFill>
                <a:effectLst/>
                <a:latin typeface="+mn-lt"/>
                <a:ea typeface="+mn-ea"/>
                <a:cs typeface="+mn-cs"/>
              </a:rPr>
              <a:t>2000s:</a:t>
            </a:r>
            <a:r>
              <a:rPr lang="cs-CZ" sz="1200" b="0" i="0" kern="1200" smtClean="0">
                <a:solidFill>
                  <a:schemeClr val="tx1"/>
                </a:solidFill>
                <a:effectLst/>
                <a:latin typeface="+mn-lt"/>
                <a:ea typeface="+mn-ea"/>
                <a:cs typeface="+mn-cs"/>
              </a:rPr>
              <a:t> Kapacity dosáhly několika GB.</a:t>
            </a:r>
          </a:p>
          <a:p>
            <a:pPr lvl="1"/>
            <a:r>
              <a:rPr lang="cs-CZ" sz="1200" b="1" i="0" kern="1200" smtClean="0">
                <a:solidFill>
                  <a:schemeClr val="tx1"/>
                </a:solidFill>
                <a:effectLst/>
                <a:latin typeface="+mn-lt"/>
                <a:ea typeface="+mn-ea"/>
                <a:cs typeface="+mn-cs"/>
              </a:rPr>
              <a:t>Dnes:</a:t>
            </a:r>
            <a:r>
              <a:rPr lang="cs-CZ" sz="1200" b="0" i="0" kern="1200" smtClean="0">
                <a:solidFill>
                  <a:schemeClr val="tx1"/>
                </a:solidFill>
                <a:effectLst/>
                <a:latin typeface="+mn-lt"/>
                <a:ea typeface="+mn-ea"/>
                <a:cs typeface="+mn-cs"/>
              </a:rPr>
              <a:t> Současné flash disky mohou mít kapacitu několika TB.</a:t>
            </a:r>
          </a:p>
          <a:p>
            <a:r>
              <a:rPr lang="cs-CZ" sz="1200" b="1" i="0" kern="1200" smtClean="0">
                <a:solidFill>
                  <a:schemeClr val="tx1"/>
                </a:solidFill>
                <a:effectLst/>
                <a:latin typeface="+mn-lt"/>
                <a:ea typeface="+mn-ea"/>
                <a:cs typeface="+mn-cs"/>
              </a:rPr>
              <a:t>Solid State Drives (SSD, 2000s až dnes):</a:t>
            </a:r>
            <a:endParaRPr lang="cs-CZ" sz="1200" b="0" i="0" kern="1200" smtClean="0">
              <a:solidFill>
                <a:schemeClr val="tx1"/>
              </a:solidFill>
              <a:effectLst/>
              <a:latin typeface="+mn-lt"/>
              <a:ea typeface="+mn-ea"/>
              <a:cs typeface="+mn-cs"/>
            </a:endParaRPr>
          </a:p>
          <a:p>
            <a:pPr lvl="1"/>
            <a:r>
              <a:rPr lang="cs-CZ" sz="1200" b="1" i="0" kern="1200" smtClean="0">
                <a:solidFill>
                  <a:schemeClr val="tx1"/>
                </a:solidFill>
                <a:effectLst/>
                <a:latin typeface="+mn-lt"/>
                <a:ea typeface="+mn-ea"/>
                <a:cs typeface="+mn-cs"/>
              </a:rPr>
              <a:t>2000s:</a:t>
            </a:r>
            <a:r>
              <a:rPr lang="cs-CZ" sz="1200" b="0" i="0" kern="1200" smtClean="0">
                <a:solidFill>
                  <a:schemeClr val="tx1"/>
                </a:solidFill>
                <a:effectLst/>
                <a:latin typeface="+mn-lt"/>
                <a:ea typeface="+mn-ea"/>
                <a:cs typeface="+mn-cs"/>
              </a:rPr>
              <a:t> První SSD měly kapacitu několika desítek GB.</a:t>
            </a:r>
          </a:p>
          <a:p>
            <a:pPr lvl="1"/>
            <a:r>
              <a:rPr lang="cs-CZ" sz="1200" b="1" i="0" kern="1200" smtClean="0">
                <a:solidFill>
                  <a:schemeClr val="tx1"/>
                </a:solidFill>
                <a:effectLst/>
                <a:latin typeface="+mn-lt"/>
                <a:ea typeface="+mn-ea"/>
                <a:cs typeface="+mn-cs"/>
              </a:rPr>
              <a:t>2010s:</a:t>
            </a:r>
            <a:r>
              <a:rPr lang="cs-CZ" sz="1200" b="0" i="0" kern="1200" smtClean="0">
                <a:solidFill>
                  <a:schemeClr val="tx1"/>
                </a:solidFill>
                <a:effectLst/>
                <a:latin typeface="+mn-lt"/>
                <a:ea typeface="+mn-ea"/>
                <a:cs typeface="+mn-cs"/>
              </a:rPr>
              <a:t> Kapacity rychle rostly a dosáhly řádu TB.</a:t>
            </a:r>
          </a:p>
          <a:p>
            <a:pPr lvl="1"/>
            <a:r>
              <a:rPr lang="cs-CZ" sz="1200" b="1" i="0" kern="1200" smtClean="0">
                <a:solidFill>
                  <a:schemeClr val="tx1"/>
                </a:solidFill>
                <a:effectLst/>
                <a:latin typeface="+mn-lt"/>
                <a:ea typeface="+mn-ea"/>
                <a:cs typeface="+mn-cs"/>
              </a:rPr>
              <a:t>Dnes:</a:t>
            </a:r>
            <a:r>
              <a:rPr lang="cs-CZ" sz="1200" b="0" i="0" kern="1200" smtClean="0">
                <a:solidFill>
                  <a:schemeClr val="tx1"/>
                </a:solidFill>
                <a:effectLst/>
                <a:latin typeface="+mn-lt"/>
                <a:ea typeface="+mn-ea"/>
                <a:cs typeface="+mn-cs"/>
              </a:rPr>
              <a:t> Některé vysoce kapacitní SSD dosahují až desítek TB.</a:t>
            </a:r>
          </a:p>
          <a:p>
            <a:endParaRPr lang="cs-CZ" sz="1200" b="0"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Kapacita paměťových médií prudce rostla během posledních desetiletí, což umožnilo dramatický nárůst schopnosti počítačů a jiných zařízení skladovat a zpracovávat obrovské množství dat.</a:t>
            </a:r>
          </a:p>
          <a:p>
            <a:endParaRPr lang="cs-CZ" sz="1200" b="0" i="0" kern="1200" smtClean="0">
              <a:solidFill>
                <a:schemeClr val="tx1"/>
              </a:solidFill>
              <a:effectLst/>
              <a:latin typeface="+mn-lt"/>
              <a:ea typeface="+mn-ea"/>
              <a:cs typeface="+mn-cs"/>
            </a:endParaRPr>
          </a:p>
          <a:p>
            <a:r>
              <a:rPr lang="cs-CZ" sz="1200" b="1" i="0" kern="1200" smtClean="0">
                <a:solidFill>
                  <a:schemeClr val="tx1"/>
                </a:solidFill>
                <a:effectLst/>
                <a:latin typeface="+mn-lt"/>
                <a:ea typeface="+mn-ea"/>
                <a:cs typeface="+mn-cs"/>
              </a:rPr>
              <a:t>Zajímavosti spojené s cloudovými úložišti:</a:t>
            </a:r>
          </a:p>
          <a:p>
            <a:pPr marL="171450" indent="-171450">
              <a:buFont typeface="Arial" panose="020B0604020202020204" pitchFamily="34" charset="0"/>
              <a:buChar char="•"/>
            </a:pPr>
            <a:r>
              <a:rPr lang="cs-CZ" sz="1200" b="1" i="0" kern="1200" smtClean="0">
                <a:solidFill>
                  <a:schemeClr val="tx1"/>
                </a:solidFill>
                <a:effectLst/>
                <a:latin typeface="+mn-lt"/>
                <a:ea typeface="+mn-ea"/>
                <a:cs typeface="+mn-cs"/>
              </a:rPr>
              <a:t>Knihovna Alexandrijská v digitální podobě:</a:t>
            </a:r>
            <a:r>
              <a:rPr lang="cs-CZ" sz="1200" b="0" i="0" kern="1200" smtClean="0">
                <a:solidFill>
                  <a:schemeClr val="tx1"/>
                </a:solidFill>
                <a:effectLst/>
                <a:latin typeface="+mn-lt"/>
                <a:ea typeface="+mn-ea"/>
                <a:cs typeface="+mn-cs"/>
              </a:rPr>
              <a:t> Jedno z největších úložišť znalostí v historii, legendární Knihovna Alexandrijská, obsahovala stovky tisíc svitků. Kdybychom chtěli digitalizovat tento obsah do textové podoby, zaujalo by to méně než jedno terabajtové úložiště. Dnešní cloudové servery mohou obsahovat ekvivalent stovkám knihoven Alexandrijských.</a:t>
            </a:r>
          </a:p>
          <a:p>
            <a:pPr marL="171450" indent="-171450">
              <a:buFont typeface="Arial" panose="020B0604020202020204" pitchFamily="34" charset="0"/>
              <a:buChar char="•"/>
            </a:pPr>
            <a:r>
              <a:rPr lang="cs-CZ" sz="1200" b="1" i="0" kern="1200" smtClean="0">
                <a:solidFill>
                  <a:schemeClr val="tx1"/>
                </a:solidFill>
                <a:effectLst/>
                <a:latin typeface="+mn-lt"/>
                <a:ea typeface="+mn-ea"/>
                <a:cs typeface="+mn-cs"/>
              </a:rPr>
              <a:t>Videa YouTube:</a:t>
            </a:r>
            <a:r>
              <a:rPr lang="cs-CZ" sz="1200" b="0" i="0" kern="1200" smtClean="0">
                <a:solidFill>
                  <a:schemeClr val="tx1"/>
                </a:solidFill>
                <a:effectLst/>
                <a:latin typeface="+mn-lt"/>
                <a:ea typeface="+mn-ea"/>
                <a:cs typeface="+mn-cs"/>
              </a:rPr>
              <a:t> Denně je na YouTube nahráno více než 500 hodin videa za minutu. Pokud by každá hodina videa měla velikost 1 GB (což je značně konzervativní odhad), každý den by to bylo více než 720,000 GB, tedy 720 terabajtů dat. Za rok by toto množství vystoupalo na více než 250 petabajtů!</a:t>
            </a:r>
          </a:p>
          <a:p>
            <a:pPr marL="171450" indent="-171450">
              <a:buFont typeface="Arial" panose="020B0604020202020204" pitchFamily="34" charset="0"/>
              <a:buChar char="•"/>
            </a:pPr>
            <a:r>
              <a:rPr lang="cs-CZ" sz="1200" b="1" i="0" kern="1200" smtClean="0">
                <a:solidFill>
                  <a:schemeClr val="tx1"/>
                </a:solidFill>
                <a:effectLst/>
                <a:latin typeface="+mn-lt"/>
                <a:ea typeface="+mn-ea"/>
                <a:cs typeface="+mn-cs"/>
              </a:rPr>
              <a:t>Hromadné úložiště fotografií:</a:t>
            </a:r>
            <a:r>
              <a:rPr lang="cs-CZ" sz="1200" b="0" i="0" kern="1200" smtClean="0">
                <a:solidFill>
                  <a:schemeClr val="tx1"/>
                </a:solidFill>
                <a:effectLst/>
                <a:latin typeface="+mn-lt"/>
                <a:ea typeface="+mn-ea"/>
                <a:cs typeface="+mn-cs"/>
              </a:rPr>
              <a:t> Kdyby všichni obyvatelé USA (přibližně 330 milionů lidí) nahráli jednu fotografii o velikosti 5 MB do cloudu, zaujalo by to celkem 1,65 petabajtů dat. Mnohá velká cloudová úložiště jsou schopna uchovávat mnohem více dat.</a:t>
            </a:r>
          </a:p>
          <a:p>
            <a:pPr marL="171450" indent="-171450">
              <a:buFont typeface="Arial" panose="020B0604020202020204" pitchFamily="34" charset="0"/>
              <a:buChar char="•"/>
            </a:pPr>
            <a:r>
              <a:rPr lang="cs-CZ" sz="1200" b="1" i="0" kern="1200" smtClean="0">
                <a:solidFill>
                  <a:schemeClr val="tx1"/>
                </a:solidFill>
                <a:effectLst/>
                <a:latin typeface="+mn-lt"/>
                <a:ea typeface="+mn-ea"/>
                <a:cs typeface="+mn-cs"/>
              </a:rPr>
              <a:t>DNA ve cloudu:</a:t>
            </a:r>
            <a:r>
              <a:rPr lang="cs-CZ" sz="1200" b="0" i="0" kern="1200" smtClean="0">
                <a:solidFill>
                  <a:schemeClr val="tx1"/>
                </a:solidFill>
                <a:effectLst/>
                <a:latin typeface="+mn-lt"/>
                <a:ea typeface="+mn-ea"/>
                <a:cs typeface="+mn-cs"/>
              </a:rPr>
              <a:t> Sekvenování lidské DNA vyžaduje zhruba 100 GB dat na jednoho jedince. Kdybychom chtěli uložit sekvenovanou DNA pro celou populaci New Yorku (zhruba 8,4 milionu lidí), potřebovali bychom 840 petabajtů datového úložiště.</a:t>
            </a:r>
          </a:p>
          <a:p>
            <a:pPr marL="171450" indent="-171450">
              <a:buFont typeface="Arial" panose="020B0604020202020204" pitchFamily="34" charset="0"/>
              <a:buChar char="•"/>
            </a:pPr>
            <a:r>
              <a:rPr lang="cs-CZ" sz="1200" b="1" i="0" kern="1200" smtClean="0">
                <a:solidFill>
                  <a:schemeClr val="tx1"/>
                </a:solidFill>
                <a:effectLst/>
                <a:latin typeface="+mn-lt"/>
                <a:ea typeface="+mn-ea"/>
                <a:cs typeface="+mn-cs"/>
              </a:rPr>
              <a:t>Hudební knihovna:</a:t>
            </a:r>
            <a:r>
              <a:rPr lang="cs-CZ" sz="1200" b="0" i="0" kern="1200" smtClean="0">
                <a:solidFill>
                  <a:schemeClr val="tx1"/>
                </a:solidFill>
                <a:effectLst/>
                <a:latin typeface="+mn-lt"/>
                <a:ea typeface="+mn-ea"/>
                <a:cs typeface="+mn-cs"/>
              </a:rPr>
              <a:t> Představte si, že vlastníte knihovnu obsahující každou nahrávku všech písniček, které byly kdy nahrány. Pokud by každá písnička byla uložena v 5 MB a existovalo by 100 milionů jedinečných písniček, potřebovali bychom 500 petabajtů prostoru. Některá největší cloudová úložiště by mohla tuto obrovskou hudební knihovnu uložit několikrát.</a:t>
            </a:r>
          </a:p>
          <a:p>
            <a:endParaRPr lang="cs-CZ" sz="1200" b="0" i="0" kern="120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5</a:t>
            </a:fld>
            <a:endParaRPr lang="cs-CZ"/>
          </a:p>
        </p:txBody>
      </p:sp>
    </p:spTree>
    <p:extLst>
      <p:ext uri="{BB962C8B-B14F-4D97-AF65-F5344CB8AC3E}">
        <p14:creationId xmlns:p14="http://schemas.microsoft.com/office/powerpoint/2010/main" val="409228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kern="1200" smtClean="0">
                <a:solidFill>
                  <a:schemeClr val="tx1"/>
                </a:solidFill>
                <a:effectLst/>
                <a:latin typeface="+mn-lt"/>
                <a:ea typeface="+mn-ea"/>
                <a:cs typeface="+mn-cs"/>
              </a:rPr>
              <a:t>Na rozdíl od lidského světa čísel, v němž hraje prim desítková (dekadická) soustava, vládne v digitálním světě </a:t>
            </a:r>
            <a:r>
              <a:rPr lang="cs-CZ" sz="1200" b="1" i="0" kern="1200" smtClean="0">
                <a:solidFill>
                  <a:schemeClr val="tx1"/>
                </a:solidFill>
                <a:effectLst/>
                <a:latin typeface="+mn-lt"/>
                <a:ea typeface="+mn-ea"/>
                <a:cs typeface="+mn-cs"/>
              </a:rPr>
              <a:t>soustava dvojková </a:t>
            </a:r>
            <a:r>
              <a:rPr lang="cs-CZ" sz="1200" b="0" i="0" kern="1200" smtClean="0">
                <a:solidFill>
                  <a:schemeClr val="tx1"/>
                </a:solidFill>
                <a:effectLst/>
                <a:latin typeface="+mn-lt"/>
                <a:ea typeface="+mn-ea"/>
                <a:cs typeface="+mn-cs"/>
              </a:rPr>
              <a:t>(</a:t>
            </a:r>
            <a:r>
              <a:rPr lang="cs-CZ" sz="1200" b="0" i="1" kern="1200" smtClean="0">
                <a:solidFill>
                  <a:schemeClr val="tx1"/>
                </a:solidFill>
                <a:effectLst/>
                <a:latin typeface="+mn-lt"/>
                <a:ea typeface="+mn-ea"/>
                <a:cs typeface="+mn-cs"/>
              </a:rPr>
              <a:t>binární</a:t>
            </a:r>
            <a:r>
              <a:rPr lang="cs-CZ" sz="1200" b="0" i="0" kern="1200" smtClean="0">
                <a:solidFill>
                  <a:schemeClr val="tx1"/>
                </a:solidFill>
                <a:effectLst/>
                <a:latin typeface="+mn-lt"/>
                <a:ea typeface="+mn-ea"/>
                <a:cs typeface="+mn-cs"/>
              </a:rPr>
              <a:t>), která odpovídá i dvěma základním stavům elektronických obvodů:</a:t>
            </a:r>
          </a:p>
          <a:p>
            <a:pPr marL="171450" indent="-171450">
              <a:buFont typeface="Arial" panose="020B0604020202020204" pitchFamily="34" charset="0"/>
              <a:buChar char="•"/>
            </a:pPr>
            <a:r>
              <a:rPr lang="cs-CZ" sz="1200" b="0" i="0" kern="1200" smtClean="0">
                <a:solidFill>
                  <a:schemeClr val="tx1"/>
                </a:solidFill>
                <a:effectLst/>
                <a:latin typeface="+mn-lt"/>
                <a:ea typeface="+mn-ea"/>
                <a:cs typeface="+mn-cs"/>
              </a:rPr>
              <a:t>stav VYPNUTO -</a:t>
            </a:r>
            <a:r>
              <a:rPr lang="cs-CZ" sz="1200" b="0" i="0" kern="1200" baseline="0" smtClean="0">
                <a:solidFill>
                  <a:schemeClr val="tx1"/>
                </a:solidFill>
                <a:effectLst/>
                <a:latin typeface="+mn-lt"/>
                <a:ea typeface="+mn-ea"/>
                <a:cs typeface="+mn-cs"/>
              </a:rPr>
              <a:t> </a:t>
            </a:r>
            <a:r>
              <a:rPr lang="cs-CZ" sz="1200" b="0" i="0" kern="1200" smtClean="0">
                <a:solidFill>
                  <a:schemeClr val="tx1"/>
                </a:solidFill>
                <a:effectLst/>
                <a:latin typeface="+mn-lt"/>
                <a:ea typeface="+mn-ea"/>
                <a:cs typeface="+mn-cs"/>
              </a:rPr>
              <a:t>v obvodu </a:t>
            </a:r>
            <a:r>
              <a:rPr lang="cs-CZ" sz="1200" b="1" i="0" kern="1200" smtClean="0">
                <a:solidFill>
                  <a:schemeClr val="tx1"/>
                </a:solidFill>
                <a:effectLst/>
                <a:latin typeface="+mn-lt"/>
                <a:ea typeface="+mn-ea"/>
                <a:cs typeface="+mn-cs"/>
              </a:rPr>
              <a:t>není napětí - </a:t>
            </a:r>
            <a:r>
              <a:rPr lang="cs-CZ" sz="1200" b="0" i="0" kern="1200" smtClean="0">
                <a:solidFill>
                  <a:schemeClr val="tx1"/>
                </a:solidFill>
                <a:effectLst/>
                <a:latin typeface="+mn-lt"/>
                <a:ea typeface="+mn-ea"/>
                <a:cs typeface="+mn-cs"/>
              </a:rPr>
              <a:t>vyjádřeno číslem </a:t>
            </a:r>
            <a:r>
              <a:rPr lang="cs-CZ" sz="1200" b="1" i="0" kern="1200" smtClean="0">
                <a:solidFill>
                  <a:schemeClr val="tx1"/>
                </a:solidFill>
                <a:effectLst/>
                <a:latin typeface="+mn-lt"/>
                <a:ea typeface="+mn-ea"/>
                <a:cs typeface="+mn-cs"/>
              </a:rPr>
              <a:t>0 - </a:t>
            </a:r>
            <a:r>
              <a:rPr lang="cs-CZ" sz="1200" b="0" i="0" kern="1200" smtClean="0">
                <a:solidFill>
                  <a:schemeClr val="tx1"/>
                </a:solidFill>
                <a:effectLst/>
                <a:latin typeface="+mn-lt"/>
                <a:ea typeface="+mn-ea"/>
                <a:cs typeface="+mn-cs"/>
              </a:rPr>
              <a:t>logická NEPRAVDA (</a:t>
            </a:r>
            <a:r>
              <a:rPr lang="cs-CZ" sz="1200" b="1" i="0" kern="1200" smtClean="0">
                <a:solidFill>
                  <a:schemeClr val="tx1"/>
                </a:solidFill>
                <a:effectLst/>
                <a:latin typeface="+mn-lt"/>
                <a:ea typeface="+mn-ea"/>
                <a:cs typeface="+mn-cs"/>
              </a:rPr>
              <a:t>false</a:t>
            </a:r>
            <a:r>
              <a:rPr lang="cs-CZ" sz="1200" b="0" i="0" kern="1200" smtClean="0">
                <a:solidFill>
                  <a:schemeClr val="tx1"/>
                </a:solidFill>
                <a:effectLst/>
                <a:latin typeface="+mn-lt"/>
                <a:ea typeface="+mn-ea"/>
                <a:cs typeface="+mn-cs"/>
              </a:rPr>
              <a:t>)</a:t>
            </a:r>
            <a:endParaRPr lang="cs-CZ" sz="1200" b="1" i="0" kern="1200" smtClean="0">
              <a:solidFill>
                <a:schemeClr val="tx1"/>
              </a:solidFill>
              <a:effectLst/>
              <a:latin typeface="+mn-lt"/>
              <a:ea typeface="+mn-ea"/>
              <a:cs typeface="+mn-cs"/>
            </a:endParaRPr>
          </a:p>
          <a:p>
            <a:pPr marL="171450" indent="-171450">
              <a:buFont typeface="Arial" panose="020B0604020202020204" pitchFamily="34" charset="0"/>
              <a:buChar char="•"/>
            </a:pPr>
            <a:r>
              <a:rPr lang="cs-CZ" sz="1200" b="0" i="0" kern="1200" smtClean="0">
                <a:solidFill>
                  <a:schemeClr val="tx1"/>
                </a:solidFill>
                <a:effectLst/>
                <a:latin typeface="+mn-lt"/>
                <a:ea typeface="+mn-ea"/>
                <a:cs typeface="+mn-cs"/>
              </a:rPr>
              <a:t>stav ZAPNUTO - v obvodu </a:t>
            </a:r>
            <a:r>
              <a:rPr lang="cs-CZ" sz="1200" b="1" i="0" kern="1200" smtClean="0">
                <a:solidFill>
                  <a:schemeClr val="tx1"/>
                </a:solidFill>
                <a:effectLst/>
                <a:latin typeface="+mn-lt"/>
                <a:ea typeface="+mn-ea"/>
                <a:cs typeface="+mn-cs"/>
              </a:rPr>
              <a:t>je napětí - </a:t>
            </a:r>
            <a:r>
              <a:rPr lang="cs-CZ" sz="1200" b="0" i="0" kern="1200" smtClean="0">
                <a:solidFill>
                  <a:schemeClr val="tx1"/>
                </a:solidFill>
                <a:effectLst/>
                <a:latin typeface="+mn-lt"/>
                <a:ea typeface="+mn-ea"/>
                <a:cs typeface="+mn-cs"/>
              </a:rPr>
              <a:t>vyjádřeno číslem </a:t>
            </a:r>
            <a:r>
              <a:rPr lang="cs-CZ" sz="1200" b="1" i="0" kern="1200" smtClean="0">
                <a:solidFill>
                  <a:schemeClr val="tx1"/>
                </a:solidFill>
                <a:effectLst/>
                <a:latin typeface="+mn-lt"/>
                <a:ea typeface="+mn-ea"/>
                <a:cs typeface="+mn-cs"/>
              </a:rPr>
              <a:t>1 - </a:t>
            </a:r>
            <a:r>
              <a:rPr lang="cs-CZ" sz="1200" b="0" i="0" kern="1200" smtClean="0">
                <a:solidFill>
                  <a:schemeClr val="tx1"/>
                </a:solidFill>
                <a:effectLst/>
                <a:latin typeface="+mn-lt"/>
                <a:ea typeface="+mn-ea"/>
                <a:cs typeface="+mn-cs"/>
              </a:rPr>
              <a:t>logická PRAVDA (</a:t>
            </a:r>
            <a:r>
              <a:rPr lang="cs-CZ" sz="1200" b="1" i="0" kern="1200" smtClean="0">
                <a:solidFill>
                  <a:schemeClr val="tx1"/>
                </a:solidFill>
                <a:effectLst/>
                <a:latin typeface="+mn-lt"/>
                <a:ea typeface="+mn-ea"/>
                <a:cs typeface="+mn-cs"/>
              </a:rPr>
              <a:t>true</a:t>
            </a:r>
            <a:r>
              <a:rPr lang="cs-CZ" sz="1200" b="0" i="0" kern="1200" smtClean="0">
                <a:solidFill>
                  <a:schemeClr val="tx1"/>
                </a:solidFill>
                <a:effectLst/>
                <a:latin typeface="+mn-lt"/>
                <a:ea typeface="+mn-ea"/>
                <a:cs typeface="+mn-cs"/>
              </a:rPr>
              <a:t>)</a:t>
            </a:r>
          </a:p>
          <a:p>
            <a:endParaRPr lang="cs-CZ" sz="1200" b="0"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V počítačové praxi se používají také soustavy </a:t>
            </a:r>
            <a:r>
              <a:rPr lang="cs-CZ" sz="1200" b="1" i="0" kern="1200" smtClean="0">
                <a:solidFill>
                  <a:schemeClr val="tx1"/>
                </a:solidFill>
                <a:effectLst/>
                <a:latin typeface="+mn-lt"/>
                <a:ea typeface="+mn-ea"/>
                <a:cs typeface="+mn-cs"/>
              </a:rPr>
              <a:t>osmičková </a:t>
            </a:r>
            <a:r>
              <a:rPr lang="cs-CZ" sz="1200" b="0" i="0" kern="1200" smtClean="0">
                <a:solidFill>
                  <a:schemeClr val="tx1"/>
                </a:solidFill>
                <a:effectLst/>
                <a:latin typeface="+mn-lt"/>
                <a:ea typeface="+mn-ea"/>
                <a:cs typeface="+mn-cs"/>
              </a:rPr>
              <a:t>(</a:t>
            </a:r>
            <a:r>
              <a:rPr lang="cs-CZ" sz="1200" b="0" i="1" kern="1200" smtClean="0">
                <a:solidFill>
                  <a:schemeClr val="tx1"/>
                </a:solidFill>
                <a:effectLst/>
                <a:latin typeface="+mn-lt"/>
                <a:ea typeface="+mn-ea"/>
                <a:cs typeface="+mn-cs"/>
              </a:rPr>
              <a:t>oktalová</a:t>
            </a:r>
            <a:r>
              <a:rPr lang="cs-CZ" sz="1200" b="0" i="0" kern="1200" smtClean="0">
                <a:solidFill>
                  <a:schemeClr val="tx1"/>
                </a:solidFill>
                <a:effectLst/>
                <a:latin typeface="+mn-lt"/>
                <a:ea typeface="+mn-ea"/>
                <a:cs typeface="+mn-cs"/>
              </a:rPr>
              <a:t>) a </a:t>
            </a:r>
            <a:r>
              <a:rPr lang="cs-CZ" sz="1200" b="1" i="0" kern="1200" smtClean="0">
                <a:solidFill>
                  <a:schemeClr val="tx1"/>
                </a:solidFill>
                <a:effectLst/>
                <a:latin typeface="+mn-lt"/>
                <a:ea typeface="+mn-ea"/>
                <a:cs typeface="+mn-cs"/>
              </a:rPr>
              <a:t>šestnáctková </a:t>
            </a:r>
            <a:r>
              <a:rPr lang="cs-CZ" sz="1200" b="0" i="0" kern="1200" smtClean="0">
                <a:solidFill>
                  <a:schemeClr val="tx1"/>
                </a:solidFill>
                <a:effectLst/>
                <a:latin typeface="+mn-lt"/>
                <a:ea typeface="+mn-ea"/>
                <a:cs typeface="+mn-cs"/>
              </a:rPr>
              <a:t>(</a:t>
            </a:r>
            <a:r>
              <a:rPr lang="cs-CZ" sz="1200" b="0" i="1" kern="1200" smtClean="0">
                <a:solidFill>
                  <a:schemeClr val="tx1"/>
                </a:solidFill>
                <a:effectLst/>
                <a:latin typeface="+mn-lt"/>
                <a:ea typeface="+mn-ea"/>
                <a:cs typeface="+mn-cs"/>
              </a:rPr>
              <a:t>hexadecimální</a:t>
            </a:r>
            <a:r>
              <a:rPr lang="cs-CZ" sz="1200" b="0" i="0" kern="1200" smtClean="0">
                <a:solidFill>
                  <a:schemeClr val="tx1"/>
                </a:solidFill>
                <a:effectLst/>
                <a:latin typeface="+mn-lt"/>
                <a:ea typeface="+mn-ea"/>
                <a:cs typeface="+mn-cs"/>
              </a:rPr>
              <a:t>). </a:t>
            </a:r>
          </a:p>
          <a:p>
            <a:r>
              <a:rPr lang="cs-CZ" sz="1200" b="0" i="0" kern="1200" smtClean="0">
                <a:solidFill>
                  <a:schemeClr val="tx1"/>
                </a:solidFill>
                <a:effectLst/>
                <a:latin typeface="+mn-lt"/>
                <a:ea typeface="+mn-ea"/>
                <a:cs typeface="+mn-cs"/>
              </a:rPr>
              <a:t>V hexadecimální soustavě jsou chybějící čislice (nad hodnotu 9) vyjadřovány pomocí abecedních znaků (tj. 10 = A, 11 = B, 12 = C, 13 = D, 14 = E, 15 = F). </a:t>
            </a:r>
          </a:p>
          <a:p>
            <a:r>
              <a:rPr lang="cs-CZ" sz="1200" b="0" i="0" kern="1200" smtClean="0">
                <a:solidFill>
                  <a:schemeClr val="tx1"/>
                </a:solidFill>
                <a:effectLst/>
                <a:latin typeface="+mn-lt"/>
                <a:ea typeface="+mn-ea"/>
                <a:cs typeface="+mn-cs"/>
              </a:rPr>
              <a:t>Hexadecimálně se zapisují například adresy v paměti (např. 00H - 1FH), barvy v HTML a CSS (</a:t>
            </a:r>
            <a:r>
              <a:rPr lang="cs-CZ" sz="1200" b="0" i="1" kern="1200" smtClean="0">
                <a:solidFill>
                  <a:schemeClr val="tx1"/>
                </a:solidFill>
                <a:effectLst/>
                <a:latin typeface="+mn-lt"/>
                <a:ea typeface="+mn-ea"/>
                <a:cs typeface="+mn-cs"/>
              </a:rPr>
              <a:t>color=“#FFFFFF“</a:t>
            </a:r>
            <a:r>
              <a:rPr lang="cs-CZ" sz="1200" b="0" i="0" kern="1200" smtClean="0">
                <a:solidFill>
                  <a:schemeClr val="tx1"/>
                </a:solidFill>
                <a:effectLst/>
                <a:latin typeface="+mn-lt"/>
                <a:ea typeface="+mn-ea"/>
                <a:cs typeface="+mn-cs"/>
              </a:rPr>
              <a:t>, </a:t>
            </a:r>
            <a:r>
              <a:rPr lang="cs-CZ" sz="1200" b="0" i="1" kern="1200" smtClean="0">
                <a:solidFill>
                  <a:schemeClr val="tx1"/>
                </a:solidFill>
                <a:effectLst/>
                <a:latin typeface="+mn-lt"/>
                <a:ea typeface="+mn-ea"/>
                <a:cs typeface="+mn-cs"/>
              </a:rPr>
              <a:t>color: #FFFFFF</a:t>
            </a:r>
            <a:r>
              <a:rPr lang="cs-CZ" sz="1200" b="0" i="0" kern="1200" smtClean="0">
                <a:solidFill>
                  <a:schemeClr val="tx1"/>
                </a:solidFill>
                <a:effectLst/>
                <a:latin typeface="+mn-lt"/>
                <a:ea typeface="+mn-ea"/>
                <a:cs typeface="+mn-cs"/>
              </a:rPr>
              <a:t>), kódy ve znakových sadách (</a:t>
            </a:r>
            <a:r>
              <a:rPr lang="cs-CZ" sz="1200" b="0" i="1" kern="1200" smtClean="0">
                <a:solidFill>
                  <a:schemeClr val="tx1"/>
                </a:solidFill>
                <a:effectLst/>
                <a:latin typeface="+mn-lt"/>
                <a:ea typeface="+mn-ea"/>
                <a:cs typeface="+mn-cs"/>
              </a:rPr>
              <a:t>0x00 </a:t>
            </a:r>
            <a:r>
              <a:rPr lang="cs-CZ" sz="1200" b="0" i="0" kern="1200" smtClean="0">
                <a:solidFill>
                  <a:schemeClr val="tx1"/>
                </a:solidFill>
                <a:effectLst/>
                <a:latin typeface="+mn-lt"/>
                <a:ea typeface="+mn-ea"/>
                <a:cs typeface="+mn-cs"/>
              </a:rPr>
              <a:t>až </a:t>
            </a:r>
            <a:r>
              <a:rPr lang="cs-CZ" sz="1200" b="0" i="1" kern="1200" smtClean="0">
                <a:solidFill>
                  <a:schemeClr val="tx1"/>
                </a:solidFill>
                <a:effectLst/>
                <a:latin typeface="+mn-lt"/>
                <a:ea typeface="+mn-ea"/>
                <a:cs typeface="+mn-cs"/>
              </a:rPr>
              <a:t>0x7F</a:t>
            </a:r>
            <a:r>
              <a:rPr lang="cs-CZ" sz="1200" b="0" i="0" kern="1200" smtClean="0">
                <a:solidFill>
                  <a:schemeClr val="tx1"/>
                </a:solidFill>
                <a:effectLst/>
                <a:latin typeface="+mn-lt"/>
                <a:ea typeface="+mn-ea"/>
                <a:cs typeface="+mn-cs"/>
              </a:rPr>
              <a:t>) či fyzické MAC adresy síťových zařízení (např. </a:t>
            </a:r>
            <a:r>
              <a:rPr lang="cs-CZ" sz="1200" b="0" i="1" kern="1200" smtClean="0">
                <a:solidFill>
                  <a:schemeClr val="tx1"/>
                </a:solidFill>
                <a:effectLst/>
                <a:latin typeface="+mn-lt"/>
                <a:ea typeface="+mn-ea"/>
                <a:cs typeface="+mn-cs"/>
              </a:rPr>
              <a:t>f4:08:a2:36:cc:87</a:t>
            </a:r>
            <a:r>
              <a:rPr lang="cs-CZ" sz="1200" b="0" i="0" kern="1200" smtClean="0">
                <a:solidFill>
                  <a:schemeClr val="tx1"/>
                </a:solidFill>
                <a:effectLst/>
                <a:latin typeface="+mn-lt"/>
                <a:ea typeface="+mn-ea"/>
                <a:cs typeface="+mn-cs"/>
              </a:rPr>
              <a:t>).</a:t>
            </a:r>
            <a:r>
              <a:rPr lang="cs-CZ" smtClean="0"/>
              <a:t> </a:t>
            </a:r>
            <a:br>
              <a:rPr lang="cs-CZ" smtClean="0"/>
            </a:br>
            <a:endParaRPr lang="cs-CZ"/>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6</a:t>
            </a:fld>
            <a:endParaRPr lang="cs-CZ"/>
          </a:p>
        </p:txBody>
      </p:sp>
    </p:spTree>
    <p:extLst>
      <p:ext uri="{BB962C8B-B14F-4D97-AF65-F5344CB8AC3E}">
        <p14:creationId xmlns:p14="http://schemas.microsoft.com/office/powerpoint/2010/main" val="152427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1" i="0" kern="1200" smtClean="0">
                <a:solidFill>
                  <a:schemeClr val="tx1"/>
                </a:solidFill>
                <a:effectLst/>
                <a:latin typeface="+mn-lt"/>
                <a:ea typeface="+mn-ea"/>
                <a:cs typeface="+mn-cs"/>
              </a:rPr>
              <a:t>P</a:t>
            </a:r>
            <a:r>
              <a:rPr lang="cs-CZ" sz="1200" b="1" i="0" kern="1200" smtClean="0">
                <a:solidFill>
                  <a:schemeClr val="tx1"/>
                </a:solidFill>
                <a:effectLst/>
                <a:latin typeface="+mn-lt"/>
                <a:ea typeface="+mn-ea"/>
                <a:cs typeface="+mn-cs"/>
              </a:rPr>
              <a:t>řevod</a:t>
            </a:r>
            <a:r>
              <a:rPr lang="cs-CZ" sz="1200" b="1" i="0" kern="1200" baseline="0" smtClean="0">
                <a:solidFill>
                  <a:schemeClr val="tx1"/>
                </a:solidFill>
                <a:effectLst/>
                <a:latin typeface="+mn-lt"/>
                <a:ea typeface="+mn-ea"/>
                <a:cs typeface="+mn-cs"/>
              </a:rPr>
              <a:t> z desítkové do dvojkové soustavy</a:t>
            </a:r>
            <a:endParaRPr lang="en-US" sz="1200" b="1"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Pro převod do dvojkové (binární) soustavy dělíme číslo zapsané v desítkové soustavě základem m = 2 a zapisujeme zbytky (tj. v tomto případě 0 nebo 1).</a:t>
            </a:r>
          </a:p>
          <a:p>
            <a:r>
              <a:rPr lang="cs-CZ" sz="1200" b="0" i="0" kern="1200" smtClean="0">
                <a:solidFill>
                  <a:schemeClr val="tx1"/>
                </a:solidFill>
                <a:effectLst/>
                <a:latin typeface="+mn-lt"/>
                <a:ea typeface="+mn-ea"/>
                <a:cs typeface="+mn-cs"/>
              </a:rPr>
              <a:t>Zjištěné zbytky uspořádáme v obráceném pořadí - tj. zprava doleva - a dostaneme výslednou binární podobu čísla: </a:t>
            </a:r>
            <a:r>
              <a:rPr lang="cs-CZ" sz="1200" b="1" i="0" kern="1200" smtClean="0">
                <a:solidFill>
                  <a:schemeClr val="tx1"/>
                </a:solidFill>
                <a:effectLst/>
                <a:latin typeface="+mn-lt"/>
                <a:ea typeface="+mn-ea"/>
                <a:cs typeface="+mn-cs"/>
              </a:rPr>
              <a:t>(56)</a:t>
            </a:r>
            <a:r>
              <a:rPr lang="cs-CZ" sz="800" b="1" i="0" kern="1200" smtClean="0">
                <a:solidFill>
                  <a:schemeClr val="tx1"/>
                </a:solidFill>
                <a:effectLst/>
                <a:latin typeface="+mn-lt"/>
                <a:ea typeface="+mn-ea"/>
                <a:cs typeface="+mn-cs"/>
              </a:rPr>
              <a:t>10</a:t>
            </a:r>
            <a:r>
              <a:rPr lang="cs-CZ" sz="1200" b="1" i="0" kern="1200" smtClean="0">
                <a:solidFill>
                  <a:schemeClr val="tx1"/>
                </a:solidFill>
                <a:effectLst/>
                <a:latin typeface="+mn-lt"/>
                <a:ea typeface="+mn-ea"/>
                <a:cs typeface="+mn-cs"/>
              </a:rPr>
              <a:t> = (111000)2</a:t>
            </a:r>
          </a:p>
          <a:p>
            <a:pPr marL="0" marR="0" indent="0" algn="l" defTabSz="914400" rtl="0" eaLnBrk="1" fontAlgn="auto" latinLnBrk="0" hangingPunct="1">
              <a:lnSpc>
                <a:spcPct val="100000"/>
              </a:lnSpc>
              <a:spcBef>
                <a:spcPts val="0"/>
              </a:spcBef>
              <a:spcAft>
                <a:spcPts val="0"/>
              </a:spcAft>
              <a:buClrTx/>
              <a:buSzTx/>
              <a:buFontTx/>
              <a:buNone/>
              <a:tabLst/>
              <a:defRPr/>
            </a:pPr>
            <a:endParaRPr lang="cs-CZ"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smtClean="0">
                <a:solidFill>
                  <a:schemeClr val="tx1"/>
                </a:solidFill>
                <a:effectLst/>
                <a:latin typeface="+mn-lt"/>
                <a:ea typeface="+mn-ea"/>
                <a:cs typeface="+mn-cs"/>
              </a:rPr>
              <a:t>P</a:t>
            </a:r>
            <a:r>
              <a:rPr lang="cs-CZ" sz="1200" b="1" i="0" kern="1200" smtClean="0">
                <a:solidFill>
                  <a:schemeClr val="tx1"/>
                </a:solidFill>
                <a:effectLst/>
                <a:latin typeface="+mn-lt"/>
                <a:ea typeface="+mn-ea"/>
                <a:cs typeface="+mn-cs"/>
              </a:rPr>
              <a:t>řevod</a:t>
            </a:r>
            <a:r>
              <a:rPr lang="cs-CZ" sz="1200" b="1" i="0" kern="1200" baseline="0" smtClean="0">
                <a:solidFill>
                  <a:schemeClr val="tx1"/>
                </a:solidFill>
                <a:effectLst/>
                <a:latin typeface="+mn-lt"/>
                <a:ea typeface="+mn-ea"/>
                <a:cs typeface="+mn-cs"/>
              </a:rPr>
              <a:t> z desítkové do osmičkové a šestnáctkové soustavy</a:t>
            </a:r>
            <a:endParaRPr lang="en-US" sz="1200" b="1"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Podobně můžeme postupovat i v případě převodu desítkového čísla do osmičkové nebo šestnáctkové soustavy. Změní se pouze základ dělení: v případě osmičkové soustavy dělíme osmi (m = 8), v případě šestnáctkové šestnácti (m = 16). Zbytky opět zapisujeme zprava</a:t>
            </a:r>
            <a:r>
              <a:rPr lang="en-US" sz="1200" b="0" i="0" kern="1200" smtClean="0">
                <a:solidFill>
                  <a:schemeClr val="tx1"/>
                </a:solidFill>
                <a:effectLst/>
                <a:latin typeface="+mn-lt"/>
                <a:ea typeface="+mn-ea"/>
                <a:cs typeface="+mn-cs"/>
              </a:rPr>
              <a:t>.</a:t>
            </a:r>
            <a:r>
              <a:rPr lang="cs-CZ" smtClean="0"/>
              <a:t/>
            </a:r>
            <a:br>
              <a:rPr lang="cs-CZ" smtClean="0"/>
            </a:br>
            <a:r>
              <a:rPr lang="cs-CZ" smtClean="0"/>
              <a:t/>
            </a:r>
            <a:br>
              <a:rPr lang="cs-CZ" smtClean="0"/>
            </a:br>
            <a:endParaRPr lang="cs-CZ"/>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7</a:t>
            </a:fld>
            <a:endParaRPr lang="cs-CZ"/>
          </a:p>
        </p:txBody>
      </p:sp>
    </p:spTree>
    <p:extLst>
      <p:ext uri="{BB962C8B-B14F-4D97-AF65-F5344CB8AC3E}">
        <p14:creationId xmlns:p14="http://schemas.microsoft.com/office/powerpoint/2010/main" val="417182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smtClean="0">
                <a:solidFill>
                  <a:schemeClr val="tx1"/>
                </a:solidFill>
                <a:effectLst/>
                <a:latin typeface="+mn-lt"/>
                <a:ea typeface="+mn-ea"/>
                <a:cs typeface="+mn-cs"/>
              </a:rPr>
              <a:t>P</a:t>
            </a:r>
            <a:r>
              <a:rPr lang="cs-CZ" sz="1200" b="1" i="0" kern="1200" smtClean="0">
                <a:solidFill>
                  <a:schemeClr val="tx1"/>
                </a:solidFill>
                <a:effectLst/>
                <a:latin typeface="+mn-lt"/>
                <a:ea typeface="+mn-ea"/>
                <a:cs typeface="+mn-cs"/>
              </a:rPr>
              <a:t>řevod</a:t>
            </a:r>
            <a:r>
              <a:rPr lang="cs-CZ" sz="1200" b="1" i="0" kern="1200" baseline="0" smtClean="0">
                <a:solidFill>
                  <a:schemeClr val="tx1"/>
                </a:solidFill>
                <a:effectLst/>
                <a:latin typeface="+mn-lt"/>
                <a:ea typeface="+mn-ea"/>
                <a:cs typeface="+mn-cs"/>
              </a:rPr>
              <a:t> z dvojkové do desítkové soustavy</a:t>
            </a:r>
            <a:endParaRPr lang="en-US" sz="1200" b="1"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Převod z dvojkové do desítkové soustavy můžeme urychlit, když si uvědomíme, že jednotlivé řády (číslice) binárního čísla představuji k-tou mocninu základu - tedy 2. </a:t>
            </a:r>
          </a:p>
          <a:p>
            <a:r>
              <a:rPr lang="cs-CZ" sz="1200" b="0" i="0" kern="1200" smtClean="0">
                <a:solidFill>
                  <a:schemeClr val="tx1"/>
                </a:solidFill>
                <a:effectLst/>
                <a:latin typeface="+mn-lt"/>
                <a:ea typeface="+mn-ea"/>
                <a:cs typeface="+mn-cs"/>
              </a:rPr>
              <a:t>Stačí poté sečíst pouze ty mocniny, které jsou v binárním čísle zastoupeny jedničkou.</a:t>
            </a:r>
          </a:p>
          <a:p>
            <a:endParaRPr lang="cs-CZ"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smtClean="0">
                <a:solidFill>
                  <a:schemeClr val="tx1"/>
                </a:solidFill>
                <a:effectLst/>
                <a:latin typeface="+mn-lt"/>
                <a:ea typeface="+mn-ea"/>
                <a:cs typeface="+mn-cs"/>
              </a:rPr>
              <a:t>P</a:t>
            </a:r>
            <a:r>
              <a:rPr lang="cs-CZ" sz="1200" b="1" i="0" kern="1200" smtClean="0">
                <a:solidFill>
                  <a:schemeClr val="tx1"/>
                </a:solidFill>
                <a:effectLst/>
                <a:latin typeface="+mn-lt"/>
                <a:ea typeface="+mn-ea"/>
                <a:cs typeface="+mn-cs"/>
              </a:rPr>
              <a:t>řevod</a:t>
            </a:r>
            <a:r>
              <a:rPr lang="cs-CZ" sz="1200" b="1" i="0" kern="1200" baseline="0" smtClean="0">
                <a:solidFill>
                  <a:schemeClr val="tx1"/>
                </a:solidFill>
                <a:effectLst/>
                <a:latin typeface="+mn-lt"/>
                <a:ea typeface="+mn-ea"/>
                <a:cs typeface="+mn-cs"/>
              </a:rPr>
              <a:t> z osmičkové (šestnáctkové) do desítkové soustavy</a:t>
            </a:r>
            <a:endParaRPr lang="en-US" sz="1200" b="1" i="0" kern="1200" smtClean="0">
              <a:solidFill>
                <a:schemeClr val="tx1"/>
              </a:solidFill>
              <a:effectLst/>
              <a:latin typeface="+mn-lt"/>
              <a:ea typeface="+mn-ea"/>
              <a:cs typeface="+mn-cs"/>
            </a:endParaRPr>
          </a:p>
          <a:p>
            <a:r>
              <a:rPr lang="cs-CZ" sz="1200" b="0" i="0" kern="1200" smtClean="0">
                <a:solidFill>
                  <a:schemeClr val="tx1"/>
                </a:solidFill>
                <a:effectLst/>
                <a:latin typeface="+mn-lt"/>
                <a:ea typeface="+mn-ea"/>
                <a:cs typeface="+mn-cs"/>
              </a:rPr>
              <a:t>Analogický je převod z osmičkové,</a:t>
            </a:r>
            <a:r>
              <a:rPr lang="cs-CZ" sz="1200" b="0" i="0" kern="1200" baseline="0" smtClean="0">
                <a:solidFill>
                  <a:schemeClr val="tx1"/>
                </a:solidFill>
                <a:effectLst/>
                <a:latin typeface="+mn-lt"/>
                <a:ea typeface="+mn-ea"/>
                <a:cs typeface="+mn-cs"/>
              </a:rPr>
              <a:t> respektive šestnáctkové soustavy do desítkové. Princip převodu zůstává stejný, jen se změní základ podle výchozí soustavy - místo dvojky tedy umocňujeme buď osmičku, nebo šestnáctku.</a:t>
            </a:r>
            <a:endParaRPr lang="cs-CZ" sz="1200" b="0" i="0" kern="1200" smtClean="0">
              <a:solidFill>
                <a:schemeClr val="tx1"/>
              </a:solidFill>
              <a:effectLst/>
              <a:latin typeface="+mn-lt"/>
              <a:ea typeface="+mn-ea"/>
              <a:cs typeface="+mn-cs"/>
            </a:endParaRPr>
          </a:p>
          <a:p>
            <a:r>
              <a:rPr lang="cs-CZ" smtClean="0"/>
              <a:t/>
            </a:r>
            <a:br>
              <a:rPr lang="cs-CZ" smtClean="0"/>
            </a:br>
            <a:endParaRPr lang="cs-CZ"/>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8</a:t>
            </a:fld>
            <a:endParaRPr lang="cs-CZ"/>
          </a:p>
        </p:txBody>
      </p:sp>
    </p:spTree>
    <p:extLst>
      <p:ext uri="{BB962C8B-B14F-4D97-AF65-F5344CB8AC3E}">
        <p14:creationId xmlns:p14="http://schemas.microsoft.com/office/powerpoint/2010/main" val="299288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indent="0">
              <a:buFont typeface="Arial" panose="020B0604020202020204" pitchFamily="34" charset="0"/>
              <a:buNone/>
            </a:pPr>
            <a:r>
              <a:rPr lang="cs-CZ" sz="1200" b="1" i="0" kern="1200" smtClean="0">
                <a:solidFill>
                  <a:schemeClr val="tx1"/>
                </a:solidFill>
                <a:effectLst/>
                <a:latin typeface="+mn-lt"/>
                <a:ea typeface="+mn-ea"/>
                <a:cs typeface="+mn-cs"/>
              </a:rPr>
              <a:t>Rychlý převod z binární do osmičkové (šestnáctkové) soustavy</a:t>
            </a:r>
          </a:p>
          <a:p>
            <a:pPr marL="171450" indent="-171450">
              <a:buFont typeface="Arial" panose="020B0604020202020204" pitchFamily="34" charset="0"/>
              <a:buChar char="•"/>
            </a:pPr>
            <a:r>
              <a:rPr lang="cs-CZ" sz="1200" b="0" i="0" kern="1200" smtClean="0">
                <a:solidFill>
                  <a:schemeClr val="tx1"/>
                </a:solidFill>
                <a:effectLst/>
                <a:latin typeface="+mn-lt"/>
                <a:ea typeface="+mn-ea"/>
                <a:cs typeface="+mn-cs"/>
              </a:rPr>
              <a:t>Pro zjednodušení převodu z </a:t>
            </a:r>
            <a:r>
              <a:rPr lang="cs-CZ" sz="1200" b="1" i="0" kern="1200" smtClean="0">
                <a:solidFill>
                  <a:schemeClr val="tx1"/>
                </a:solidFill>
                <a:effectLst/>
                <a:latin typeface="+mn-lt"/>
                <a:ea typeface="+mn-ea"/>
                <a:cs typeface="+mn-cs"/>
              </a:rPr>
              <a:t>dvojkové soustavy do osmičkové a šestnáctkové </a:t>
            </a:r>
            <a:r>
              <a:rPr lang="cs-CZ" sz="1200" b="0" i="0" kern="1200" smtClean="0">
                <a:solidFill>
                  <a:schemeClr val="tx1"/>
                </a:solidFill>
                <a:effectLst/>
                <a:latin typeface="+mn-lt"/>
                <a:ea typeface="+mn-ea"/>
                <a:cs typeface="+mn-cs"/>
              </a:rPr>
              <a:t>si můžeme uvědomit, že hodnotu čísla v osmičkové soustavě tvoří vždy </a:t>
            </a:r>
            <a:r>
              <a:rPr lang="cs-CZ" sz="1200" b="1" i="0" kern="1200" smtClean="0">
                <a:solidFill>
                  <a:schemeClr val="tx1"/>
                </a:solidFill>
                <a:effectLst/>
                <a:latin typeface="+mn-lt"/>
                <a:ea typeface="+mn-ea"/>
                <a:cs typeface="+mn-cs"/>
              </a:rPr>
              <a:t>trojice</a:t>
            </a:r>
            <a:r>
              <a:rPr lang="cs-CZ" sz="1200" b="0" i="0" kern="1200" smtClean="0">
                <a:solidFill>
                  <a:schemeClr val="tx1"/>
                </a:solidFill>
                <a:effectLst/>
                <a:latin typeface="+mn-lt"/>
                <a:ea typeface="+mn-ea"/>
                <a:cs typeface="+mn-cs"/>
              </a:rPr>
              <a:t> dvojkových čísel a hodnotu čísla v šestnáctkové soustavě vždy </a:t>
            </a:r>
            <a:r>
              <a:rPr lang="cs-CZ" sz="1200" b="1" i="0" kern="1200" smtClean="0">
                <a:solidFill>
                  <a:schemeClr val="tx1"/>
                </a:solidFill>
                <a:effectLst/>
                <a:latin typeface="+mn-lt"/>
                <a:ea typeface="+mn-ea"/>
                <a:cs typeface="+mn-cs"/>
              </a:rPr>
              <a:t>čtveřice</a:t>
            </a:r>
            <a:r>
              <a:rPr lang="cs-CZ" sz="1200" b="0" i="0" kern="1200" smtClean="0">
                <a:solidFill>
                  <a:schemeClr val="tx1"/>
                </a:solidFill>
                <a:effectLst/>
                <a:latin typeface="+mn-lt"/>
                <a:ea typeface="+mn-ea"/>
                <a:cs typeface="+mn-cs"/>
              </a:rPr>
              <a:t> dvojkových čísel. </a:t>
            </a:r>
          </a:p>
          <a:p>
            <a:pPr marL="171450" indent="-171450">
              <a:buFont typeface="Arial" panose="020B0604020202020204" pitchFamily="34" charset="0"/>
              <a:buChar char="•"/>
            </a:pPr>
            <a:r>
              <a:rPr lang="cs-CZ" sz="1200" b="0" i="0" kern="1200" smtClean="0">
                <a:solidFill>
                  <a:schemeClr val="tx1"/>
                </a:solidFill>
                <a:effectLst/>
                <a:latin typeface="+mn-lt"/>
                <a:ea typeface="+mn-ea"/>
                <a:cs typeface="+mn-cs"/>
              </a:rPr>
              <a:t>Po rozdělení binárního čísla na trojice (respektive čtveřice) stačí převést dvojková čísla na číslice vyjadřující jednotlivé řády osmičkového (šestnáctkového) čísla.</a:t>
            </a:r>
            <a:endParaRPr lang="cs-CZ"/>
          </a:p>
        </p:txBody>
      </p:sp>
      <p:sp>
        <p:nvSpPr>
          <p:cNvPr id="4" name="Zástupný symbol pro číslo snímku 3"/>
          <p:cNvSpPr>
            <a:spLocks noGrp="1"/>
          </p:cNvSpPr>
          <p:nvPr>
            <p:ph type="sldNum" sz="quarter" idx="10"/>
          </p:nvPr>
        </p:nvSpPr>
        <p:spPr/>
        <p:txBody>
          <a:bodyPr/>
          <a:lstStyle/>
          <a:p>
            <a:fld id="{8A6E273B-5751-4440-8C75-B02687DE6817}" type="slidenum">
              <a:rPr lang="cs-CZ" smtClean="0"/>
              <a:t>9</a:t>
            </a:fld>
            <a:endParaRPr lang="cs-CZ"/>
          </a:p>
        </p:txBody>
      </p:sp>
    </p:spTree>
    <p:extLst>
      <p:ext uri="{BB962C8B-B14F-4D97-AF65-F5344CB8AC3E}">
        <p14:creationId xmlns:p14="http://schemas.microsoft.com/office/powerpoint/2010/main" val="394192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smtClean="0"/>
              <a:t>Kliknutím lze upravit styl.</a:t>
            </a:r>
            <a:endParaRPr lang="cs-CZ"/>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smtClean="0"/>
              <a:t>Kliknutím můžete upravit styl předlohy.</a:t>
            </a:r>
            <a:endParaRPr lang="cs-CZ"/>
          </a:p>
        </p:txBody>
      </p:sp>
      <p:sp>
        <p:nvSpPr>
          <p:cNvPr id="4" name="Zástupný symbol pro datum 3"/>
          <p:cNvSpPr>
            <a:spLocks noGrp="1"/>
          </p:cNvSpPr>
          <p:nvPr>
            <p:ph type="dt" sz="half" idx="10"/>
          </p:nvPr>
        </p:nvSpPr>
        <p:spPr/>
        <p:txBody>
          <a:bodyPr/>
          <a:lstStyle/>
          <a:p>
            <a:fld id="{0A77F7F6-0301-4708-872E-CFE597E5FFA9}" type="datetimeFigureOut">
              <a:rPr lang="cs-CZ" smtClean="0"/>
              <a:t>28.09.2023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331593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0A77F7F6-0301-4708-872E-CFE597E5FFA9}" type="datetimeFigureOut">
              <a:rPr lang="cs-CZ" smtClean="0"/>
              <a:t>28.09.2023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335309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0A77F7F6-0301-4708-872E-CFE597E5FFA9}" type="datetimeFigureOut">
              <a:rPr lang="cs-CZ" smtClean="0"/>
              <a:t>28.09.2023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363306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0A77F7F6-0301-4708-872E-CFE597E5FFA9}" type="datetimeFigureOut">
              <a:rPr lang="cs-CZ" smtClean="0"/>
              <a:t>28.09.2023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92418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smtClean="0"/>
              <a:t>Kliknutím lze upravit styl.</a:t>
            </a:r>
            <a:endParaRPr lang="cs-CZ"/>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smtClean="0"/>
              <a:t>Upravte styly předlohy textu.</a:t>
            </a:r>
          </a:p>
        </p:txBody>
      </p:sp>
      <p:sp>
        <p:nvSpPr>
          <p:cNvPr id="4" name="Zástupný symbol pro datum 3"/>
          <p:cNvSpPr>
            <a:spLocks noGrp="1"/>
          </p:cNvSpPr>
          <p:nvPr>
            <p:ph type="dt" sz="half" idx="10"/>
          </p:nvPr>
        </p:nvSpPr>
        <p:spPr/>
        <p:txBody>
          <a:bodyPr/>
          <a:lstStyle/>
          <a:p>
            <a:fld id="{0A77F7F6-0301-4708-872E-CFE597E5FFA9}" type="datetimeFigureOut">
              <a:rPr lang="cs-CZ" smtClean="0"/>
              <a:t>28.09.2023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41385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838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72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0A77F7F6-0301-4708-872E-CFE597E5FFA9}" type="datetimeFigureOut">
              <a:rPr lang="cs-CZ" smtClean="0"/>
              <a:t>28.09.2023</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121815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smtClean="0"/>
              <a:t>Kliknutím lze upravit styl.</a:t>
            </a:r>
            <a:endParaRPr lang="cs-CZ"/>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0A77F7F6-0301-4708-872E-CFE597E5FFA9}" type="datetimeFigureOut">
              <a:rPr lang="cs-CZ" smtClean="0"/>
              <a:t>28.09.2023</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357050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datum 2"/>
          <p:cNvSpPr>
            <a:spLocks noGrp="1"/>
          </p:cNvSpPr>
          <p:nvPr>
            <p:ph type="dt" sz="half" idx="10"/>
          </p:nvPr>
        </p:nvSpPr>
        <p:spPr/>
        <p:txBody>
          <a:bodyPr/>
          <a:lstStyle/>
          <a:p>
            <a:fld id="{0A77F7F6-0301-4708-872E-CFE597E5FFA9}" type="datetimeFigureOut">
              <a:rPr lang="cs-CZ" smtClean="0"/>
              <a:t>28.09.2023</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255355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0A77F7F6-0301-4708-872E-CFE597E5FFA9}" type="datetimeFigureOut">
              <a:rPr lang="cs-CZ" smtClean="0"/>
              <a:t>28.09.2023</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19261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0A77F7F6-0301-4708-872E-CFE597E5FFA9}" type="datetimeFigureOut">
              <a:rPr lang="cs-CZ" smtClean="0"/>
              <a:t>28.09.2023</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203451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0A77F7F6-0301-4708-872E-CFE597E5FFA9}" type="datetimeFigureOut">
              <a:rPr lang="cs-CZ" smtClean="0"/>
              <a:t>28.09.2023</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ACB303B7-6029-4FD5-9DFC-CCC7436420A8}" type="slidenum">
              <a:rPr lang="cs-CZ" smtClean="0"/>
              <a:t>‹#›</a:t>
            </a:fld>
            <a:endParaRPr lang="cs-CZ"/>
          </a:p>
        </p:txBody>
      </p:sp>
    </p:spTree>
    <p:extLst>
      <p:ext uri="{BB962C8B-B14F-4D97-AF65-F5344CB8AC3E}">
        <p14:creationId xmlns:p14="http://schemas.microsoft.com/office/powerpoint/2010/main" val="99956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smtClean="0"/>
              <a:t>Kliknutím lze upravit styl.</a:t>
            </a:r>
            <a:endParaRPr lang="cs-CZ"/>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7F7F6-0301-4708-872E-CFE597E5FFA9}" type="datetimeFigureOut">
              <a:rPr lang="cs-CZ" smtClean="0"/>
              <a:t>28.09.2023</a:t>
            </a:fld>
            <a:endParaRPr lang="cs-CZ"/>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303B7-6029-4FD5-9DFC-CCC7436420A8}" type="slidenum">
              <a:rPr lang="cs-CZ" smtClean="0"/>
              <a:t>‹#›</a:t>
            </a:fld>
            <a:endParaRPr lang="cs-CZ"/>
          </a:p>
        </p:txBody>
      </p:sp>
    </p:spTree>
    <p:extLst>
      <p:ext uri="{BB962C8B-B14F-4D97-AF65-F5344CB8AC3E}">
        <p14:creationId xmlns:p14="http://schemas.microsoft.com/office/powerpoint/2010/main" val="154865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png"/><Relationship Id="rId7"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3.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2596939"/>
            <a:ext cx="9144000" cy="2387600"/>
          </a:xfrm>
        </p:spPr>
        <p:txBody>
          <a:bodyPr/>
          <a:lstStyle/>
          <a:p>
            <a:r>
              <a:rPr lang="cs-CZ" cap="all" smtClean="0">
                <a:solidFill>
                  <a:schemeClr val="tx1">
                    <a:lumMod val="75000"/>
                    <a:lumOff val="25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
            </a:r>
            <a:br>
              <a:rPr lang="cs-CZ" cap="all" smtClean="0">
                <a:solidFill>
                  <a:schemeClr val="tx1">
                    <a:lumMod val="75000"/>
                    <a:lumOff val="25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br>
            <a:r>
              <a:rPr lang="cs-CZ" sz="5400" cap="all" smtClean="0">
                <a:solidFill>
                  <a:schemeClr val="tx1">
                    <a:lumMod val="75000"/>
                    <a:lumOff val="25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a:t>
            </a:r>
            <a:br>
              <a:rPr lang="cs-CZ" sz="5400" cap="all" smtClean="0">
                <a:solidFill>
                  <a:schemeClr val="tx1">
                    <a:lumMod val="75000"/>
                    <a:lumOff val="25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br>
            <a:r>
              <a:rPr lang="cs-CZ" cap="all" smtClean="0">
                <a:solidFill>
                  <a:schemeClr val="tx1">
                    <a:lumMod val="75000"/>
                    <a:lumOff val="25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v informatice</a:t>
            </a:r>
            <a:endParaRPr lang="cs-CZ" cap="all" dirty="0">
              <a:solidFill>
                <a:schemeClr val="tx1">
                  <a:lumMod val="75000"/>
                  <a:lumOff val="25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3" name="Podnadpis 2"/>
          <p:cNvSpPr>
            <a:spLocks noGrp="1"/>
          </p:cNvSpPr>
          <p:nvPr>
            <p:ph type="subTitle" idx="1"/>
          </p:nvPr>
        </p:nvSpPr>
        <p:spPr>
          <a:xfrm>
            <a:off x="1524000" y="6078877"/>
            <a:ext cx="9144000" cy="549832"/>
          </a:xfrm>
        </p:spPr>
        <p:txBody>
          <a:bodyPr/>
          <a:lstStyle/>
          <a:p>
            <a:r>
              <a:rPr lang="cs-CZ"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Marek </a:t>
            </a:r>
            <a:r>
              <a:rPr lang="cs-CZ" dirty="0" err="1"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Lučný</a:t>
            </a:r>
            <a:endParaRPr lang="cs-CZ"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5" name="Obdélník 4"/>
          <p:cNvSpPr/>
          <p:nvPr/>
        </p:nvSpPr>
        <p:spPr>
          <a:xfrm>
            <a:off x="0" y="5338120"/>
            <a:ext cx="2430000" cy="387182"/>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Obdélník 5"/>
          <p:cNvSpPr/>
          <p:nvPr/>
        </p:nvSpPr>
        <p:spPr>
          <a:xfrm>
            <a:off x="2445450" y="5338121"/>
            <a:ext cx="2430000" cy="387182"/>
          </a:xfrm>
          <a:prstGeom prst="rect">
            <a:avLst/>
          </a:prstGeom>
          <a:solidFill>
            <a:srgbClr val="45C9E1"/>
          </a:solidFill>
          <a:ln>
            <a:solidFill>
              <a:srgbClr val="45C9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Obdélník 6"/>
          <p:cNvSpPr/>
          <p:nvPr/>
        </p:nvSpPr>
        <p:spPr>
          <a:xfrm>
            <a:off x="4881473" y="5338119"/>
            <a:ext cx="2430000" cy="387182"/>
          </a:xfrm>
          <a:prstGeom prst="rect">
            <a:avLst/>
          </a:prstGeom>
          <a:solidFill>
            <a:srgbClr val="F1A0A1"/>
          </a:solidFill>
          <a:ln>
            <a:solidFill>
              <a:srgbClr val="F1A0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Obdélník 7"/>
          <p:cNvSpPr/>
          <p:nvPr/>
        </p:nvSpPr>
        <p:spPr>
          <a:xfrm>
            <a:off x="7318685" y="5338117"/>
            <a:ext cx="2430000" cy="387182"/>
          </a:xfrm>
          <a:prstGeom prst="rect">
            <a:avLst/>
          </a:prstGeom>
          <a:solidFill>
            <a:srgbClr val="B7D868"/>
          </a:solidFill>
          <a:ln>
            <a:solidFill>
              <a:srgbClr val="B7D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Obdélník 8"/>
          <p:cNvSpPr/>
          <p:nvPr/>
        </p:nvSpPr>
        <p:spPr>
          <a:xfrm>
            <a:off x="9754700" y="5338121"/>
            <a:ext cx="2430000" cy="387182"/>
          </a:xfrm>
          <a:prstGeom prst="rect">
            <a:avLst/>
          </a:prstGeom>
          <a:solidFill>
            <a:srgbClr val="C6379C"/>
          </a:solidFill>
          <a:ln>
            <a:solidFill>
              <a:srgbClr val="C637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10" name="Zástupný symbol pro obsah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3756" y="502966"/>
            <a:ext cx="2447717" cy="658569"/>
          </a:xfrm>
          <a:prstGeom prst="rect">
            <a:avLst/>
          </a:prstGeom>
        </p:spPr>
      </p:pic>
    </p:spTree>
    <p:extLst>
      <p:ext uri="{BB962C8B-B14F-4D97-AF65-F5344CB8AC3E}">
        <p14:creationId xmlns:p14="http://schemas.microsoft.com/office/powerpoint/2010/main" val="3552075433"/>
      </p:ext>
    </p:extLst>
  </p:cSld>
  <p:clrMapOvr>
    <a:masterClrMapping/>
  </p:clrMapOvr>
  <mc:AlternateContent xmlns:mc="http://schemas.openxmlformats.org/markup-compatibility/2006" xmlns:p14="http://schemas.microsoft.com/office/powerpoint/2010/main">
    <mc:Choice Requires="p14">
      <p:transition spd="slow" p14:dur="2000" advTm="9558"/>
    </mc:Choice>
    <mc:Fallback xmlns="">
      <p:transition spd="slow" advTm="95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17"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ppt_x</p:attrName>
                                        </p:attrNameLst>
                                      </p:cBhvr>
                                      <p:tavLst>
                                        <p:tav tm="0">
                                          <p:val>
                                            <p:strVal val="#ppt_x-#ppt_w/2"/>
                                          </p:val>
                                        </p:tav>
                                        <p:tav tm="100000">
                                          <p:val>
                                            <p:strVal val="#ppt_x"/>
                                          </p:val>
                                        </p:tav>
                                      </p:tavLst>
                                    </p:anim>
                                    <p:anim calcmode="lin" valueType="num">
                                      <p:cBhvr>
                                        <p:cTn id="16" dur="1000" fill="hold"/>
                                        <p:tgtEl>
                                          <p:spTgt spid="5"/>
                                        </p:tgtEl>
                                        <p:attrNameLst>
                                          <p:attrName>ppt_y</p:attrName>
                                        </p:attrNameLst>
                                      </p:cBhvr>
                                      <p:tavLst>
                                        <p:tav tm="0">
                                          <p:val>
                                            <p:strVal val="#ppt_y"/>
                                          </p:val>
                                        </p:tav>
                                        <p:tav tm="100000">
                                          <p:val>
                                            <p:strVal val="#ppt_y"/>
                                          </p:val>
                                        </p:tav>
                                      </p:tavLst>
                                    </p:anim>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childTnLst>
                                </p:cTn>
                              </p:par>
                            </p:childTnLst>
                          </p:cTn>
                        </p:par>
                        <p:par>
                          <p:cTn id="19" fill="hold">
                            <p:stCondLst>
                              <p:cond delay="2500"/>
                            </p:stCondLst>
                            <p:childTnLst>
                              <p:par>
                                <p:cTn id="20" presetID="17"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ppt_x</p:attrName>
                                        </p:attrNameLst>
                                      </p:cBhvr>
                                      <p:tavLst>
                                        <p:tav tm="0">
                                          <p:val>
                                            <p:strVal val="#ppt_x-#ppt_w/2"/>
                                          </p:val>
                                        </p:tav>
                                        <p:tav tm="100000">
                                          <p:val>
                                            <p:strVal val="#ppt_x"/>
                                          </p:val>
                                        </p:tav>
                                      </p:tavLst>
                                    </p:anim>
                                    <p:anim calcmode="lin" valueType="num">
                                      <p:cBhvr>
                                        <p:cTn id="23" dur="1000" fill="hold"/>
                                        <p:tgtEl>
                                          <p:spTgt spid="6"/>
                                        </p:tgtEl>
                                        <p:attrNameLst>
                                          <p:attrName>ppt_y</p:attrName>
                                        </p:attrNameLst>
                                      </p:cBhvr>
                                      <p:tavLst>
                                        <p:tav tm="0">
                                          <p:val>
                                            <p:strVal val="#ppt_y"/>
                                          </p:val>
                                        </p:tav>
                                        <p:tav tm="100000">
                                          <p:val>
                                            <p:strVal val="#ppt_y"/>
                                          </p:val>
                                        </p:tav>
                                      </p:tavLst>
                                    </p:anim>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17"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ppt_x</p:attrName>
                                        </p:attrNameLst>
                                      </p:cBhvr>
                                      <p:tavLst>
                                        <p:tav tm="0">
                                          <p:val>
                                            <p:strVal val="#ppt_x-#ppt_w/2"/>
                                          </p:val>
                                        </p:tav>
                                        <p:tav tm="100000">
                                          <p:val>
                                            <p:strVal val="#ppt_x"/>
                                          </p:val>
                                        </p:tav>
                                      </p:tavLst>
                                    </p:anim>
                                    <p:anim calcmode="lin" valueType="num">
                                      <p:cBhvr>
                                        <p:cTn id="30" dur="1000" fill="hold"/>
                                        <p:tgtEl>
                                          <p:spTgt spid="7"/>
                                        </p:tgtEl>
                                        <p:attrNameLst>
                                          <p:attrName>ppt_y</p:attrName>
                                        </p:attrNameLst>
                                      </p:cBhvr>
                                      <p:tavLst>
                                        <p:tav tm="0">
                                          <p:val>
                                            <p:strVal val="#ppt_y"/>
                                          </p:val>
                                        </p:tav>
                                        <p:tav tm="100000">
                                          <p:val>
                                            <p:strVal val="#ppt_y"/>
                                          </p:val>
                                        </p:tav>
                                      </p:tavLst>
                                    </p:anim>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strVal val="#ppt_h"/>
                                          </p:val>
                                        </p:tav>
                                        <p:tav tm="100000">
                                          <p:val>
                                            <p:strVal val="#ppt_h"/>
                                          </p:val>
                                        </p:tav>
                                      </p:tavLst>
                                    </p:anim>
                                  </p:childTnLst>
                                </p:cTn>
                              </p:par>
                            </p:childTnLst>
                          </p:cTn>
                        </p:par>
                        <p:par>
                          <p:cTn id="33" fill="hold">
                            <p:stCondLst>
                              <p:cond delay="4500"/>
                            </p:stCondLst>
                            <p:childTnLst>
                              <p:par>
                                <p:cTn id="34" presetID="17"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ppt_x</p:attrName>
                                        </p:attrNameLst>
                                      </p:cBhvr>
                                      <p:tavLst>
                                        <p:tav tm="0">
                                          <p:val>
                                            <p:strVal val="#ppt_x-#ppt_w/2"/>
                                          </p:val>
                                        </p:tav>
                                        <p:tav tm="100000">
                                          <p:val>
                                            <p:strVal val="#ppt_x"/>
                                          </p:val>
                                        </p:tav>
                                      </p:tavLst>
                                    </p:anim>
                                    <p:anim calcmode="lin" valueType="num">
                                      <p:cBhvr>
                                        <p:cTn id="37" dur="1000" fill="hold"/>
                                        <p:tgtEl>
                                          <p:spTgt spid="8"/>
                                        </p:tgtEl>
                                        <p:attrNameLst>
                                          <p:attrName>ppt_y</p:attrName>
                                        </p:attrNameLst>
                                      </p:cBhvr>
                                      <p:tavLst>
                                        <p:tav tm="0">
                                          <p:val>
                                            <p:strVal val="#ppt_y"/>
                                          </p:val>
                                        </p:tav>
                                        <p:tav tm="100000">
                                          <p:val>
                                            <p:strVal val="#ppt_y"/>
                                          </p:val>
                                        </p:tav>
                                      </p:tavLst>
                                    </p:anim>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childTnLst>
                                </p:cTn>
                              </p:par>
                            </p:childTnLst>
                          </p:cTn>
                        </p:par>
                        <p:par>
                          <p:cTn id="40" fill="hold">
                            <p:stCondLst>
                              <p:cond delay="5500"/>
                            </p:stCondLst>
                            <p:childTnLst>
                              <p:par>
                                <p:cTn id="41" presetID="17" presetClass="entr" presetSubtype="8"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ppt_w/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strVal val="#ppt_h"/>
                                          </p:val>
                                        </p:tav>
                                        <p:tav tm="100000">
                                          <p:val>
                                            <p:strVal val="#ppt_h"/>
                                          </p:val>
                                        </p:tav>
                                      </p:tavLst>
                                    </p:anim>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fade">
                                      <p:cBhvr>
                                        <p:cTn id="5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YI - How to measure bytes. Imperial units users especially note. - Imgu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36513" y="1520468"/>
            <a:ext cx="5455487" cy="5337532"/>
          </a:xfrm>
          <a:prstGeom prst="rect">
            <a:avLst/>
          </a:prstGeom>
          <a:noFill/>
          <a:extLst>
            <a:ext uri="{909E8E84-426E-40DD-AFC4-6F175D3DCCD1}">
              <a14:hiddenFill xmlns:a14="http://schemas.microsoft.com/office/drawing/2010/main">
                <a:solidFill>
                  <a:srgbClr val="FFFFFF"/>
                </a:solidFill>
              </a14:hiddenFill>
            </a:ext>
          </a:extLst>
        </p:spPr>
      </p:pic>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Jednotky v informatice</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26373"/>
            <a:ext cx="5379308" cy="307777"/>
          </a:xfrm>
          <a:prstGeom prst="rect">
            <a:avLst/>
          </a:prstGeom>
          <a:noFill/>
        </p:spPr>
        <p:txBody>
          <a:bodyPr wrap="square" rtlCol="0">
            <a:spAutoFit/>
          </a:bodyPr>
          <a:lstStyle/>
          <a:p>
            <a:pPr algn="r"/>
            <a:r>
              <a:rPr lang="cs-CZ" sz="1400" cap="all" smtClean="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11" name="Picture 2" descr="What is BIT (Binary DigI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05621" y="4514958"/>
            <a:ext cx="2343042" cy="23430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o je to: Bráchové Bit a Bajt | Myprovas s.r.o."/>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319286" y="4514958"/>
            <a:ext cx="3278006" cy="22446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nit of data, Byte | Samsung Semiconductor USA"/>
          <p:cNvPicPr>
            <a:picLocks noChangeAspect="1" noChangeArrowheads="1"/>
          </p:cNvPicPr>
          <p:nvPr/>
        </p:nvPicPr>
        <p:blipFill rotWithShape="1">
          <a:blip r:embed="rId7">
            <a:extLst>
              <a:ext uri="{28A0092B-C50C-407E-A947-70E740481C1C}">
                <a14:useLocalDpi xmlns:a14="http://schemas.microsoft.com/office/drawing/2010/main" val="0"/>
              </a:ext>
            </a:extLst>
          </a:blip>
          <a:srcRect l="3460" t="10291" r="3893" b="11187"/>
          <a:stretch/>
        </p:blipFill>
        <p:spPr bwMode="auto">
          <a:xfrm>
            <a:off x="232230" y="1516016"/>
            <a:ext cx="6023427" cy="287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30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BITY:  Architektura počítačů</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1028" name="Picture 4" descr="x64 vs. x86: Key Differences {Features, Limitations, and Use Cases}"/>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15001" t="1151" r="15293" b="2028"/>
          <a:stretch/>
        </p:blipFill>
        <p:spPr bwMode="auto">
          <a:xfrm>
            <a:off x="6834619" y="1557174"/>
            <a:ext cx="5357381" cy="51810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the differences between 8bit, 16bit, 32bit, and 64bit --  Arrow Tech Trivia -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1511415"/>
            <a:ext cx="2842180" cy="15987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lcome | The Silicon Engine | Computer History Museum"/>
          <p:cNvPicPr>
            <a:picLocks noChangeAspect="1" noChangeArrowheads="1"/>
          </p:cNvPicPr>
          <p:nvPr/>
        </p:nvPicPr>
        <p:blipFill rotWithShape="1">
          <a:blip r:embed="rId6">
            <a:extLst>
              <a:ext uri="{28A0092B-C50C-407E-A947-70E740481C1C}">
                <a14:useLocalDpi xmlns:a14="http://schemas.microsoft.com/office/drawing/2010/main" val="0"/>
              </a:ext>
            </a:extLst>
          </a:blip>
          <a:srcRect l="4181" r="6618"/>
          <a:stretch/>
        </p:blipFill>
        <p:spPr bwMode="auto">
          <a:xfrm>
            <a:off x="-4483" y="3110141"/>
            <a:ext cx="6884895" cy="37385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cesor Intel 4004 slaví 49 let - Root.c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2181" y="1511413"/>
            <a:ext cx="2841239" cy="15987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9-9900X Intel Core i9 10-Core 3.50GHz 8.00GT/s DMI3 19.25MB L3 Cache  Socket FCLGA2066 Desktop Processor"/>
          <p:cNvPicPr>
            <a:picLocks noChangeAspect="1" noChangeArrowheads="1"/>
          </p:cNvPicPr>
          <p:nvPr/>
        </p:nvPicPr>
        <p:blipFill rotWithShape="1">
          <a:blip r:embed="rId8">
            <a:extLst>
              <a:ext uri="{28A0092B-C50C-407E-A947-70E740481C1C}">
                <a14:useLocalDpi xmlns:a14="http://schemas.microsoft.com/office/drawing/2010/main" val="0"/>
              </a:ext>
            </a:extLst>
          </a:blip>
          <a:srcRect l="11048" t="7246" r="8906"/>
          <a:stretch/>
        </p:blipFill>
        <p:spPr bwMode="auto">
          <a:xfrm>
            <a:off x="5486400" y="1530021"/>
            <a:ext cx="1493026" cy="169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899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rgbClr val="FFC000"/>
                </a:solidFill>
                <a:latin typeface="Open Sans Condensed" panose="020B0806030504020204" pitchFamily="34" charset="0"/>
                <a:ea typeface="Open Sans Condensed" panose="020B0806030504020204" pitchFamily="34" charset="0"/>
                <a:cs typeface="Open Sans Condensed" panose="020B0806030504020204" pitchFamily="34" charset="0"/>
              </a:rPr>
              <a:t>B</a:t>
            </a:r>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its </a:t>
            </a:r>
            <a:r>
              <a:rPr lang="cs-CZ" cap="all" smtClean="0">
                <a:solidFill>
                  <a:srgbClr val="FFC000"/>
                </a:solidFill>
                <a:latin typeface="Open Sans Condensed" panose="020B0806030504020204" pitchFamily="34" charset="0"/>
                <a:ea typeface="Open Sans Condensed" panose="020B0806030504020204" pitchFamily="34" charset="0"/>
                <a:cs typeface="Open Sans Condensed" panose="020B0806030504020204" pitchFamily="34" charset="0"/>
              </a:rPr>
              <a:t>P</a:t>
            </a:r>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er </a:t>
            </a:r>
            <a:r>
              <a:rPr lang="cs-CZ" cap="all" smtClean="0">
                <a:solidFill>
                  <a:srgbClr val="FFC000"/>
                </a:solidFill>
                <a:latin typeface="Open Sans Condensed" panose="020B0806030504020204" pitchFamily="34" charset="0"/>
                <a:ea typeface="Open Sans Condensed" panose="020B0806030504020204" pitchFamily="34" charset="0"/>
                <a:cs typeface="Open Sans Condensed" panose="020B0806030504020204" pitchFamily="34" charset="0"/>
              </a:rPr>
              <a:t>S</a:t>
            </a:r>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econd: přenosová kapacita</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3076" name="Picture 4" descr="What is the internet speed at IIT Kanpur? - Quo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91049"/>
            <a:ext cx="5366950" cy="53669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fast is USB 2.0 vs Firewire or 100Base-T Ethernet?"/>
          <p:cNvPicPr>
            <a:picLocks noChangeAspect="1" noChangeArrowheads="1"/>
          </p:cNvPicPr>
          <p:nvPr/>
        </p:nvPicPr>
        <p:blipFill rotWithShape="1">
          <a:blip r:embed="rId5">
            <a:duotone>
              <a:schemeClr val="accent2">
                <a:shade val="45000"/>
                <a:satMod val="135000"/>
              </a:schemeClr>
              <a:prstClr val="white"/>
            </a:duotone>
            <a:extLst>
              <a:ext uri="{28A0092B-C50C-407E-A947-70E740481C1C}">
                <a14:useLocalDpi xmlns:a14="http://schemas.microsoft.com/office/drawing/2010/main" val="0"/>
              </a:ext>
            </a:extLst>
          </a:blip>
          <a:srcRect l="-1" t="2263" r="41711" b="3562"/>
          <a:stretch/>
        </p:blipFill>
        <p:spPr bwMode="auto">
          <a:xfrm>
            <a:off x="5366950" y="1511414"/>
            <a:ext cx="6834575" cy="36957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umber Of Bits Per Second"/>
          <p:cNvPicPr>
            <a:picLocks noChangeAspect="1" noChangeArrowheads="1"/>
          </p:cNvPicPr>
          <p:nvPr/>
        </p:nvPicPr>
        <p:blipFill rotWithShape="1">
          <a:blip r:embed="rId6">
            <a:extLst>
              <a:ext uri="{28A0092B-C50C-407E-A947-70E740481C1C}">
                <a14:useLocalDpi xmlns:a14="http://schemas.microsoft.com/office/drawing/2010/main" val="0"/>
              </a:ext>
            </a:extLst>
          </a:blip>
          <a:srcRect t="32305" r="6642"/>
          <a:stretch/>
        </p:blipFill>
        <p:spPr bwMode="auto">
          <a:xfrm>
            <a:off x="8854518" y="5207114"/>
            <a:ext cx="3347007" cy="165088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Skupina 3"/>
          <p:cNvGrpSpPr/>
          <p:nvPr/>
        </p:nvGrpSpPr>
        <p:grpSpPr>
          <a:xfrm>
            <a:off x="5362378" y="5205587"/>
            <a:ext cx="3492140" cy="1653941"/>
            <a:chOff x="5362378" y="5205587"/>
            <a:chExt cx="3492140" cy="1653941"/>
          </a:xfrm>
        </p:grpSpPr>
        <p:sp>
          <p:nvSpPr>
            <p:cNvPr id="3" name="Obdélník 2"/>
            <p:cNvSpPr/>
            <p:nvPr/>
          </p:nvSpPr>
          <p:spPr>
            <a:xfrm>
              <a:off x="5362378" y="5205587"/>
              <a:ext cx="1196035" cy="165241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3082" name="Picture 10" descr="How to Download YouTube Videos with Easy Way"/>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3843" y="5205587"/>
              <a:ext cx="2300675" cy="165394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ovéPole 1"/>
          <p:cNvSpPr txBox="1"/>
          <p:nvPr/>
        </p:nvSpPr>
        <p:spPr>
          <a:xfrm>
            <a:off x="5362379" y="5447781"/>
            <a:ext cx="1186894" cy="584775"/>
          </a:xfrm>
          <a:prstGeom prst="rect">
            <a:avLst/>
          </a:prstGeom>
          <a:noFill/>
        </p:spPr>
        <p:txBody>
          <a:bodyPr wrap="square" rtlCol="0">
            <a:spAutoFit/>
          </a:bodyPr>
          <a:lstStyle/>
          <a:p>
            <a:r>
              <a:rPr lang="cs-CZ" sz="3200" b="1" smtClean="0">
                <a:solidFill>
                  <a:srgbClr val="003052"/>
                </a:solidFill>
                <a:latin typeface="Arial Black" panose="020B0A04020102020204" pitchFamily="34" charset="0"/>
              </a:rPr>
              <a:t>3:30</a:t>
            </a:r>
            <a:endParaRPr lang="cs-CZ" sz="3200" b="1">
              <a:solidFill>
                <a:srgbClr val="003052"/>
              </a:solidFill>
              <a:latin typeface="Arial Black" panose="020B0A04020102020204" pitchFamily="34" charset="0"/>
            </a:endParaRPr>
          </a:p>
        </p:txBody>
      </p:sp>
      <p:sp>
        <p:nvSpPr>
          <p:cNvPr id="15" name="TextovéPole 14"/>
          <p:cNvSpPr txBox="1"/>
          <p:nvPr/>
        </p:nvSpPr>
        <p:spPr>
          <a:xfrm>
            <a:off x="5371520" y="6073167"/>
            <a:ext cx="1186894" cy="400110"/>
          </a:xfrm>
          <a:prstGeom prst="rect">
            <a:avLst/>
          </a:prstGeom>
          <a:noFill/>
        </p:spPr>
        <p:txBody>
          <a:bodyPr wrap="square" rtlCol="0">
            <a:spAutoFit/>
          </a:bodyPr>
          <a:lstStyle/>
          <a:p>
            <a:r>
              <a:rPr lang="cs-CZ" sz="2000" b="1" smtClean="0">
                <a:solidFill>
                  <a:srgbClr val="C00000"/>
                </a:solidFill>
                <a:latin typeface="Arial Black" panose="020B0A04020102020204" pitchFamily="34" charset="0"/>
              </a:rPr>
              <a:t>10 MB</a:t>
            </a:r>
            <a:endParaRPr lang="cs-CZ" sz="2000" b="1">
              <a:solidFill>
                <a:srgbClr val="C00000"/>
              </a:solidFill>
              <a:latin typeface="Arial Black" panose="020B0A04020102020204" pitchFamily="34" charset="0"/>
            </a:endParaRPr>
          </a:p>
        </p:txBody>
      </p:sp>
    </p:spTree>
    <p:extLst>
      <p:ext uri="{BB962C8B-B14F-4D97-AF65-F5344CB8AC3E}">
        <p14:creationId xmlns:p14="http://schemas.microsoft.com/office/powerpoint/2010/main" val="1322876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Bajty: kapacita pamětí</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4098" name="Picture 2" descr="Which is higher Mbps or GB? - Quora"/>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b="8341"/>
          <a:stretch/>
        </p:blipFill>
        <p:spPr bwMode="auto">
          <a:xfrm>
            <a:off x="9105900" y="1491050"/>
            <a:ext cx="3086100" cy="53815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Evolution of Storage Devices"/>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4493" r="3427"/>
          <a:stretch/>
        </p:blipFill>
        <p:spPr bwMode="auto">
          <a:xfrm>
            <a:off x="2800845" y="1491046"/>
            <a:ext cx="3280229" cy="171519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Computer Storage Has Changed Over The Years (1956-2020) | Daily  Infographic"/>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0" y="1491048"/>
            <a:ext cx="2800845" cy="53389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Electrode dependence in halide perovskite memories: resistive switching  behaviours - Materials Chemistry Frontiers (RSC Publishing)  DOI:10.1039/D2QM00614F"/>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2782583" y="3383120"/>
            <a:ext cx="6323317" cy="344684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Evolution of Data Storage Devices - YouTube"/>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81074" y="1491046"/>
            <a:ext cx="3048247" cy="171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4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 name="Picture 10" descr="Why is sixteen so sweet? | NASA Space Place – NASA Science for Kids"/>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15475" y="4298980"/>
            <a:ext cx="2747970" cy="2237633"/>
          </a:xfrm>
          <a:prstGeom prst="rect">
            <a:avLst/>
          </a:prstGeom>
          <a:noFill/>
          <a:extLst>
            <a:ext uri="{909E8E84-426E-40DD-AFC4-6F175D3DCCD1}">
              <a14:hiddenFill xmlns:a14="http://schemas.microsoft.com/office/drawing/2010/main">
                <a:solidFill>
                  <a:srgbClr val="FFFFFF"/>
                </a:solidFill>
              </a14:hiddenFill>
            </a:ext>
          </a:extLst>
        </p:spPr>
      </p:pic>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Číselné soustavy v informatice</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5126" name="Picture 6" descr="Basics of Number Systems (Decimal, Binary, Octal, Hexa) - in Hindi - YouTube"/>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79" y="1511414"/>
            <a:ext cx="4838700" cy="267958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Number System Quiz For Binary, Decimal, And Hexadecimal - ProProfs Quiz"/>
          <p:cNvPicPr>
            <a:picLocks noChangeAspect="1" noChangeArrowheads="1"/>
          </p:cNvPicPr>
          <p:nvPr/>
        </p:nvPicPr>
        <p:blipFill rotWithShape="1">
          <a:blip r:embed="rId6">
            <a:grayscl/>
            <a:extLst>
              <a:ext uri="{28A0092B-C50C-407E-A947-70E740481C1C}">
                <a14:useLocalDpi xmlns:a14="http://schemas.microsoft.com/office/drawing/2010/main" val="0"/>
              </a:ext>
            </a:extLst>
          </a:blip>
          <a:srcRect t="12470" b="12703"/>
          <a:stretch/>
        </p:blipFill>
        <p:spPr bwMode="auto">
          <a:xfrm>
            <a:off x="4917908" y="1557174"/>
            <a:ext cx="7184429" cy="26424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SCII Code and Binary - YouTube"/>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4189809"/>
            <a:ext cx="4838700" cy="266819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hat is MAC Address? – TecAdmin"/>
          <p:cNvPicPr>
            <a:picLocks noChangeAspect="1" noChangeArrowheads="1"/>
          </p:cNvPicPr>
          <p:nvPr/>
        </p:nvPicPr>
        <p:blipFill rotWithShape="1">
          <a:blip r:embed="rId8">
            <a:extLst>
              <a:ext uri="{28A0092B-C50C-407E-A947-70E740481C1C}">
                <a14:useLocalDpi xmlns:a14="http://schemas.microsoft.com/office/drawing/2010/main" val="0"/>
              </a:ext>
            </a:extLst>
          </a:blip>
          <a:srcRect l="4518" t="6603" r="4301" b="9412"/>
          <a:stretch/>
        </p:blipFill>
        <p:spPr bwMode="auto">
          <a:xfrm>
            <a:off x="4838700" y="4240924"/>
            <a:ext cx="4552950" cy="237901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ex Color – The Code Side Of Color — Smashing Magazine"/>
          <p:cNvPicPr>
            <a:picLocks noChangeAspect="1" noChangeArrowheads="1"/>
          </p:cNvPicPr>
          <p:nvPr/>
        </p:nvPicPr>
        <p:blipFill rotWithShape="1">
          <a:blip r:embed="rId9">
            <a:extLst>
              <a:ext uri="{28A0092B-C50C-407E-A947-70E740481C1C}">
                <a14:useLocalDpi xmlns:a14="http://schemas.microsoft.com/office/drawing/2010/main" val="0"/>
              </a:ext>
            </a:extLst>
          </a:blip>
          <a:srcRect l="9600" r="13400"/>
          <a:stretch/>
        </p:blipFill>
        <p:spPr bwMode="auto">
          <a:xfrm>
            <a:off x="9515475" y="5971075"/>
            <a:ext cx="2586862" cy="88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03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8095792" y="1491049"/>
            <a:ext cx="4096208" cy="2572952"/>
          </a:xfrm>
          <a:prstGeom prst="rect">
            <a:avLst/>
          </a:prstGeom>
          <a:solidFill>
            <a:srgbClr val="F5E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Převody z desítkové soustavy</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5130" name="Picture 10" descr="C Program: Convert decimal to binary - w3resource"/>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9051" y="1532616"/>
            <a:ext cx="8076741" cy="5325384"/>
          </a:xfrm>
          <a:prstGeom prst="rect">
            <a:avLst/>
          </a:prstGeom>
          <a:noFill/>
          <a:extLst>
            <a:ext uri="{909E8E84-426E-40DD-AFC4-6F175D3DCCD1}">
              <a14:hiddenFill xmlns:a14="http://schemas.microsoft.com/office/drawing/2010/main">
                <a:solidFill>
                  <a:srgbClr val="FFFFFF"/>
                </a:solidFill>
              </a14:hiddenFill>
            </a:ext>
          </a:extLst>
        </p:spPr>
      </p:pic>
      <p:pic>
        <p:nvPicPr>
          <p:cNvPr id="3" name="Obrázek 2"/>
          <p:cNvPicPr>
            <a:picLocks noChangeAspect="1"/>
          </p:cNvPicPr>
          <p:nvPr/>
        </p:nvPicPr>
        <p:blipFill>
          <a:blip r:embed="rId5">
            <a:duotone>
              <a:prstClr val="black"/>
              <a:srgbClr val="D9C3A5">
                <a:tint val="50000"/>
                <a:satMod val="180000"/>
              </a:srgbClr>
            </a:duotone>
          </a:blip>
          <a:stretch>
            <a:fillRect/>
          </a:stretch>
        </p:blipFill>
        <p:spPr>
          <a:xfrm>
            <a:off x="8095792" y="1557174"/>
            <a:ext cx="3878494" cy="2479226"/>
          </a:xfrm>
          <a:prstGeom prst="rect">
            <a:avLst/>
          </a:prstGeom>
        </p:spPr>
      </p:pic>
      <p:pic>
        <p:nvPicPr>
          <p:cNvPr id="5134" name="Picture 14" descr="Program for decimal to hexadecimal conversion - GeeksforGeeks"/>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57879" t="34307" b="14616"/>
          <a:stretch/>
        </p:blipFill>
        <p:spPr bwMode="auto">
          <a:xfrm>
            <a:off x="8095792" y="4064001"/>
            <a:ext cx="4096208"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84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Převody do desítkové soustavy</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7174" name="Picture 6" descr="Octal to Decimal in C"/>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8800" y="1491049"/>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exaDecimal to Decimal in C new"/>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8800" y="41148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Binary to Decimal (Computer Science Numeracy)&quot; Poster for Sale by  lessonhacker | Redbubble"/>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3624" r="3260"/>
          <a:stretch/>
        </p:blipFill>
        <p:spPr bwMode="auto">
          <a:xfrm>
            <a:off x="0" y="1516743"/>
            <a:ext cx="3730172" cy="5341257"/>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Java Program to Convert Binary Number to Decimal and vice-versa"/>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3497943" y="4363901"/>
            <a:ext cx="6342743" cy="2671995"/>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Binary to Decimal Converter - Inch Calculator"/>
          <p:cNvPicPr>
            <a:picLocks noChangeAspect="1" noChangeArrowheads="1"/>
          </p:cNvPicPr>
          <p:nvPr/>
        </p:nvPicPr>
        <p:blipFill rotWithShape="1">
          <a:blip r:embed="rId8">
            <a:extLst>
              <a:ext uri="{28A0092B-C50C-407E-A947-70E740481C1C}">
                <a14:useLocalDpi xmlns:a14="http://schemas.microsoft.com/office/drawing/2010/main" val="0"/>
              </a:ext>
            </a:extLst>
          </a:blip>
          <a:srcRect t="20651"/>
          <a:stretch/>
        </p:blipFill>
        <p:spPr bwMode="auto">
          <a:xfrm>
            <a:off x="3719647" y="1511414"/>
            <a:ext cx="5729154" cy="303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3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délník 6"/>
          <p:cNvSpPr/>
          <p:nvPr/>
        </p:nvSpPr>
        <p:spPr>
          <a:xfrm>
            <a:off x="0" y="475536"/>
            <a:ext cx="12192000" cy="1015513"/>
          </a:xfrm>
          <a:prstGeom prst="rect">
            <a:avLst/>
          </a:prstGeom>
          <a:solidFill>
            <a:srgbClr val="003052"/>
          </a:solidFill>
          <a:ln>
            <a:solidFill>
              <a:srgbClr val="0030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Nadpis 1"/>
          <p:cNvSpPr>
            <a:spLocks noGrp="1"/>
          </p:cNvSpPr>
          <p:nvPr>
            <p:ph type="title"/>
          </p:nvPr>
        </p:nvSpPr>
        <p:spPr>
          <a:xfrm>
            <a:off x="838200" y="365125"/>
            <a:ext cx="10515600" cy="1325563"/>
          </a:xfrm>
        </p:spPr>
        <p:txBody>
          <a:bodyPr/>
          <a:lstStyle/>
          <a:p>
            <a:r>
              <a:rPr lang="cs-CZ" cap="all" smtClean="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Převody z binární soustavy</a:t>
            </a:r>
            <a:endParaRPr lang="cs-CZ" cap="all"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9" name="Zástupný symbol pro obsah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30880" y="8238"/>
            <a:ext cx="1491049" cy="401173"/>
          </a:xfrm>
        </p:spPr>
      </p:pic>
      <p:sp>
        <p:nvSpPr>
          <p:cNvPr id="10" name="TextovéPole 9"/>
          <p:cNvSpPr txBox="1"/>
          <p:nvPr/>
        </p:nvSpPr>
        <p:spPr>
          <a:xfrm>
            <a:off x="5974492" y="147394"/>
            <a:ext cx="5379308" cy="307777"/>
          </a:xfrm>
          <a:prstGeom prst="rect">
            <a:avLst/>
          </a:prstGeom>
          <a:noFill/>
        </p:spPr>
        <p:txBody>
          <a:bodyPr wrap="square" rtlCol="0">
            <a:spAutoFit/>
          </a:bodyPr>
          <a:lstStyle/>
          <a:p>
            <a:pPr algn="r"/>
            <a:r>
              <a:rPr lang="cs-CZ" sz="1400" cap="all">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JEDNOTKY A ČÍSELNÉ SOUSTAVY V INFORMATICE</a:t>
            </a:r>
            <a:endParaRPr lang="cs-CZ" sz="1400" cap="all" dirty="0">
              <a:solidFill>
                <a:schemeClr val="bg1">
                  <a:lumMod val="50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pic>
        <p:nvPicPr>
          <p:cNvPr id="7180" name="Picture 12" descr="Hexadecimal to Binary (Computer Science Numeracy)&quot; Poster for Sale by  lessonhacker | Redbubble"/>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21962" t="9304" r="21640" b="9625"/>
          <a:stretch/>
        </p:blipFill>
        <p:spPr bwMode="auto">
          <a:xfrm>
            <a:off x="1" y="1491049"/>
            <a:ext cx="4034970" cy="541675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 - Convert binary number to octal"/>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13944" y="1557173"/>
            <a:ext cx="7207824" cy="553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4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1969</Words>
  <Application>Microsoft Office PowerPoint</Application>
  <PresentationFormat>Širokoúhlá obrazovka</PresentationFormat>
  <Paragraphs>132</Paragraphs>
  <Slides>9</Slides>
  <Notes>8</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9</vt:i4>
      </vt:variant>
    </vt:vector>
  </HeadingPairs>
  <TitlesOfParts>
    <vt:vector size="16" baseType="lpstr">
      <vt:lpstr>Arial</vt:lpstr>
      <vt:lpstr>Arial Black</vt:lpstr>
      <vt:lpstr>Calibri</vt:lpstr>
      <vt:lpstr>Calibri Light</vt:lpstr>
      <vt:lpstr>Open Sans Condensed</vt:lpstr>
      <vt:lpstr>Open Sans Condensed Light</vt:lpstr>
      <vt:lpstr>Motiv Office</vt:lpstr>
      <vt:lpstr> Jednotky a číselné soustavy  v informatice</vt:lpstr>
      <vt:lpstr>Jednotky v informatice</vt:lpstr>
      <vt:lpstr>BITY:  Architektura počítačů</vt:lpstr>
      <vt:lpstr>Bits Per Second: přenosová kapacita</vt:lpstr>
      <vt:lpstr>Bajty: kapacita pamětí</vt:lpstr>
      <vt:lpstr>Číselné soustavy v informatice</vt:lpstr>
      <vt:lpstr>Převody z desítkové soustavy</vt:lpstr>
      <vt:lpstr>Převody do desítkové soustavy</vt:lpstr>
      <vt:lpstr>Převody z binární soustavy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Jednotky a číselné soustavy  v informatice</dc:title>
  <dc:creator>ml</dc:creator>
  <cp:lastModifiedBy>ml</cp:lastModifiedBy>
  <cp:revision>10</cp:revision>
  <dcterms:created xsi:type="dcterms:W3CDTF">2023-09-28T17:30:12Z</dcterms:created>
  <dcterms:modified xsi:type="dcterms:W3CDTF">2023-09-28T18:19:37Z</dcterms:modified>
</cp:coreProperties>
</file>