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27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Default Extension="pict" ContentType="image/pict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Microsoft_Equation2.bin" ContentType="application/vnd.openxmlformats-officedocument.oleObject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Layouts/slideLayout19.xml" ContentType="application/vnd.openxmlformats-officedocument.presentationml.slideLayout+xml"/>
  <Override PartName="/ppt/embeddings/Microsoft_Equation1.bin" ContentType="application/vnd.openxmlformats-officedocument.oleObject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  <p:sldMasterId id="2147483649" r:id="rId2"/>
  </p:sldMasterIdLst>
  <p:notesMasterIdLst>
    <p:notesMasterId r:id="rId37"/>
  </p:notesMasterIdLst>
  <p:sldIdLst>
    <p:sldId id="256" r:id="rId3"/>
    <p:sldId id="276" r:id="rId4"/>
    <p:sldId id="277" r:id="rId5"/>
    <p:sldId id="285" r:id="rId6"/>
    <p:sldId id="257" r:id="rId7"/>
    <p:sldId id="258" r:id="rId8"/>
    <p:sldId id="281" r:id="rId9"/>
    <p:sldId id="282" r:id="rId10"/>
    <p:sldId id="283" r:id="rId11"/>
    <p:sldId id="284" r:id="rId12"/>
    <p:sldId id="259" r:id="rId13"/>
    <p:sldId id="286" r:id="rId14"/>
    <p:sldId id="262" r:id="rId15"/>
    <p:sldId id="263" r:id="rId16"/>
    <p:sldId id="264" r:id="rId17"/>
    <p:sldId id="265" r:id="rId18"/>
    <p:sldId id="287" r:id="rId19"/>
    <p:sldId id="266" r:id="rId20"/>
    <p:sldId id="267" r:id="rId21"/>
    <p:sldId id="268" r:id="rId22"/>
    <p:sldId id="269" r:id="rId23"/>
    <p:sldId id="270" r:id="rId24"/>
    <p:sldId id="272" r:id="rId25"/>
    <p:sldId id="273" r:id="rId26"/>
    <p:sldId id="278" r:id="rId27"/>
    <p:sldId id="279" r:id="rId28"/>
    <p:sldId id="280" r:id="rId29"/>
    <p:sldId id="288" r:id="rId30"/>
    <p:sldId id="290" r:id="rId31"/>
    <p:sldId id="291" r:id="rId32"/>
    <p:sldId id="292" r:id="rId33"/>
    <p:sldId id="293" r:id="rId34"/>
    <p:sldId id="274" r:id="rId35"/>
    <p:sldId id="275" r:id="rId3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84" charset="0"/>
      <a:defRPr kern="1200">
        <a:solidFill>
          <a:schemeClr val="tx1"/>
        </a:solidFill>
        <a:latin typeface="Times New Roman" pitchFamily="-84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84" charset="0"/>
      <a:defRPr kern="1200">
        <a:solidFill>
          <a:schemeClr val="tx1"/>
        </a:solidFill>
        <a:latin typeface="Times New Roman" pitchFamily="-84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84" charset="0"/>
      <a:defRPr kern="1200">
        <a:solidFill>
          <a:schemeClr val="tx1"/>
        </a:solidFill>
        <a:latin typeface="Times New Roman" pitchFamily="-84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84" charset="0"/>
      <a:defRPr kern="1200">
        <a:solidFill>
          <a:schemeClr val="tx1"/>
        </a:solidFill>
        <a:latin typeface="Times New Roman" pitchFamily="-84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84" charset="0"/>
      <a:defRPr kern="1200">
        <a:solidFill>
          <a:schemeClr val="tx1"/>
        </a:solidFill>
        <a:latin typeface="Times New Roman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itchFamily="-8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clrMru>
    <a:srgbClr val="FFF8A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54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ict"/><Relationship Id="rId2" Type="http://schemas.openxmlformats.org/officeDocument/2006/relationships/image" Target="../media/image17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846138"/>
            <a:ext cx="4718050" cy="323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39775" y="4402138"/>
            <a:ext cx="6291263" cy="4740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02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ea typeface="Arial Unicode MS" pitchFamily="-84" charset="0"/>
                <a:cs typeface="Arial Unicode MS" pitchFamily="-8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02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ea typeface="Arial Unicode MS" pitchFamily="-84" charset="0"/>
                <a:cs typeface="Arial Unicode MS" pitchFamily="-84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02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ea typeface="Arial Unicode MS" pitchFamily="-84" charset="0"/>
                <a:cs typeface="Arial Unicode MS" pitchFamily="-84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ea typeface="Arial Unicode MS" pitchFamily="-84" charset="0"/>
                <a:cs typeface="Arial Unicode MS" pitchFamily="-84" charset="0"/>
              </a:defRPr>
            </a:lvl1pPr>
          </a:lstStyle>
          <a:p>
            <a:fld id="{34C268E6-6D22-CA42-BCF3-67B77CC2C33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84" charset="0"/>
      <a:defRPr sz="1200" kern="1200">
        <a:solidFill>
          <a:srgbClr val="000000"/>
        </a:solidFill>
        <a:latin typeface="Times New Roman" pitchFamily="-84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84" charset="0"/>
      <a:defRPr sz="1200" kern="1200">
        <a:solidFill>
          <a:srgbClr val="000000"/>
        </a:solidFill>
        <a:latin typeface="Times New Roman" pitchFamily="-84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84" charset="0"/>
      <a:defRPr sz="1200" kern="1200">
        <a:solidFill>
          <a:srgbClr val="000000"/>
        </a:solidFill>
        <a:latin typeface="Times New Roman" pitchFamily="-84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84" charset="0"/>
      <a:defRPr sz="1200" kern="1200">
        <a:solidFill>
          <a:srgbClr val="000000"/>
        </a:solidFill>
        <a:latin typeface="Times New Roman" pitchFamily="-84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84" charset="0"/>
      <a:defRPr sz="1200" kern="1200">
        <a:solidFill>
          <a:srgbClr val="000000"/>
        </a:solidFill>
        <a:latin typeface="Times New Roman" pitchFamily="-8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C54658-3349-F749-BA68-B3DBE244406D}" type="slidenum">
              <a:rPr lang="en-US"/>
              <a:pPr/>
              <a:t>1</a:t>
            </a:fld>
            <a:endParaRPr lang="en-US"/>
          </a:p>
        </p:txBody>
      </p:sp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28788" y="846138"/>
            <a:ext cx="4316412" cy="3236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9775" y="4402138"/>
            <a:ext cx="6292850" cy="47418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0" tIns="24695" rIns="0" bIns="0">
            <a:prstTxWarp prst="textNoShape">
              <a:avLst/>
            </a:prstTxWarp>
          </a:bodyPr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>
                <a:ea typeface="Arial Unicode MS" pitchFamily="-84" charset="0"/>
                <a:cs typeface="Arial Unicode MS" pitchFamily="-84" charset="0"/>
              </a:rPr>
              <a:t>NSF Funded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EC203C-CE87-0742-B58D-46988F8E15B2}" type="slidenum">
              <a:rPr lang="en-US"/>
              <a:pPr/>
              <a:t>17</a:t>
            </a:fld>
            <a:endParaRPr lang="en-US"/>
          </a:p>
        </p:txBody>
      </p:sp>
      <p:sp>
        <p:nvSpPr>
          <p:cNvPr id="337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28788" y="846138"/>
            <a:ext cx="4316412" cy="3236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9775" y="4402138"/>
            <a:ext cx="6292850" cy="47418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0" tIns="24695" rIns="0" bIns="0">
            <a:prstTxWarp prst="textNoShape">
              <a:avLst/>
            </a:prstTxWarp>
          </a:bodyPr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dirty="0">
                <a:ea typeface="Arial Unicode MS" pitchFamily="-84" charset="0"/>
                <a:cs typeface="Arial Unicode MS" pitchFamily="-84" charset="0"/>
              </a:rPr>
              <a:t>boxed nodes are inputs (values provided), circled nodes are random variables, shaded nodes are observables during learning, bold arrow </a:t>
            </a:r>
            <a:r>
              <a:rPr lang="en-US" sz="2800" dirty="0" smtClean="0">
                <a:ea typeface="Arial Unicode MS" pitchFamily="-84" charset="0"/>
                <a:cs typeface="Arial Unicode MS" pitchFamily="-84" charset="0"/>
              </a:rPr>
              <a:t>indicates </a:t>
            </a:r>
            <a:r>
              <a:rPr lang="en-US" sz="2800" dirty="0">
                <a:ea typeface="Arial Unicode MS" pitchFamily="-84" charset="0"/>
                <a:cs typeface="Arial Unicode MS" pitchFamily="-84" charset="0"/>
              </a:rPr>
              <a:t>probability distribution is fixed (not learned)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81FADB-6222-9D4E-964E-D0A48257FBB4}" type="slidenum">
              <a:rPr lang="en-US"/>
              <a:pPr/>
              <a:t>18</a:t>
            </a:fld>
            <a:endParaRPr lang="en-US"/>
          </a:p>
        </p:txBody>
      </p:sp>
      <p:sp>
        <p:nvSpPr>
          <p:cNvPr id="348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28788" y="846138"/>
            <a:ext cx="4316412" cy="3236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9775" y="4402138"/>
            <a:ext cx="6292850" cy="47418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7466D6-1557-BD42-8F36-D726FAC59511}" type="slidenum">
              <a:rPr lang="en-US"/>
              <a:pPr/>
              <a:t>19</a:t>
            </a:fld>
            <a:endParaRPr lang="en-US"/>
          </a:p>
        </p:txBody>
      </p:sp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28788" y="846138"/>
            <a:ext cx="4316412" cy="3236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9775" y="4402138"/>
            <a:ext cx="6292850" cy="47418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44F188-42C9-9840-9DC1-252F00D8C736}" type="slidenum">
              <a:rPr lang="en-US"/>
              <a:pPr/>
              <a:t>20</a:t>
            </a:fld>
            <a:endParaRPr lang="en-US"/>
          </a:p>
        </p:txBody>
      </p:sp>
      <p:sp>
        <p:nvSpPr>
          <p:cNvPr id="368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28788" y="846138"/>
            <a:ext cx="4316412" cy="3236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9775" y="4402138"/>
            <a:ext cx="6292850" cy="47418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C5836B-B73C-0A4B-B845-CA45192582AF}" type="slidenum">
              <a:rPr lang="en-US"/>
              <a:pPr/>
              <a:t>21</a:t>
            </a:fld>
            <a:endParaRPr lang="en-US"/>
          </a:p>
        </p:txBody>
      </p:sp>
      <p:sp>
        <p:nvSpPr>
          <p:cNvPr id="378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28788" y="846138"/>
            <a:ext cx="4316412" cy="3236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9775" y="4402138"/>
            <a:ext cx="6292850" cy="47418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350772-E9D0-564F-B686-D4A23A2C9E0F}" type="slidenum">
              <a:rPr lang="en-US"/>
              <a:pPr/>
              <a:t>22</a:t>
            </a:fld>
            <a:endParaRPr lang="en-US"/>
          </a:p>
        </p:txBody>
      </p:sp>
      <p:sp>
        <p:nvSpPr>
          <p:cNvPr id="389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28788" y="846138"/>
            <a:ext cx="4316412" cy="3236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9775" y="4402138"/>
            <a:ext cx="6292850" cy="47418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BDD2DA-AB1D-C045-8CDE-0182B90E0D56}" type="slidenum">
              <a:rPr lang="en-US"/>
              <a:pPr/>
              <a:t>23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28788" y="846138"/>
            <a:ext cx="4316412" cy="3236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9775" y="4402138"/>
            <a:ext cx="6292850" cy="47418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5D433E-4BB2-A947-8402-94340448A327}" type="slidenum">
              <a:rPr lang="en-US"/>
              <a:pPr/>
              <a:t>24</a:t>
            </a:fld>
            <a:endParaRPr lang="en-US"/>
          </a:p>
        </p:txBody>
      </p:sp>
      <p:sp>
        <p:nvSpPr>
          <p:cNvPr id="419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28788" y="846138"/>
            <a:ext cx="4316412" cy="3236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9775" y="4402138"/>
            <a:ext cx="6292850" cy="47418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5B8186-F7C5-B948-81E8-C8D6ED550032}" type="slidenum">
              <a:rPr lang="en-US"/>
              <a:pPr/>
              <a:t>33</a:t>
            </a:fld>
            <a:endParaRPr lang="en-US"/>
          </a:p>
        </p:txBody>
      </p:sp>
      <p:sp>
        <p:nvSpPr>
          <p:cNvPr id="430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28788" y="846138"/>
            <a:ext cx="4316412" cy="3236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9775" y="4402138"/>
            <a:ext cx="6292850" cy="47418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E0E24B-2A31-724F-9C77-B13BDC126B42}" type="slidenum">
              <a:rPr lang="en-US"/>
              <a:pPr/>
              <a:t>34</a:t>
            </a:fld>
            <a:endParaRPr lang="en-US"/>
          </a:p>
        </p:txBody>
      </p:sp>
      <p:sp>
        <p:nvSpPr>
          <p:cNvPr id="440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28788" y="846138"/>
            <a:ext cx="4316412" cy="3236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9775" y="4402138"/>
            <a:ext cx="6292850" cy="47418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" y="4777740"/>
            <a:ext cx="6217920" cy="45262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42451">
              <a:tabLst>
                <a:tab pos="42451" algn="l"/>
                <a:tab pos="551863" algn="l"/>
                <a:tab pos="1061276" algn="l"/>
                <a:tab pos="1570688" algn="l"/>
                <a:tab pos="2080100" algn="l"/>
                <a:tab pos="2589512" algn="l"/>
                <a:tab pos="3098924" algn="l"/>
                <a:tab pos="3608337" algn="l"/>
                <a:tab pos="4117749" algn="l"/>
                <a:tab pos="4627161" algn="l"/>
                <a:tab pos="5136573" algn="l"/>
                <a:tab pos="5645986" algn="l"/>
                <a:tab pos="6155398" algn="l"/>
                <a:tab pos="6664810" algn="l"/>
                <a:tab pos="7174222" algn="l"/>
                <a:tab pos="7683635" algn="l"/>
                <a:tab pos="8193047" algn="l"/>
                <a:tab pos="8702459" algn="l"/>
                <a:tab pos="9211871" algn="l"/>
                <a:tab pos="9721284" algn="l"/>
                <a:tab pos="10230696" algn="l"/>
              </a:tabLst>
            </a:pPr>
            <a:endParaRPr lang="en-US" sz="25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2362B9-4293-F94B-8440-B8BC2B718118}" type="slidenum">
              <a:rPr lang="en-US"/>
              <a:pPr/>
              <a:t>5</a:t>
            </a:fld>
            <a:endParaRPr lang="en-US"/>
          </a:p>
        </p:txBody>
      </p:sp>
      <p:sp>
        <p:nvSpPr>
          <p:cNvPr id="256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28788" y="846138"/>
            <a:ext cx="4316412" cy="3236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9775" y="4402138"/>
            <a:ext cx="6292850" cy="47418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9C82F2-1B32-854F-9D49-D69B9921F9CA}" type="slidenum">
              <a:rPr lang="en-US"/>
              <a:pPr/>
              <a:t>6</a:t>
            </a:fld>
            <a:endParaRPr lang="en-US"/>
          </a:p>
        </p:txBody>
      </p:sp>
      <p:sp>
        <p:nvSpPr>
          <p:cNvPr id="266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28788" y="846138"/>
            <a:ext cx="4316412" cy="3236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9775" y="4402138"/>
            <a:ext cx="6292850" cy="47418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8E2493-C787-0340-ABDA-DD08543B97A2}" type="slidenum">
              <a:rPr lang="en-US"/>
              <a:pPr/>
              <a:t>11</a:t>
            </a:fld>
            <a:endParaRPr lang="en-US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28788" y="846138"/>
            <a:ext cx="4316412" cy="3236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9775" y="4402138"/>
            <a:ext cx="6292850" cy="47418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7782E7-C565-604F-AF79-57F52D73E6C6}" type="slidenum">
              <a:rPr lang="en-US"/>
              <a:pPr/>
              <a:t>13</a:t>
            </a:fld>
            <a:endParaRPr lang="en-US"/>
          </a:p>
        </p:txBody>
      </p:sp>
      <p:sp>
        <p:nvSpPr>
          <p:cNvPr id="307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28788" y="846138"/>
            <a:ext cx="4316412" cy="3236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9775" y="4402138"/>
            <a:ext cx="6292850" cy="47418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0" tIns="24695" rIns="0" bIns="0">
            <a:prstTxWarp prst="textNoShape">
              <a:avLst/>
            </a:prstTxWarp>
          </a:bodyPr>
          <a:lstStyle/>
          <a:p>
            <a:pPr marL="863600" lvl="2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>
                <a:ea typeface="Arial Unicode MS" pitchFamily="-84" charset="0"/>
                <a:cs typeface="Arial Unicode MS" pitchFamily="-84" charset="0"/>
              </a:rPr>
              <a:t>roomIsGreen </a:t>
            </a:r>
            <a:r>
              <a:rPr lang="en-US" sz="2800">
                <a:ea typeface="Arial Unicode MS" pitchFamily="-84" charset="0"/>
                <a:cs typeface="Arial Unicode MS" pitchFamily="-84" charset="0"/>
              </a:rPr>
              <a:t>applies to “green” to agentInRoom and blockInRoom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0BCB9A-24F3-DD41-8CD6-56B6F7506840}" type="slidenum">
              <a:rPr lang="en-US"/>
              <a:pPr/>
              <a:t>14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28788" y="846138"/>
            <a:ext cx="4316412" cy="3236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9775" y="4402138"/>
            <a:ext cx="6292850" cy="47418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82627A-B5DC-7A40-8361-76919B8A460D}" type="slidenum">
              <a:rPr lang="en-US"/>
              <a:pPr/>
              <a:t>15</a:t>
            </a:fld>
            <a:endParaRPr lang="en-US"/>
          </a:p>
        </p:txBody>
      </p:sp>
      <p:sp>
        <p:nvSpPr>
          <p:cNvPr id="327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28788" y="846138"/>
            <a:ext cx="4316412" cy="3236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9775" y="4402138"/>
            <a:ext cx="6292850" cy="47418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EC203C-CE87-0742-B58D-46988F8E15B2}" type="slidenum">
              <a:rPr lang="en-US"/>
              <a:pPr/>
              <a:t>16</a:t>
            </a:fld>
            <a:endParaRPr lang="en-US"/>
          </a:p>
        </p:txBody>
      </p:sp>
      <p:sp>
        <p:nvSpPr>
          <p:cNvPr id="337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28788" y="846138"/>
            <a:ext cx="4316412" cy="3236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9775" y="4402138"/>
            <a:ext cx="6292850" cy="47418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0" tIns="24695" rIns="0" bIns="0">
            <a:prstTxWarp prst="textNoShape">
              <a:avLst/>
            </a:prstTxWarp>
          </a:bodyPr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dirty="0">
                <a:ea typeface="Arial Unicode MS" pitchFamily="-84" charset="0"/>
                <a:cs typeface="Arial Unicode MS" pitchFamily="-84" charset="0"/>
              </a:rPr>
              <a:t>boxed nodes are inputs (values provided), circled nodes are random variables, shaded nodes are observables during learning, bold arrow</a:t>
            </a:r>
            <a:r>
              <a:rPr lang="en-US" sz="2800" dirty="0" smtClean="0">
                <a:ea typeface="Arial Unicode MS" pitchFamily="-84" charset="0"/>
                <a:cs typeface="Arial Unicode MS" pitchFamily="-84" charset="0"/>
              </a:rPr>
              <a:t> indicates</a:t>
            </a:r>
            <a:r>
              <a:rPr lang="en-US" sz="2800" baseline="0" dirty="0" smtClean="0">
                <a:ea typeface="Arial Unicode MS" pitchFamily="-84" charset="0"/>
                <a:cs typeface="Arial Unicode MS" pitchFamily="-84" charset="0"/>
              </a:rPr>
              <a:t> </a:t>
            </a:r>
            <a:r>
              <a:rPr lang="en-US" sz="2800" dirty="0" smtClean="0">
                <a:ea typeface="Arial Unicode MS" pitchFamily="-84" charset="0"/>
                <a:cs typeface="Arial Unicode MS" pitchFamily="-84" charset="0"/>
              </a:rPr>
              <a:t>probability </a:t>
            </a:r>
            <a:r>
              <a:rPr lang="en-US" sz="2800" dirty="0">
                <a:ea typeface="Arial Unicode MS" pitchFamily="-84" charset="0"/>
                <a:cs typeface="Arial Unicode MS" pitchFamily="-84" charset="0"/>
              </a:rPr>
              <a:t>distribution is fixed (not learned)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472962D-D987-CD43-B8BB-916E285662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457E9C-9EC1-FA43-BB96-2C6CBB777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7D374-1F8A-DC44-91E5-46FC4AE6CE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FA4E5BB-DBD4-CB4B-97B6-1C64963281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DB0A8A1-B474-DF4B-9E3E-1E6D50C50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0124C81-9746-794B-9B9E-22AD07C54D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0022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800225"/>
            <a:ext cx="44592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13884E8-7818-6E42-AC5E-F90EF588C2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8A6B5EA-6192-794B-A707-0842A6FD35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0BBA8C8-1673-2D4D-8ED8-5B93AADEA1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D3C5F5-C995-1341-97EE-AA817B24FD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335E2A-2CEF-A24E-BD00-8C745D530A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541EE7-4E4F-F043-94BC-71548D8769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D284047-F562-844E-9147-184D825499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15CB1B-F85C-2D43-8318-1D4A1791E5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7263" y="576263"/>
            <a:ext cx="2266950" cy="5607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576263"/>
            <a:ext cx="6651625" cy="5607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7407FF-4DCA-EC4B-9906-7C70FC298F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576263"/>
            <a:ext cx="7197725" cy="719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2852738" y="6886575"/>
            <a:ext cx="4332287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185025" y="6886575"/>
            <a:ext cx="1681163" cy="519113"/>
          </a:xfrm>
        </p:spPr>
        <p:txBody>
          <a:bodyPr/>
          <a:lstStyle>
            <a:lvl1pPr>
              <a:defRPr smtClean="0"/>
            </a:lvl1pPr>
          </a:lstStyle>
          <a:p>
            <a:fld id="{A9907846-AE92-4C40-9E84-6CAFE6BC84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3CF7BC-8DEB-1940-AB5A-D3C05B8988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7670FBE-F336-F54B-BC25-E2810A9A0C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E263AA-21C3-234F-A0A3-4CD5536799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56CB651-9549-5D4C-8D13-7EE004F2EF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593F608-AE5D-7D4B-9A07-DCAB66D9C6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EC8AD3-A672-314D-ADC0-F81C380338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C5E0E0F-9586-AB4E-BA43-E7B788D92F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0F998E63-5925-5848-9FC9-A3500F5F718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4400">
          <a:solidFill>
            <a:srgbClr val="000000"/>
          </a:solidFill>
          <a:latin typeface="Times New Roman" pitchFamily="-84" charset="0"/>
          <a:ea typeface="Arial Unicode MS" pitchFamily="-84" charset="0"/>
          <a:cs typeface="Arial Unicode MS" pitchFamily="-84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4400">
          <a:solidFill>
            <a:srgbClr val="000000"/>
          </a:solidFill>
          <a:latin typeface="Times New Roman" pitchFamily="-84" charset="0"/>
          <a:ea typeface="Arial Unicode MS" pitchFamily="-84" charset="0"/>
          <a:cs typeface="Arial Unicode MS" pitchFamily="-84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4400">
          <a:solidFill>
            <a:srgbClr val="000000"/>
          </a:solidFill>
          <a:latin typeface="Times New Roman" pitchFamily="-84" charset="0"/>
          <a:ea typeface="Arial Unicode MS" pitchFamily="-84" charset="0"/>
          <a:cs typeface="Arial Unicode MS" pitchFamily="-84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4400">
          <a:solidFill>
            <a:srgbClr val="000000"/>
          </a:solidFill>
          <a:latin typeface="Times New Roman" pitchFamily="-84" charset="0"/>
          <a:ea typeface="Arial Unicode MS" pitchFamily="-84" charset="0"/>
          <a:cs typeface="Arial Unicode MS" pitchFamily="-84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4400">
          <a:solidFill>
            <a:srgbClr val="000000"/>
          </a:solidFill>
          <a:latin typeface="Times New Roman" pitchFamily="-84" charset="0"/>
          <a:ea typeface="Arial Unicode MS" pitchFamily="-84" charset="0"/>
          <a:cs typeface="Arial Unicode MS" pitchFamily="-84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4400">
          <a:solidFill>
            <a:srgbClr val="000000"/>
          </a:solidFill>
          <a:latin typeface="Times New Roman" pitchFamily="-84" charset="0"/>
          <a:ea typeface="Arial Unicode MS" pitchFamily="-84" charset="0"/>
          <a:cs typeface="Arial Unicode MS" pitchFamily="-84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4400">
          <a:solidFill>
            <a:srgbClr val="000000"/>
          </a:solidFill>
          <a:latin typeface="Times New Roman" pitchFamily="-84" charset="0"/>
          <a:ea typeface="Arial Unicode MS" pitchFamily="-84" charset="0"/>
          <a:cs typeface="Arial Unicode MS" pitchFamily="-84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4400">
          <a:solidFill>
            <a:srgbClr val="000000"/>
          </a:solidFill>
          <a:latin typeface="Times New Roman" pitchFamily="-84" charset="0"/>
          <a:ea typeface="Arial Unicode MS" pitchFamily="-84" charset="0"/>
          <a:cs typeface="Arial Unicode MS" pitchFamily="-8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-84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-84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-84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-84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84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84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84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84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84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0079038" cy="7559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576263"/>
            <a:ext cx="7197725" cy="719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00225"/>
            <a:ext cx="9070975" cy="438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293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2852738" y="6886575"/>
            <a:ext cx="4332287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185025" y="6886575"/>
            <a:ext cx="168116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F5F37706-B3CD-A541-B233-BF10E5D044A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867775" y="6373813"/>
            <a:ext cx="868363" cy="873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400">
          <a:solidFill>
            <a:srgbClr val="000000"/>
          </a:solidFill>
          <a:latin typeface="Times New Roman" pitchFamily="-84" charset="0"/>
          <a:ea typeface="Arial Unicode MS" pitchFamily="-84" charset="0"/>
          <a:cs typeface="Arial Unicode MS" pitchFamily="-8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400">
          <a:solidFill>
            <a:srgbClr val="000000"/>
          </a:solidFill>
          <a:latin typeface="Times New Roman" pitchFamily="-84" charset="0"/>
          <a:ea typeface="Arial Unicode MS" pitchFamily="-84" charset="0"/>
          <a:cs typeface="Arial Unicode MS" pitchFamily="-8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400">
          <a:solidFill>
            <a:srgbClr val="000000"/>
          </a:solidFill>
          <a:latin typeface="Times New Roman" pitchFamily="-84" charset="0"/>
          <a:ea typeface="Arial Unicode MS" pitchFamily="-84" charset="0"/>
          <a:cs typeface="Arial Unicode MS" pitchFamily="-8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400">
          <a:solidFill>
            <a:srgbClr val="000000"/>
          </a:solidFill>
          <a:latin typeface="Times New Roman" pitchFamily="-84" charset="0"/>
          <a:ea typeface="Arial Unicode MS" pitchFamily="-84" charset="0"/>
          <a:cs typeface="Arial Unicode MS" pitchFamily="-8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400">
          <a:solidFill>
            <a:srgbClr val="000000"/>
          </a:solidFill>
          <a:latin typeface="Times New Roman" pitchFamily="-84" charset="0"/>
          <a:ea typeface="Arial Unicode MS" pitchFamily="-84" charset="0"/>
          <a:cs typeface="Arial Unicode MS" pitchFamily="-8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400">
          <a:solidFill>
            <a:srgbClr val="000000"/>
          </a:solidFill>
          <a:latin typeface="Times New Roman" pitchFamily="-84" charset="0"/>
          <a:ea typeface="Arial Unicode MS" pitchFamily="-84" charset="0"/>
          <a:cs typeface="Arial Unicode MS" pitchFamily="-8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400">
          <a:solidFill>
            <a:srgbClr val="000000"/>
          </a:solidFill>
          <a:latin typeface="Times New Roman" pitchFamily="-84" charset="0"/>
          <a:ea typeface="Arial Unicode MS" pitchFamily="-84" charset="0"/>
          <a:cs typeface="Arial Unicode MS" pitchFamily="-8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84" charset="0"/>
        <a:defRPr sz="3400">
          <a:solidFill>
            <a:srgbClr val="000000"/>
          </a:solidFill>
          <a:latin typeface="Times New Roman" pitchFamily="-84" charset="0"/>
          <a:ea typeface="Arial Unicode MS" pitchFamily="-84" charset="0"/>
          <a:cs typeface="Arial Unicode MS" pitchFamily="-8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-84" charset="0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-84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-84" charset="0"/>
        <a:defRPr sz="26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-84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84" charset="0"/>
        <a:defRPr sz="2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84" charset="0"/>
        <a:defRPr sz="2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84" charset="0"/>
        <a:defRPr sz="2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84" charset="0"/>
        <a:defRPr sz="2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84" charset="0"/>
        <a:defRPr sz="2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20712" y="1722437"/>
            <a:ext cx="8815387" cy="1219200"/>
          </a:xfrm>
          <a:ln/>
        </p:spPr>
        <p:txBody>
          <a:bodyPr tIns="22932"/>
          <a:lstStyle/>
          <a:p>
            <a:pPr algn="ctr">
              <a:lnSpc>
                <a:spcPct val="120000"/>
              </a:lnSpc>
              <a:spcAft>
                <a:spcPts val="24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b="1" dirty="0" err="1" smtClean="0"/>
              <a:t>Subgoal</a:t>
            </a:r>
            <a:r>
              <a:rPr lang="en-US" sz="3200" b="1" dirty="0" smtClean="0"/>
              <a:t> Discovery and Language Learning in Reinforcement Learning Agents </a:t>
            </a:r>
            <a:endParaRPr lang="en-US" sz="3200" b="1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3322637"/>
            <a:ext cx="9072562" cy="3657600"/>
          </a:xfrm>
          <a:prstGeom prst="rect">
            <a:avLst/>
          </a:prstGeom>
          <a:noFill/>
          <a:ln/>
        </p:spPr>
        <p:txBody>
          <a:bodyPr lIns="0" tIns="28224" rIns="0" bIns="0" anchor="t">
            <a:prstTxWarp prst="textNoShape">
              <a:avLst/>
            </a:prstTxWarp>
          </a:bodyPr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 smtClean="0"/>
              <a:t>Marie desJardins</a:t>
            </a:r>
            <a:br>
              <a:rPr lang="en-US" sz="3200" dirty="0" smtClean="0"/>
            </a:br>
            <a:r>
              <a:rPr lang="en-US" sz="3200" dirty="0" smtClean="0"/>
              <a:t>University of Maryland, Baltimore County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 smtClean="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200" dirty="0" err="1" smtClean="0"/>
              <a:t>Université</a:t>
            </a:r>
            <a:r>
              <a:rPr lang="en-US" sz="2200" dirty="0" smtClean="0"/>
              <a:t> Paris Descartes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200" dirty="0" smtClean="0"/>
              <a:t>September</a:t>
            </a:r>
            <a:r>
              <a:rPr lang="en-US" sz="2200" dirty="0" smtClean="0"/>
              <a:t> 30, </a:t>
            </a:r>
            <a:r>
              <a:rPr lang="en-US" sz="2200" dirty="0" smtClean="0"/>
              <a:t>2014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200" dirty="0" smtClean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b="1" i="1" dirty="0" smtClean="0"/>
              <a:t>Collaborators: 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/>
              <a:t>Dr. Michael Littman and Dr. James </a:t>
            </a:r>
            <a:r>
              <a:rPr lang="en-US" sz="2000" i="1" dirty="0" err="1" smtClean="0"/>
              <a:t>MacGlashan</a:t>
            </a:r>
            <a:r>
              <a:rPr lang="en-US" sz="2000" i="1" dirty="0" smtClean="0"/>
              <a:t> (Brown University)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/>
              <a:t>Dr. </a:t>
            </a:r>
            <a:r>
              <a:rPr lang="en-US" sz="2000" i="1" dirty="0" err="1" smtClean="0"/>
              <a:t>Smaranda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Muresan</a:t>
            </a:r>
            <a:r>
              <a:rPr lang="en-US" sz="2000" i="1" dirty="0" smtClean="0"/>
              <a:t> (Columbia University)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/>
              <a:t>Shawn Squire, </a:t>
            </a:r>
            <a:r>
              <a:rPr lang="en-US" sz="2000" i="1" dirty="0" err="1" smtClean="0"/>
              <a:t>Nicholay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Topin</a:t>
            </a:r>
            <a:r>
              <a:rPr lang="en-US" sz="2000" i="1" dirty="0" smtClean="0"/>
              <a:t>, Nick </a:t>
            </a:r>
            <a:r>
              <a:rPr lang="en-US" sz="2000" i="1" dirty="0" err="1" smtClean="0"/>
              <a:t>Haltemeyer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Tenji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Tembo</a:t>
            </a:r>
            <a:r>
              <a:rPr lang="en-US" sz="2000" i="1" dirty="0" smtClean="0"/>
              <a:t>, Michael </a:t>
            </a:r>
            <a:r>
              <a:rPr lang="en-US" sz="2000" i="1" dirty="0" err="1" smtClean="0"/>
              <a:t>Bishoff</a:t>
            </a:r>
            <a:r>
              <a:rPr lang="en-US" sz="2000" i="1" dirty="0" smtClean="0"/>
              <a:t>, </a:t>
            </a:r>
            <a:br>
              <a:rPr lang="en-US" sz="2000" i="1" dirty="0" smtClean="0"/>
            </a:br>
            <a:r>
              <a:rPr lang="en-US" sz="2000" i="1" dirty="0" smtClean="0"/>
              <a:t>	Rose </a:t>
            </a:r>
            <a:r>
              <a:rPr lang="en-US" sz="2000" i="1" dirty="0" err="1" smtClean="0"/>
              <a:t>Carignan</a:t>
            </a:r>
            <a:r>
              <a:rPr lang="en-US" sz="2000" i="1" dirty="0" smtClean="0"/>
              <a:t>, and Nathaniel Lam (UMBC)</a:t>
            </a:r>
            <a:endParaRPr lang="en-US" sz="2200" i="1" dirty="0"/>
          </a:p>
        </p:txBody>
      </p:sp>
    </p:spTree>
  </p:cSld>
  <p:clrMapOvr>
    <a:masterClrMapping/>
  </p:clrMapOvr>
  <p:transition spd="med" advTm="1024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Structure</a:t>
            </a:r>
            <a:endParaRPr lang="en-US" dirty="0"/>
          </a:p>
        </p:txBody>
      </p:sp>
      <p:grpSp>
        <p:nvGrpSpPr>
          <p:cNvPr id="3" name="组合 7"/>
          <p:cNvGrpSpPr/>
          <p:nvPr/>
        </p:nvGrpSpPr>
        <p:grpSpPr>
          <a:xfrm>
            <a:off x="846587" y="3307355"/>
            <a:ext cx="8387454" cy="1181207"/>
            <a:chOff x="714348" y="3000372"/>
            <a:chExt cx="7608147" cy="1071570"/>
          </a:xfrm>
        </p:grpSpPr>
        <p:sp>
          <p:nvSpPr>
            <p:cNvPr id="5" name="矩形 4"/>
            <p:cNvSpPr/>
            <p:nvPr/>
          </p:nvSpPr>
          <p:spPr>
            <a:xfrm>
              <a:off x="714348" y="3000372"/>
              <a:ext cx="2786082" cy="10715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100" dirty="0"/>
                <a:t>Semantic Parsing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750595" y="3000372"/>
              <a:ext cx="3571900" cy="10715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3100" dirty="0"/>
                <a:t>Inverse Reinforcement Learning (IRL)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17563" y="5433528"/>
            <a:ext cx="7245500" cy="118120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en-US" sz="3100" dirty="0"/>
              <a:t>Task Abstraction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1810514" y="4961045"/>
            <a:ext cx="944966" cy="17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>
            <a:off x="7010123" y="4960169"/>
            <a:ext cx="944966" cy="175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2284797" y="4961045"/>
            <a:ext cx="944966" cy="175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H="1" flipV="1">
            <a:off x="6537591" y="4960169"/>
            <a:ext cx="944966" cy="17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87519" y="1732412"/>
            <a:ext cx="8426831" cy="994664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r>
              <a:rPr lang="en-US" sz="3100" dirty="0"/>
              <a:t>Object-oriented Markov Decision Process </a:t>
            </a:r>
          </a:p>
          <a:p>
            <a:r>
              <a:rPr lang="en-US" sz="3100" dirty="0"/>
              <a:t>(OO-MDP) </a:t>
            </a:r>
            <a:r>
              <a:rPr lang="en-US" sz="2200" dirty="0"/>
              <a:t>[</a:t>
            </a:r>
            <a:r>
              <a:rPr lang="en-US" sz="2200" dirty="0" err="1"/>
              <a:t>Diuk</a:t>
            </a:r>
            <a:r>
              <a:rPr lang="en-US" sz="2200" dirty="0"/>
              <a:t> et al., 2008]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Learning to Interpret Natural Language Instructions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8B34D2C-13E2-9443-85B3-2CE496112A87}" type="slidenum">
              <a:rPr lang="en-US"/>
              <a:pPr/>
              <a:t>11</a:t>
            </a:fld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998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/>
              <a:t>Representation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00225"/>
            <a:ext cx="90725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Tasks are represented using Object-Oriented Markov Decision Processes (OO-MDP)</a:t>
            </a:r>
            <a:endParaRPr lang="en-US" dirty="0" smtClean="0"/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The OO-MDP defines the relationships </a:t>
            </a:r>
            <a:r>
              <a:rPr lang="en-US" dirty="0"/>
              <a:t>between objects</a:t>
            </a:r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Each state </a:t>
            </a:r>
            <a:r>
              <a:rPr lang="en-US" dirty="0" smtClean="0"/>
              <a:t>is represented by:</a:t>
            </a:r>
          </a:p>
          <a:p>
            <a:pPr marL="863600" lvl="1" indent="-323850">
              <a:buSzPct val="75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An u</a:t>
            </a:r>
            <a:r>
              <a:rPr lang="en-US" dirty="0" smtClean="0"/>
              <a:t>nordered set of instantiated objects</a:t>
            </a:r>
          </a:p>
          <a:p>
            <a:pPr marL="863600" lvl="1" indent="-323850">
              <a:buSzPct val="75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A set of p</a:t>
            </a:r>
            <a:r>
              <a:rPr lang="en-US" dirty="0" smtClean="0"/>
              <a:t>ropositional </a:t>
            </a:r>
            <a:r>
              <a:rPr lang="en-US" dirty="0"/>
              <a:t>functions that operate on objects</a:t>
            </a:r>
            <a:endParaRPr lang="en-US" dirty="0" smtClean="0"/>
          </a:p>
          <a:p>
            <a:pPr marL="863600" lvl="1" indent="-323850">
              <a:buSzPct val="75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A goal description (set of states or propositional description of goal states)</a:t>
            </a:r>
            <a:endParaRPr lang="en-US" dirty="0"/>
          </a:p>
        </p:txBody>
      </p:sp>
    </p:spTree>
  </p:cSld>
  <p:clrMapOvr>
    <a:masterClrMapping/>
  </p:clrMapOvr>
  <p:transition spd="med" advTm="1024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832971" y="2044910"/>
            <a:ext cx="4603855" cy="37677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31495" bIns="0">
            <a:spAutoFit/>
          </a:bodyPr>
          <a:lstStyle/>
          <a:p>
            <a:pPr marL="30757"/>
            <a:r>
              <a:rPr lang="en-US" sz="2600" dirty="0">
                <a:latin typeface="Calibri" pitchFamily="34" charset="0"/>
                <a:ea typeface="Gill Sans" charset="0"/>
                <a:cs typeface="Gill Sans" charset="0"/>
              </a:rPr>
              <a:t>“Push the star into the teal room”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846587" y="3307355"/>
            <a:ext cx="8387454" cy="1181207"/>
            <a:chOff x="714348" y="3000372"/>
            <a:chExt cx="7608147" cy="1071570"/>
          </a:xfrm>
        </p:grpSpPr>
        <p:sp>
          <p:nvSpPr>
            <p:cNvPr id="5" name="矩形 4"/>
            <p:cNvSpPr/>
            <p:nvPr/>
          </p:nvSpPr>
          <p:spPr>
            <a:xfrm>
              <a:off x="714348" y="3000372"/>
              <a:ext cx="2786082" cy="10715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100" dirty="0"/>
                <a:t>Semantic Parsing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750595" y="3000372"/>
              <a:ext cx="3571900" cy="10715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3100" dirty="0"/>
                <a:t>Inverse Reinforcement Learning (IRL)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17563" y="5433528"/>
            <a:ext cx="7245500" cy="1181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en-US" sz="3100" dirty="0"/>
              <a:t>Task Abstraction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1810514" y="4961045"/>
            <a:ext cx="944966" cy="17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1930386" y="2952117"/>
            <a:ext cx="708724" cy="17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>
            <a:off x="7010123" y="4960169"/>
            <a:ext cx="944966" cy="1751"/>
          </a:xfrm>
          <a:prstGeom prst="straightConnector1">
            <a:avLst/>
          </a:prstGeom>
          <a:ln w="381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2284797" y="4961045"/>
            <a:ext cx="944966" cy="17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H="1" flipV="1">
            <a:off x="6537591" y="4960169"/>
            <a:ext cx="944966" cy="17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7049489" y="2952117"/>
            <a:ext cx="708724" cy="17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3"/>
          <p:cNvPicPr>
            <a:picLocks noChangeAspect="1" noChangeArrowheads="1"/>
          </p:cNvPicPr>
          <p:nvPr/>
        </p:nvPicPr>
        <p:blipFill rotWithShape="1">
          <a:blip r:embed="rId2" cstate="print"/>
          <a:srcRect b="13299"/>
          <a:stretch/>
        </p:blipFill>
        <p:spPr bwMode="auto">
          <a:xfrm>
            <a:off x="6254103" y="1350801"/>
            <a:ext cx="2358482" cy="11590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Learning to Interpret Natural Language Instructions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F41581-74F0-5D47-B795-1006C6E3C791}" type="slidenum">
              <a:rPr lang="en-US"/>
              <a:pPr/>
              <a:t>13</a:t>
            </a:fld>
            <a:endParaRPr lang="en-US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998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/>
              <a:t>Semantic Parsing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00225"/>
            <a:ext cx="9072562" cy="4875212"/>
          </a:xfrm>
          <a:ln/>
        </p:spPr>
        <p:txBody>
          <a:bodyPr/>
          <a:lstStyle/>
          <a:p>
            <a:pPr marL="431800" indent="-323850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/>
              <a:t>Approach #1: </a:t>
            </a:r>
            <a:r>
              <a:rPr lang="en-US" dirty="0" smtClean="0"/>
              <a:t>Bag</a:t>
            </a:r>
            <a:r>
              <a:rPr lang="en-US" dirty="0"/>
              <a:t>-of-words multinomial mixture model</a:t>
            </a:r>
          </a:p>
          <a:p>
            <a:pPr marL="863600" lvl="1" indent="-323850">
              <a:buSzPct val="75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Each propositional function</a:t>
            </a:r>
            <a:r>
              <a:rPr lang="en-US" dirty="0" smtClean="0"/>
              <a:t> corresponds to a multinomial </a:t>
            </a:r>
            <a:r>
              <a:rPr lang="en-US" dirty="0"/>
              <a:t>word distribution</a:t>
            </a:r>
          </a:p>
          <a:p>
            <a:pPr marL="863600" lvl="1" indent="-323850">
              <a:buSzPct val="75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Given</a:t>
            </a:r>
            <a:r>
              <a:rPr lang="en-US" dirty="0" smtClean="0"/>
              <a:t> a task</a:t>
            </a:r>
            <a:r>
              <a:rPr lang="en-US" dirty="0"/>
              <a:t>, a word is generated by using a word distribution from</a:t>
            </a:r>
            <a:r>
              <a:rPr lang="en-US" dirty="0" smtClean="0"/>
              <a:t> the task’s </a:t>
            </a:r>
            <a:r>
              <a:rPr lang="en-US" dirty="0"/>
              <a:t>propositional functions</a:t>
            </a:r>
          </a:p>
          <a:p>
            <a:pPr marL="863600" lvl="1" indent="-323850">
              <a:buSzPct val="75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Don’t </a:t>
            </a:r>
            <a:r>
              <a:rPr lang="en-US" dirty="0"/>
              <a:t>need to learn meaning of words in every task </a:t>
            </a:r>
            <a:r>
              <a:rPr lang="en-US" dirty="0" smtClean="0"/>
              <a:t>context</a:t>
            </a:r>
          </a:p>
          <a:p>
            <a:pPr marL="463550" indent="-323850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/>
              <a:t>Approach #2: </a:t>
            </a:r>
            <a:r>
              <a:rPr lang="en-US" dirty="0" smtClean="0"/>
              <a:t>IBM Model 2 grammar-free model</a:t>
            </a:r>
          </a:p>
          <a:p>
            <a:pPr marL="863600" lvl="1" indent="-323850">
              <a:buSzPct val="75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Treat as a statistical translation problem</a:t>
            </a:r>
          </a:p>
          <a:p>
            <a:pPr marL="863600" lvl="1" indent="-323850">
              <a:buSzPct val="75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Statistically model alignment of English and machine translation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Learning to Interpret Natural Language Instructions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33E5D6C-3FC0-1440-9CB6-2F9C3B38399E}" type="slidenum">
              <a:rPr lang="en-US"/>
              <a:pPr/>
              <a:t>14</a:t>
            </a:fld>
            <a:endParaRPr 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998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/>
              <a:t>Inverse Reinforcement Learning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00226"/>
            <a:ext cx="9072562" cy="2665411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Based on Maximum Likelihood Inverse Reinforcement Learning (MLIRL</a:t>
            </a:r>
            <a:r>
              <a:rPr lang="en-US" dirty="0" smtClean="0"/>
              <a:t>)</a:t>
            </a:r>
            <a:r>
              <a:rPr lang="en-US" baseline="30000" dirty="0" smtClean="0"/>
              <a:t>1</a:t>
            </a:r>
            <a:endParaRPr lang="en-US" dirty="0" smtClean="0"/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Takes demonstration of agent behaving optimally</a:t>
            </a:r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Extracts a most probable reward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912" y="5893660"/>
            <a:ext cx="8458200" cy="55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 smtClean="0"/>
              <a:t>1 </a:t>
            </a:r>
            <a:r>
              <a:rPr lang="en-US" sz="1600" dirty="0" err="1" smtClean="0"/>
              <a:t>Babeș¸</a:t>
            </a:r>
            <a:r>
              <a:rPr lang="en-US" sz="1600" dirty="0" err="1" smtClean="0"/>
              <a:t>-</a:t>
            </a:r>
            <a:r>
              <a:rPr lang="en-US" sz="1600" dirty="0" err="1" smtClean="0"/>
              <a:t>Vroman</a:t>
            </a:r>
            <a:r>
              <a:rPr lang="en-US" sz="1600" dirty="0" smtClean="0"/>
              <a:t>, </a:t>
            </a:r>
            <a:r>
              <a:rPr lang="en-US" sz="1600" dirty="0" err="1" smtClean="0"/>
              <a:t>Marivate</a:t>
            </a:r>
            <a:r>
              <a:rPr lang="en-US" sz="1600" dirty="0" smtClean="0"/>
              <a:t>, Subramanian</a:t>
            </a:r>
            <a:r>
              <a:rPr lang="en-US" sz="1600" dirty="0" smtClean="0"/>
              <a:t>,</a:t>
            </a:r>
            <a:r>
              <a:rPr lang="en-US" sz="1600" dirty="0" smtClean="0"/>
              <a:t> and Littman, “Apprenticeship </a:t>
            </a:r>
            <a:r>
              <a:rPr lang="en-US" sz="1600" dirty="0" smtClean="0"/>
              <a:t>learning about </a:t>
            </a:r>
            <a:r>
              <a:rPr lang="en-US" sz="1600" dirty="0" smtClean="0"/>
              <a:t>multiple intentions,” ICML 2011.</a:t>
            </a:r>
            <a:endParaRPr 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Learning to Interpret Natural Language Instructions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3F23CFF-C3D3-2244-93B2-8D8D18D7A7C4}" type="slidenum">
              <a:rPr lang="en-US"/>
              <a:pPr/>
              <a:t>15</a:t>
            </a:fld>
            <a:endParaRPr lang="en-US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998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/>
              <a:t>Task Abstraction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00225"/>
            <a:ext cx="90725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Handles abstraction of domain into first-order logic</a:t>
            </a:r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Grounds generated first-order logic to domain</a:t>
            </a:r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Performs expectation maximization between SP and IRL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Learning to Interpret Natural Language Instructions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A01433-3F19-8040-87C8-2D2DB3CD92F0}" type="slidenum">
              <a:rPr lang="en-US"/>
              <a:pPr/>
              <a:t>16</a:t>
            </a:fld>
            <a:endParaRPr lang="en-US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998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/>
              <a:t>Generative Model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6788" y="2279650"/>
            <a:ext cx="7531100" cy="3265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 bwMode="auto">
          <a:xfrm>
            <a:off x="5116512" y="5913437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5116512" y="6369049"/>
            <a:ext cx="8382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1001712" y="5722937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8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Times New Roman" pitchFamily="-8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001712" y="6294437"/>
            <a:ext cx="4572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8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Times New Roman" pitchFamily="-8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11312" y="568483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8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Times New Roman" pitchFamily="-8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7112" y="5761037"/>
            <a:ext cx="196685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Inputs/Observables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97112" y="6322263"/>
            <a:ext cx="1665127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Latent variables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83312" y="5761037"/>
            <a:ext cx="358303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distribution to be learned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83312" y="6169863"/>
            <a:ext cx="2903359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 probability distribution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Learning to Interpret Natural Language Instructions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A01433-3F19-8040-87C8-2D2DB3CD92F0}" type="slidenum">
              <a:rPr lang="en-US"/>
              <a:pPr/>
              <a:t>17</a:t>
            </a:fld>
            <a:endParaRPr lang="en-US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998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/>
              <a:t>Generative Model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6788" y="2279650"/>
            <a:ext cx="7531100" cy="3265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912" y="2713037"/>
            <a:ext cx="735936" cy="610783"/>
          </a:xfrm>
          <a:prstGeom prst="rect">
            <a:avLst/>
          </a:prstGeom>
          <a:solidFill>
            <a:srgbClr val="33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Initial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0912" y="2484437"/>
            <a:ext cx="889987" cy="610783"/>
          </a:xfrm>
          <a:prstGeom prst="rect">
            <a:avLst/>
          </a:prstGeom>
          <a:solidFill>
            <a:srgbClr val="33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Hollow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7712" y="2027237"/>
            <a:ext cx="1146430" cy="610783"/>
          </a:xfrm>
          <a:prstGeom prst="rect">
            <a:avLst/>
          </a:prstGeom>
          <a:solidFill>
            <a:srgbClr val="33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Goal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conditions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30512" y="5532437"/>
            <a:ext cx="1184752" cy="610783"/>
          </a:xfrm>
          <a:prstGeom prst="rect">
            <a:avLst/>
          </a:prstGeom>
          <a:solidFill>
            <a:srgbClr val="33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constraints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3112" y="1798637"/>
            <a:ext cx="979843" cy="868392"/>
          </a:xfrm>
          <a:prstGeom prst="rect">
            <a:avLst/>
          </a:prstGeom>
          <a:solidFill>
            <a:srgbClr val="33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Goal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object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bindings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02112" y="5532437"/>
            <a:ext cx="1146468" cy="868392"/>
          </a:xfrm>
          <a:prstGeom prst="rect">
            <a:avLst/>
          </a:prstGeom>
          <a:solidFill>
            <a:srgbClr val="33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Constraint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object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bindings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6112" y="1951037"/>
            <a:ext cx="1415810" cy="610783"/>
          </a:xfrm>
          <a:prstGeom prst="rect">
            <a:avLst/>
          </a:prstGeom>
          <a:solidFill>
            <a:srgbClr val="33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Propositional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3912" y="1951037"/>
            <a:ext cx="1261884" cy="610783"/>
          </a:xfrm>
          <a:prstGeom prst="rect">
            <a:avLst/>
          </a:prstGeom>
          <a:solidFill>
            <a:srgbClr val="33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Vocabulary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73712" y="5380037"/>
            <a:ext cx="954107" cy="610783"/>
          </a:xfrm>
          <a:prstGeom prst="rect">
            <a:avLst/>
          </a:prstGeom>
          <a:solidFill>
            <a:srgbClr val="33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Reward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69112" y="5532437"/>
            <a:ext cx="1197376" cy="610783"/>
          </a:xfrm>
          <a:prstGeom prst="rect">
            <a:avLst/>
          </a:prstGeom>
          <a:solidFill>
            <a:srgbClr val="33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Behavioral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trajectory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Learning to Interpret Natural Language Instructions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03E0F89-EF0E-A14C-8E35-D5AC3225BE59}" type="slidenum">
              <a:rPr lang="en-US"/>
              <a:pPr/>
              <a:t>18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998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/>
              <a:t>Generative Model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00225"/>
            <a:ext cx="90725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/>
              <a:t>S</a:t>
            </a:r>
            <a:r>
              <a:rPr lang="en-US" dirty="0"/>
              <a:t>: initial state</a:t>
            </a:r>
            <a:r>
              <a:rPr lang="en-US" dirty="0" smtClean="0"/>
              <a:t> – </a:t>
            </a:r>
            <a:r>
              <a:rPr lang="en-US" b="1" i="1" dirty="0" smtClean="0">
                <a:solidFill>
                  <a:srgbClr val="660066"/>
                </a:solidFill>
              </a:rPr>
              <a:t>objects/types and attributes in the world</a:t>
            </a:r>
            <a:endParaRPr lang="en-US" b="1" dirty="0" smtClean="0">
              <a:solidFill>
                <a:srgbClr val="660066"/>
              </a:solidFill>
            </a:endParaRPr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/>
              <a:t>H</a:t>
            </a:r>
            <a:r>
              <a:rPr lang="en-US" dirty="0"/>
              <a:t>: hollow </a:t>
            </a:r>
            <a:r>
              <a:rPr lang="en-US" dirty="0" smtClean="0"/>
              <a:t>task – </a:t>
            </a:r>
            <a:r>
              <a:rPr lang="en-US" b="1" i="1" dirty="0" smtClean="0">
                <a:solidFill>
                  <a:srgbClr val="660066"/>
                </a:solidFill>
              </a:rPr>
              <a:t>generic (underspecified) task </a:t>
            </a:r>
            <a:r>
              <a:rPr lang="en-US" b="1" i="1" dirty="0" smtClean="0">
                <a:solidFill>
                  <a:srgbClr val="660066"/>
                </a:solidFill>
              </a:rPr>
              <a:t>that defines the objects/types involved</a:t>
            </a:r>
            <a:endParaRPr lang="en-US" b="1" dirty="0" smtClean="0">
              <a:solidFill>
                <a:srgbClr val="660066"/>
              </a:solidFill>
            </a:endParaRP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FOL variables and OO-MDP object classes </a:t>
            </a: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∃</a:t>
            </a:r>
            <a:r>
              <a:rPr lang="en-US" dirty="0" err="1"/>
              <a:t>b,r</a:t>
            </a:r>
            <a:r>
              <a:rPr lang="en-US" dirty="0"/>
              <a:t> </a:t>
            </a:r>
            <a:r>
              <a:rPr lang="en-US" dirty="0" err="1"/>
              <a:t>BLOCK(b)^ROOM(r</a:t>
            </a:r>
            <a:r>
              <a:rPr lang="en-US" dirty="0"/>
              <a:t>)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763" y="4500563"/>
            <a:ext cx="4914900" cy="2130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66763" y="4913313"/>
            <a:ext cx="1522412" cy="885825"/>
          </a:xfrm>
          <a:prstGeom prst="rect">
            <a:avLst/>
          </a:prstGeom>
          <a:noFill/>
          <a:ln w="3672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Learning to Interpret Natural Language Instructions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7EA8EA7-CAB9-3F43-8D05-3441DE23C65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998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/>
              <a:t>Generative Model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646237"/>
            <a:ext cx="9072562" cy="4538663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/>
              <a:t>G</a:t>
            </a:r>
            <a:r>
              <a:rPr lang="en-US" dirty="0"/>
              <a:t>: abstract goal conditions</a:t>
            </a:r>
            <a:r>
              <a:rPr lang="en-US" dirty="0" smtClean="0"/>
              <a:t> – </a:t>
            </a:r>
            <a:r>
              <a:rPr lang="en-US" b="1" i="1" dirty="0" smtClean="0">
                <a:solidFill>
                  <a:srgbClr val="660066"/>
                </a:solidFill>
              </a:rPr>
              <a:t>class of conditions that must be met, </a:t>
            </a:r>
            <a:r>
              <a:rPr lang="en-US" b="1" i="1" dirty="0" smtClean="0">
                <a:solidFill>
                  <a:srgbClr val="660066"/>
                </a:solidFill>
              </a:rPr>
              <a:t>without variable bindings</a:t>
            </a:r>
            <a:endParaRPr lang="en-US" b="1" i="1" dirty="0" smtClean="0">
              <a:solidFill>
                <a:srgbClr val="660066"/>
              </a:solidFill>
            </a:endParaRP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FOL variables and propositional function classes</a:t>
            </a: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/>
              <a:t>blockPosition(b,r</a:t>
            </a:r>
            <a:r>
              <a:rPr lang="en-US" dirty="0"/>
              <a:t>)</a:t>
            </a:r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/>
              <a:t>C</a:t>
            </a:r>
            <a:r>
              <a:rPr lang="en-US" dirty="0"/>
              <a:t>: abstract object </a:t>
            </a:r>
            <a:r>
              <a:rPr lang="en-US" dirty="0" smtClean="0"/>
              <a:t>bindings </a:t>
            </a:r>
            <a:r>
              <a:rPr lang="en-US" dirty="0"/>
              <a:t>(</a:t>
            </a:r>
            <a:r>
              <a:rPr lang="en-US" dirty="0" smtClean="0"/>
              <a:t>constraints)</a:t>
            </a:r>
            <a:r>
              <a:rPr lang="en-US" sz="2000" dirty="0" smtClean="0"/>
              <a:t> </a:t>
            </a:r>
            <a:r>
              <a:rPr lang="en-US" dirty="0" smtClean="0"/>
              <a:t>– </a:t>
            </a:r>
            <a:r>
              <a:rPr lang="en-US" b="1" i="1" dirty="0" smtClean="0">
                <a:solidFill>
                  <a:srgbClr val="660066"/>
                </a:solidFill>
              </a:rPr>
              <a:t>class of constraints for binding </a:t>
            </a:r>
            <a:r>
              <a:rPr lang="en-US" b="1" i="1" dirty="0" smtClean="0">
                <a:solidFill>
                  <a:srgbClr val="660066"/>
                </a:solidFill>
              </a:rPr>
              <a:t>variables to objects in the world</a:t>
            </a:r>
            <a:endParaRPr lang="en-US" b="1" dirty="0" smtClean="0">
              <a:solidFill>
                <a:srgbClr val="660066"/>
              </a:solidFill>
            </a:endParaRP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FOL </a:t>
            </a:r>
            <a:r>
              <a:rPr lang="en-US" sz="2400" dirty="0" err="1"/>
              <a:t>vars</a:t>
            </a:r>
            <a:r>
              <a:rPr lang="en-US" sz="2400" dirty="0"/>
              <a:t> and prop. functions</a:t>
            </a:r>
            <a:r>
              <a:rPr lang="en-US" sz="2400" dirty="0" smtClean="0"/>
              <a:t> that are true in </a:t>
            </a:r>
            <a:r>
              <a:rPr lang="en-US" sz="2400" dirty="0"/>
              <a:t>initial state</a:t>
            </a: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/>
              <a:t>roomColor(r</a:t>
            </a:r>
            <a:r>
              <a:rPr lang="en-US" dirty="0"/>
              <a:t>) ∧ </a:t>
            </a:r>
            <a:r>
              <a:rPr lang="en-US" dirty="0" err="1"/>
              <a:t>blockShape(b</a:t>
            </a:r>
            <a:r>
              <a:rPr lang="en-US" dirty="0"/>
              <a:t>)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575" y="5508624"/>
            <a:ext cx="3746500" cy="162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912938" y="5532437"/>
            <a:ext cx="601662" cy="1458913"/>
          </a:xfrm>
          <a:prstGeom prst="rect">
            <a:avLst/>
          </a:prstGeom>
          <a:noFill/>
          <a:ln w="3672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3238" y="1800225"/>
            <a:ext cx="9070975" cy="510381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b="1" dirty="0" smtClean="0"/>
              <a:t>Learning from natural language commands</a:t>
            </a:r>
            <a:endParaRPr lang="en-US" b="1" dirty="0" smtClean="0"/>
          </a:p>
          <a:p>
            <a:pPr lvl="1">
              <a:buSzPct val="75000"/>
              <a:buFont typeface="Arial"/>
              <a:buChar char="•"/>
            </a:pPr>
            <a:r>
              <a:rPr lang="en-US" sz="2400" dirty="0" smtClean="0"/>
              <a:t>Semantic parsing</a:t>
            </a:r>
          </a:p>
          <a:p>
            <a:pPr lvl="1">
              <a:buSzPct val="75000"/>
              <a:buFont typeface="Arial"/>
              <a:buChar char="•"/>
            </a:pPr>
            <a:r>
              <a:rPr lang="en-US" sz="2400" dirty="0" smtClean="0"/>
              <a:t>Inverse reinforcement learning</a:t>
            </a:r>
          </a:p>
          <a:p>
            <a:pPr lvl="1">
              <a:buSzPct val="75000"/>
              <a:buFont typeface="Arial"/>
              <a:buChar char="•"/>
            </a:pPr>
            <a:r>
              <a:rPr lang="en-US" sz="2400" dirty="0" smtClean="0"/>
              <a:t>Task abstraction</a:t>
            </a:r>
          </a:p>
          <a:p>
            <a:pPr lvl="1">
              <a:buSzPct val="75000"/>
              <a:buFont typeface="Arial"/>
              <a:buChar char="•"/>
            </a:pPr>
            <a:r>
              <a:rPr lang="en-US" sz="2400" dirty="0" smtClean="0"/>
              <a:t>“The glue”: Generative model / expectation maximization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Discovering new </a:t>
            </a:r>
            <a:r>
              <a:rPr lang="en-US" b="1" dirty="0" err="1" smtClean="0"/>
              <a:t>subgoals</a:t>
            </a:r>
            <a:endParaRPr lang="en-US" b="1" dirty="0" smtClean="0"/>
          </a:p>
          <a:p>
            <a:pPr lvl="1">
              <a:buSzPct val="75000"/>
              <a:buFont typeface="Arial"/>
              <a:buChar char="•"/>
            </a:pPr>
            <a:r>
              <a:rPr lang="en-US" sz="2400" dirty="0" smtClean="0"/>
              <a:t>Policy/MDP abstraction</a:t>
            </a:r>
          </a:p>
          <a:p>
            <a:pPr lvl="1">
              <a:buSzPct val="75000"/>
              <a:buFont typeface="Arial"/>
              <a:buChar char="•"/>
            </a:pPr>
            <a:r>
              <a:rPr lang="en-US" sz="2400" dirty="0" err="1" smtClean="0"/>
              <a:t>PolicyBlocks</a:t>
            </a:r>
            <a:r>
              <a:rPr lang="en-US" sz="2400" dirty="0" smtClean="0"/>
              <a:t>: Policy merging/discovery for non-OO domains</a:t>
            </a:r>
          </a:p>
          <a:p>
            <a:pPr lvl="1">
              <a:buSzPct val="75000"/>
              <a:buFont typeface="Arial"/>
              <a:buChar char="•"/>
            </a:pPr>
            <a:r>
              <a:rPr lang="en-US" sz="2400" dirty="0" smtClean="0"/>
              <a:t>P-MODAL (</a:t>
            </a:r>
            <a:r>
              <a:rPr lang="en-US" sz="2400" dirty="0" smtClean="0"/>
              <a:t>Portable Multi-policy Option Discovery for Automated </a:t>
            </a:r>
            <a:r>
              <a:rPr lang="en-US" sz="2400" dirty="0" smtClean="0"/>
              <a:t>Learning): Extension of </a:t>
            </a:r>
            <a:r>
              <a:rPr lang="en-US" sz="2400" dirty="0" err="1" smtClean="0"/>
              <a:t>PolicyBlocks</a:t>
            </a:r>
            <a:r>
              <a:rPr lang="en-US" sz="2400" dirty="0" smtClean="0"/>
              <a:t> to OO domains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Learning to Interpret Natural Language Instructions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86741CD-692D-4B40-8D5A-E7F6BF1A6F8D}" type="slidenum">
              <a:rPr lang="en-US"/>
              <a:pPr/>
              <a:t>20</a:t>
            </a:fld>
            <a:endParaRPr 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998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/>
              <a:t>Generative Model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00225"/>
            <a:ext cx="90725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err="1"/>
              <a:t>Γ</a:t>
            </a:r>
            <a:r>
              <a:rPr lang="en-US" dirty="0"/>
              <a:t>: object binding for </a:t>
            </a:r>
            <a:r>
              <a:rPr lang="en-US" i="1" dirty="0" smtClean="0"/>
              <a:t>G – </a:t>
            </a:r>
            <a:r>
              <a:rPr lang="en-US" b="1" i="1" dirty="0" smtClean="0">
                <a:solidFill>
                  <a:srgbClr val="660066"/>
                </a:solidFill>
              </a:rPr>
              <a:t>grounded goal conditions</a:t>
            </a: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Function instances of prop. function classes</a:t>
            </a: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/>
              <a:t>blockInRoom(b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dirty="0"/>
              <a:t>)</a:t>
            </a:r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err="1"/>
              <a:t>Χ</a:t>
            </a:r>
            <a:r>
              <a:rPr lang="en-US" dirty="0"/>
              <a:t>: object binding  for </a:t>
            </a:r>
            <a:r>
              <a:rPr lang="en-US" i="1" dirty="0" smtClean="0"/>
              <a:t>C – </a:t>
            </a:r>
            <a:r>
              <a:rPr lang="en-US" b="1" i="1" dirty="0" smtClean="0">
                <a:solidFill>
                  <a:srgbClr val="660066"/>
                </a:solidFill>
              </a:rPr>
              <a:t>grounded object constraints</a:t>
            </a: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Function instances of prop. function classes</a:t>
            </a: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/>
              <a:t>isGreen(r</a:t>
            </a:r>
            <a:r>
              <a:rPr lang="en-US" dirty="0"/>
              <a:t>) ∧ </a:t>
            </a:r>
            <a:r>
              <a:rPr lang="en-US" dirty="0" err="1"/>
              <a:t>isStar(b</a:t>
            </a:r>
            <a:r>
              <a:rPr lang="en-US" dirty="0"/>
              <a:t>)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063" y="5008563"/>
            <a:ext cx="3746500" cy="1624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460625" y="5213350"/>
            <a:ext cx="484188" cy="1085850"/>
          </a:xfrm>
          <a:prstGeom prst="rect">
            <a:avLst/>
          </a:prstGeom>
          <a:noFill/>
          <a:ln w="3672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Learning to Interpret Natural Language Instructions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64E0F7-B717-6241-991C-BD4DDBAE98AC}" type="slidenum">
              <a:rPr lang="en-US"/>
              <a:pPr/>
              <a:t>21</a:t>
            </a:fld>
            <a:endParaRPr lang="en-US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998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/>
              <a:t>Generative Model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00225"/>
            <a:ext cx="90725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err="1"/>
              <a:t>Φ</a:t>
            </a:r>
            <a:r>
              <a:rPr lang="en-US" dirty="0"/>
              <a:t>: randomly selected propositional function from </a:t>
            </a:r>
            <a:r>
              <a:rPr lang="en-US" b="1" dirty="0" err="1"/>
              <a:t>Γ</a:t>
            </a:r>
            <a:r>
              <a:rPr lang="en-US" dirty="0"/>
              <a:t> or </a:t>
            </a:r>
            <a:r>
              <a:rPr lang="en-US" b="1" dirty="0" smtClean="0"/>
              <a:t>X – </a:t>
            </a:r>
            <a:r>
              <a:rPr lang="en-US" b="1" i="1" dirty="0" smtClean="0">
                <a:solidFill>
                  <a:srgbClr val="660066"/>
                </a:solidFill>
              </a:rPr>
              <a:t>fully specified goal description</a:t>
            </a:r>
            <a:endParaRPr lang="en-US" b="1" dirty="0" smtClean="0">
              <a:solidFill>
                <a:srgbClr val="660066"/>
              </a:solidFill>
            </a:endParaRP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/>
              <a:t>blockInRoom</a:t>
            </a:r>
            <a:r>
              <a:rPr lang="en-US" dirty="0"/>
              <a:t>, </a:t>
            </a:r>
            <a:r>
              <a:rPr lang="en-US" dirty="0" err="1"/>
              <a:t>isGreen</a:t>
            </a:r>
            <a:r>
              <a:rPr lang="en-US" dirty="0"/>
              <a:t>, or </a:t>
            </a:r>
            <a:r>
              <a:rPr lang="en-US" dirty="0" err="1"/>
              <a:t>isStar</a:t>
            </a:r>
            <a:endParaRPr lang="en-US" dirty="0"/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/>
              <a:t>V</a:t>
            </a:r>
            <a:r>
              <a:rPr lang="en-US" dirty="0"/>
              <a:t>: a word from </a:t>
            </a:r>
            <a:r>
              <a:rPr lang="en-US" dirty="0" smtClean="0"/>
              <a:t>vocabulary – </a:t>
            </a:r>
            <a:r>
              <a:rPr lang="en-US" b="1" i="1" dirty="0" smtClean="0">
                <a:solidFill>
                  <a:srgbClr val="660066"/>
                </a:solidFill>
              </a:rPr>
              <a:t>natural language description of goal</a:t>
            </a:r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/>
              <a:t>N</a:t>
            </a:r>
            <a:r>
              <a:rPr lang="en-US" dirty="0"/>
              <a:t>: number of words from </a:t>
            </a:r>
            <a:r>
              <a:rPr lang="en-US" i="1" dirty="0"/>
              <a:t>V</a:t>
            </a:r>
            <a:r>
              <a:rPr lang="en-US" dirty="0"/>
              <a:t>  in a given command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1712" y="4627562"/>
            <a:ext cx="5776913" cy="2505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321175" y="4627562"/>
            <a:ext cx="2273300" cy="1270000"/>
          </a:xfrm>
          <a:prstGeom prst="rect">
            <a:avLst/>
          </a:prstGeom>
          <a:noFill/>
          <a:ln w="3672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Learning to Interpret Natural Language Instructions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1111BC3-D5C8-4A40-993C-731E14BD9FC6}" type="slidenum">
              <a:rPr lang="en-US"/>
              <a:pPr/>
              <a:t>22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998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/>
              <a:t>Generative Model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00225"/>
            <a:ext cx="90725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/>
              <a:t>R</a:t>
            </a:r>
            <a:r>
              <a:rPr lang="en-US" dirty="0"/>
              <a:t>: reward function dictating </a:t>
            </a:r>
            <a:r>
              <a:rPr lang="en-US" dirty="0" smtClean="0"/>
              <a:t>behavior – </a:t>
            </a:r>
            <a:r>
              <a:rPr lang="en-US" b="1" i="1" dirty="0" smtClean="0">
                <a:solidFill>
                  <a:srgbClr val="660066"/>
                </a:solidFill>
              </a:rPr>
              <a:t>translation of goal to reward for achieving goal</a:t>
            </a:r>
            <a:endParaRPr lang="en-US" b="1" dirty="0" smtClean="0">
              <a:solidFill>
                <a:srgbClr val="660066"/>
              </a:solidFill>
            </a:endParaRP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Goal condition specified in </a:t>
            </a:r>
            <a:r>
              <a:rPr lang="en-US" b="1" dirty="0" err="1"/>
              <a:t>Γ</a:t>
            </a:r>
            <a:r>
              <a:rPr lang="en-US" dirty="0"/>
              <a:t> bound to objects in </a:t>
            </a:r>
            <a:r>
              <a:rPr lang="en-US" b="1" dirty="0"/>
              <a:t>X</a:t>
            </a: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blockInRoom(block0, room2)</a:t>
            </a:r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/>
              <a:t>B</a:t>
            </a:r>
            <a:r>
              <a:rPr lang="en-US" dirty="0"/>
              <a:t>: behavioral </a:t>
            </a:r>
            <a:r>
              <a:rPr lang="en-US" dirty="0" smtClean="0"/>
              <a:t>trajectory – </a:t>
            </a:r>
            <a:r>
              <a:rPr lang="en-US" b="1" i="1" dirty="0" smtClean="0">
                <a:solidFill>
                  <a:srgbClr val="660066"/>
                </a:solidFill>
              </a:rPr>
              <a:t>sequence of steps for achieving goal (maximizing reward) from S</a:t>
            </a:r>
            <a:endParaRPr lang="en-US" b="1" dirty="0" smtClean="0">
              <a:solidFill>
                <a:srgbClr val="660066"/>
              </a:solidFill>
            </a:endParaRP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Starts in </a:t>
            </a:r>
            <a:r>
              <a:rPr lang="en-US" i="1" dirty="0"/>
              <a:t>S</a:t>
            </a:r>
            <a:r>
              <a:rPr lang="en-US" dirty="0"/>
              <a:t> and derived by </a:t>
            </a:r>
            <a:r>
              <a:rPr lang="en-US" i="1" dirty="0"/>
              <a:t>R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9312" y="5126990"/>
            <a:ext cx="4800600" cy="20818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744911" y="6183313"/>
            <a:ext cx="1524000" cy="644525"/>
          </a:xfrm>
          <a:prstGeom prst="rect">
            <a:avLst/>
          </a:prstGeom>
          <a:noFill/>
          <a:ln w="3672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Learning to Interpret Natural Language Instructions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F3752D6-C30A-644C-B8EA-ABCFF8CA3C87}" type="slidenum">
              <a:rPr lang="en-US"/>
              <a:pPr/>
              <a:t>23</a:t>
            </a:fld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998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/>
              <a:t>Expectation Maximization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00225"/>
            <a:ext cx="90725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Iterative method for maximum likelihood</a:t>
            </a:r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Uses observable variables</a:t>
            </a: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Initial state, behavior, and linguistic command</a:t>
            </a:r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Find distribution of latent variables</a:t>
            </a:r>
          </a:p>
          <a:p>
            <a:pPr marL="863600" lvl="1" indent="-323850">
              <a:buSzPct val="75000"/>
              <a:buFont typeface="Symbol" pitchFamily="-84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Pr(g | h), Pr(c | h), Pr(γ | g), and Pr(v | φ)</a:t>
            </a:r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Additive smoothing seems to have a positive effect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1312" y="4922837"/>
            <a:ext cx="4800600" cy="20818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Learning to Interpret Natural Language Instructions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7B6F598-8AD3-B041-9BCE-4626A9C87F2E}" type="slidenum">
              <a:rPr lang="en-US"/>
              <a:pPr/>
              <a:t>24</a:t>
            </a:fld>
            <a:endParaRPr lang="en-US"/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998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/>
              <a:t>Training / Testing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00225"/>
            <a:ext cx="90725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Two datasets:</a:t>
            </a:r>
          </a:p>
          <a:p>
            <a:pPr marL="831850" lvl="1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Expert data (hand-generated)</a:t>
            </a:r>
          </a:p>
          <a:p>
            <a:pPr marL="831850" lvl="1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Mechanical Turk data (240 total commands on six sample tasks): original version (includes extraneous commentary) and simplified version (includes description of goal only)</a:t>
            </a:r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Leave</a:t>
            </a:r>
            <a:r>
              <a:rPr lang="en-US" dirty="0"/>
              <a:t>-one-out cross validation</a:t>
            </a:r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Accuracy is</a:t>
            </a:r>
            <a:r>
              <a:rPr lang="en-US" dirty="0" smtClean="0"/>
              <a:t> based on most </a:t>
            </a:r>
            <a:r>
              <a:rPr lang="en-US" dirty="0"/>
              <a:t>likely reward </a:t>
            </a:r>
            <a:r>
              <a:rPr lang="en-US" dirty="0" smtClean="0"/>
              <a:t>function of the model</a:t>
            </a:r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Mechanical Turk</a:t>
            </a:r>
            <a:br>
              <a:rPr lang="en-US" dirty="0" smtClean="0"/>
            </a:br>
            <a:r>
              <a:rPr lang="en-US" dirty="0" smtClean="0"/>
              <a:t>results:</a:t>
            </a:r>
            <a:endParaRPr lang="en-US" dirty="0"/>
          </a:p>
        </p:txBody>
      </p:sp>
      <p:pic>
        <p:nvPicPr>
          <p:cNvPr id="7" name="Picture 6" descr="Screen Shot 2014-09-22 at 10.37.58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512" y="5151437"/>
            <a:ext cx="4483100" cy="127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/>
              <a:t>Discovering New </a:t>
            </a:r>
            <a:r>
              <a:rPr lang="en-US" sz="4400" b="1" dirty="0" err="1" smtClean="0"/>
              <a:t>Subgoals</a:t>
            </a:r>
            <a:endParaRPr lang="en-US" sz="44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Discover new </a:t>
            </a:r>
            <a:r>
              <a:rPr lang="en-US" dirty="0" err="1" smtClean="0"/>
              <a:t>subgoals</a:t>
            </a:r>
            <a:r>
              <a:rPr lang="en-US" dirty="0" smtClean="0"/>
              <a:t> (“options” or macro-actions) through observation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Explore large state spaces more efficiently</a:t>
            </a:r>
          </a:p>
          <a:p>
            <a:pPr>
              <a:buFont typeface="Arial"/>
              <a:buChar char="•"/>
            </a:pPr>
            <a:r>
              <a:rPr lang="en-US" dirty="0" smtClean="0"/>
              <a:t>Previous work on option discovery uses discrete state space model</a:t>
            </a:r>
          </a:p>
          <a:p>
            <a:pPr>
              <a:buFont typeface="Arial"/>
              <a:buChar char="•"/>
            </a:pPr>
            <a:r>
              <a:rPr lang="en-US" dirty="0" smtClean="0"/>
              <a:t>How to discover options in complex state spaces (represented as OO-</a:t>
            </a:r>
            <a:r>
              <a:rPr lang="en-US" dirty="0" err="1" smtClean="0"/>
              <a:t>MDPs</a:t>
            </a:r>
            <a:r>
              <a:rPr lang="en-US" dirty="0" smtClean="0"/>
              <a:t>)?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Portable </a:t>
            </a:r>
            <a:r>
              <a:rPr lang="en-US" dirty="0"/>
              <a:t>Multi-policy Option Discovery for </a:t>
            </a:r>
            <a:r>
              <a:rPr lang="en-US" dirty="0" smtClean="0"/>
              <a:t>Automated Learning </a:t>
            </a:r>
            <a:r>
              <a:rPr lang="en-US" dirty="0"/>
              <a:t>(P-MODAL</a:t>
            </a:r>
            <a:r>
              <a:rPr lang="en-US" dirty="0" smtClean="0"/>
              <a:t>)</a:t>
            </a:r>
          </a:p>
          <a:p>
            <a:pPr>
              <a:buFont typeface="Arial"/>
              <a:buChar char="•"/>
            </a:pPr>
            <a:r>
              <a:rPr lang="en-US" dirty="0" smtClean="0"/>
              <a:t>Extend Pickett &amp; </a:t>
            </a:r>
            <a:r>
              <a:rPr lang="en-US" dirty="0" err="1" smtClean="0"/>
              <a:t>Barto’s</a:t>
            </a:r>
            <a:r>
              <a:rPr lang="en-US" dirty="0" smtClean="0"/>
              <a:t> </a:t>
            </a:r>
            <a:r>
              <a:rPr lang="en-US" dirty="0" err="1" smtClean="0"/>
              <a:t>PolicyBlocks</a:t>
            </a:r>
            <a:r>
              <a:rPr lang="en-US" dirty="0" smtClean="0"/>
              <a:t> approach</a:t>
            </a:r>
          </a:p>
          <a:p>
            <a:pPr lvl="1">
              <a:buSzPct val="75000"/>
              <a:buFont typeface="Arial"/>
              <a:buChar char="•"/>
            </a:pPr>
            <a:r>
              <a:rPr lang="en-US" sz="2400" dirty="0" smtClean="0"/>
              <a:t>Start with a set of existing (learned) policies for different tasks</a:t>
            </a:r>
          </a:p>
          <a:p>
            <a:pPr lvl="1">
              <a:buSzPct val="75000"/>
              <a:buFont typeface="Arial"/>
              <a:buChar char="•"/>
            </a:pPr>
            <a:r>
              <a:rPr lang="en-US" sz="2400" dirty="0" smtClean="0"/>
              <a:t>Find states where two or more policies overlap (recommend the same action)</a:t>
            </a:r>
          </a:p>
          <a:p>
            <a:pPr lvl="1">
              <a:buSzPct val="75000"/>
              <a:buFont typeface="Arial"/>
              <a:buChar char="•"/>
            </a:pPr>
            <a:r>
              <a:rPr lang="en-US" sz="2400" dirty="0" smtClean="0"/>
              <a:t>Add the largest areas of overlap as new options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Challenges</a:t>
            </a:r>
            <a:r>
              <a:rPr lang="en-US" dirty="0" smtClean="0"/>
              <a:t> in extending to OO</a:t>
            </a:r>
            <a:r>
              <a:rPr lang="en-US" dirty="0" smtClean="0"/>
              <a:t>-</a:t>
            </a:r>
            <a:r>
              <a:rPr lang="en-US" dirty="0" err="1" smtClean="0"/>
              <a:t>MDPs</a:t>
            </a:r>
            <a:r>
              <a:rPr lang="en-US" dirty="0" smtClean="0"/>
              <a:t>:</a:t>
            </a:r>
          </a:p>
          <a:p>
            <a:pPr lvl="1">
              <a:buSzPct val="75000"/>
              <a:buFont typeface="Arial"/>
              <a:buChar char="•"/>
            </a:pPr>
            <a:r>
              <a:rPr lang="en-US" sz="2400" dirty="0" smtClean="0"/>
              <a:t>Iterating over states</a:t>
            </a:r>
          </a:p>
          <a:p>
            <a:pPr lvl="1">
              <a:buSzPct val="75000"/>
              <a:buFont typeface="Arial"/>
              <a:buChar char="•"/>
            </a:pPr>
            <a:r>
              <a:rPr lang="en-US" sz="2400" dirty="0" smtClean="0"/>
              <a:t>Computing policy overlap for policies in different state spaces</a:t>
            </a:r>
          </a:p>
          <a:p>
            <a:pPr lvl="1">
              <a:buSzPct val="75000"/>
              <a:buFont typeface="Arial"/>
              <a:buChar char="•"/>
            </a:pPr>
            <a:r>
              <a:rPr lang="en-US" sz="2400" dirty="0" smtClean="0"/>
              <a:t>Applying new policies in different state spaces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869112" y="2179637"/>
            <a:ext cx="2590800" cy="213360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84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-84" charset="0"/>
              </a:rPr>
              <a:t>Target Task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 New Roman" pitchFamily="-8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516312" y="2408237"/>
            <a:ext cx="2590800" cy="1600200"/>
          </a:xfrm>
          <a:prstGeom prst="rect">
            <a:avLst/>
          </a:prstGeom>
          <a:solidFill>
            <a:srgbClr val="FFF8A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84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-84" charset="0"/>
              </a:rPr>
              <a:t>Abstract Task (Option)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Times New Roman" pitchFamily="-8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40112" y="4694237"/>
            <a:ext cx="2590800" cy="1981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84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-84" charset="0"/>
              </a:rPr>
              <a:t>Source Task #2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 New Roman" pitchFamily="-8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4512" y="4313237"/>
            <a:ext cx="2590800" cy="1981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84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-84" charset="0"/>
              </a:rPr>
              <a:t>Source Task #1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 New Roman" pitchFamily="-8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Idea: Abstraction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12" y="4770437"/>
            <a:ext cx="896307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712" y="5151437"/>
            <a:ext cx="927642" cy="764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12" y="5021243"/>
            <a:ext cx="990600" cy="1120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912" y="2941637"/>
            <a:ext cx="896307" cy="876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805" y="5608637"/>
            <a:ext cx="896307" cy="87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312" y="2865437"/>
            <a:ext cx="896307" cy="876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112" y="3322637"/>
            <a:ext cx="704850" cy="733704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3" idx="0"/>
            <a:endCxn id="15" idx="1"/>
          </p:cNvCxnSpPr>
          <p:nvPr/>
        </p:nvCxnSpPr>
        <p:spPr bwMode="auto">
          <a:xfrm rot="5400000" flipH="1" flipV="1">
            <a:off x="2125662" y="2922587"/>
            <a:ext cx="1104900" cy="1676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4" idx="0"/>
            <a:endCxn id="15" idx="2"/>
          </p:cNvCxnSpPr>
          <p:nvPr/>
        </p:nvCxnSpPr>
        <p:spPr bwMode="auto">
          <a:xfrm rot="5400000" flipH="1" flipV="1">
            <a:off x="4430712" y="4313237"/>
            <a:ext cx="6858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5" idx="3"/>
            <a:endCxn id="16" idx="1"/>
          </p:cNvCxnSpPr>
          <p:nvPr/>
        </p:nvCxnSpPr>
        <p:spPr bwMode="auto">
          <a:xfrm>
            <a:off x="6107112" y="3208337"/>
            <a:ext cx="7620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and Scoring Policies</a:t>
            </a:r>
            <a:endParaRPr lang="en-US" dirty="0"/>
          </a:p>
        </p:txBody>
      </p:sp>
      <p:pic>
        <p:nvPicPr>
          <p:cNvPr id="5" name="Picture 4" descr="Screen Shot 2014-09-29 at 3.17.1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12" y="1951037"/>
            <a:ext cx="4889500" cy="420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112" y="2484437"/>
            <a:ext cx="1981200" cy="1126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Consider all sets of source policy sets (in practice, only pairs and triples)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16712" y="2865437"/>
            <a:ext cx="1981200" cy="1126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Find the greatest common generalization of the state spaces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0712" y="4237037"/>
            <a:ext cx="1981200" cy="8683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Abstract the policies and merge them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16712" y="4694237"/>
            <a:ext cx="2438400" cy="1383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Ground the resulting abstract policies in the original state spaces and select the highest-scoring options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3112" y="5913437"/>
            <a:ext cx="1981200" cy="1126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Remove the states covered by the new option from the source policies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449512" y="3017837"/>
            <a:ext cx="8382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7" idx="1"/>
          </p:cNvCxnSpPr>
          <p:nvPr/>
        </p:nvCxnSpPr>
        <p:spPr bwMode="auto">
          <a:xfrm rot="10800000" flipV="1">
            <a:off x="4583112" y="3428437"/>
            <a:ext cx="2133600" cy="19899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8" idx="3"/>
          </p:cNvCxnSpPr>
          <p:nvPr/>
        </p:nvCxnSpPr>
        <p:spPr bwMode="auto">
          <a:xfrm flipV="1">
            <a:off x="2601912" y="3932237"/>
            <a:ext cx="914400" cy="7389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1"/>
          </p:cNvCxnSpPr>
          <p:nvPr/>
        </p:nvCxnSpPr>
        <p:spPr bwMode="auto">
          <a:xfrm rot="10800000">
            <a:off x="5649912" y="4465638"/>
            <a:ext cx="1066800" cy="92040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3"/>
          </p:cNvCxnSpPr>
          <p:nvPr/>
        </p:nvCxnSpPr>
        <p:spPr bwMode="auto">
          <a:xfrm flipV="1">
            <a:off x="2754312" y="5380037"/>
            <a:ext cx="762000" cy="109640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3135312" y="3170237"/>
            <a:ext cx="1752600" cy="381000"/>
          </a:xfrm>
          <a:prstGeom prst="rect">
            <a:avLst/>
          </a:prstGeom>
          <a:solidFill>
            <a:srgbClr val="00B8FF">
              <a:alpha val="4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8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Times New Roman" pitchFamily="-8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63912" y="3551237"/>
            <a:ext cx="1295400" cy="228600"/>
          </a:xfrm>
          <a:prstGeom prst="rect">
            <a:avLst/>
          </a:prstGeom>
          <a:solidFill>
            <a:srgbClr val="00B8FF">
              <a:alpha val="4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8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Times New Roman" pitchFamily="-8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516312" y="3703637"/>
            <a:ext cx="2362200" cy="304800"/>
          </a:xfrm>
          <a:prstGeom prst="rect">
            <a:avLst/>
          </a:prstGeom>
          <a:solidFill>
            <a:srgbClr val="00B8FF">
              <a:alpha val="4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8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Times New Roman" pitchFamily="-8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440112" y="3932237"/>
            <a:ext cx="2514600" cy="457200"/>
          </a:xfrm>
          <a:prstGeom prst="rect">
            <a:avLst/>
          </a:prstGeom>
          <a:solidFill>
            <a:srgbClr val="00B8FF">
              <a:alpha val="4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8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Times New Roman" pitchFamily="-8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211512" y="5151437"/>
            <a:ext cx="1295400" cy="228600"/>
          </a:xfrm>
          <a:prstGeom prst="rect">
            <a:avLst/>
          </a:prstGeom>
          <a:solidFill>
            <a:srgbClr val="00B8FF">
              <a:alpha val="4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8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Times New Roman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/>
              <a:t>Learning from</a:t>
            </a:r>
            <a:r>
              <a:rPr lang="en-US" sz="4400" b="1" dirty="0" smtClean="0"/>
              <a:t> </a:t>
            </a:r>
            <a:br>
              <a:rPr lang="en-US" sz="4400" b="1" dirty="0" smtClean="0"/>
            </a:br>
            <a:r>
              <a:rPr lang="en-US" sz="4400" b="1" dirty="0" smtClean="0"/>
              <a:t>Natural </a:t>
            </a:r>
            <a:r>
              <a:rPr lang="en-US" sz="4400" b="1" dirty="0" smtClean="0"/>
              <a:t>Language Commands</a:t>
            </a:r>
            <a:endParaRPr lang="en-US" sz="44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800225"/>
            <a:ext cx="9070975" cy="518001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GCG (Greatest Common Generalization) – largest set of objects that appear in all policies being merged</a:t>
            </a:r>
          </a:p>
          <a:p>
            <a:pPr>
              <a:buFont typeface="Arial"/>
              <a:buChar char="•"/>
            </a:pPr>
            <a:r>
              <a:rPr lang="en-US" dirty="0" smtClean="0"/>
              <a:t>Mapping source policy to abstract policy: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Identify each object in the abstract policy with one object in the source policy.  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Number of possible mappings: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								</a:t>
            </a:r>
            <a:r>
              <a:rPr lang="en-US" sz="1600" i="1" dirty="0" err="1" smtClean="0"/>
              <a:t>k</a:t>
            </a:r>
            <a:r>
              <a:rPr lang="en-US" sz="1600" i="1" baseline="-25000" dirty="0" err="1" smtClean="0"/>
              <a:t>i</a:t>
            </a:r>
            <a:r>
              <a:rPr lang="en-US" sz="1600" dirty="0" smtClean="0"/>
              <a:t> = # objects of type </a:t>
            </a:r>
            <a:r>
              <a:rPr lang="en-US" sz="1600" i="1" dirty="0" err="1" smtClean="0"/>
              <a:t>i</a:t>
            </a:r>
            <a:r>
              <a:rPr lang="en-US" sz="1600" dirty="0" smtClean="0"/>
              <a:t> in source</a:t>
            </a:r>
            <a:br>
              <a:rPr lang="en-US" sz="1600" dirty="0" smtClean="0"/>
            </a:br>
            <a:r>
              <a:rPr lang="en-US" sz="1600" dirty="0" smtClean="0"/>
              <a:t>								</a:t>
            </a:r>
            <a:r>
              <a:rPr lang="en-US" sz="1600" i="1" dirty="0" smtClean="0"/>
              <a:t>m</a:t>
            </a:r>
            <a:r>
              <a:rPr lang="en-US" sz="1600" i="1" baseline="-25000" dirty="0" smtClean="0"/>
              <a:t>i</a:t>
            </a:r>
            <a:r>
              <a:rPr lang="en-US" sz="1600" dirty="0" smtClean="0"/>
              <a:t> = # objects of type </a:t>
            </a:r>
            <a:r>
              <a:rPr lang="en-US" sz="1600" i="1" dirty="0" err="1" smtClean="0"/>
              <a:t>i</a:t>
            </a:r>
            <a:r>
              <a:rPr lang="en-US" sz="1600" dirty="0" smtClean="0"/>
              <a:t> in abstraction</a:t>
            </a:r>
            <a:br>
              <a:rPr lang="en-US" sz="1600" dirty="0" smtClean="0"/>
            </a:br>
            <a:r>
              <a:rPr lang="en-US" sz="1600" dirty="0" smtClean="0"/>
              <a:t>								</a:t>
            </a:r>
            <a:r>
              <a:rPr lang="en-US" sz="1600" i="1" dirty="0" smtClean="0"/>
              <a:t>T</a:t>
            </a:r>
            <a:r>
              <a:rPr lang="en-US" sz="1600" dirty="0" smtClean="0"/>
              <a:t> = set of object types</a:t>
            </a:r>
          </a:p>
          <a:p>
            <a:pPr>
              <a:buFont typeface="Arial"/>
              <a:buChar char="•"/>
            </a:pPr>
            <a:r>
              <a:rPr lang="en-US" dirty="0" smtClean="0"/>
              <a:t>Select the mapping that minimizes the </a:t>
            </a:r>
            <a:r>
              <a:rPr lang="en-US" i="1" dirty="0" smtClean="0"/>
              <a:t>Q-value loss:</a:t>
            </a:r>
            <a:br>
              <a:rPr lang="en-US" i="1" dirty="0" smtClean="0"/>
            </a:br>
            <a:r>
              <a:rPr lang="en-US" sz="1600" dirty="0" smtClean="0"/>
              <a:t>											</a:t>
            </a:r>
            <a:r>
              <a:rPr lang="en-US" sz="1600" i="1" dirty="0" smtClean="0"/>
              <a:t>S</a:t>
            </a:r>
            <a:r>
              <a:rPr lang="en-US" sz="1600" dirty="0" smtClean="0"/>
              <a:t> = set of abstract states</a:t>
            </a:r>
            <a:br>
              <a:rPr lang="en-US" sz="1600" dirty="0" smtClean="0"/>
            </a:br>
            <a:r>
              <a:rPr lang="en-US" sz="1600" dirty="0" smtClean="0"/>
              <a:t>											</a:t>
            </a:r>
            <a:r>
              <a:rPr lang="en-US" sz="1600" i="1" dirty="0" smtClean="0"/>
              <a:t>A</a:t>
            </a:r>
            <a:r>
              <a:rPr lang="en-US" sz="1600" dirty="0" smtClean="0"/>
              <a:t> = set of actions</a:t>
            </a:r>
            <a:br>
              <a:rPr lang="en-US" sz="1600" dirty="0" smtClean="0"/>
            </a:br>
            <a:r>
              <a:rPr lang="en-US" sz="1600" dirty="0" smtClean="0"/>
              <a:t>											</a:t>
            </a:r>
            <a:r>
              <a:rPr lang="en-US" sz="1600" i="1" dirty="0" err="1" smtClean="0"/>
              <a:t>s</a:t>
            </a:r>
            <a:r>
              <a:rPr lang="en-US" sz="1600" i="1" dirty="0" smtClean="0"/>
              <a:t>* </a:t>
            </a:r>
            <a:r>
              <a:rPr lang="en-US" sz="1600" dirty="0" smtClean="0"/>
              <a:t>= grounded states corresponding to </a:t>
            </a:r>
            <a:r>
              <a:rPr lang="en-US" sz="1600" i="1" dirty="0" err="1" smtClean="0"/>
              <a:t>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										</a:t>
            </a:r>
            <a:r>
              <a:rPr lang="en-US" sz="1600" i="1" dirty="0" err="1" smtClean="0"/>
              <a:t>σ</a:t>
            </a:r>
            <a:r>
              <a:rPr lang="en-US" sz="1600" dirty="0" smtClean="0"/>
              <a:t> = average Q-value over grounded states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308225" y="4598988"/>
          <a:ext cx="1668463" cy="687387"/>
        </p:xfrm>
        <a:graphic>
          <a:graphicData uri="http://schemas.openxmlformats.org/presentationml/2006/ole">
            <p:oleObj spid="_x0000_s77826" name="Equation" r:id="rId3" imgW="1079500" imgH="4445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763712" y="5761037"/>
          <a:ext cx="3323492" cy="685800"/>
        </p:xfrm>
        <a:graphic>
          <a:graphicData uri="http://schemas.openxmlformats.org/presentationml/2006/ole">
            <p:oleObj spid="_x0000_s77827" name="Equation" r:id="rId4" imgW="2400300" imgH="495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domains: Taxi World, </a:t>
            </a:r>
            <a:r>
              <a:rPr lang="en-US" dirty="0" err="1" smtClean="0"/>
              <a:t>Sokoban</a:t>
            </a:r>
            <a:r>
              <a:rPr lang="en-US" dirty="0" smtClean="0"/>
              <a:t>, </a:t>
            </a:r>
            <a:r>
              <a:rPr lang="en-US" dirty="0" err="1" smtClean="0"/>
              <a:t>BlockDude</a:t>
            </a:r>
            <a:endParaRPr lang="en-US" dirty="0"/>
          </a:p>
        </p:txBody>
      </p:sp>
      <p:pic>
        <p:nvPicPr>
          <p:cNvPr id="4" name="Picture 3" descr="2pass-rew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3" y="2408237"/>
            <a:ext cx="6578599" cy="4698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Results</a:t>
            </a:r>
            <a:endParaRPr lang="en-US" dirty="0"/>
          </a:p>
        </p:txBody>
      </p:sp>
      <p:pic>
        <p:nvPicPr>
          <p:cNvPr id="9" name="Content Placeholder 8" descr="sokoban-step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912" r="-23912"/>
          <a:stretch>
            <a:fillRect/>
          </a:stretch>
        </p:blipFill>
        <p:spPr>
          <a:xfrm>
            <a:off x="-813727" y="1800225"/>
            <a:ext cx="11035639" cy="5332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Learning to Interpret Natural Language Instructions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4D6D5E3-5F15-034A-8A5B-96B6158565F0}" type="slidenum">
              <a:rPr lang="en-US"/>
              <a:pPr/>
              <a:t>33</a:t>
            </a:fld>
            <a:endParaRPr lang="en-US"/>
          </a:p>
        </p:txBody>
      </p:sp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998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/>
              <a:t>Current / Future Tasks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00225"/>
            <a:ext cx="90725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Task/language learning:</a:t>
            </a:r>
          </a:p>
          <a:p>
            <a:pPr marL="831850" lvl="1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Extend </a:t>
            </a:r>
            <a:r>
              <a:rPr lang="en-US" dirty="0" smtClean="0"/>
              <a:t>expressiveness of task types</a:t>
            </a:r>
          </a:p>
          <a:p>
            <a:pPr marL="831850" lvl="1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Implement </a:t>
            </a:r>
            <a:r>
              <a:rPr lang="en-US" dirty="0"/>
              <a:t>richer language </a:t>
            </a:r>
            <a:r>
              <a:rPr lang="en-US" dirty="0" smtClean="0"/>
              <a:t>models, including grammar-based </a:t>
            </a:r>
            <a:r>
              <a:rPr lang="en-US" dirty="0" smtClean="0"/>
              <a:t>models</a:t>
            </a:r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/>
              <a:t>Subgoal</a:t>
            </a:r>
            <a:r>
              <a:rPr lang="en-US" dirty="0" smtClean="0"/>
              <a:t> discovery:</a:t>
            </a:r>
          </a:p>
          <a:p>
            <a:pPr marL="831850" lvl="1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Use heuristic search to reduce complexity of mapping and option selection</a:t>
            </a:r>
          </a:p>
          <a:p>
            <a:pPr marL="831850" lvl="1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Explore other methods for option discovery</a:t>
            </a:r>
            <a:endParaRPr lang="en-US" dirty="0" smtClean="0"/>
          </a:p>
          <a:p>
            <a:pPr marL="831850" lvl="1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Integrate with language learning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Learning to Interpret Natural Language Instructions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05DC012-F887-314E-98BF-827E17E336B2}" type="slidenum">
              <a:rPr lang="en-US"/>
              <a:pPr/>
              <a:t>34</a:t>
            </a:fld>
            <a:endParaRPr lang="en-US"/>
          </a:p>
        </p:txBody>
      </p:sp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998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/>
              <a:t>Summary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00225"/>
            <a:ext cx="90725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Learn </a:t>
            </a:r>
            <a:r>
              <a:rPr lang="en-US" dirty="0"/>
              <a:t>tasks from verbal commands</a:t>
            </a:r>
          </a:p>
          <a:p>
            <a:pPr marL="831850" lvl="1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Use </a:t>
            </a:r>
            <a:r>
              <a:rPr lang="en-US" dirty="0"/>
              <a:t>generative model and expectation maximization</a:t>
            </a:r>
          </a:p>
          <a:p>
            <a:pPr marL="831850" lvl="1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Train using command and behavior</a:t>
            </a:r>
          </a:p>
          <a:p>
            <a:pPr marL="831850" lvl="1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Commands should generate correct task goal and </a:t>
            </a:r>
            <a:r>
              <a:rPr lang="en-US" dirty="0" smtClean="0"/>
              <a:t>behavior</a:t>
            </a:r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Discover new options from multiple OO-</a:t>
            </a:r>
            <a:r>
              <a:rPr lang="en-US" smtClean="0"/>
              <a:t>MDP domain policies</a:t>
            </a:r>
            <a:endParaRPr lang="en-US" dirty="0" smtClean="0"/>
          </a:p>
          <a:p>
            <a:pPr marL="831850" lvl="1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Use abstraction to find intersecting state spaces</a:t>
            </a:r>
          </a:p>
          <a:p>
            <a:pPr marL="831850" lvl="1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Represent common behaviors as options</a:t>
            </a:r>
          </a:p>
          <a:p>
            <a:pPr marL="831850" lvl="1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Transfer to new state spaces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9507" y="1713706"/>
            <a:ext cx="3069062" cy="5558653"/>
            <a:chOff x="131911" y="1484784"/>
            <a:chExt cx="2783905" cy="5042709"/>
          </a:xfrm>
        </p:grpSpPr>
        <p:sp>
          <p:nvSpPr>
            <p:cNvPr id="27" name="TextBox 26"/>
            <p:cNvSpPr txBox="1"/>
            <p:nvPr/>
          </p:nvSpPr>
          <p:spPr>
            <a:xfrm>
              <a:off x="381000" y="1600200"/>
              <a:ext cx="2514600" cy="1021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Another Example of A Task of pushing an object to a room. Ex : square and red room</a:t>
              </a:r>
              <a:endParaRPr lang="en-US" dirty="0"/>
            </a:p>
          </p:txBody>
        </p:sp>
        <p:pic>
          <p:nvPicPr>
            <p:cNvPr id="1026" name="Picture 2" descr="Z:\Documents\slides\square_red_room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88" y="1484784"/>
              <a:ext cx="2761928" cy="1567112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Z:\Documents\slides\square_red_room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11" y="3275068"/>
              <a:ext cx="2763689" cy="1567576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Z:\Documents\slides\square_red_room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4975449"/>
              <a:ext cx="2736304" cy="1552044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40773" y="1822245"/>
            <a:ext cx="6162569" cy="55294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5" name="组合 10"/>
          <p:cNvGrpSpPr/>
          <p:nvPr/>
        </p:nvGrpSpPr>
        <p:grpSpPr>
          <a:xfrm>
            <a:off x="1230312" y="472456"/>
            <a:ext cx="4681883" cy="766929"/>
            <a:chOff x="1261994" y="861049"/>
            <a:chExt cx="4246873" cy="695744"/>
          </a:xfrm>
        </p:grpSpPr>
        <p:sp>
          <p:nvSpPr>
            <p:cNvPr id="2" name="Right Brace 1"/>
            <p:cNvSpPr/>
            <p:nvPr/>
          </p:nvSpPr>
          <p:spPr>
            <a:xfrm rot="16200000">
              <a:off x="3073498" y="-87707"/>
              <a:ext cx="360040" cy="2928959"/>
            </a:xfrm>
            <a:prstGeom prst="rightBrace">
              <a:avLst>
                <a:gd name="adj1" fmla="val 71171"/>
                <a:gd name="adj2" fmla="val 48993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61994" y="861049"/>
              <a:ext cx="4246873" cy="32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Abstract task</a:t>
              </a:r>
              <a:r>
                <a:rPr lang="en-US" dirty="0"/>
                <a:t>: move </a:t>
              </a:r>
              <a:r>
                <a:rPr lang="en-US" dirty="0" smtClean="0"/>
                <a:t>object </a:t>
              </a:r>
              <a:r>
                <a:rPr lang="en-US" dirty="0"/>
                <a:t>to </a:t>
              </a:r>
              <a:r>
                <a:rPr lang="en-US" dirty="0" smtClean="0"/>
                <a:t>colored </a:t>
              </a:r>
              <a:r>
                <a:rPr lang="en-US" dirty="0"/>
                <a:t>room</a:t>
              </a:r>
            </a:p>
          </p:txBody>
        </p:sp>
      </p:grpSp>
      <p:grpSp>
        <p:nvGrpSpPr>
          <p:cNvPr id="6" name="组合 11"/>
          <p:cNvGrpSpPr/>
          <p:nvPr/>
        </p:nvGrpSpPr>
        <p:grpSpPr>
          <a:xfrm>
            <a:off x="474051" y="1181181"/>
            <a:ext cx="3227419" cy="629977"/>
            <a:chOff x="2003351" y="985289"/>
            <a:chExt cx="2927549" cy="571504"/>
          </a:xfrm>
        </p:grpSpPr>
        <p:sp>
          <p:nvSpPr>
            <p:cNvPr id="19" name="Right Brace 1"/>
            <p:cNvSpPr/>
            <p:nvPr/>
          </p:nvSpPr>
          <p:spPr>
            <a:xfrm rot="16200000">
              <a:off x="3034943" y="523792"/>
              <a:ext cx="214314" cy="1851688"/>
            </a:xfrm>
            <a:prstGeom prst="rightBrace">
              <a:avLst>
                <a:gd name="adj1" fmla="val 71171"/>
                <a:gd name="adj2" fmla="val 48993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03351" y="985289"/>
              <a:ext cx="2927549" cy="32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move square to red room</a:t>
              </a:r>
            </a:p>
          </p:txBody>
        </p:sp>
      </p:grpSp>
      <p:grpSp>
        <p:nvGrpSpPr>
          <p:cNvPr id="7" name="组合 14"/>
          <p:cNvGrpSpPr/>
          <p:nvPr/>
        </p:nvGrpSpPr>
        <p:grpSpPr>
          <a:xfrm>
            <a:off x="3781780" y="1181181"/>
            <a:ext cx="3227419" cy="629977"/>
            <a:chOff x="1931913" y="985289"/>
            <a:chExt cx="2927549" cy="571504"/>
          </a:xfrm>
        </p:grpSpPr>
        <p:sp>
          <p:nvSpPr>
            <p:cNvPr id="22" name="Right Brace 1"/>
            <p:cNvSpPr/>
            <p:nvPr/>
          </p:nvSpPr>
          <p:spPr>
            <a:xfrm rot="16200000">
              <a:off x="3034943" y="523792"/>
              <a:ext cx="214314" cy="1851688"/>
            </a:xfrm>
            <a:prstGeom prst="rightBrace">
              <a:avLst>
                <a:gd name="adj1" fmla="val 71171"/>
                <a:gd name="adj2" fmla="val 48993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31913" y="985289"/>
              <a:ext cx="2927549" cy="32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move star to green room</a:t>
              </a:r>
            </a:p>
          </p:txBody>
        </p:sp>
      </p:grpSp>
      <p:grpSp>
        <p:nvGrpSpPr>
          <p:cNvPr id="8" name="组合 14"/>
          <p:cNvGrpSpPr/>
          <p:nvPr/>
        </p:nvGrpSpPr>
        <p:grpSpPr>
          <a:xfrm>
            <a:off x="7166709" y="1181181"/>
            <a:ext cx="3228973" cy="629977"/>
            <a:chOff x="2216256" y="985289"/>
            <a:chExt cx="2928958" cy="571504"/>
          </a:xfrm>
        </p:grpSpPr>
        <p:sp>
          <p:nvSpPr>
            <p:cNvPr id="25" name="Right Brace 1"/>
            <p:cNvSpPr/>
            <p:nvPr/>
          </p:nvSpPr>
          <p:spPr>
            <a:xfrm rot="16200000">
              <a:off x="3034943" y="523792"/>
              <a:ext cx="214314" cy="1851688"/>
            </a:xfrm>
            <a:prstGeom prst="rightBrace">
              <a:avLst>
                <a:gd name="adj1" fmla="val 71171"/>
                <a:gd name="adj2" fmla="val 48993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17665" y="985289"/>
              <a:ext cx="2927549" cy="32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 to green room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Learning to Interpret Natural Language Instructions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7A4F5CA-381C-184F-92AB-D1AD362DFE32}" type="slidenum">
              <a:rPr lang="en-US"/>
              <a:pPr/>
              <a:t>5</a:t>
            </a:fld>
            <a:endParaRPr lang="en-US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998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/>
              <a:t>The Problem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00225"/>
            <a:ext cx="9072562" cy="4384675"/>
          </a:xfrm>
          <a:ln/>
        </p:spPr>
        <p:txBody>
          <a:bodyPr/>
          <a:lstStyle/>
          <a:p>
            <a:pPr marL="431800" indent="-323850">
              <a:buFont typeface="Times New Roman" pitchFamily="-84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Supply an agent with an arbitrary linguistic command</a:t>
            </a:r>
          </a:p>
          <a:p>
            <a:pPr marL="431800" indent="-323850">
              <a:buFont typeface="Times New Roman" pitchFamily="-84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Agent determines a task to perform</a:t>
            </a:r>
          </a:p>
          <a:p>
            <a:pPr marL="431800" indent="-323850">
              <a:buFont typeface="Times New Roman" pitchFamily="-84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Agent plans out a solution and executes task</a:t>
            </a:r>
          </a:p>
          <a:p>
            <a: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/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Planning and execution is easy</a:t>
            </a:r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Learning task semantics and intended task is hard</a:t>
            </a:r>
          </a:p>
        </p:txBody>
      </p:sp>
    </p:spTree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Learning to Interpret Natural Language Instructions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B078D42-A2F6-C448-8811-6E7B191CA6A3}" type="slidenum">
              <a:rPr lang="en-US"/>
              <a:pPr/>
              <a:t>6</a:t>
            </a:fld>
            <a:endParaRPr lang="en-US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998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/>
              <a:t>The Solution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00225"/>
            <a:ext cx="90725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Use expectation maximization (EM) and a generative model to learn semantics</a:t>
            </a:r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Pair command with demonstration of exemplar behavior</a:t>
            </a:r>
          </a:p>
          <a:p>
            <a:pPr marL="863600" lvl="1" indent="-323850">
              <a:buSzPct val="75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This is our training data</a:t>
            </a:r>
          </a:p>
          <a:p>
            <a:pPr marL="431800" indent="-323850">
              <a:buSzPct val="45000"/>
              <a:buFont typeface="Wingdings" pitchFamily="-84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Find highest-probability tasks and goals</a:t>
            </a:r>
          </a:p>
        </p:txBody>
      </p:sp>
    </p:spTree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Structure</a:t>
            </a:r>
            <a:endParaRPr lang="en-US" dirty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100757" y="2044910"/>
            <a:ext cx="2432525" cy="37677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31495" bIns="0">
            <a:spAutoFit/>
          </a:bodyPr>
          <a:lstStyle/>
          <a:p>
            <a:pPr marL="30757"/>
            <a:r>
              <a:rPr lang="en-US" sz="2600" dirty="0">
                <a:latin typeface="Calibri" pitchFamily="34" charset="0"/>
                <a:ea typeface="Gill Sans" charset="0"/>
                <a:cs typeface="Gill Sans" charset="0"/>
              </a:rPr>
              <a:t>Verbal instruction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846587" y="3307355"/>
            <a:ext cx="8387454" cy="1181207"/>
            <a:chOff x="714348" y="3000372"/>
            <a:chExt cx="7608147" cy="1071570"/>
          </a:xfrm>
        </p:grpSpPr>
        <p:sp>
          <p:nvSpPr>
            <p:cNvPr id="5" name="矩形 4"/>
            <p:cNvSpPr/>
            <p:nvPr/>
          </p:nvSpPr>
          <p:spPr>
            <a:xfrm>
              <a:off x="714348" y="3000372"/>
              <a:ext cx="2786082" cy="10715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100" dirty="0"/>
                <a:t>Language Processing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750595" y="3000372"/>
              <a:ext cx="3571900" cy="10715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100" dirty="0"/>
                <a:t> Task Learning</a:t>
              </a:r>
            </a:p>
            <a:p>
              <a:pPr algn="ctr"/>
              <a:r>
                <a:rPr lang="en-US" sz="3100" dirty="0"/>
                <a:t> from Demonstrations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17563" y="5433528"/>
            <a:ext cx="7245500" cy="1181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en-US" sz="3100" dirty="0"/>
              <a:t>Task Abstraction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1810514" y="4961045"/>
            <a:ext cx="944966" cy="17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1930386" y="2952117"/>
            <a:ext cx="708724" cy="17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>
            <a:off x="7010123" y="4960169"/>
            <a:ext cx="944966" cy="175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2284797" y="4961045"/>
            <a:ext cx="944966" cy="175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H="1" flipV="1">
            <a:off x="6537591" y="4960169"/>
            <a:ext cx="944966" cy="17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05983">
            <a:off x="7236061" y="1721048"/>
            <a:ext cx="888168" cy="9253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15" name="直接箭头连接符 14"/>
          <p:cNvCxnSpPr/>
          <p:nvPr/>
        </p:nvCxnSpPr>
        <p:spPr>
          <a:xfrm rot="5400000">
            <a:off x="7049489" y="2952117"/>
            <a:ext cx="708724" cy="17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Structure</a:t>
            </a:r>
            <a:endParaRPr lang="en-US" dirty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100757" y="2044910"/>
            <a:ext cx="2432525" cy="37677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31495" bIns="0">
            <a:spAutoFit/>
          </a:bodyPr>
          <a:lstStyle/>
          <a:p>
            <a:pPr marL="30757"/>
            <a:r>
              <a:rPr lang="en-US" sz="2600" dirty="0">
                <a:latin typeface="Calibri" pitchFamily="34" charset="0"/>
                <a:ea typeface="Gill Sans" charset="0"/>
                <a:cs typeface="Gill Sans" charset="0"/>
              </a:rPr>
              <a:t>Verbal instruction</a:t>
            </a:r>
          </a:p>
        </p:txBody>
      </p:sp>
      <p:sp>
        <p:nvSpPr>
          <p:cNvPr id="5" name="矩形 4"/>
          <p:cNvSpPr/>
          <p:nvPr/>
        </p:nvSpPr>
        <p:spPr>
          <a:xfrm>
            <a:off x="846587" y="3307355"/>
            <a:ext cx="3071462" cy="118120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100" dirty="0"/>
              <a:t>Semantic Parsing</a:t>
            </a:r>
          </a:p>
        </p:txBody>
      </p:sp>
      <p:sp>
        <p:nvSpPr>
          <p:cNvPr id="6" name="矩形 5"/>
          <p:cNvSpPr/>
          <p:nvPr/>
        </p:nvSpPr>
        <p:spPr>
          <a:xfrm>
            <a:off x="5296269" y="3307355"/>
            <a:ext cx="3937772" cy="1181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100" dirty="0"/>
              <a:t> Task Learning</a:t>
            </a:r>
          </a:p>
          <a:p>
            <a:pPr algn="ctr"/>
            <a:r>
              <a:rPr lang="en-US" sz="3100" dirty="0"/>
              <a:t> from Demonstrations</a:t>
            </a:r>
          </a:p>
        </p:txBody>
      </p:sp>
      <p:sp>
        <p:nvSpPr>
          <p:cNvPr id="7" name="矩形 6"/>
          <p:cNvSpPr/>
          <p:nvPr/>
        </p:nvSpPr>
        <p:spPr>
          <a:xfrm>
            <a:off x="1417563" y="5433528"/>
            <a:ext cx="7245500" cy="1181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en-US" sz="3100" dirty="0"/>
              <a:t>Task Abstraction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1810514" y="4961045"/>
            <a:ext cx="944966" cy="17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1930386" y="2952117"/>
            <a:ext cx="708724" cy="17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>
            <a:off x="7010123" y="4960169"/>
            <a:ext cx="944966" cy="175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2284797" y="4961045"/>
            <a:ext cx="944966" cy="175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H="1" flipV="1">
            <a:off x="6537591" y="4960169"/>
            <a:ext cx="944966" cy="17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05983">
            <a:off x="7236061" y="1721048"/>
            <a:ext cx="888168" cy="9253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/>
          <p:nvPr/>
        </p:nvCxnSpPr>
        <p:spPr>
          <a:xfrm rot="5400000">
            <a:off x="7049489" y="2952117"/>
            <a:ext cx="708724" cy="17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Structure</a:t>
            </a:r>
            <a:endParaRPr lang="en-US" dirty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100757" y="2044910"/>
            <a:ext cx="2432525" cy="37677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31495" bIns="0">
            <a:spAutoFit/>
          </a:bodyPr>
          <a:lstStyle/>
          <a:p>
            <a:pPr marL="30757"/>
            <a:r>
              <a:rPr lang="en-US" sz="2600" dirty="0">
                <a:latin typeface="Calibri" pitchFamily="34" charset="0"/>
                <a:ea typeface="Gill Sans" charset="0"/>
                <a:cs typeface="Gill Sans" charset="0"/>
              </a:rPr>
              <a:t>Verbal instruction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846587" y="3307355"/>
            <a:ext cx="8387454" cy="1181207"/>
            <a:chOff x="714348" y="3000372"/>
            <a:chExt cx="7608147" cy="1071570"/>
          </a:xfrm>
          <a:solidFill>
            <a:srgbClr val="CCFFCC"/>
          </a:solidFill>
        </p:grpSpPr>
        <p:sp>
          <p:nvSpPr>
            <p:cNvPr id="5" name="矩形 4"/>
            <p:cNvSpPr/>
            <p:nvPr/>
          </p:nvSpPr>
          <p:spPr>
            <a:xfrm>
              <a:off x="714348" y="3000372"/>
              <a:ext cx="2786082" cy="1071570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100" dirty="0"/>
                <a:t>Semantic Parsing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750595" y="3000372"/>
              <a:ext cx="3571900" cy="1071570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3100" dirty="0"/>
                <a:t>Inverse Reinforcement Learning (IRL)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17563" y="5433528"/>
            <a:ext cx="7245500" cy="1181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en-US" sz="3100" dirty="0"/>
              <a:t>Task Abstraction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1810514" y="4961045"/>
            <a:ext cx="944966" cy="17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1930386" y="2952117"/>
            <a:ext cx="708724" cy="17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>
            <a:off x="7010123" y="4960169"/>
            <a:ext cx="944966" cy="175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2284797" y="4961045"/>
            <a:ext cx="944966" cy="175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H="1" flipV="1">
            <a:off x="6537591" y="4960169"/>
            <a:ext cx="944966" cy="17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05983">
            <a:off x="7236061" y="1721048"/>
            <a:ext cx="888168" cy="9253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/>
          <p:nvPr/>
        </p:nvCxnSpPr>
        <p:spPr>
          <a:xfrm rot="5400000">
            <a:off x="7049489" y="2952117"/>
            <a:ext cx="708724" cy="17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Arial Unicode MS"/>
        <a:cs typeface="Arial Unicode MS"/>
      </a:majorFont>
      <a:minorFont>
        <a:latin typeface="Times New Roman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84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Times New Roman" pitchFamily="-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84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Times New Roman" pitchFamily="-8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Arial Unicode MS"/>
        <a:cs typeface="Arial Unicode MS"/>
      </a:majorFont>
      <a:minorFont>
        <a:latin typeface="Times New Roman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84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Times New Roman" pitchFamily="-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84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Times New Roman" pitchFamily="-8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1735</Words>
  <Application>Microsoft Macintosh PowerPoint</Application>
  <PresentationFormat>Custom</PresentationFormat>
  <Paragraphs>271</Paragraphs>
  <Slides>34</Slides>
  <Notes>19</Notes>
  <HiddenSlides>0</HiddenSlides>
  <MMClips>0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Office Theme</vt:lpstr>
      <vt:lpstr>Office Theme</vt:lpstr>
      <vt:lpstr>Microsoft Equation</vt:lpstr>
      <vt:lpstr>Subgoal Discovery and Language Learning in Reinforcement Learning Agents </vt:lpstr>
      <vt:lpstr>Outline</vt:lpstr>
      <vt:lpstr>Learning from  Natural Language Commands</vt:lpstr>
      <vt:lpstr>Slide 4</vt:lpstr>
      <vt:lpstr>The Problem</vt:lpstr>
      <vt:lpstr>The Solution</vt:lpstr>
      <vt:lpstr>System Structure</vt:lpstr>
      <vt:lpstr>System Structure</vt:lpstr>
      <vt:lpstr>System Structure</vt:lpstr>
      <vt:lpstr>System Structure</vt:lpstr>
      <vt:lpstr>Representation</vt:lpstr>
      <vt:lpstr>Simple Example</vt:lpstr>
      <vt:lpstr>Semantic Parsing</vt:lpstr>
      <vt:lpstr>Inverse Reinforcement Learning</vt:lpstr>
      <vt:lpstr>Task Abstraction</vt:lpstr>
      <vt:lpstr>Generative Model</vt:lpstr>
      <vt:lpstr>Generative Model</vt:lpstr>
      <vt:lpstr>Generative Model</vt:lpstr>
      <vt:lpstr>Generative Model</vt:lpstr>
      <vt:lpstr>Generative Model</vt:lpstr>
      <vt:lpstr>Generative Model</vt:lpstr>
      <vt:lpstr>Generative Model</vt:lpstr>
      <vt:lpstr>Expectation Maximization</vt:lpstr>
      <vt:lpstr>Training / Testing</vt:lpstr>
      <vt:lpstr>Discovering New Subgoals</vt:lpstr>
      <vt:lpstr>The Problem</vt:lpstr>
      <vt:lpstr>The Solution</vt:lpstr>
      <vt:lpstr>Key Idea: Abstraction</vt:lpstr>
      <vt:lpstr>Merging and Scoring Policies</vt:lpstr>
      <vt:lpstr>Policy Abstraction</vt:lpstr>
      <vt:lpstr>Results</vt:lpstr>
      <vt:lpstr>More Results</vt:lpstr>
      <vt:lpstr>Current / Future Tasks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Interpret Natural Language Instructions</dc:title>
  <cp:lastModifiedBy>Marie desJardins</cp:lastModifiedBy>
  <cp:revision>124</cp:revision>
  <cp:lastPrinted>1601-01-01T00:00:00Z</cp:lastPrinted>
  <dcterms:created xsi:type="dcterms:W3CDTF">2014-09-29T12:13:12Z</dcterms:created>
  <dcterms:modified xsi:type="dcterms:W3CDTF">2014-09-30T15:42:35Z</dcterms:modified>
</cp:coreProperties>
</file>