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894449-C257-4E52-BDED-F8D407726F68}">
  <a:tblStyle styleId="{65894449-C257-4E52-BDED-F8D407726F68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0"/>
  </p:normalViewPr>
  <p:slideViewPr>
    <p:cSldViewPr snapToGrid="0" snapToObjects="1">
      <p:cViewPr varScale="1">
        <p:scale>
          <a:sx n="129" d="100"/>
          <a:sy n="129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 clear it is methodology, make it more clear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 picture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Change it to milliseconds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result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Able to get time to decrease using the methods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Should be a summary slide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Center subtitles, more descriptive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Issues with software, application, OS, compromised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Hardware run with software, need to make sure software is secure, need both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Examples of what I’m trying to improve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Truncate my half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More descriptive title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One approach is info flow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Used to check if sensitive info is leaking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Improve functionality - move it to the first bullet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Truncate the language one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Just chisel and talk about objective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Security Properties are appropriate standards to meet to be considered secure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System Representation accurately represents the behavior of the system using SecChisel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Formal Verification is proving or disproving whether the system meets the security properties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Condense with previous slide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Variety of smt solvers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Then go into z3, most popular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Add description of algorithm and approach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Adding actual script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Add any data and run times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Sample z3 file and how to split it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Security Verification Using the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Chisel Hardware Construction Language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</a:rPr>
              <a:t>Corine Lu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</a:rPr>
              <a:t>Jakub </a:t>
            </a:r>
            <a:r>
              <a:rPr lang="en" sz="2400" dirty="0" err="1">
                <a:solidFill>
                  <a:schemeClr val="tx1"/>
                </a:solidFill>
              </a:rPr>
              <a:t>Szefer</a:t>
            </a:r>
            <a:endParaRPr lang="en" sz="2400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</a:rPr>
              <a:t>Computer Architecture and Security Lab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</a:rPr>
              <a:t>Yale University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</a:rPr>
              <a:t>14 July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Scripts 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89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Script is a series of commands; code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Scripts that parse through the code and create separate files to be run in parallel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Split into two parts: assumptions and rules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Every file has assumptions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Split up rules in intervals </a:t>
            </a: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l="1970" t="1293"/>
          <a:stretch/>
        </p:blipFill>
        <p:spPr>
          <a:xfrm>
            <a:off x="5826049" y="1234675"/>
            <a:ext cx="2771525" cy="32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Average Seconds to Execute</a:t>
            </a:r>
          </a:p>
        </p:txBody>
      </p:sp>
      <p:graphicFrame>
        <p:nvGraphicFramePr>
          <p:cNvPr id="131" name="Shape 131"/>
          <p:cNvGraphicFramePr/>
          <p:nvPr/>
        </p:nvGraphicFramePr>
        <p:xfrm>
          <a:off x="645650" y="1315200"/>
          <a:ext cx="7852675" cy="2889075"/>
        </p:xfrm>
        <a:graphic>
          <a:graphicData uri="http://schemas.openxmlformats.org/drawingml/2006/table">
            <a:tbl>
              <a:tblPr>
                <a:noFill/>
                <a:tableStyleId>{65894449-C257-4E52-BDED-F8D407726F68}</a:tableStyleId>
              </a:tblPr>
              <a:tblGrid>
                <a:gridCol w="1735800"/>
                <a:gridCol w="2014100"/>
                <a:gridCol w="1988575"/>
                <a:gridCol w="2114200"/>
              </a:tblGrid>
              <a:tr h="830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Rules</a:t>
                      </a:r>
                    </a:p>
                  </a:txBody>
                  <a:tcPr marL="91425" marR="91425" marT="91425" marB="91425">
                    <a:lnL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 file (s)</a:t>
                      </a:r>
                    </a:p>
                  </a:txBody>
                  <a:tcPr marL="91425" marR="91425" marT="91425" marB="91425">
                    <a:lnT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5 files (s)</a:t>
                      </a:r>
                    </a:p>
                  </a:txBody>
                  <a:tcPr marL="91425" marR="91425" marT="91425" marB="91425">
                    <a:lnT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 files (s)</a:t>
                      </a:r>
                    </a:p>
                  </a:txBody>
                  <a:tcPr marL="91425" marR="91425" marT="91425" marB="91425">
                    <a:lnR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10294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119</a:t>
                      </a:r>
                    </a:p>
                  </a:txBody>
                  <a:tcPr marL="91425" marR="91425" marT="91425" marB="91425" anchor="b">
                    <a:lnL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0.0438</a:t>
                      </a:r>
                    </a:p>
                  </a:txBody>
                  <a:tcPr marL="91425" marR="91425" marT="91425" marB="91425" anchor="b">
                    <a:lnT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0.0172</a:t>
                      </a:r>
                    </a:p>
                  </a:txBody>
                  <a:tcPr marL="91425" marR="91425" marT="91425" marB="91425" anchor="b">
                    <a:lnT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0.0232</a:t>
                      </a:r>
                    </a:p>
                  </a:txBody>
                  <a:tcPr marL="91425" marR="91425" marT="91425" marB="91425" anchor="b">
                    <a:lnR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94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29</a:t>
                      </a:r>
                    </a:p>
                  </a:txBody>
                  <a:tcPr marL="91425" marR="91425" marT="91425" marB="91425" anchor="b">
                    <a:lnL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0.0380</a:t>
                      </a:r>
                    </a:p>
                  </a:txBody>
                  <a:tcPr marL="91425" marR="91425" marT="91425" marB="91425" anchor="b">
                    <a:lnT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0.0227</a:t>
                      </a:r>
                    </a:p>
                  </a:txBody>
                  <a:tcPr marL="91425" marR="91425" marT="91425" marB="91425" anchor="b">
                    <a:lnT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0.0230</a:t>
                      </a:r>
                    </a:p>
                  </a:txBody>
                  <a:tcPr marL="91425" marR="91425" marT="91425" marB="91425" anchor="b">
                    <a:lnR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Average Seconds to Execute</a:t>
            </a:r>
          </a:p>
        </p:txBody>
      </p:sp>
      <p:graphicFrame>
        <p:nvGraphicFramePr>
          <p:cNvPr id="137" name="Shape 137"/>
          <p:cNvGraphicFramePr/>
          <p:nvPr/>
        </p:nvGraphicFramePr>
        <p:xfrm>
          <a:off x="645650" y="1315200"/>
          <a:ext cx="7852675" cy="2889075"/>
        </p:xfrm>
        <a:graphic>
          <a:graphicData uri="http://schemas.openxmlformats.org/drawingml/2006/table">
            <a:tbl>
              <a:tblPr>
                <a:noFill/>
                <a:tableStyleId>{65894449-C257-4E52-BDED-F8D407726F68}</a:tableStyleId>
              </a:tblPr>
              <a:tblGrid>
                <a:gridCol w="1735800"/>
                <a:gridCol w="2014100"/>
                <a:gridCol w="1988575"/>
                <a:gridCol w="2114200"/>
              </a:tblGrid>
              <a:tr h="830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Rules</a:t>
                      </a:r>
                    </a:p>
                  </a:txBody>
                  <a:tcPr marL="91425" marR="91425" marT="91425" marB="91425">
                    <a:lnL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 file (s)</a:t>
                      </a:r>
                    </a:p>
                  </a:txBody>
                  <a:tcPr marL="91425" marR="91425" marT="91425" marB="91425">
                    <a:lnT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5 files (s)</a:t>
                      </a:r>
                    </a:p>
                  </a:txBody>
                  <a:tcPr marL="91425" marR="91425" marT="91425" marB="91425">
                    <a:lnT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 files (s)</a:t>
                      </a:r>
                    </a:p>
                  </a:txBody>
                  <a:tcPr marL="91425" marR="91425" marT="91425" marB="91425">
                    <a:lnR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10294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119</a:t>
                      </a:r>
                    </a:p>
                  </a:txBody>
                  <a:tcPr marL="91425" marR="91425" marT="91425" marB="91425" anchor="b">
                    <a:lnL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0.0438</a:t>
                      </a:r>
                    </a:p>
                  </a:txBody>
                  <a:tcPr marL="91425" marR="91425" marT="91425" marB="91425" anchor="b">
                    <a:lnT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0.0172</a:t>
                      </a:r>
                    </a:p>
                  </a:txBody>
                  <a:tcPr marL="91425" marR="91425" marT="91425" marB="91425" anchor="b">
                    <a:lnT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0.0232</a:t>
                      </a:r>
                    </a:p>
                  </a:txBody>
                  <a:tcPr marL="91425" marR="91425" marT="91425" marB="91425" anchor="b">
                    <a:lnR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94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29</a:t>
                      </a:r>
                    </a:p>
                  </a:txBody>
                  <a:tcPr marL="91425" marR="91425" marT="91425" marB="91425" anchor="b">
                    <a:lnL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0.0380</a:t>
                      </a:r>
                    </a:p>
                  </a:txBody>
                  <a:tcPr marL="91425" marR="91425" marT="91425" marB="91425" anchor="b">
                    <a:lnT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0.0227</a:t>
                      </a:r>
                    </a:p>
                  </a:txBody>
                  <a:tcPr marL="91425" marR="91425" marT="91425" marB="91425" anchor="b">
                    <a:lnT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0.0230</a:t>
                      </a:r>
                    </a:p>
                  </a:txBody>
                  <a:tcPr marL="91425" marR="91425" marT="91425" marB="91425" anchor="b">
                    <a:lnR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57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8" name="Shape 138"/>
          <p:cNvSpPr txBox="1"/>
          <p:nvPr/>
        </p:nvSpPr>
        <p:spPr>
          <a:xfrm>
            <a:off x="4279925" y="2172050"/>
            <a:ext cx="1342200" cy="41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FF00"/>
                </a:solidFill>
              </a:rPr>
              <a:t>-0.0266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275900" y="2172050"/>
            <a:ext cx="1389000" cy="41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FF00"/>
                </a:solidFill>
              </a:rPr>
              <a:t>-0.0206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279900" y="3227625"/>
            <a:ext cx="1342200" cy="37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FF00"/>
                </a:solidFill>
              </a:rPr>
              <a:t>-0.0153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6275900" y="3227625"/>
            <a:ext cx="1573800" cy="37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FF00"/>
                </a:solidFill>
              </a:rPr>
              <a:t>-0.0150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Summary 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Hardware security is the issue we seek to improve </a:t>
            </a:r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Use SecChisel to look for security in the design phase</a:t>
            </a:r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Formal verification to check if the the design satisfies security properties</a:t>
            </a:r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Optimize formal verification</a:t>
            </a:r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Analyze the results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Acknowledgements 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Thank you to: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STARS Program - Yale College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Professor Moreno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Professor Nelson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Professor </a:t>
            </a:r>
            <a:r>
              <a:rPr lang="en" dirty="0" err="1">
                <a:solidFill>
                  <a:srgbClr val="000000"/>
                </a:solidFill>
              </a:rPr>
              <a:t>Purushothaman</a:t>
            </a:r>
            <a:endParaRPr lang="en" dirty="0">
              <a:solidFill>
                <a:srgbClr val="000000"/>
              </a:solidFill>
            </a:endParaRP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Robert Fernandez           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Computer Architecture and Security Lab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Jakub </a:t>
            </a:r>
            <a:r>
              <a:rPr lang="en" dirty="0" err="1">
                <a:solidFill>
                  <a:srgbClr val="000000"/>
                </a:solidFill>
              </a:rPr>
              <a:t>Szefer</a:t>
            </a:r>
            <a:endParaRPr lang="en" dirty="0">
              <a:solidFill>
                <a:srgbClr val="000000"/>
              </a:solidFill>
            </a:endParaRP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Shuwen Deng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Computer Architecture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7743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chemeClr val="tx1"/>
                </a:solidFill>
              </a:rPr>
              <a:t>Microprocessor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>
                <a:solidFill>
                  <a:schemeClr val="tx1"/>
                </a:solidFill>
              </a:rPr>
              <a:t>Stores and accesses data 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>
                <a:solidFill>
                  <a:schemeClr val="tx1"/>
                </a:solidFill>
              </a:rPr>
              <a:t>Acts as central processing unit  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>
                <a:solidFill>
                  <a:schemeClr val="tx1"/>
                </a:solidFill>
              </a:rPr>
              <a:t>Hardware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7743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chemeClr val="tx1"/>
                </a:solidFill>
              </a:rPr>
              <a:t>Operating System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>
                <a:solidFill>
                  <a:schemeClr val="tx1"/>
                </a:solidFill>
              </a:rPr>
              <a:t>User interface 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>
                <a:solidFill>
                  <a:schemeClr val="tx1"/>
                </a:solidFill>
              </a:rPr>
              <a:t>Allows interaction with microprocessor 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>
                <a:solidFill>
                  <a:schemeClr val="tx1"/>
                </a:solidFill>
              </a:rPr>
              <a:t>Software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 t="2685" b="16185"/>
          <a:stretch/>
        </p:blipFill>
        <p:spPr>
          <a:xfrm>
            <a:off x="1048554" y="2882348"/>
            <a:ext cx="2539472" cy="188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1944" y="2882348"/>
            <a:ext cx="2320811" cy="18830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/>
          <p:nvPr/>
        </p:nvSpPr>
        <p:spPr>
          <a:xfrm>
            <a:off x="4383000" y="2969275"/>
            <a:ext cx="378000" cy="140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Security Issues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22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>
                <a:solidFill>
                  <a:schemeClr val="tx1"/>
                </a:solidFill>
              </a:rPr>
              <a:t>Scan and monitor network traffic 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sz="1800" dirty="0">
                <a:solidFill>
                  <a:schemeClr val="tx1"/>
                </a:solidFill>
              </a:rPr>
              <a:t>Hardware firewalls 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>
                <a:solidFill>
                  <a:schemeClr val="tx1"/>
                </a:solidFill>
              </a:rPr>
              <a:t>Cryptographic keys for encryption 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>
                <a:solidFill>
                  <a:schemeClr val="tx1"/>
                </a:solidFill>
              </a:rPr>
              <a:t>Essential for software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sz="1800" dirty="0">
                <a:solidFill>
                  <a:schemeClr val="tx1"/>
                </a:solidFill>
              </a:rPr>
              <a:t>Lowest level of security 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>
                <a:solidFill>
                  <a:schemeClr val="tx1"/>
                </a:solidFill>
              </a:rPr>
              <a:t>Especially important in critical infrastructures 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>
                <a:solidFill>
                  <a:schemeClr val="tx1"/>
                </a:solidFill>
              </a:rPr>
              <a:t>Very hard to patch hardware issues after manufacturing 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075" y="1301950"/>
            <a:ext cx="3431700" cy="2071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Security Verification Approach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321975"/>
            <a:ext cx="8520600" cy="324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>
                <a:solidFill>
                  <a:schemeClr val="tx1"/>
                </a:solidFill>
              </a:rPr>
              <a:t>Objective: Prove a system is secure during design stages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sz="1800" dirty="0">
                <a:solidFill>
                  <a:schemeClr val="tx1"/>
                </a:solidFill>
              </a:rPr>
              <a:t>Focus on information flow, sensitive information leaking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sz="1800" dirty="0">
                <a:solidFill>
                  <a:schemeClr val="tx1"/>
                </a:solidFill>
              </a:rPr>
              <a:t>Improve functionality </a:t>
            </a:r>
          </a:p>
          <a:p>
            <a:pPr marL="171450" lvl="0" indent="-17145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dirty="0">
              <a:solidFill>
                <a:schemeClr val="tx1"/>
              </a:solidFill>
            </a:endParaRP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>
                <a:solidFill>
                  <a:schemeClr val="tx1"/>
                </a:solidFill>
              </a:rPr>
              <a:t>Chisel Hardware Construction Language 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sz="1800" dirty="0">
                <a:solidFill>
                  <a:schemeClr val="tx1"/>
                </a:solidFill>
              </a:rPr>
              <a:t>Software supporting hardware design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sz="1800" dirty="0">
                <a:solidFill>
                  <a:schemeClr val="tx1"/>
                </a:solidFill>
              </a:rPr>
              <a:t>Creates abstractions and generates parameters 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sz="1800" dirty="0">
                <a:solidFill>
                  <a:schemeClr val="tx1"/>
                </a:solidFill>
              </a:rPr>
              <a:t>Modifying Chisel =&gt; SecChisel with security tagging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System Verification at Multiple Levels </a:t>
            </a:r>
          </a:p>
        </p:txBody>
      </p:sp>
      <p:pic>
        <p:nvPicPr>
          <p:cNvPr id="84" name="Shape 84" descr="Screen Shot 2017-06-29 at 10.19.11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362" y="1017724"/>
            <a:ext cx="7255264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4132475" y="3036400"/>
            <a:ext cx="360600" cy="844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Hardware Security Verification</a:t>
            </a:r>
          </a:p>
        </p:txBody>
      </p:sp>
      <p:grpSp>
        <p:nvGrpSpPr>
          <p:cNvPr id="91" name="Shape 91"/>
          <p:cNvGrpSpPr/>
          <p:nvPr/>
        </p:nvGrpSpPr>
        <p:grpSpPr>
          <a:xfrm>
            <a:off x="1982811" y="1375505"/>
            <a:ext cx="5178375" cy="3307389"/>
            <a:chOff x="1995950" y="1400911"/>
            <a:chExt cx="5152100" cy="3206388"/>
          </a:xfrm>
        </p:grpSpPr>
        <p:sp>
          <p:nvSpPr>
            <p:cNvPr id="92" name="Shape 92"/>
            <p:cNvSpPr/>
            <p:nvPr/>
          </p:nvSpPr>
          <p:spPr>
            <a:xfrm>
              <a:off x="1995950" y="1401050"/>
              <a:ext cx="2092500" cy="14859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5055550" y="1401050"/>
              <a:ext cx="2092500" cy="14859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525750" y="3121400"/>
              <a:ext cx="2092500" cy="14859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1996086" y="1401061"/>
              <a:ext cx="2092500" cy="1485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/>
                <a:t>Security Properties</a:t>
              </a:r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5055527" y="1400911"/>
              <a:ext cx="2092500" cy="1485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/>
                <a:t>System Representation</a:t>
              </a: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3468602" y="3449621"/>
              <a:ext cx="2206800" cy="779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/>
                <a:t>Formal 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800"/>
                <a:t>Verification</a:t>
              </a:r>
            </a:p>
          </p:txBody>
        </p:sp>
        <p:cxnSp>
          <p:nvCxnSpPr>
            <p:cNvPr id="98" name="Shape 98"/>
            <p:cNvCxnSpPr>
              <a:stCxn id="95" idx="3"/>
              <a:endCxn id="96" idx="1"/>
            </p:cNvCxnSpPr>
            <p:nvPr/>
          </p:nvCxnSpPr>
          <p:spPr>
            <a:xfrm rot="10800000" flipH="1">
              <a:off x="4088586" y="2143711"/>
              <a:ext cx="967200" cy="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9" name="Shape 99"/>
            <p:cNvCxnSpPr>
              <a:endCxn id="94" idx="0"/>
            </p:cNvCxnSpPr>
            <p:nvPr/>
          </p:nvCxnSpPr>
          <p:spPr>
            <a:xfrm flipH="1">
              <a:off x="4572000" y="2174000"/>
              <a:ext cx="11700" cy="947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Formal Verification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83650"/>
            <a:ext cx="8520600" cy="338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>
                <a:solidFill>
                  <a:schemeClr val="tx1"/>
                </a:solidFill>
              </a:rPr>
              <a:t>Proving or disproving statements in SecChisel 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>
                <a:solidFill>
                  <a:schemeClr val="tx1"/>
                </a:solidFill>
              </a:rPr>
              <a:t>Must convert code 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>
                <a:solidFill>
                  <a:schemeClr val="tx1"/>
                </a:solidFill>
              </a:rPr>
              <a:t>Run it through SMT (Satisfiability Modulo Theory) Solver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sz="1800" dirty="0">
                <a:solidFill>
                  <a:schemeClr val="tx1"/>
                </a:solidFill>
              </a:rPr>
              <a:t>Takes assertions (security properties) and rules (system representation)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sz="1800" dirty="0">
                <a:solidFill>
                  <a:schemeClr val="tx1"/>
                </a:solidFill>
              </a:rPr>
              <a:t>Satisfied vs. Unsatisfied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>
                <a:solidFill>
                  <a:schemeClr val="tx1"/>
                </a:solidFill>
              </a:rPr>
              <a:t>Issues with speed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Optimizing Formal Verification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Code: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File representing security parameters and design 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Altering the code fed into the SMT Solver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Using less expensive functions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Procedures that take less time to run 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Ignore some instructions and/or merge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SMT Solver: 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Variety of solvers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Z3 is currently most popular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Made by Microsoft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Widely-used </a:t>
            </a:r>
          </a:p>
          <a:p>
            <a:pPr marL="514350" lvl="0" indent="-2857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Looking for other solvers that better fit the needs of SecChisel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Optimizing Program Execution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317950"/>
            <a:ext cx="4840200" cy="325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Alters how the code is run by the machine 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Sequential progression vs. parallel 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100,000 vs. 10,000 * 10 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l="1671" t="1545"/>
          <a:stretch/>
        </p:blipFill>
        <p:spPr>
          <a:xfrm>
            <a:off x="5817724" y="1243000"/>
            <a:ext cx="2779850" cy="32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Microsoft Macintosh PowerPoint</Application>
  <PresentationFormat>On-screen Show (16:9)</PresentationFormat>
  <Paragraphs>145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simple-light-2</vt:lpstr>
      <vt:lpstr>Security Verification Using the  Chisel Hardware Construction Language</vt:lpstr>
      <vt:lpstr>Computer Architecture</vt:lpstr>
      <vt:lpstr>Security Issues</vt:lpstr>
      <vt:lpstr>Security Verification Approach</vt:lpstr>
      <vt:lpstr>System Verification at Multiple Levels </vt:lpstr>
      <vt:lpstr>Hardware Security Verification</vt:lpstr>
      <vt:lpstr>Formal Verification</vt:lpstr>
      <vt:lpstr>Optimizing Formal Verification</vt:lpstr>
      <vt:lpstr>Optimizing Program Execution</vt:lpstr>
      <vt:lpstr>Scripts </vt:lpstr>
      <vt:lpstr>Average Seconds to Execute</vt:lpstr>
      <vt:lpstr>Average Seconds to Execute</vt:lpstr>
      <vt:lpstr>Summary </vt:lpstr>
      <vt:lpstr>Acknowledgements 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Verification Using the  Chisel Hardware Construction Language</dc:title>
  <cp:lastModifiedBy>Corine Lu</cp:lastModifiedBy>
  <cp:revision>1</cp:revision>
  <dcterms:modified xsi:type="dcterms:W3CDTF">2017-07-17T18:23:18Z</dcterms:modified>
</cp:coreProperties>
</file>