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B6C4B9-A581-4D95-90CA-2D0254F95DE8}">
  <a:tblStyle styleId="{11B6C4B9-A581-4D95-90CA-2D0254F95DE8}"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Hardware s</a:t>
            </a:r>
            <a:r>
              <a:rPr lang="en"/>
              <a:t>ecurity</a:t>
            </a:r>
            <a:r>
              <a:rPr lang="en"/>
              <a:t> verification is the act of proving the security of a hardware system during its design phases</a:t>
            </a:r>
          </a:p>
          <a:p>
            <a:pPr lvl="0">
              <a:spcBef>
                <a:spcPts val="0"/>
              </a:spcBef>
              <a:buNone/>
            </a:pPr>
            <a:r>
              <a:rPr lang="en"/>
              <a:t>In order to do this, Chisel creates a software design abstraction to test for vulnerbilities </a:t>
            </a:r>
          </a:p>
          <a:p>
            <a:pPr lvl="0">
              <a:spcBef>
                <a:spcPts val="0"/>
              </a:spcBef>
              <a:buNone/>
            </a:pPr>
            <a:r>
              <a:t/>
            </a:r>
            <a:endParaRPr/>
          </a:p>
          <a:p>
            <a:pPr lvl="0">
              <a:spcBef>
                <a:spcPts val="0"/>
              </a:spcBef>
              <a:buNone/>
            </a:pPr>
            <a:r>
              <a:rPr lang="en"/>
              <a:t>What is security verification?</a:t>
            </a:r>
          </a:p>
          <a:p>
            <a:pPr lvl="0">
              <a:spcBef>
                <a:spcPts val="0"/>
              </a:spcBef>
              <a:buNone/>
            </a:pPr>
            <a:r>
              <a:rPr lang="en"/>
              <a:t>No name and lab</a:t>
            </a:r>
          </a:p>
          <a:p>
            <a:pPr lvl="0">
              <a:spcBef>
                <a:spcPts val="0"/>
              </a:spcBef>
              <a:buNone/>
            </a:pPr>
            <a:r>
              <a:rPr lang="en"/>
              <a:t>What kind of hardware? communication</a:t>
            </a:r>
          </a:p>
          <a:p>
            <a:pPr lvl="0">
              <a:spcBef>
                <a:spcPts val="0"/>
              </a:spcBef>
              <a:buNone/>
            </a:pPr>
            <a:r>
              <a:rPr lang="en"/>
              <a:t>Who would be thinking of this</a:t>
            </a:r>
          </a:p>
          <a:p>
            <a:pPr lvl="0">
              <a:spcBef>
                <a:spcPts val="0"/>
              </a:spcBef>
              <a:buNone/>
            </a:pPr>
            <a:r>
              <a:rPr lang="en"/>
              <a:t>Software simulation of hardware</a:t>
            </a:r>
          </a:p>
          <a:p>
            <a:pPr lvl="0">
              <a:spcBef>
                <a:spcPts val="0"/>
              </a:spcBef>
              <a:buNone/>
            </a:pPr>
            <a:r>
              <a:t/>
            </a:r>
            <a:endParaRP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proceeded to break the file into a list of assumptions and a list of rules </a:t>
            </a:r>
          </a:p>
          <a:p>
            <a:pPr lvl="0">
              <a:spcBef>
                <a:spcPts val="0"/>
              </a:spcBef>
              <a:buNone/>
            </a:pPr>
            <a:r>
              <a:t/>
            </a:r>
            <a:endParaRPr/>
          </a:p>
          <a:p>
            <a:pPr lvl="0" rtl="0">
              <a:spcBef>
                <a:spcPts val="0"/>
              </a:spcBef>
              <a:buNone/>
            </a:pPr>
            <a:r>
              <a:rPr lang="en"/>
              <a:t>Not clear it is methodology, make it more clear</a:t>
            </a:r>
          </a:p>
          <a:p>
            <a:pPr lvl="0" rtl="0">
              <a:spcBef>
                <a:spcPts val="0"/>
              </a:spcBef>
              <a:buNone/>
            </a:pPr>
            <a:r>
              <a:rPr lang="en"/>
              <a:t>Use picture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then break up those rule evenly into any </a:t>
            </a:r>
            <a:r>
              <a:rPr lang="en"/>
              <a:t>desired</a:t>
            </a:r>
            <a:r>
              <a:rPr lang="en"/>
              <a:t> interval I choose, in this case I wanted 5 files. </a:t>
            </a:r>
          </a:p>
          <a:p>
            <a:pPr lvl="0">
              <a:spcBef>
                <a:spcPts val="0"/>
              </a:spcBef>
              <a:buNone/>
            </a:pPr>
            <a:r>
              <a:t/>
            </a:r>
            <a:endParaRPr/>
          </a:p>
          <a:p>
            <a:pPr lvl="0" rtl="0">
              <a:spcBef>
                <a:spcPts val="0"/>
              </a:spcBef>
              <a:buNone/>
            </a:pPr>
            <a:r>
              <a:rPr lang="en"/>
              <a:t>Not clear it is methodology, make it more clear</a:t>
            </a:r>
          </a:p>
          <a:p>
            <a:pPr lvl="0" rtl="0">
              <a:spcBef>
                <a:spcPts val="0"/>
              </a:spcBef>
              <a:buNone/>
            </a:pPr>
            <a:r>
              <a:rPr lang="en"/>
              <a:t>Use picture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Since every smt file  neeeds to same assumptions or security parameters, I appended the assumptions to each file. And the result is 5 files that run exactly the same but have less rules in each. I then run these files in the z3 solver and begin analyzing the time it takes to do so. </a:t>
            </a:r>
          </a:p>
          <a:p>
            <a:pPr lvl="0">
              <a:spcBef>
                <a:spcPts val="0"/>
              </a:spcBef>
              <a:buNone/>
            </a:pPr>
            <a:r>
              <a:t/>
            </a:r>
            <a:endParaRPr/>
          </a:p>
          <a:p>
            <a:pPr lvl="0" rtl="0">
              <a:spcBef>
                <a:spcPts val="0"/>
              </a:spcBef>
              <a:buNone/>
            </a:pPr>
            <a:r>
              <a:rPr lang="en"/>
              <a:t>Not clear it is methodology, make it more clear</a:t>
            </a:r>
          </a:p>
          <a:p>
            <a:pPr lvl="0" rtl="0">
              <a:spcBef>
                <a:spcPts val="0"/>
              </a:spcBef>
              <a:buNone/>
            </a:pPr>
            <a:r>
              <a:rPr lang="en"/>
              <a:t>Use picture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result </a:t>
            </a:r>
          </a:p>
          <a:p>
            <a:pPr lvl="0">
              <a:spcBef>
                <a:spcPts val="0"/>
              </a:spcBef>
              <a:buNone/>
            </a:pPr>
            <a:r>
              <a:rPr lang="en"/>
              <a:t>Able to get time to decrease using the methods </a:t>
            </a:r>
          </a:p>
          <a:p>
            <a:pPr lvl="0">
              <a:spcBef>
                <a:spcPts val="0"/>
              </a:spcBef>
              <a:buNone/>
            </a:pPr>
            <a:r>
              <a:rPr lang="en"/>
              <a:t>Should be a summary slide</a:t>
            </a:r>
          </a:p>
          <a:p>
            <a:pPr lvl="0">
              <a:spcBef>
                <a:spcPts val="0"/>
              </a:spcBef>
              <a:buNone/>
            </a:pPr>
            <a:r>
              <a:rPr lang="en"/>
              <a:t>Darker green </a:t>
            </a:r>
          </a:p>
          <a:p>
            <a:pPr lvl="0">
              <a:spcBef>
                <a:spcPts val="0"/>
              </a:spcBef>
              <a:buNone/>
            </a:pPr>
            <a:r>
              <a:rPr lang="en"/>
              <a:t>Another slide to discuss</a:t>
            </a:r>
          </a:p>
          <a:p>
            <a:pPr lvl="0">
              <a:spcBef>
                <a:spcPts val="0"/>
              </a:spcBef>
              <a:buNone/>
            </a:pPr>
            <a:r>
              <a:t/>
            </a:r>
            <a:endParaRPr/>
          </a:p>
          <a:p>
            <a:pPr lvl="0">
              <a:spcBef>
                <a:spcPts val="0"/>
              </a:spcBef>
              <a:buNone/>
            </a:pPr>
            <a:r>
              <a:t/>
            </a:r>
            <a:endParaRPr/>
          </a:p>
          <a:p>
            <a:pPr lvl="0">
              <a:spcBef>
                <a:spcPts val="0"/>
              </a:spcBef>
              <a:buNone/>
            </a:pPr>
            <a:r>
              <a:rPr lang="en"/>
              <a:t>More cores with servers </a:t>
            </a:r>
          </a:p>
          <a:p>
            <a:pPr lvl="0">
              <a:spcBef>
                <a:spcPts val="0"/>
              </a:spcBef>
              <a:buNone/>
            </a:pPr>
            <a:r>
              <a:rPr lang="en"/>
              <a:t>29 less complicated 119 more complicate</a:t>
            </a:r>
          </a:p>
          <a:p>
            <a:pPr lvl="0" rtl="0">
              <a:spcBef>
                <a:spcPts val="0"/>
              </a:spcBef>
              <a:buNone/>
            </a:pPr>
            <a:r>
              <a:rPr lang="en"/>
              <a:t>Files given to me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result </a:t>
            </a:r>
          </a:p>
          <a:p>
            <a:pPr lvl="0" rtl="0">
              <a:spcBef>
                <a:spcPts val="0"/>
              </a:spcBef>
              <a:buNone/>
            </a:pPr>
            <a:r>
              <a:rPr lang="en"/>
              <a:t>Able to get time to decrease using the methods </a:t>
            </a:r>
          </a:p>
          <a:p>
            <a:pPr lvl="0" rtl="0">
              <a:spcBef>
                <a:spcPts val="0"/>
              </a:spcBef>
              <a:buNone/>
            </a:pPr>
            <a:r>
              <a:rPr lang="en"/>
              <a:t>Should be a summary slide</a:t>
            </a:r>
          </a:p>
          <a:p>
            <a:pPr lvl="0" rtl="0">
              <a:spcBef>
                <a:spcPts val="0"/>
              </a:spcBef>
              <a:buNone/>
            </a:pPr>
            <a:r>
              <a:rPr lang="en"/>
              <a:t>Darker green </a:t>
            </a:r>
          </a:p>
          <a:p>
            <a:pPr lvl="0" rtl="0">
              <a:spcBef>
                <a:spcPts val="0"/>
              </a:spcBef>
              <a:buNone/>
            </a:pPr>
            <a:r>
              <a:rPr lang="en"/>
              <a:t>Another slide to discuss</a:t>
            </a:r>
          </a:p>
          <a:p>
            <a:pPr lvl="0" rtl="0">
              <a:spcBef>
                <a:spcPts val="0"/>
              </a:spcBef>
              <a:buNone/>
            </a:pPr>
            <a:r>
              <a:t/>
            </a:r>
            <a:endParaRPr/>
          </a:p>
          <a:p>
            <a:pPr lvl="0" rtl="0">
              <a:spcBef>
                <a:spcPts val="0"/>
              </a:spcBef>
              <a:buNone/>
            </a:pPr>
            <a:r>
              <a:t/>
            </a:r>
            <a:endParaRPr/>
          </a:p>
          <a:p>
            <a:pPr lvl="0" rtl="0">
              <a:spcBef>
                <a:spcPts val="0"/>
              </a:spcBef>
              <a:buNone/>
            </a:pPr>
            <a:r>
              <a:rPr lang="en"/>
              <a:t>More cores with servers </a:t>
            </a:r>
          </a:p>
          <a:p>
            <a:pPr lvl="0" rtl="0">
              <a:spcBef>
                <a:spcPts val="0"/>
              </a:spcBef>
              <a:buNone/>
            </a:pPr>
            <a:r>
              <a:rPr lang="en"/>
              <a:t>29 less complicated 119 more complicate</a:t>
            </a:r>
          </a:p>
          <a:p>
            <a:pPr lvl="0" rtl="0">
              <a:spcBef>
                <a:spcPts val="0"/>
              </a:spcBef>
              <a:buNone/>
            </a:pPr>
            <a:r>
              <a:rPr lang="en"/>
              <a:t>Files given to me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result </a:t>
            </a:r>
          </a:p>
          <a:p>
            <a:pPr lvl="0" rtl="0">
              <a:spcBef>
                <a:spcPts val="0"/>
              </a:spcBef>
              <a:buNone/>
            </a:pPr>
            <a:r>
              <a:rPr lang="en"/>
              <a:t>Able to get time to decrease using the methods </a:t>
            </a:r>
          </a:p>
          <a:p>
            <a:pPr lvl="0" rtl="0">
              <a:spcBef>
                <a:spcPts val="0"/>
              </a:spcBef>
              <a:buNone/>
            </a:pPr>
            <a:r>
              <a:rPr lang="en"/>
              <a:t>Should be a summary slide</a:t>
            </a:r>
          </a:p>
          <a:p>
            <a:pPr lvl="0" rtl="0">
              <a:spcBef>
                <a:spcPts val="0"/>
              </a:spcBef>
              <a:buNone/>
            </a:pPr>
            <a:r>
              <a:rPr lang="en"/>
              <a:t>Darker green </a:t>
            </a:r>
          </a:p>
          <a:p>
            <a:pPr lvl="0" rtl="0">
              <a:spcBef>
                <a:spcPts val="0"/>
              </a:spcBef>
              <a:buNone/>
            </a:pPr>
            <a:r>
              <a:rPr lang="en"/>
              <a:t>Another slide to discuss</a:t>
            </a:r>
          </a:p>
          <a:p>
            <a:pPr lvl="0" rtl="0">
              <a:spcBef>
                <a:spcPts val="0"/>
              </a:spcBef>
              <a:buNone/>
            </a:pPr>
            <a:r>
              <a:t/>
            </a:r>
            <a:endParaRPr/>
          </a:p>
          <a:p>
            <a:pPr lvl="0" rtl="0">
              <a:spcBef>
                <a:spcPts val="0"/>
              </a:spcBef>
              <a:buNone/>
            </a:pPr>
            <a:r>
              <a:t/>
            </a:r>
            <a:endParaRPr/>
          </a:p>
          <a:p>
            <a:pPr lvl="0" rtl="0">
              <a:spcBef>
                <a:spcPts val="0"/>
              </a:spcBef>
              <a:buNone/>
            </a:pPr>
            <a:r>
              <a:rPr lang="en"/>
              <a:t>More cores with servers </a:t>
            </a:r>
          </a:p>
          <a:p>
            <a:pPr lvl="0" rtl="0">
              <a:spcBef>
                <a:spcPts val="0"/>
              </a:spcBef>
              <a:buNone/>
            </a:pPr>
            <a:r>
              <a:rPr lang="en"/>
              <a:t>29 less complicated 119 more complicate</a:t>
            </a:r>
          </a:p>
          <a:p>
            <a:pPr lvl="0">
              <a:spcBef>
                <a:spcPts val="0"/>
              </a:spcBef>
              <a:buNone/>
            </a:pPr>
            <a:r>
              <a:rPr lang="en"/>
              <a:t>Files given to me </a:t>
            </a:r>
          </a:p>
          <a:p>
            <a:pPr lvl="0">
              <a:spcBef>
                <a:spcPts val="0"/>
              </a:spcBef>
              <a:buNone/>
            </a:pPr>
            <a:r>
              <a:t/>
            </a:r>
            <a:endParaRPr/>
          </a:p>
          <a:p>
            <a:pPr lvl="0">
              <a:spcBef>
                <a:spcPts val="0"/>
              </a:spcBef>
              <a:buNone/>
            </a:pPr>
            <a:r>
              <a:rPr lang="en"/>
              <a:t>Add computer used </a:t>
            </a:r>
          </a:p>
          <a:p>
            <a:pPr lvl="0" rtl="0">
              <a:spcBef>
                <a:spcPts val="0"/>
              </a:spcBef>
              <a:buNone/>
            </a:pPr>
            <a:r>
              <a:rPr lang="en"/>
              <a:t>Add limitations, separate conclusions and future directions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Concluson anf future work </a:t>
            </a:r>
          </a:p>
          <a:p>
            <a:pPr lvl="0">
              <a:spcBef>
                <a:spcPts val="0"/>
              </a:spcBef>
              <a:buNone/>
            </a:pPr>
            <a:r>
              <a:t/>
            </a:r>
            <a:endParaRPr/>
          </a:p>
          <a:p>
            <a:pPr lvl="0">
              <a:spcBef>
                <a:spcPts val="0"/>
              </a:spcBef>
              <a:buNone/>
            </a:pPr>
            <a:r>
              <a:rPr lang="en"/>
              <a:t>How many cores on processors</a:t>
            </a:r>
          </a:p>
          <a:p>
            <a:pPr lvl="0">
              <a:spcBef>
                <a:spcPts val="0"/>
              </a:spcBef>
              <a:buNone/>
            </a:pPr>
            <a:r>
              <a:rPr lang="en"/>
              <a:t>See more rules </a:t>
            </a:r>
          </a:p>
          <a:p>
            <a:pPr lvl="0">
              <a:spcBef>
                <a:spcPts val="0"/>
              </a:spcBef>
              <a:buNone/>
            </a:pPr>
            <a:r>
              <a:rPr lang="en"/>
              <a:t>Future direction, scale it up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computer architecture, there is a microprocessor which stores and accesses data and acts as the central processing unit to carry out commands given by teh operating system or the user interface of the computer </a:t>
            </a:r>
          </a:p>
          <a:p>
            <a:pPr lvl="0">
              <a:spcBef>
                <a:spcPts val="0"/>
              </a:spcBef>
              <a:buNone/>
            </a:pPr>
            <a:r>
              <a:rPr lang="en"/>
              <a:t>Hardware security verification could be used in this case to assess the design of the microprocessor and test its security capabilities during its design stage, before mass production. This is extrememly valuable because security vulnerabilities are incredibly difficult, if not impossible, to patch after manufacturing. </a:t>
            </a:r>
          </a:p>
          <a:p>
            <a:pPr lvl="0">
              <a:spcBef>
                <a:spcPts val="0"/>
              </a:spcBef>
              <a:buNone/>
            </a:pPr>
            <a:r>
              <a:t/>
            </a:r>
            <a:endParaRPr/>
          </a:p>
          <a:p>
            <a:pPr lvl="0">
              <a:spcBef>
                <a:spcPts val="0"/>
              </a:spcBef>
              <a:buNone/>
            </a:pPr>
            <a:r>
              <a:rPr lang="en"/>
              <a:t>Center subtitles, more descriptive</a:t>
            </a:r>
          </a:p>
          <a:p>
            <a:pPr lvl="0">
              <a:spcBef>
                <a:spcPts val="0"/>
              </a:spcBef>
              <a:buNone/>
            </a:pPr>
            <a:r>
              <a:t/>
            </a:r>
            <a:endParaRPr/>
          </a:p>
          <a:p>
            <a:pPr lvl="0">
              <a:spcBef>
                <a:spcPts val="0"/>
              </a:spcBef>
              <a:buNone/>
            </a:pPr>
            <a:r>
              <a:rPr lang="en"/>
              <a:t>Onboard communication or network?</a:t>
            </a:r>
          </a:p>
          <a:p>
            <a:pPr lvl="0">
              <a:spcBef>
                <a:spcPts val="0"/>
              </a:spcBef>
              <a:buNone/>
            </a:pPr>
            <a:r>
              <a:rPr lang="en"/>
              <a:t>Consider this, test it then can produce in mass</a:t>
            </a:r>
          </a:p>
          <a:p>
            <a:pPr lvl="0">
              <a:spcBef>
                <a:spcPts val="0"/>
              </a:spcBef>
              <a:buNone/>
            </a:pPr>
            <a:r>
              <a:rPr lang="en"/>
              <a:t>Need to communicate to other networks</a:t>
            </a:r>
          </a:p>
          <a:p>
            <a:pPr lvl="0" rtl="0">
              <a:spcBef>
                <a:spcPts val="0"/>
              </a:spcBef>
              <a:buNone/>
            </a:pPr>
            <a:r>
              <a:rPr lang="en"/>
              <a:t>Security is a big challenge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Since hardware is used in a variety of highly sensitive areas, it is important to strive for the least security vulnerabilities possible. </a:t>
            </a:r>
          </a:p>
          <a:p>
            <a:pPr lvl="0">
              <a:spcBef>
                <a:spcPts val="0"/>
              </a:spcBef>
              <a:buNone/>
            </a:pPr>
            <a:r>
              <a:rPr lang="en"/>
              <a:t>For example, hardware is used to scan and monitor network traffic. Hardware firewalls prevent unauthorized users from accessing sensitive data within a network.</a:t>
            </a:r>
          </a:p>
          <a:p>
            <a:pPr lvl="0">
              <a:spcBef>
                <a:spcPts val="0"/>
              </a:spcBef>
              <a:buNone/>
            </a:pPr>
            <a:r>
              <a:rPr lang="en"/>
              <a:t>Hardware is also used to generate cryptographic keys for encrypting and decrypting data. If the technology used in these functions remained faulty, there would be negative reprocussions in critical infrastructures such as a hospital where patient’s medical records are kept. </a:t>
            </a:r>
          </a:p>
          <a:p>
            <a:pPr lvl="0">
              <a:spcBef>
                <a:spcPts val="0"/>
              </a:spcBef>
              <a:buNone/>
            </a:pPr>
            <a:r>
              <a:rPr lang="en"/>
              <a:t>And even if the software within a computer system were completely free of vulnerabilities, lasting security issues within hardware, the lowest level of security, would still compromise the entire system. </a:t>
            </a:r>
          </a:p>
          <a:p>
            <a:pPr lvl="0">
              <a:spcBef>
                <a:spcPts val="0"/>
              </a:spcBef>
              <a:buNone/>
            </a:pPr>
            <a:r>
              <a:t/>
            </a:r>
            <a:endParaRPr/>
          </a:p>
          <a:p>
            <a:pPr lvl="0">
              <a:spcBef>
                <a:spcPts val="0"/>
              </a:spcBef>
              <a:buNone/>
            </a:pPr>
            <a:r>
              <a:rPr lang="en"/>
              <a:t>Issues with software, application, OS, compromised </a:t>
            </a:r>
          </a:p>
          <a:p>
            <a:pPr lvl="0">
              <a:spcBef>
                <a:spcPts val="0"/>
              </a:spcBef>
              <a:buNone/>
            </a:pPr>
            <a:r>
              <a:rPr lang="en"/>
              <a:t>Hardware run with software, need to make sure software is secure, need both</a:t>
            </a:r>
          </a:p>
          <a:p>
            <a:pPr lvl="0">
              <a:spcBef>
                <a:spcPts val="0"/>
              </a:spcBef>
              <a:buNone/>
            </a:pPr>
            <a:r>
              <a:t/>
            </a:r>
            <a:endParaRPr/>
          </a:p>
          <a:p>
            <a:pPr lvl="0">
              <a:spcBef>
                <a:spcPts val="0"/>
              </a:spcBef>
              <a:buNone/>
            </a:pPr>
            <a:r>
              <a:rPr lang="en"/>
              <a:t>Examples of what I’m trying to improve</a:t>
            </a:r>
          </a:p>
          <a:p>
            <a:pPr lvl="0">
              <a:spcBef>
                <a:spcPts val="0"/>
              </a:spcBef>
              <a:buNone/>
            </a:pPr>
            <a:r>
              <a:rPr lang="en"/>
              <a:t>Truncate my half</a:t>
            </a:r>
          </a:p>
          <a:p>
            <a:pPr lvl="0">
              <a:spcBef>
                <a:spcPts val="0"/>
              </a:spcBef>
              <a:buNone/>
            </a:pPr>
            <a:r>
              <a:rPr lang="en"/>
              <a:t>More descriptive title</a:t>
            </a:r>
          </a:p>
          <a:p>
            <a:pPr lvl="0">
              <a:spcBef>
                <a:spcPts val="0"/>
              </a:spcBef>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System verification can happen at a variety of levels. It can be done throughout software, hardware, or a mixture of both.</a:t>
            </a:r>
          </a:p>
          <a:p>
            <a:pPr lvl="0">
              <a:spcBef>
                <a:spcPts val="0"/>
              </a:spcBef>
              <a:buNone/>
            </a:pPr>
            <a:r>
              <a:rPr lang="en"/>
              <a:t>My work focuses specfically in hardware, in microarchitecture and Register transfer levels or RTL. This means we are looking speicifically at the flow of data within the elctriconic components of a computer system. And to do so we are using the hardware description language, Verilog. </a:t>
            </a:r>
          </a:p>
          <a:p>
            <a:pPr lvl="0" rtl="0">
              <a:spcBef>
                <a:spcPts val="0"/>
              </a:spcBef>
              <a:buNone/>
            </a:pPr>
            <a:r>
              <a:rPr lang="en"/>
              <a:t>Move title up and make picture </a:t>
            </a:r>
            <a:r>
              <a:rPr lang="en"/>
              <a:t>largerVerification</a:t>
            </a:r>
            <a:r>
              <a:rPr lang="en"/>
              <a:t> can be done at software, hrdware levels.  My work focuses on the microrchirect, Register  or RTL. This range, red box , is verified with software A, B,C. C is used in this 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order to make Verilog more developer friendly, our lab is using the Chisel hardware construction language developed to make low-level Verilog code </a:t>
            </a:r>
          </a:p>
          <a:p>
            <a:pPr lvl="0">
              <a:spcBef>
                <a:spcPts val="0"/>
              </a:spcBef>
              <a:buNone/>
            </a:pPr>
            <a:r>
              <a:rPr lang="en"/>
              <a:t>Chisel creates design abstactions and is highly parameterizable, meaning it can be defined by a set of rules </a:t>
            </a:r>
          </a:p>
          <a:p>
            <a:pPr lvl="0">
              <a:spcBef>
                <a:spcPts val="0"/>
              </a:spcBef>
              <a:buNone/>
            </a:pPr>
            <a:r>
              <a:rPr lang="en"/>
              <a:t>By modifying Chisel into secChisel, security tagging of the data flow is possible. </a:t>
            </a:r>
          </a:p>
          <a:p>
            <a:pPr lvl="0">
              <a:spcBef>
                <a:spcPts val="0"/>
              </a:spcBef>
              <a:buNone/>
            </a:pPr>
            <a:r>
              <a:rPr lang="en"/>
              <a:t>After this single-file code is developed, it can be run through verification where it will be testedd to see if data from high security channels are leaking into channels of low security. </a:t>
            </a:r>
          </a:p>
          <a:p>
            <a:pPr lvl="0">
              <a:spcBef>
                <a:spcPts val="0"/>
              </a:spcBef>
              <a:buNone/>
            </a:pPr>
            <a:r>
              <a:rPr lang="en"/>
              <a:t>One approach is info flow </a:t>
            </a:r>
          </a:p>
          <a:p>
            <a:pPr lvl="0">
              <a:spcBef>
                <a:spcPts val="0"/>
              </a:spcBef>
              <a:buNone/>
            </a:pPr>
            <a:r>
              <a:rPr lang="en"/>
              <a:t>Used to check if sensitive info is leaking </a:t>
            </a:r>
          </a:p>
          <a:p>
            <a:pPr lvl="0">
              <a:spcBef>
                <a:spcPts val="0"/>
              </a:spcBef>
              <a:buNone/>
            </a:pPr>
            <a:r>
              <a:t/>
            </a:r>
            <a:endParaRPr/>
          </a:p>
          <a:p>
            <a:pPr lvl="0">
              <a:spcBef>
                <a:spcPts val="0"/>
              </a:spcBef>
              <a:buNone/>
            </a:pPr>
            <a:r>
              <a:rPr lang="en"/>
              <a:t>Improve functionality - move it to the first bullet</a:t>
            </a:r>
          </a:p>
          <a:p>
            <a:pPr lvl="0">
              <a:spcBef>
                <a:spcPts val="0"/>
              </a:spcBef>
              <a:buNone/>
            </a:pPr>
            <a:r>
              <a:rPr lang="en"/>
              <a:t>Truncate the language one</a:t>
            </a:r>
          </a:p>
          <a:p>
            <a:pPr lvl="0">
              <a:spcBef>
                <a:spcPts val="0"/>
              </a:spcBef>
              <a:buNone/>
            </a:pPr>
            <a:r>
              <a:rPr lang="en"/>
              <a:t>Just chisel and talk about objective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Security Properties are appropriate standards to meet to be considered secure. THis can vary from team to team. </a:t>
            </a:r>
          </a:p>
          <a:p>
            <a:pPr lvl="0">
              <a:spcBef>
                <a:spcPts val="0"/>
              </a:spcBef>
              <a:buClr>
                <a:schemeClr val="dk1"/>
              </a:buClr>
              <a:buSzPct val="100000"/>
              <a:buFont typeface="Arial"/>
              <a:buNone/>
            </a:pPr>
            <a:r>
              <a:rPr lang="en"/>
              <a:t>System Representation accurately represents the behavior of the system using SecChisel</a:t>
            </a:r>
          </a:p>
          <a:p>
            <a:pPr lvl="0">
              <a:spcBef>
                <a:spcPts val="0"/>
              </a:spcBef>
              <a:buClr>
                <a:schemeClr val="dk1"/>
              </a:buClr>
              <a:buSzPct val="100000"/>
              <a:buFont typeface="Arial"/>
              <a:buNone/>
            </a:pPr>
            <a:r>
              <a:rPr lang="en"/>
              <a:t>Formal Verification is proving or disproving whether the system meets the security properties</a:t>
            </a:r>
          </a:p>
          <a:p>
            <a:pPr lvl="0">
              <a:spcBef>
                <a:spcPts val="0"/>
              </a:spcBef>
              <a:buClr>
                <a:schemeClr val="dk1"/>
              </a:buClr>
              <a:buSzPct val="100000"/>
              <a:buFont typeface="Arial"/>
              <a:buNone/>
            </a:pPr>
            <a:r>
              <a:rPr lang="en"/>
              <a:t>First define security properties </a:t>
            </a:r>
          </a:p>
          <a:p>
            <a:pPr lvl="0">
              <a:spcBef>
                <a:spcPts val="0"/>
              </a:spcBef>
              <a:buClr>
                <a:schemeClr val="dk1"/>
              </a:buClr>
              <a:buSzPct val="100000"/>
              <a:buFont typeface="Arial"/>
              <a:buNone/>
            </a:pPr>
            <a:r>
              <a:rPr lang="en"/>
              <a:t>Then you need system representation the simulation of hardware, SecChisel </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Formal verificatio nis performed with SMT Solvers or or sat modulo theory solvers which take assertions and rules </a:t>
            </a:r>
          </a:p>
          <a:p>
            <a:pPr lvl="0">
              <a:spcBef>
                <a:spcPts val="0"/>
              </a:spcBef>
              <a:buNone/>
            </a:pPr>
            <a:r>
              <a:rPr lang="en"/>
              <a:t>Tell you if satisfied or not. </a:t>
            </a:r>
          </a:p>
          <a:p>
            <a:pPr lvl="0">
              <a:spcBef>
                <a:spcPts val="0"/>
              </a:spcBef>
              <a:buNone/>
            </a:pPr>
            <a:r>
              <a:rPr lang="en"/>
              <a:t>In order to so, you must convert the file generated by SecChisel into a file compatible wit hteh SMT Solver and run it </a:t>
            </a:r>
          </a:p>
          <a:p>
            <a:pPr lvl="0">
              <a:spcBef>
                <a:spcPts val="0"/>
              </a:spcBef>
              <a:buNone/>
            </a:pPr>
            <a:r>
              <a:rPr lang="en"/>
              <a:t>However you encounter issues with speed once design become very large and when designers make many small tweaks with their designs and wish to test them. </a:t>
            </a:r>
          </a:p>
          <a:p>
            <a:pPr lvl="0">
              <a:spcBef>
                <a:spcPts val="0"/>
              </a:spcBef>
              <a:buNone/>
            </a:pPr>
            <a:r>
              <a:rPr lang="en"/>
              <a:t>Condense with previous slide</a:t>
            </a:r>
          </a:p>
          <a:p>
            <a:pPr lvl="0">
              <a:spcBef>
                <a:spcPts val="0"/>
              </a:spcBef>
              <a:buNone/>
            </a:pPr>
            <a:r>
              <a:rPr lang="en"/>
              <a:t>Reorder - SMT solver </a:t>
            </a:r>
          </a:p>
          <a:p>
            <a:pPr lvl="0">
              <a:spcBef>
                <a:spcPts val="0"/>
              </a:spcBef>
              <a:buNone/>
            </a:pPr>
            <a:r>
              <a:rPr lang="en"/>
              <a:t>Must convert code, rewirte to get rid of bullets, what do smt solvers do what did it need compatibility issues </a:t>
            </a:r>
          </a:p>
          <a:p>
            <a:pPr lvl="0">
              <a:spcBef>
                <a:spcPts val="0"/>
              </a:spcBef>
              <a:buNone/>
            </a:pPr>
            <a:r>
              <a:rPr lang="en"/>
              <a:t>Speed =? </a:t>
            </a:r>
          </a:p>
          <a:p>
            <a:pPr lvl="0">
              <a:spcBef>
                <a:spcPts val="0"/>
              </a:spcBef>
              <a:buNone/>
            </a:pPr>
            <a:r>
              <a:rPr lang="en"/>
              <a:t>Emphasize the smt code must be converted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My objective is optimizing formal verification and improving its run time. </a:t>
            </a:r>
          </a:p>
          <a:p>
            <a:pPr lvl="0">
              <a:spcBef>
                <a:spcPts val="0"/>
              </a:spcBef>
              <a:buNone/>
            </a:pPr>
            <a:r>
              <a:rPr lang="en"/>
              <a:t>One method is by altering the code going into the SMT solver. This includes using less expensive functions which means using procedures that take less time to run </a:t>
            </a:r>
          </a:p>
          <a:p>
            <a:pPr lvl="0">
              <a:spcBef>
                <a:spcPts val="0"/>
              </a:spcBef>
              <a:buNone/>
            </a:pPr>
            <a:r>
              <a:rPr lang="en"/>
              <a:t>We can also ignore some repetitive instructions or merge similar ones to cut down the number of rules to check against. </a:t>
            </a:r>
          </a:p>
          <a:p>
            <a:pPr lvl="0">
              <a:spcBef>
                <a:spcPts val="0"/>
              </a:spcBef>
              <a:buNone/>
            </a:pPr>
            <a:r>
              <a:rPr lang="en"/>
              <a:t>ANother method is choosing the most efficient SMT solver. There are a variety of solvers out there adn we currently use the Z3 solver because it is the most popular rather than the one most tailored to the needs of SecChisel.</a:t>
            </a:r>
          </a:p>
          <a:p>
            <a:pPr lvl="0">
              <a:spcBef>
                <a:spcPts val="0"/>
              </a:spcBef>
              <a:buNone/>
            </a:pPr>
            <a:r>
              <a:rPr lang="en"/>
              <a:t>Looking for solvers that better firt the needs of SecCHisel would improve the performance of formal verification. </a:t>
            </a:r>
          </a:p>
          <a:p>
            <a:pPr lvl="0">
              <a:spcBef>
                <a:spcPts val="0"/>
              </a:spcBef>
              <a:buNone/>
            </a:pPr>
            <a:r>
              <a:rPr lang="en"/>
              <a:t>The third method we are exploring is changing program execution. </a:t>
            </a:r>
          </a:p>
          <a:p>
            <a:pPr lvl="0">
              <a:spcBef>
                <a:spcPts val="0"/>
              </a:spcBef>
              <a:buNone/>
            </a:pPr>
            <a:r>
              <a:t/>
            </a:r>
            <a:endParaRPr/>
          </a:p>
          <a:p>
            <a:pPr lvl="0">
              <a:spcBef>
                <a:spcPts val="0"/>
              </a:spcBef>
              <a:buNone/>
            </a:pPr>
            <a:r>
              <a:rPr lang="en"/>
              <a:t>Cut down words </a:t>
            </a:r>
          </a:p>
          <a:p>
            <a:pPr lvl="0">
              <a:spcBef>
                <a:spcPts val="0"/>
              </a:spcBef>
              <a:buNone/>
            </a:pPr>
            <a:r>
              <a:rPr lang="en"/>
              <a:t>Last two bullets for code are cryptic </a:t>
            </a:r>
          </a:p>
          <a:p>
            <a:pPr lvl="0">
              <a:spcBef>
                <a:spcPts val="0"/>
              </a:spcBef>
              <a:buClr>
                <a:schemeClr val="dk1"/>
              </a:buClr>
              <a:buSzPct val="100000"/>
              <a:buFont typeface="Arial"/>
              <a:buNone/>
            </a:pPr>
            <a:r>
              <a:rPr lang="en"/>
              <a:t>File representing security parameters and design </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order to run the code in parallel, I needed to first break the file in several pieces. To do so I used a script or a series of commands to do so and wrote an algorithm. </a:t>
            </a:r>
          </a:p>
          <a:p>
            <a:pPr lvl="0">
              <a:spcBef>
                <a:spcPts val="0"/>
              </a:spcBef>
              <a:buNone/>
            </a:pPr>
            <a:r>
              <a:rPr lang="en"/>
              <a:t>I began with the single smt code file. </a:t>
            </a:r>
          </a:p>
          <a:p>
            <a:pPr lvl="0">
              <a:spcBef>
                <a:spcPts val="0"/>
              </a:spcBef>
              <a:buNone/>
            </a:pPr>
            <a:r>
              <a:rPr lang="en"/>
              <a:t>Not clear it is methodology, make it more clear</a:t>
            </a:r>
          </a:p>
          <a:p>
            <a:pPr lvl="0">
              <a:spcBef>
                <a:spcPts val="0"/>
              </a:spcBef>
              <a:buNone/>
            </a:pPr>
            <a:r>
              <a:rPr lang="en"/>
              <a:t>Use picture </a:t>
            </a:r>
          </a:p>
          <a:p>
            <a:pPr lvl="0">
              <a:spcBef>
                <a:spcPts val="0"/>
              </a:spcBef>
              <a:buNone/>
            </a:pPr>
            <a:r>
              <a:t/>
            </a:r>
            <a:endParaRPr/>
          </a:p>
          <a:p>
            <a:pPr lvl="0">
              <a:spcBef>
                <a:spcPts val="0"/>
              </a:spcBef>
              <a:buNone/>
            </a:pPr>
            <a:r>
              <a:rPr lang="en"/>
              <a:t>Either talk about the code of get rid of picture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lang="en" sz="3600"/>
              <a:t>Security Verification Using the </a:t>
            </a:r>
          </a:p>
          <a:p>
            <a:pPr lvl="0">
              <a:spcBef>
                <a:spcPts val="0"/>
              </a:spcBef>
              <a:buClr>
                <a:schemeClr val="dk1"/>
              </a:buClr>
              <a:buSzPct val="30555"/>
              <a:buFont typeface="Arial"/>
              <a:buNone/>
            </a:pPr>
            <a:r>
              <a:rPr lang="en" sz="3600"/>
              <a:t>Chisel Hardware Construction Language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sz="2400">
                <a:solidFill>
                  <a:srgbClr val="000000"/>
                </a:solidFill>
              </a:rPr>
              <a:t>Corine Lu</a:t>
            </a:r>
          </a:p>
          <a:p>
            <a:pPr lvl="0">
              <a:spcBef>
                <a:spcPts val="0"/>
              </a:spcBef>
              <a:buNone/>
            </a:pPr>
            <a:r>
              <a:rPr lang="en" sz="2400">
                <a:solidFill>
                  <a:srgbClr val="000000"/>
                </a:solidFill>
              </a:rPr>
              <a:t>Jakub Szefer</a:t>
            </a:r>
          </a:p>
          <a:p>
            <a:pPr lvl="0">
              <a:spcBef>
                <a:spcPts val="0"/>
              </a:spcBef>
              <a:buNone/>
            </a:pPr>
            <a:r>
              <a:rPr lang="en" sz="2400">
                <a:solidFill>
                  <a:srgbClr val="000000"/>
                </a:solidFill>
              </a:rPr>
              <a:t>Computer Architecture and Security Lab</a:t>
            </a:r>
          </a:p>
          <a:p>
            <a:pPr lvl="0">
              <a:spcBef>
                <a:spcPts val="0"/>
              </a:spcBef>
              <a:buNone/>
            </a:pPr>
            <a:r>
              <a:rPr lang="en" sz="2400">
                <a:solidFill>
                  <a:srgbClr val="000000"/>
                </a:solidFill>
              </a:rPr>
              <a:t>Yale University</a:t>
            </a:r>
          </a:p>
          <a:p>
            <a:pPr lvl="0">
              <a:spcBef>
                <a:spcPts val="0"/>
              </a:spcBef>
              <a:buNone/>
            </a:pPr>
            <a:r>
              <a:rPr lang="en" sz="2400">
                <a:solidFill>
                  <a:srgbClr val="000000"/>
                </a:solidFill>
              </a:rPr>
              <a:t>14 July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Script Algorithm to Split Z3 File </a:t>
            </a:r>
          </a:p>
        </p:txBody>
      </p:sp>
      <p:pic>
        <p:nvPicPr>
          <p:cNvPr id="125" name="Shape 125"/>
          <p:cNvPicPr preferRelativeResize="0"/>
          <p:nvPr/>
        </p:nvPicPr>
        <p:blipFill rotWithShape="1">
          <a:blip r:embed="rId3">
            <a:alphaModFix/>
          </a:blip>
          <a:srcRect b="0" l="1970" r="0" t="1293"/>
          <a:stretch/>
        </p:blipFill>
        <p:spPr>
          <a:xfrm>
            <a:off x="746249" y="1304250"/>
            <a:ext cx="2771525" cy="3295150"/>
          </a:xfrm>
          <a:prstGeom prst="rect">
            <a:avLst/>
          </a:prstGeom>
          <a:noFill/>
          <a:ln>
            <a:noFill/>
          </a:ln>
        </p:spPr>
      </p:pic>
      <p:sp>
        <p:nvSpPr>
          <p:cNvPr id="126" name="Shape 126"/>
          <p:cNvSpPr/>
          <p:nvPr/>
        </p:nvSpPr>
        <p:spPr>
          <a:xfrm>
            <a:off x="5092583" y="1218750"/>
            <a:ext cx="1543799"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4198084"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5987081"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9" name="Shape 129"/>
          <p:cNvCxnSpPr>
            <a:stCxn id="127" idx="0"/>
            <a:endCxn id="126" idx="2"/>
          </p:cNvCxnSpPr>
          <p:nvPr/>
        </p:nvCxnSpPr>
        <p:spPr>
          <a:xfrm flipH="1" rot="10800000">
            <a:off x="4969984" y="2052488"/>
            <a:ext cx="894600" cy="434700"/>
          </a:xfrm>
          <a:prstGeom prst="straightConnector1">
            <a:avLst/>
          </a:prstGeom>
          <a:noFill/>
          <a:ln cap="flat" cmpd="sng" w="9525">
            <a:solidFill>
              <a:schemeClr val="dk2"/>
            </a:solidFill>
            <a:prstDash val="solid"/>
            <a:round/>
            <a:headEnd len="lg" w="lg" type="none"/>
            <a:tailEnd len="lg" w="lg" type="none"/>
          </a:ln>
        </p:spPr>
      </p:cxnSp>
      <p:cxnSp>
        <p:nvCxnSpPr>
          <p:cNvPr id="130" name="Shape 130"/>
          <p:cNvCxnSpPr>
            <a:stCxn id="126" idx="2"/>
            <a:endCxn id="128" idx="0"/>
          </p:cNvCxnSpPr>
          <p:nvPr/>
        </p:nvCxnSpPr>
        <p:spPr>
          <a:xfrm>
            <a:off x="5864483" y="2052450"/>
            <a:ext cx="894600" cy="434700"/>
          </a:xfrm>
          <a:prstGeom prst="straightConnector1">
            <a:avLst/>
          </a:prstGeom>
          <a:noFill/>
          <a:ln cap="flat" cmpd="sng" w="9525">
            <a:solidFill>
              <a:schemeClr val="dk2"/>
            </a:solidFill>
            <a:prstDash val="solid"/>
            <a:round/>
            <a:headEnd len="lg" w="lg" type="none"/>
            <a:tailEnd len="lg" w="lg" type="none"/>
          </a:ln>
        </p:spPr>
      </p:cxnSp>
      <p:sp>
        <p:nvSpPr>
          <p:cNvPr id="131" name="Shape 131"/>
          <p:cNvSpPr txBox="1"/>
          <p:nvPr/>
        </p:nvSpPr>
        <p:spPr>
          <a:xfrm>
            <a:off x="5092650" y="12189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SMT Code File</a:t>
            </a:r>
          </a:p>
        </p:txBody>
      </p:sp>
      <p:sp>
        <p:nvSpPr>
          <p:cNvPr id="132" name="Shape 132"/>
          <p:cNvSpPr txBox="1"/>
          <p:nvPr/>
        </p:nvSpPr>
        <p:spPr>
          <a:xfrm>
            <a:off x="4198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Assumptions</a:t>
            </a:r>
          </a:p>
        </p:txBody>
      </p:sp>
      <p:sp>
        <p:nvSpPr>
          <p:cNvPr id="133" name="Shape 133"/>
          <p:cNvSpPr txBox="1"/>
          <p:nvPr/>
        </p:nvSpPr>
        <p:spPr>
          <a:xfrm>
            <a:off x="5987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Rules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Script Algorithm to Split Z3 File </a:t>
            </a:r>
          </a:p>
        </p:txBody>
      </p:sp>
      <p:pic>
        <p:nvPicPr>
          <p:cNvPr id="139" name="Shape 139"/>
          <p:cNvPicPr preferRelativeResize="0"/>
          <p:nvPr/>
        </p:nvPicPr>
        <p:blipFill rotWithShape="1">
          <a:blip r:embed="rId3">
            <a:alphaModFix/>
          </a:blip>
          <a:srcRect b="0" l="1970" r="0" t="1293"/>
          <a:stretch/>
        </p:blipFill>
        <p:spPr>
          <a:xfrm>
            <a:off x="746249" y="1304250"/>
            <a:ext cx="2771525" cy="3295150"/>
          </a:xfrm>
          <a:prstGeom prst="rect">
            <a:avLst/>
          </a:prstGeom>
          <a:noFill/>
          <a:ln>
            <a:noFill/>
          </a:ln>
        </p:spPr>
      </p:pic>
      <p:sp>
        <p:nvSpPr>
          <p:cNvPr id="140" name="Shape 140"/>
          <p:cNvSpPr/>
          <p:nvPr/>
        </p:nvSpPr>
        <p:spPr>
          <a:xfrm>
            <a:off x="5092583" y="1218750"/>
            <a:ext cx="1543799"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4198084"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987081"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3854400"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4679855"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5505310"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6330766"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7156221"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8" name="Shape 148"/>
          <p:cNvCxnSpPr>
            <a:stCxn id="143" idx="0"/>
            <a:endCxn id="142" idx="2"/>
          </p:cNvCxnSpPr>
          <p:nvPr/>
        </p:nvCxnSpPr>
        <p:spPr>
          <a:xfrm flipH="1" rot="10800000">
            <a:off x="4213500" y="3320786"/>
            <a:ext cx="2545500" cy="625500"/>
          </a:xfrm>
          <a:prstGeom prst="straightConnector1">
            <a:avLst/>
          </a:prstGeom>
          <a:noFill/>
          <a:ln cap="flat" cmpd="sng" w="9525">
            <a:solidFill>
              <a:schemeClr val="dk2"/>
            </a:solidFill>
            <a:prstDash val="solid"/>
            <a:round/>
            <a:headEnd len="lg" w="lg" type="none"/>
            <a:tailEnd len="lg" w="lg" type="none"/>
          </a:ln>
        </p:spPr>
      </p:cxnSp>
      <p:cxnSp>
        <p:nvCxnSpPr>
          <p:cNvPr id="149" name="Shape 149"/>
          <p:cNvCxnSpPr>
            <a:stCxn id="144" idx="0"/>
            <a:endCxn id="142" idx="2"/>
          </p:cNvCxnSpPr>
          <p:nvPr/>
        </p:nvCxnSpPr>
        <p:spPr>
          <a:xfrm flipH="1" rot="10800000">
            <a:off x="5038955" y="3320786"/>
            <a:ext cx="1719899" cy="625500"/>
          </a:xfrm>
          <a:prstGeom prst="straightConnector1">
            <a:avLst/>
          </a:prstGeom>
          <a:noFill/>
          <a:ln cap="flat" cmpd="sng" w="9525">
            <a:solidFill>
              <a:schemeClr val="dk2"/>
            </a:solidFill>
            <a:prstDash val="solid"/>
            <a:round/>
            <a:headEnd len="lg" w="lg" type="none"/>
            <a:tailEnd len="lg" w="lg" type="none"/>
          </a:ln>
        </p:spPr>
      </p:cxnSp>
      <p:cxnSp>
        <p:nvCxnSpPr>
          <p:cNvPr id="150" name="Shape 150"/>
          <p:cNvCxnSpPr>
            <a:stCxn id="145" idx="0"/>
            <a:endCxn id="142" idx="2"/>
          </p:cNvCxnSpPr>
          <p:nvPr/>
        </p:nvCxnSpPr>
        <p:spPr>
          <a:xfrm flipH="1" rot="10800000">
            <a:off x="5864410" y="3320786"/>
            <a:ext cx="894599" cy="625500"/>
          </a:xfrm>
          <a:prstGeom prst="straightConnector1">
            <a:avLst/>
          </a:prstGeom>
          <a:noFill/>
          <a:ln cap="flat" cmpd="sng" w="9525">
            <a:solidFill>
              <a:schemeClr val="dk2"/>
            </a:solidFill>
            <a:prstDash val="solid"/>
            <a:round/>
            <a:headEnd len="lg" w="lg" type="none"/>
            <a:tailEnd len="lg" w="lg" type="none"/>
          </a:ln>
        </p:spPr>
      </p:cxnSp>
      <p:cxnSp>
        <p:nvCxnSpPr>
          <p:cNvPr id="151" name="Shape 151"/>
          <p:cNvCxnSpPr>
            <a:stCxn id="146" idx="0"/>
            <a:endCxn id="142" idx="2"/>
          </p:cNvCxnSpPr>
          <p:nvPr/>
        </p:nvCxnSpPr>
        <p:spPr>
          <a:xfrm flipH="1" rot="10800000">
            <a:off x="6689866" y="3320786"/>
            <a:ext cx="69000" cy="625500"/>
          </a:xfrm>
          <a:prstGeom prst="straightConnector1">
            <a:avLst/>
          </a:prstGeom>
          <a:noFill/>
          <a:ln cap="flat" cmpd="sng" w="9525">
            <a:solidFill>
              <a:schemeClr val="dk2"/>
            </a:solidFill>
            <a:prstDash val="solid"/>
            <a:round/>
            <a:headEnd len="lg" w="lg" type="none"/>
            <a:tailEnd len="lg" w="lg" type="none"/>
          </a:ln>
        </p:spPr>
      </p:cxnSp>
      <p:cxnSp>
        <p:nvCxnSpPr>
          <p:cNvPr id="152" name="Shape 152"/>
          <p:cNvCxnSpPr>
            <a:stCxn id="142" idx="2"/>
            <a:endCxn id="147" idx="0"/>
          </p:cNvCxnSpPr>
          <p:nvPr/>
        </p:nvCxnSpPr>
        <p:spPr>
          <a:xfrm>
            <a:off x="6758981" y="3320888"/>
            <a:ext cx="756300" cy="625500"/>
          </a:xfrm>
          <a:prstGeom prst="straightConnector1">
            <a:avLst/>
          </a:prstGeom>
          <a:noFill/>
          <a:ln cap="flat" cmpd="sng" w="9525">
            <a:solidFill>
              <a:schemeClr val="dk2"/>
            </a:solidFill>
            <a:prstDash val="solid"/>
            <a:round/>
            <a:headEnd len="lg" w="lg" type="none"/>
            <a:tailEnd len="lg" w="lg" type="none"/>
          </a:ln>
        </p:spPr>
      </p:cxnSp>
      <p:cxnSp>
        <p:nvCxnSpPr>
          <p:cNvPr id="153" name="Shape 153"/>
          <p:cNvCxnSpPr>
            <a:stCxn id="141" idx="0"/>
            <a:endCxn id="140" idx="2"/>
          </p:cNvCxnSpPr>
          <p:nvPr/>
        </p:nvCxnSpPr>
        <p:spPr>
          <a:xfrm flipH="1" rot="10800000">
            <a:off x="4969984" y="2052488"/>
            <a:ext cx="894600" cy="434700"/>
          </a:xfrm>
          <a:prstGeom prst="straightConnector1">
            <a:avLst/>
          </a:prstGeom>
          <a:noFill/>
          <a:ln cap="flat" cmpd="sng" w="9525">
            <a:solidFill>
              <a:schemeClr val="dk2"/>
            </a:solidFill>
            <a:prstDash val="solid"/>
            <a:round/>
            <a:headEnd len="lg" w="lg" type="none"/>
            <a:tailEnd len="lg" w="lg" type="none"/>
          </a:ln>
        </p:spPr>
      </p:cxnSp>
      <p:cxnSp>
        <p:nvCxnSpPr>
          <p:cNvPr id="154" name="Shape 154"/>
          <p:cNvCxnSpPr>
            <a:stCxn id="140" idx="2"/>
            <a:endCxn id="142" idx="0"/>
          </p:cNvCxnSpPr>
          <p:nvPr/>
        </p:nvCxnSpPr>
        <p:spPr>
          <a:xfrm>
            <a:off x="5864483" y="2052450"/>
            <a:ext cx="894600" cy="434700"/>
          </a:xfrm>
          <a:prstGeom prst="straightConnector1">
            <a:avLst/>
          </a:prstGeom>
          <a:noFill/>
          <a:ln cap="flat" cmpd="sng" w="9525">
            <a:solidFill>
              <a:schemeClr val="dk2"/>
            </a:solidFill>
            <a:prstDash val="solid"/>
            <a:round/>
            <a:headEnd len="lg" w="lg" type="none"/>
            <a:tailEnd len="lg" w="lg" type="none"/>
          </a:ln>
        </p:spPr>
      </p:cxnSp>
      <p:sp>
        <p:nvSpPr>
          <p:cNvPr id="155" name="Shape 155"/>
          <p:cNvSpPr txBox="1"/>
          <p:nvPr/>
        </p:nvSpPr>
        <p:spPr>
          <a:xfrm>
            <a:off x="5092650" y="12189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SMT Code File</a:t>
            </a:r>
          </a:p>
        </p:txBody>
      </p:sp>
      <p:sp>
        <p:nvSpPr>
          <p:cNvPr id="156" name="Shape 156"/>
          <p:cNvSpPr txBox="1"/>
          <p:nvPr/>
        </p:nvSpPr>
        <p:spPr>
          <a:xfrm>
            <a:off x="4198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Assumptions</a:t>
            </a:r>
          </a:p>
        </p:txBody>
      </p:sp>
      <p:sp>
        <p:nvSpPr>
          <p:cNvPr id="157" name="Shape 157"/>
          <p:cNvSpPr txBox="1"/>
          <p:nvPr/>
        </p:nvSpPr>
        <p:spPr>
          <a:xfrm>
            <a:off x="5987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Rules</a:t>
            </a:r>
          </a:p>
        </p:txBody>
      </p:sp>
      <p:sp>
        <p:nvSpPr>
          <p:cNvPr id="158" name="Shape 158"/>
          <p:cNvSpPr txBox="1"/>
          <p:nvPr/>
        </p:nvSpPr>
        <p:spPr>
          <a:xfrm>
            <a:off x="3845700"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1</a:t>
            </a:r>
          </a:p>
        </p:txBody>
      </p:sp>
      <p:sp>
        <p:nvSpPr>
          <p:cNvPr id="159" name="Shape 159"/>
          <p:cNvSpPr txBox="1"/>
          <p:nvPr/>
        </p:nvSpPr>
        <p:spPr>
          <a:xfrm>
            <a:off x="4675500"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2</a:t>
            </a:r>
          </a:p>
        </p:txBody>
      </p:sp>
      <p:sp>
        <p:nvSpPr>
          <p:cNvPr id="160" name="Shape 160"/>
          <p:cNvSpPr txBox="1"/>
          <p:nvPr/>
        </p:nvSpPr>
        <p:spPr>
          <a:xfrm>
            <a:off x="5505312"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3</a:t>
            </a:r>
          </a:p>
        </p:txBody>
      </p:sp>
      <p:sp>
        <p:nvSpPr>
          <p:cNvPr id="161" name="Shape 161"/>
          <p:cNvSpPr txBox="1"/>
          <p:nvPr/>
        </p:nvSpPr>
        <p:spPr>
          <a:xfrm>
            <a:off x="6330762"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4</a:t>
            </a:r>
          </a:p>
        </p:txBody>
      </p:sp>
      <p:sp>
        <p:nvSpPr>
          <p:cNvPr id="162" name="Shape 162"/>
          <p:cNvSpPr txBox="1"/>
          <p:nvPr/>
        </p:nvSpPr>
        <p:spPr>
          <a:xfrm>
            <a:off x="7156225"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Script Algorithm to Split Z3 File </a:t>
            </a:r>
          </a:p>
        </p:txBody>
      </p:sp>
      <p:pic>
        <p:nvPicPr>
          <p:cNvPr id="168" name="Shape 168"/>
          <p:cNvPicPr preferRelativeResize="0"/>
          <p:nvPr/>
        </p:nvPicPr>
        <p:blipFill rotWithShape="1">
          <a:blip r:embed="rId3">
            <a:alphaModFix/>
          </a:blip>
          <a:srcRect b="0" l="1970" r="0" t="1293"/>
          <a:stretch/>
        </p:blipFill>
        <p:spPr>
          <a:xfrm>
            <a:off x="746249" y="1304250"/>
            <a:ext cx="2771525" cy="3295150"/>
          </a:xfrm>
          <a:prstGeom prst="rect">
            <a:avLst/>
          </a:prstGeom>
          <a:noFill/>
          <a:ln>
            <a:noFill/>
          </a:ln>
        </p:spPr>
      </p:pic>
      <p:sp>
        <p:nvSpPr>
          <p:cNvPr id="169" name="Shape 169"/>
          <p:cNvSpPr/>
          <p:nvPr/>
        </p:nvSpPr>
        <p:spPr>
          <a:xfrm>
            <a:off x="5092583" y="1218750"/>
            <a:ext cx="1543799"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4198084"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5987081" y="2487188"/>
            <a:ext cx="15438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3854400"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4679855"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5505310"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6330766"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7156221" y="3946286"/>
            <a:ext cx="718200"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7" name="Shape 177"/>
          <p:cNvCxnSpPr>
            <a:stCxn id="172" idx="0"/>
            <a:endCxn id="171" idx="2"/>
          </p:cNvCxnSpPr>
          <p:nvPr/>
        </p:nvCxnSpPr>
        <p:spPr>
          <a:xfrm flipH="1" rot="10800000">
            <a:off x="4213500" y="3320786"/>
            <a:ext cx="2545500" cy="625500"/>
          </a:xfrm>
          <a:prstGeom prst="straightConnector1">
            <a:avLst/>
          </a:prstGeom>
          <a:noFill/>
          <a:ln cap="flat" cmpd="sng" w="9525">
            <a:solidFill>
              <a:schemeClr val="dk2"/>
            </a:solidFill>
            <a:prstDash val="solid"/>
            <a:round/>
            <a:headEnd len="lg" w="lg" type="none"/>
            <a:tailEnd len="lg" w="lg" type="none"/>
          </a:ln>
        </p:spPr>
      </p:cxnSp>
      <p:cxnSp>
        <p:nvCxnSpPr>
          <p:cNvPr id="178" name="Shape 178"/>
          <p:cNvCxnSpPr>
            <a:stCxn id="173" idx="0"/>
            <a:endCxn id="171" idx="2"/>
          </p:cNvCxnSpPr>
          <p:nvPr/>
        </p:nvCxnSpPr>
        <p:spPr>
          <a:xfrm flipH="1" rot="10800000">
            <a:off x="5038955" y="3320786"/>
            <a:ext cx="1719899" cy="625500"/>
          </a:xfrm>
          <a:prstGeom prst="straightConnector1">
            <a:avLst/>
          </a:prstGeom>
          <a:noFill/>
          <a:ln cap="flat" cmpd="sng" w="9525">
            <a:solidFill>
              <a:schemeClr val="dk2"/>
            </a:solidFill>
            <a:prstDash val="solid"/>
            <a:round/>
            <a:headEnd len="lg" w="lg" type="none"/>
            <a:tailEnd len="lg" w="lg" type="none"/>
          </a:ln>
        </p:spPr>
      </p:cxnSp>
      <p:cxnSp>
        <p:nvCxnSpPr>
          <p:cNvPr id="179" name="Shape 179"/>
          <p:cNvCxnSpPr>
            <a:stCxn id="174" idx="0"/>
            <a:endCxn id="171" idx="2"/>
          </p:cNvCxnSpPr>
          <p:nvPr/>
        </p:nvCxnSpPr>
        <p:spPr>
          <a:xfrm flipH="1" rot="10800000">
            <a:off x="5864410" y="3320786"/>
            <a:ext cx="894599" cy="625500"/>
          </a:xfrm>
          <a:prstGeom prst="straightConnector1">
            <a:avLst/>
          </a:prstGeom>
          <a:noFill/>
          <a:ln cap="flat" cmpd="sng" w="9525">
            <a:solidFill>
              <a:schemeClr val="dk2"/>
            </a:solidFill>
            <a:prstDash val="solid"/>
            <a:round/>
            <a:headEnd len="lg" w="lg" type="none"/>
            <a:tailEnd len="lg" w="lg" type="none"/>
          </a:ln>
        </p:spPr>
      </p:cxnSp>
      <p:cxnSp>
        <p:nvCxnSpPr>
          <p:cNvPr id="180" name="Shape 180"/>
          <p:cNvCxnSpPr>
            <a:stCxn id="175" idx="0"/>
            <a:endCxn id="171" idx="2"/>
          </p:cNvCxnSpPr>
          <p:nvPr/>
        </p:nvCxnSpPr>
        <p:spPr>
          <a:xfrm flipH="1" rot="10800000">
            <a:off x="6689866" y="3320786"/>
            <a:ext cx="69000" cy="625500"/>
          </a:xfrm>
          <a:prstGeom prst="straightConnector1">
            <a:avLst/>
          </a:prstGeom>
          <a:noFill/>
          <a:ln cap="flat" cmpd="sng" w="9525">
            <a:solidFill>
              <a:schemeClr val="dk2"/>
            </a:solidFill>
            <a:prstDash val="solid"/>
            <a:round/>
            <a:headEnd len="lg" w="lg" type="none"/>
            <a:tailEnd len="lg" w="lg" type="none"/>
          </a:ln>
        </p:spPr>
      </p:cxnSp>
      <p:cxnSp>
        <p:nvCxnSpPr>
          <p:cNvPr id="181" name="Shape 181"/>
          <p:cNvCxnSpPr>
            <a:stCxn id="171" idx="2"/>
            <a:endCxn id="176" idx="0"/>
          </p:cNvCxnSpPr>
          <p:nvPr/>
        </p:nvCxnSpPr>
        <p:spPr>
          <a:xfrm>
            <a:off x="6758981" y="3320888"/>
            <a:ext cx="756300" cy="625500"/>
          </a:xfrm>
          <a:prstGeom prst="straightConnector1">
            <a:avLst/>
          </a:prstGeom>
          <a:noFill/>
          <a:ln cap="flat" cmpd="sng" w="9525">
            <a:solidFill>
              <a:schemeClr val="dk2"/>
            </a:solidFill>
            <a:prstDash val="solid"/>
            <a:round/>
            <a:headEnd len="lg" w="lg" type="none"/>
            <a:tailEnd len="lg" w="lg" type="none"/>
          </a:ln>
        </p:spPr>
      </p:cxnSp>
      <p:cxnSp>
        <p:nvCxnSpPr>
          <p:cNvPr id="182" name="Shape 182"/>
          <p:cNvCxnSpPr>
            <a:stCxn id="170" idx="0"/>
            <a:endCxn id="169" idx="2"/>
          </p:cNvCxnSpPr>
          <p:nvPr/>
        </p:nvCxnSpPr>
        <p:spPr>
          <a:xfrm flipH="1" rot="10800000">
            <a:off x="4969984" y="2052488"/>
            <a:ext cx="894600" cy="434700"/>
          </a:xfrm>
          <a:prstGeom prst="straightConnector1">
            <a:avLst/>
          </a:prstGeom>
          <a:noFill/>
          <a:ln cap="flat" cmpd="sng" w="9525">
            <a:solidFill>
              <a:schemeClr val="dk2"/>
            </a:solidFill>
            <a:prstDash val="solid"/>
            <a:round/>
            <a:headEnd len="lg" w="lg" type="none"/>
            <a:tailEnd len="lg" w="lg" type="none"/>
          </a:ln>
        </p:spPr>
      </p:cxnSp>
      <p:cxnSp>
        <p:nvCxnSpPr>
          <p:cNvPr id="183" name="Shape 183"/>
          <p:cNvCxnSpPr>
            <a:stCxn id="169" idx="2"/>
            <a:endCxn id="171" idx="0"/>
          </p:cNvCxnSpPr>
          <p:nvPr/>
        </p:nvCxnSpPr>
        <p:spPr>
          <a:xfrm>
            <a:off x="5864483" y="2052450"/>
            <a:ext cx="894600" cy="434700"/>
          </a:xfrm>
          <a:prstGeom prst="straightConnector1">
            <a:avLst/>
          </a:prstGeom>
          <a:noFill/>
          <a:ln cap="flat" cmpd="sng" w="9525">
            <a:solidFill>
              <a:schemeClr val="dk2"/>
            </a:solidFill>
            <a:prstDash val="solid"/>
            <a:round/>
            <a:headEnd len="lg" w="lg" type="none"/>
            <a:tailEnd len="lg" w="lg" type="none"/>
          </a:ln>
        </p:spPr>
      </p:cxnSp>
      <p:cxnSp>
        <p:nvCxnSpPr>
          <p:cNvPr id="184" name="Shape 184"/>
          <p:cNvCxnSpPr>
            <a:stCxn id="170" idx="2"/>
            <a:endCxn id="172" idx="0"/>
          </p:cNvCxnSpPr>
          <p:nvPr/>
        </p:nvCxnSpPr>
        <p:spPr>
          <a:xfrm flipH="1">
            <a:off x="4213384" y="3320888"/>
            <a:ext cx="756600" cy="625500"/>
          </a:xfrm>
          <a:prstGeom prst="straightConnector1">
            <a:avLst/>
          </a:prstGeom>
          <a:noFill/>
          <a:ln cap="flat" cmpd="sng" w="9525">
            <a:solidFill>
              <a:schemeClr val="dk2"/>
            </a:solidFill>
            <a:prstDash val="solid"/>
            <a:round/>
            <a:headEnd len="lg" w="lg" type="none"/>
            <a:tailEnd len="lg" w="lg" type="triangle"/>
          </a:ln>
        </p:spPr>
      </p:cxnSp>
      <p:cxnSp>
        <p:nvCxnSpPr>
          <p:cNvPr id="185" name="Shape 185"/>
          <p:cNvCxnSpPr>
            <a:stCxn id="170" idx="2"/>
            <a:endCxn id="173" idx="0"/>
          </p:cNvCxnSpPr>
          <p:nvPr/>
        </p:nvCxnSpPr>
        <p:spPr>
          <a:xfrm>
            <a:off x="4969984" y="3320888"/>
            <a:ext cx="69000" cy="625500"/>
          </a:xfrm>
          <a:prstGeom prst="straightConnector1">
            <a:avLst/>
          </a:prstGeom>
          <a:noFill/>
          <a:ln cap="flat" cmpd="sng" w="9525">
            <a:solidFill>
              <a:schemeClr val="dk2"/>
            </a:solidFill>
            <a:prstDash val="solid"/>
            <a:round/>
            <a:headEnd len="lg" w="lg" type="none"/>
            <a:tailEnd len="lg" w="lg" type="triangle"/>
          </a:ln>
        </p:spPr>
      </p:cxnSp>
      <p:cxnSp>
        <p:nvCxnSpPr>
          <p:cNvPr id="186" name="Shape 186"/>
          <p:cNvCxnSpPr>
            <a:stCxn id="170" idx="2"/>
            <a:endCxn id="174" idx="0"/>
          </p:cNvCxnSpPr>
          <p:nvPr/>
        </p:nvCxnSpPr>
        <p:spPr>
          <a:xfrm>
            <a:off x="4969984" y="3320888"/>
            <a:ext cx="894300" cy="625500"/>
          </a:xfrm>
          <a:prstGeom prst="straightConnector1">
            <a:avLst/>
          </a:prstGeom>
          <a:noFill/>
          <a:ln cap="flat" cmpd="sng" w="9525">
            <a:solidFill>
              <a:schemeClr val="dk2"/>
            </a:solidFill>
            <a:prstDash val="solid"/>
            <a:round/>
            <a:headEnd len="lg" w="lg" type="none"/>
            <a:tailEnd len="lg" w="lg" type="triangle"/>
          </a:ln>
        </p:spPr>
      </p:cxnSp>
      <p:cxnSp>
        <p:nvCxnSpPr>
          <p:cNvPr id="187" name="Shape 187"/>
          <p:cNvCxnSpPr>
            <a:stCxn id="170" idx="2"/>
            <a:endCxn id="175" idx="0"/>
          </p:cNvCxnSpPr>
          <p:nvPr/>
        </p:nvCxnSpPr>
        <p:spPr>
          <a:xfrm>
            <a:off x="4969984" y="3320888"/>
            <a:ext cx="1719900" cy="625500"/>
          </a:xfrm>
          <a:prstGeom prst="straightConnector1">
            <a:avLst/>
          </a:prstGeom>
          <a:noFill/>
          <a:ln cap="flat" cmpd="sng" w="9525">
            <a:solidFill>
              <a:schemeClr val="dk2"/>
            </a:solidFill>
            <a:prstDash val="solid"/>
            <a:round/>
            <a:headEnd len="lg" w="lg" type="none"/>
            <a:tailEnd len="lg" w="lg" type="triangle"/>
          </a:ln>
        </p:spPr>
      </p:cxnSp>
      <p:cxnSp>
        <p:nvCxnSpPr>
          <p:cNvPr id="188" name="Shape 188"/>
          <p:cNvCxnSpPr>
            <a:stCxn id="170" idx="2"/>
            <a:endCxn id="176" idx="0"/>
          </p:cNvCxnSpPr>
          <p:nvPr/>
        </p:nvCxnSpPr>
        <p:spPr>
          <a:xfrm>
            <a:off x="4969984" y="3320888"/>
            <a:ext cx="2545200" cy="625500"/>
          </a:xfrm>
          <a:prstGeom prst="straightConnector1">
            <a:avLst/>
          </a:prstGeom>
          <a:noFill/>
          <a:ln cap="flat" cmpd="sng" w="9525">
            <a:solidFill>
              <a:schemeClr val="dk2"/>
            </a:solidFill>
            <a:prstDash val="solid"/>
            <a:round/>
            <a:headEnd len="lg" w="lg" type="none"/>
            <a:tailEnd len="lg" w="lg" type="triangle"/>
          </a:ln>
        </p:spPr>
      </p:cxnSp>
      <p:sp>
        <p:nvSpPr>
          <p:cNvPr id="189" name="Shape 189"/>
          <p:cNvSpPr txBox="1"/>
          <p:nvPr/>
        </p:nvSpPr>
        <p:spPr>
          <a:xfrm>
            <a:off x="5092650" y="12189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SMT Code File</a:t>
            </a:r>
          </a:p>
        </p:txBody>
      </p:sp>
      <p:sp>
        <p:nvSpPr>
          <p:cNvPr id="190" name="Shape 190"/>
          <p:cNvSpPr txBox="1"/>
          <p:nvPr/>
        </p:nvSpPr>
        <p:spPr>
          <a:xfrm>
            <a:off x="4198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Assumptions</a:t>
            </a:r>
          </a:p>
        </p:txBody>
      </p:sp>
      <p:sp>
        <p:nvSpPr>
          <p:cNvPr id="191" name="Shape 191"/>
          <p:cNvSpPr txBox="1"/>
          <p:nvPr/>
        </p:nvSpPr>
        <p:spPr>
          <a:xfrm>
            <a:off x="5987075" y="2487200"/>
            <a:ext cx="1543800" cy="833700"/>
          </a:xfrm>
          <a:prstGeom prst="rect">
            <a:avLst/>
          </a:prstGeom>
          <a:noFill/>
          <a:ln>
            <a:noFill/>
          </a:ln>
        </p:spPr>
        <p:txBody>
          <a:bodyPr anchorCtr="0" anchor="ctr" bIns="91425" lIns="91425" rIns="91425" tIns="91425">
            <a:noAutofit/>
          </a:bodyPr>
          <a:lstStyle/>
          <a:p>
            <a:pPr lvl="0" rtl="0" algn="ctr">
              <a:spcBef>
                <a:spcPts val="0"/>
              </a:spcBef>
              <a:buNone/>
            </a:pPr>
            <a:r>
              <a:rPr lang="en"/>
              <a:t>Rules</a:t>
            </a:r>
          </a:p>
        </p:txBody>
      </p:sp>
      <p:sp>
        <p:nvSpPr>
          <p:cNvPr id="192" name="Shape 192"/>
          <p:cNvSpPr txBox="1"/>
          <p:nvPr/>
        </p:nvSpPr>
        <p:spPr>
          <a:xfrm>
            <a:off x="3845700"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1</a:t>
            </a:r>
          </a:p>
        </p:txBody>
      </p:sp>
      <p:sp>
        <p:nvSpPr>
          <p:cNvPr id="193" name="Shape 193"/>
          <p:cNvSpPr txBox="1"/>
          <p:nvPr/>
        </p:nvSpPr>
        <p:spPr>
          <a:xfrm>
            <a:off x="4675500"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2</a:t>
            </a:r>
          </a:p>
        </p:txBody>
      </p:sp>
      <p:sp>
        <p:nvSpPr>
          <p:cNvPr id="194" name="Shape 194"/>
          <p:cNvSpPr txBox="1"/>
          <p:nvPr/>
        </p:nvSpPr>
        <p:spPr>
          <a:xfrm>
            <a:off x="5505312"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3</a:t>
            </a:r>
          </a:p>
        </p:txBody>
      </p:sp>
      <p:sp>
        <p:nvSpPr>
          <p:cNvPr id="195" name="Shape 195"/>
          <p:cNvSpPr txBox="1"/>
          <p:nvPr/>
        </p:nvSpPr>
        <p:spPr>
          <a:xfrm>
            <a:off x="6330762"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4</a:t>
            </a:r>
          </a:p>
        </p:txBody>
      </p:sp>
      <p:sp>
        <p:nvSpPr>
          <p:cNvPr id="196" name="Shape 196"/>
          <p:cNvSpPr txBox="1"/>
          <p:nvPr/>
        </p:nvSpPr>
        <p:spPr>
          <a:xfrm>
            <a:off x="7156225" y="3946275"/>
            <a:ext cx="718200" cy="833700"/>
          </a:xfrm>
          <a:prstGeom prst="rect">
            <a:avLst/>
          </a:prstGeom>
          <a:noFill/>
          <a:ln>
            <a:noFill/>
          </a:ln>
        </p:spPr>
        <p:txBody>
          <a:bodyPr anchorCtr="0" anchor="ctr" bIns="91425" lIns="91425" rIns="91425" tIns="91425">
            <a:noAutofit/>
          </a:bodyPr>
          <a:lstStyle/>
          <a:p>
            <a:pPr lvl="0" rtl="0" algn="ctr">
              <a:spcBef>
                <a:spcPts val="0"/>
              </a:spcBef>
              <a:buNone/>
            </a:pPr>
            <a:r>
              <a:rPr lang="en"/>
              <a:t>File 5</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Average Time to Execute SMT Files </a:t>
            </a:r>
          </a:p>
        </p:txBody>
      </p:sp>
      <p:graphicFrame>
        <p:nvGraphicFramePr>
          <p:cNvPr id="202" name="Shape 202"/>
          <p:cNvGraphicFramePr/>
          <p:nvPr/>
        </p:nvGraphicFramePr>
        <p:xfrm>
          <a:off x="645650" y="1315200"/>
          <a:ext cx="3000000" cy="3000000"/>
        </p:xfrm>
        <a:graphic>
          <a:graphicData uri="http://schemas.openxmlformats.org/drawingml/2006/table">
            <a:tbl>
              <a:tblPr>
                <a:noFill/>
                <a:tableStyleId>{11B6C4B9-A581-4D95-90CA-2D0254F95DE8}</a:tableStyleId>
              </a:tblPr>
              <a:tblGrid>
                <a:gridCol w="1735800"/>
                <a:gridCol w="2014100"/>
                <a:gridCol w="1988575"/>
                <a:gridCol w="2114200"/>
              </a:tblGrid>
              <a:tr h="830175">
                <a:tc>
                  <a:txBody>
                    <a:bodyPr>
                      <a:noAutofit/>
                    </a:bodyPr>
                    <a:lstStyle/>
                    <a:p>
                      <a:pPr lvl="0" rtl="0" algn="ctr">
                        <a:spcBef>
                          <a:spcPts val="0"/>
                        </a:spcBef>
                        <a:buNone/>
                      </a:pPr>
                      <a:r>
                        <a:rPr lang="en" sz="2400">
                          <a:solidFill>
                            <a:srgbClr val="FFFFFF"/>
                          </a:solidFill>
                        </a:rPr>
                        <a:t>Rules</a:t>
                      </a:r>
                    </a:p>
                  </a:txBody>
                  <a:tcPr marT="91425" marB="91425" marR="91425" marL="91425">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1 file</a:t>
                      </a:r>
                      <a:r>
                        <a:rPr lang="en" sz="2400">
                          <a:solidFill>
                            <a:srgbClr val="FFFFFF"/>
                          </a:solidFill>
                        </a:rPr>
                        <a:t>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5 files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10 files (ms)</a:t>
                      </a:r>
                    </a:p>
                  </a:txBody>
                  <a:tcPr marT="91425" marB="91425" marR="91425" marL="91425">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r>
              <a:tr h="1029450">
                <a:tc>
                  <a:txBody>
                    <a:bodyPr>
                      <a:noAutofit/>
                    </a:bodyPr>
                    <a:lstStyle/>
                    <a:p>
                      <a:pPr lvl="0" rtl="0" algn="ctr">
                        <a:lnSpc>
                          <a:spcPct val="115000"/>
                        </a:lnSpc>
                        <a:spcBef>
                          <a:spcPts val="0"/>
                        </a:spcBef>
                        <a:buNone/>
                      </a:pPr>
                      <a:r>
                        <a:rPr lang="en" sz="2400"/>
                        <a:t>119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43.8</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17.2</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23.2</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r h="1029450">
                <a:tc>
                  <a:txBody>
                    <a:bodyPr>
                      <a:noAutofit/>
                    </a:bodyPr>
                    <a:lstStyle/>
                    <a:p>
                      <a:pPr lvl="0" rtl="0" algn="ctr">
                        <a:lnSpc>
                          <a:spcPct val="115000"/>
                        </a:lnSpc>
                        <a:spcBef>
                          <a:spcPts val="0"/>
                        </a:spcBef>
                        <a:buNone/>
                      </a:pPr>
                      <a:r>
                        <a:rPr lang="en" sz="2400"/>
                        <a:t>29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38.0</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22.7</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23.0</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Average Time to Execute SMT Files </a:t>
            </a:r>
          </a:p>
        </p:txBody>
      </p:sp>
      <p:graphicFrame>
        <p:nvGraphicFramePr>
          <p:cNvPr id="208" name="Shape 208"/>
          <p:cNvGraphicFramePr/>
          <p:nvPr/>
        </p:nvGraphicFramePr>
        <p:xfrm>
          <a:off x="645650" y="1315200"/>
          <a:ext cx="3000000" cy="3000000"/>
        </p:xfrm>
        <a:graphic>
          <a:graphicData uri="http://schemas.openxmlformats.org/drawingml/2006/table">
            <a:tbl>
              <a:tblPr>
                <a:noFill/>
                <a:tableStyleId>{11B6C4B9-A581-4D95-90CA-2D0254F95DE8}</a:tableStyleId>
              </a:tblPr>
              <a:tblGrid>
                <a:gridCol w="1735800"/>
                <a:gridCol w="2014100"/>
                <a:gridCol w="1988575"/>
                <a:gridCol w="2114200"/>
              </a:tblGrid>
              <a:tr h="830175">
                <a:tc>
                  <a:txBody>
                    <a:bodyPr>
                      <a:noAutofit/>
                    </a:bodyPr>
                    <a:lstStyle/>
                    <a:p>
                      <a:pPr lvl="0" rtl="0" algn="ctr">
                        <a:spcBef>
                          <a:spcPts val="0"/>
                        </a:spcBef>
                        <a:buNone/>
                      </a:pPr>
                      <a:r>
                        <a:rPr lang="en" sz="2400">
                          <a:solidFill>
                            <a:srgbClr val="FFFFFF"/>
                          </a:solidFill>
                        </a:rPr>
                        <a:t>Rules</a:t>
                      </a:r>
                    </a:p>
                  </a:txBody>
                  <a:tcPr marT="91425" marB="91425" marR="91425" marL="91425">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1 file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5 files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2400">
                          <a:solidFill>
                            <a:srgbClr val="FFFFFF"/>
                          </a:solidFill>
                        </a:rPr>
                        <a:t>10 files (ms)</a:t>
                      </a:r>
                    </a:p>
                  </a:txBody>
                  <a:tcPr marT="91425" marB="91425" marR="91425" marL="91425">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r>
              <a:tr h="1029450">
                <a:tc>
                  <a:txBody>
                    <a:bodyPr>
                      <a:noAutofit/>
                    </a:bodyPr>
                    <a:lstStyle/>
                    <a:p>
                      <a:pPr lvl="0" rtl="0" algn="ctr">
                        <a:lnSpc>
                          <a:spcPct val="115000"/>
                        </a:lnSpc>
                        <a:spcBef>
                          <a:spcPts val="0"/>
                        </a:spcBef>
                        <a:buNone/>
                      </a:pPr>
                      <a:r>
                        <a:rPr lang="en" sz="2400"/>
                        <a:t>119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43.8</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17.2</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23.2</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r h="1029450">
                <a:tc>
                  <a:txBody>
                    <a:bodyPr>
                      <a:noAutofit/>
                    </a:bodyPr>
                    <a:lstStyle/>
                    <a:p>
                      <a:pPr lvl="0" rtl="0" algn="ctr">
                        <a:lnSpc>
                          <a:spcPct val="115000"/>
                        </a:lnSpc>
                        <a:spcBef>
                          <a:spcPts val="0"/>
                        </a:spcBef>
                        <a:buNone/>
                      </a:pPr>
                      <a:r>
                        <a:rPr lang="en" sz="2400"/>
                        <a:t>29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38.0</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22.7</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2400"/>
                        <a:t>23.0</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bl>
          </a:graphicData>
        </a:graphic>
      </p:graphicFrame>
      <p:sp>
        <p:nvSpPr>
          <p:cNvPr id="209" name="Shape 209"/>
          <p:cNvSpPr txBox="1"/>
          <p:nvPr/>
        </p:nvSpPr>
        <p:spPr>
          <a:xfrm>
            <a:off x="4921550" y="2172050"/>
            <a:ext cx="1011300" cy="412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93C47D"/>
                </a:solidFill>
              </a:rPr>
              <a:t>-26.6</a:t>
            </a:r>
          </a:p>
        </p:txBody>
      </p:sp>
      <p:sp>
        <p:nvSpPr>
          <p:cNvPr id="210" name="Shape 210"/>
          <p:cNvSpPr txBox="1"/>
          <p:nvPr/>
        </p:nvSpPr>
        <p:spPr>
          <a:xfrm>
            <a:off x="6924525" y="2172050"/>
            <a:ext cx="1389000" cy="412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93C47D"/>
                </a:solidFill>
              </a:rPr>
              <a:t>-20.6</a:t>
            </a:r>
          </a:p>
        </p:txBody>
      </p:sp>
      <p:sp>
        <p:nvSpPr>
          <p:cNvPr id="211" name="Shape 211"/>
          <p:cNvSpPr txBox="1"/>
          <p:nvPr/>
        </p:nvSpPr>
        <p:spPr>
          <a:xfrm>
            <a:off x="4921550" y="3227625"/>
            <a:ext cx="1342200" cy="374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93C47D"/>
                </a:solidFill>
              </a:rPr>
              <a:t>-15.3</a:t>
            </a:r>
          </a:p>
        </p:txBody>
      </p:sp>
      <p:sp>
        <p:nvSpPr>
          <p:cNvPr id="212" name="Shape 212"/>
          <p:cNvSpPr txBox="1"/>
          <p:nvPr/>
        </p:nvSpPr>
        <p:spPr>
          <a:xfrm>
            <a:off x="6924525" y="3227625"/>
            <a:ext cx="1573800" cy="3741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93C47D"/>
                </a:solidFill>
              </a:rPr>
              <a:t>-15.0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Average Time to Execute SMT Files </a:t>
            </a:r>
          </a:p>
        </p:txBody>
      </p:sp>
      <p:graphicFrame>
        <p:nvGraphicFramePr>
          <p:cNvPr id="218" name="Shape 218"/>
          <p:cNvGraphicFramePr/>
          <p:nvPr/>
        </p:nvGraphicFramePr>
        <p:xfrm>
          <a:off x="3864200" y="1633100"/>
          <a:ext cx="3000000" cy="3000000"/>
        </p:xfrm>
        <a:graphic>
          <a:graphicData uri="http://schemas.openxmlformats.org/drawingml/2006/table">
            <a:tbl>
              <a:tblPr>
                <a:noFill/>
                <a:tableStyleId>{11B6C4B9-A581-4D95-90CA-2D0254F95DE8}</a:tableStyleId>
              </a:tblPr>
              <a:tblGrid>
                <a:gridCol w="1024350"/>
                <a:gridCol w="1188575"/>
                <a:gridCol w="1173525"/>
                <a:gridCol w="1247675"/>
              </a:tblGrid>
              <a:tr h="657375">
                <a:tc>
                  <a:txBody>
                    <a:bodyPr>
                      <a:noAutofit/>
                    </a:bodyPr>
                    <a:lstStyle/>
                    <a:p>
                      <a:pPr lvl="0" rtl="0" algn="ctr">
                        <a:spcBef>
                          <a:spcPts val="0"/>
                        </a:spcBef>
                        <a:buNone/>
                      </a:pPr>
                      <a:r>
                        <a:rPr lang="en" sz="1800">
                          <a:solidFill>
                            <a:srgbClr val="FFFFFF"/>
                          </a:solidFill>
                        </a:rPr>
                        <a:t>Rules</a:t>
                      </a:r>
                    </a:p>
                  </a:txBody>
                  <a:tcPr marT="91425" marB="91425" marR="91425" marL="91425">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1800">
                          <a:solidFill>
                            <a:srgbClr val="FFFFFF"/>
                          </a:solidFill>
                        </a:rPr>
                        <a:t>1 file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1800">
                          <a:solidFill>
                            <a:srgbClr val="FFFFFF"/>
                          </a:solidFill>
                        </a:rPr>
                        <a:t>5 files (ms)</a:t>
                      </a:r>
                    </a:p>
                  </a:txBody>
                  <a:tcPr marT="91425" marB="91425" marR="91425" marL="91425">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c>
                  <a:txBody>
                    <a:bodyPr>
                      <a:noAutofit/>
                    </a:bodyPr>
                    <a:lstStyle/>
                    <a:p>
                      <a:pPr lvl="0" rtl="0" algn="ctr">
                        <a:spcBef>
                          <a:spcPts val="0"/>
                        </a:spcBef>
                        <a:buNone/>
                      </a:pPr>
                      <a:r>
                        <a:rPr lang="en" sz="1800">
                          <a:solidFill>
                            <a:srgbClr val="FFFFFF"/>
                          </a:solidFill>
                        </a:rPr>
                        <a:t>10 files (ms)</a:t>
                      </a:r>
                    </a:p>
                  </a:txBody>
                  <a:tcPr marT="91425" marB="91425" marR="91425" marL="91425">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solidFill>
                      <a:srgbClr val="A5A5A5"/>
                    </a:solidFill>
                  </a:tcPr>
                </a:tc>
              </a:tr>
              <a:tr h="815175">
                <a:tc>
                  <a:txBody>
                    <a:bodyPr>
                      <a:noAutofit/>
                    </a:bodyPr>
                    <a:lstStyle/>
                    <a:p>
                      <a:pPr lvl="0" rtl="0" algn="ctr">
                        <a:lnSpc>
                          <a:spcPct val="115000"/>
                        </a:lnSpc>
                        <a:spcBef>
                          <a:spcPts val="0"/>
                        </a:spcBef>
                        <a:buNone/>
                      </a:pPr>
                      <a:r>
                        <a:rPr lang="en" sz="1800"/>
                        <a:t>119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43.8</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17.2</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23.2</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r h="815175">
                <a:tc>
                  <a:txBody>
                    <a:bodyPr>
                      <a:noAutofit/>
                    </a:bodyPr>
                    <a:lstStyle/>
                    <a:p>
                      <a:pPr lvl="0" rtl="0" algn="ctr">
                        <a:lnSpc>
                          <a:spcPct val="115000"/>
                        </a:lnSpc>
                        <a:spcBef>
                          <a:spcPts val="0"/>
                        </a:spcBef>
                        <a:buNone/>
                      </a:pPr>
                      <a:r>
                        <a:rPr lang="en" sz="1800"/>
                        <a:t>29</a:t>
                      </a:r>
                    </a:p>
                  </a:txBody>
                  <a:tcPr marT="91425" marB="91425" marR="91425" marL="91425" anchor="b">
                    <a:lnL cap="flat" cmpd="sng" w="10575">
                      <a:solidFill>
                        <a:srgbClr val="A5A5A5"/>
                      </a:solidFill>
                      <a:prstDash val="solid"/>
                      <a:round/>
                      <a:headEnd len="med" w="med" type="none"/>
                      <a:tailEnd len="med" w="med" type="none"/>
                    </a:lnL>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38.0</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22.7</a:t>
                      </a:r>
                    </a:p>
                  </a:txBody>
                  <a:tcPr marT="91425" marB="91425" marR="91425" marL="91425" anchor="b">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800"/>
                        <a:t>23.0</a:t>
                      </a:r>
                    </a:p>
                  </a:txBody>
                  <a:tcPr marT="91425" marB="91425" marR="91425" marL="91425" anchor="b">
                    <a:lnR cap="flat" cmpd="sng" w="10575">
                      <a:solidFill>
                        <a:srgbClr val="A5A5A5"/>
                      </a:solidFill>
                      <a:prstDash val="solid"/>
                      <a:round/>
                      <a:headEnd len="med" w="med" type="none"/>
                      <a:tailEnd len="med" w="med" type="none"/>
                    </a:lnR>
                    <a:lnT cap="flat" cmpd="sng" w="10575">
                      <a:solidFill>
                        <a:srgbClr val="A5A5A5"/>
                      </a:solidFill>
                      <a:prstDash val="solid"/>
                      <a:round/>
                      <a:headEnd len="med" w="med" type="none"/>
                      <a:tailEnd len="med" w="med" type="none"/>
                    </a:lnT>
                    <a:lnB cap="flat" cmpd="sng" w="10575">
                      <a:solidFill>
                        <a:srgbClr val="A5A5A5"/>
                      </a:solidFill>
                      <a:prstDash val="solid"/>
                      <a:round/>
                      <a:headEnd len="med" w="med" type="none"/>
                      <a:tailEnd len="med" w="med" type="none"/>
                    </a:lnB>
                  </a:tcPr>
                </a:tc>
              </a:tr>
            </a:tbl>
          </a:graphicData>
        </a:graphic>
      </p:graphicFrame>
      <p:sp>
        <p:nvSpPr>
          <p:cNvPr id="219" name="Shape 219"/>
          <p:cNvSpPr txBox="1"/>
          <p:nvPr/>
        </p:nvSpPr>
        <p:spPr>
          <a:xfrm>
            <a:off x="6263750" y="2424850"/>
            <a:ext cx="1011300" cy="412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3C47D"/>
                </a:solidFill>
              </a:rPr>
              <a:t>-26.6</a:t>
            </a:r>
          </a:p>
        </p:txBody>
      </p:sp>
      <p:sp>
        <p:nvSpPr>
          <p:cNvPr id="220" name="Shape 220"/>
          <p:cNvSpPr txBox="1"/>
          <p:nvPr/>
        </p:nvSpPr>
        <p:spPr>
          <a:xfrm>
            <a:off x="7478750" y="2424850"/>
            <a:ext cx="1389000" cy="4125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3C47D"/>
                </a:solidFill>
              </a:rPr>
              <a:t>-20.6</a:t>
            </a:r>
          </a:p>
        </p:txBody>
      </p:sp>
      <p:sp>
        <p:nvSpPr>
          <p:cNvPr id="221" name="Shape 221"/>
          <p:cNvSpPr txBox="1"/>
          <p:nvPr/>
        </p:nvSpPr>
        <p:spPr>
          <a:xfrm>
            <a:off x="6263750" y="3266525"/>
            <a:ext cx="1342200" cy="374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3C47D"/>
                </a:solidFill>
              </a:rPr>
              <a:t>-15.3</a:t>
            </a:r>
          </a:p>
        </p:txBody>
      </p:sp>
      <p:sp>
        <p:nvSpPr>
          <p:cNvPr id="222" name="Shape 222"/>
          <p:cNvSpPr txBox="1"/>
          <p:nvPr/>
        </p:nvSpPr>
        <p:spPr>
          <a:xfrm>
            <a:off x="7478750" y="3266525"/>
            <a:ext cx="1573800" cy="374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3C47D"/>
                </a:solidFill>
              </a:rPr>
              <a:t>-15.0</a:t>
            </a:r>
          </a:p>
        </p:txBody>
      </p:sp>
      <p:sp>
        <p:nvSpPr>
          <p:cNvPr id="223" name="Shape 223"/>
          <p:cNvSpPr txBox="1"/>
          <p:nvPr>
            <p:ph idx="1" type="body"/>
          </p:nvPr>
        </p:nvSpPr>
        <p:spPr>
          <a:xfrm>
            <a:off x="311700" y="1763250"/>
            <a:ext cx="3334500" cy="28059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Clear decrease in time with parallelization</a:t>
            </a:r>
          </a:p>
          <a:p>
            <a:pPr indent="-228600" lvl="0" marL="457200" rtl="0">
              <a:spcBef>
                <a:spcPts val="0"/>
              </a:spcBef>
              <a:buClr>
                <a:srgbClr val="000000"/>
              </a:buClr>
            </a:pPr>
            <a:r>
              <a:rPr lang="en">
                <a:solidFill>
                  <a:srgbClr val="000000"/>
                </a:solidFill>
              </a:rPr>
              <a:t>System setup time </a:t>
            </a:r>
          </a:p>
          <a:p>
            <a:pPr indent="-228600" lvl="0" marL="457200">
              <a:spcBef>
                <a:spcPts val="0"/>
              </a:spcBef>
              <a:buClr>
                <a:srgbClr val="000000"/>
              </a:buClr>
            </a:pPr>
            <a:r>
              <a:rPr lang="en">
                <a:solidFill>
                  <a:srgbClr val="000000"/>
                </a:solidFill>
              </a:rPr>
              <a:t>Dependent on number CPU cores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Future Directions of Formal Verification</a:t>
            </a: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Parallelization</a:t>
            </a:r>
            <a:r>
              <a:rPr lang="en">
                <a:solidFill>
                  <a:srgbClr val="000000"/>
                </a:solidFill>
              </a:rPr>
              <a:t> improves the </a:t>
            </a:r>
            <a:r>
              <a:rPr lang="en">
                <a:solidFill>
                  <a:srgbClr val="000000"/>
                </a:solidFill>
              </a:rPr>
              <a:t>runtime</a:t>
            </a:r>
            <a:r>
              <a:rPr lang="en">
                <a:solidFill>
                  <a:srgbClr val="000000"/>
                </a:solidFill>
              </a:rPr>
              <a:t> of formal verification </a:t>
            </a:r>
          </a:p>
          <a:p>
            <a:pPr indent="-228600" lvl="0" marL="457200" rtl="0">
              <a:spcBef>
                <a:spcPts val="0"/>
              </a:spcBef>
              <a:buClr>
                <a:srgbClr val="000000"/>
              </a:buClr>
            </a:pPr>
            <a:r>
              <a:rPr lang="en">
                <a:solidFill>
                  <a:srgbClr val="000000"/>
                </a:solidFill>
              </a:rPr>
              <a:t>Test with more intervals and rules </a:t>
            </a:r>
          </a:p>
          <a:p>
            <a:pPr indent="-228600" lvl="0" marL="457200" rtl="0">
              <a:spcBef>
                <a:spcPts val="0"/>
              </a:spcBef>
              <a:buClr>
                <a:srgbClr val="000000"/>
              </a:buClr>
            </a:pPr>
            <a:r>
              <a:rPr lang="en">
                <a:solidFill>
                  <a:srgbClr val="000000"/>
                </a:solidFill>
              </a:rPr>
              <a:t>Run on servers with more processor cores </a:t>
            </a:r>
          </a:p>
          <a:p>
            <a:pPr indent="-228600" lvl="0" marL="457200" rtl="0">
              <a:spcBef>
                <a:spcPts val="0"/>
              </a:spcBef>
              <a:buClr>
                <a:srgbClr val="000000"/>
              </a:buClr>
            </a:pPr>
            <a:r>
              <a:rPr lang="en">
                <a:solidFill>
                  <a:srgbClr val="000000"/>
                </a:solidFill>
              </a:rPr>
              <a:t>Work on other methods of optimizing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Acknowledgements </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0000"/>
                </a:solidFill>
              </a:rPr>
              <a:t>Thank you to:</a:t>
            </a:r>
          </a:p>
          <a:p>
            <a:pPr indent="-228600" lvl="0" marL="457200" rtl="0">
              <a:spcBef>
                <a:spcPts val="0"/>
              </a:spcBef>
              <a:buClr>
                <a:srgbClr val="000000"/>
              </a:buClr>
            </a:pPr>
            <a:r>
              <a:rPr lang="en">
                <a:solidFill>
                  <a:srgbClr val="000000"/>
                </a:solidFill>
              </a:rPr>
              <a:t>STARS Program - Yale College</a:t>
            </a:r>
          </a:p>
          <a:p>
            <a:pPr indent="-228600" lvl="1" marL="914400" rtl="0">
              <a:spcBef>
                <a:spcPts val="0"/>
              </a:spcBef>
              <a:buClr>
                <a:srgbClr val="000000"/>
              </a:buClr>
            </a:pPr>
            <a:r>
              <a:rPr lang="en">
                <a:solidFill>
                  <a:srgbClr val="000000"/>
                </a:solidFill>
              </a:rPr>
              <a:t>Professor Moreno</a:t>
            </a:r>
          </a:p>
          <a:p>
            <a:pPr indent="-228600" lvl="1" marL="914400" rtl="0">
              <a:spcBef>
                <a:spcPts val="0"/>
              </a:spcBef>
              <a:buClr>
                <a:srgbClr val="000000"/>
              </a:buClr>
            </a:pPr>
            <a:r>
              <a:rPr lang="en">
                <a:solidFill>
                  <a:srgbClr val="000000"/>
                </a:solidFill>
              </a:rPr>
              <a:t>Professor Nelson</a:t>
            </a:r>
          </a:p>
          <a:p>
            <a:pPr indent="-228600" lvl="1" marL="914400" rtl="0">
              <a:spcBef>
                <a:spcPts val="0"/>
              </a:spcBef>
              <a:buClr>
                <a:srgbClr val="000000"/>
              </a:buClr>
            </a:pPr>
            <a:r>
              <a:rPr lang="en">
                <a:solidFill>
                  <a:srgbClr val="000000"/>
                </a:solidFill>
              </a:rPr>
              <a:t>Professor Purushothaman</a:t>
            </a:r>
          </a:p>
          <a:p>
            <a:pPr indent="-228600" lvl="1" marL="914400" rtl="0">
              <a:spcBef>
                <a:spcPts val="0"/>
              </a:spcBef>
              <a:buClr>
                <a:srgbClr val="000000"/>
              </a:buClr>
            </a:pPr>
            <a:r>
              <a:rPr lang="en">
                <a:solidFill>
                  <a:srgbClr val="000000"/>
                </a:solidFill>
              </a:rPr>
              <a:t>Robert Fernandez           </a:t>
            </a:r>
          </a:p>
          <a:p>
            <a:pPr indent="-228600" lvl="0" marL="457200" rtl="0">
              <a:spcBef>
                <a:spcPts val="0"/>
              </a:spcBef>
              <a:buClr>
                <a:srgbClr val="000000"/>
              </a:buClr>
            </a:pPr>
            <a:r>
              <a:rPr lang="en">
                <a:solidFill>
                  <a:srgbClr val="000000"/>
                </a:solidFill>
              </a:rPr>
              <a:t>Computer Architecture and Security Lab</a:t>
            </a:r>
          </a:p>
          <a:p>
            <a:pPr indent="-228600" lvl="1" marL="914400" rtl="0">
              <a:spcBef>
                <a:spcPts val="0"/>
              </a:spcBef>
              <a:buClr>
                <a:srgbClr val="000000"/>
              </a:buClr>
            </a:pPr>
            <a:r>
              <a:rPr lang="en">
                <a:solidFill>
                  <a:srgbClr val="000000"/>
                </a:solidFill>
              </a:rPr>
              <a:t>Jakub Szefer</a:t>
            </a:r>
          </a:p>
          <a:p>
            <a:pPr indent="-228600" lvl="1" marL="914400" rtl="0">
              <a:spcBef>
                <a:spcPts val="0"/>
              </a:spcBef>
              <a:buClr>
                <a:srgbClr val="000000"/>
              </a:buClr>
            </a:pPr>
            <a:r>
              <a:rPr lang="en">
                <a:solidFill>
                  <a:srgbClr val="000000"/>
                </a:solidFill>
              </a:rPr>
              <a:t>Shuwen Deng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Computer Architecture</a:t>
            </a:r>
          </a:p>
        </p:txBody>
      </p:sp>
      <p:sp>
        <p:nvSpPr>
          <p:cNvPr id="61" name="Shape 61"/>
          <p:cNvSpPr txBox="1"/>
          <p:nvPr>
            <p:ph idx="1" type="body"/>
          </p:nvPr>
        </p:nvSpPr>
        <p:spPr>
          <a:xfrm>
            <a:off x="311700" y="1152475"/>
            <a:ext cx="3999900" cy="3774300"/>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000000"/>
                </a:solidFill>
              </a:rPr>
              <a:t>Microprocessor</a:t>
            </a:r>
          </a:p>
          <a:p>
            <a:pPr indent="-228600" lvl="0" marL="457200" rtl="0">
              <a:spcBef>
                <a:spcPts val="0"/>
              </a:spcBef>
              <a:buClr>
                <a:srgbClr val="000000"/>
              </a:buClr>
            </a:pPr>
            <a:r>
              <a:rPr lang="en">
                <a:solidFill>
                  <a:srgbClr val="000000"/>
                </a:solidFill>
              </a:rPr>
              <a:t>Stores and accesses data </a:t>
            </a:r>
          </a:p>
          <a:p>
            <a:pPr indent="-228600" lvl="0" marL="457200" rtl="0">
              <a:spcBef>
                <a:spcPts val="0"/>
              </a:spcBef>
              <a:buClr>
                <a:srgbClr val="000000"/>
              </a:buClr>
            </a:pPr>
            <a:r>
              <a:rPr lang="en">
                <a:solidFill>
                  <a:srgbClr val="000000"/>
                </a:solidFill>
              </a:rPr>
              <a:t>Acts as central processing unit  </a:t>
            </a:r>
          </a:p>
          <a:p>
            <a:pPr indent="-228600" lvl="0" marL="457200" rtl="0">
              <a:spcBef>
                <a:spcPts val="0"/>
              </a:spcBef>
              <a:buClr>
                <a:srgbClr val="000000"/>
              </a:buClr>
            </a:pPr>
            <a:r>
              <a:rPr lang="en">
                <a:solidFill>
                  <a:srgbClr val="000000"/>
                </a:solidFill>
              </a:rPr>
              <a:t>Hardware</a:t>
            </a:r>
          </a:p>
        </p:txBody>
      </p:sp>
      <p:sp>
        <p:nvSpPr>
          <p:cNvPr id="62" name="Shape 62"/>
          <p:cNvSpPr txBox="1"/>
          <p:nvPr>
            <p:ph idx="2" type="body"/>
          </p:nvPr>
        </p:nvSpPr>
        <p:spPr>
          <a:xfrm>
            <a:off x="4832400" y="1152475"/>
            <a:ext cx="3999900" cy="3774300"/>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000000"/>
                </a:solidFill>
              </a:rPr>
              <a:t>Operating System</a:t>
            </a:r>
          </a:p>
          <a:p>
            <a:pPr indent="-228600" lvl="0" marL="457200" rtl="0">
              <a:spcBef>
                <a:spcPts val="0"/>
              </a:spcBef>
              <a:buClr>
                <a:srgbClr val="000000"/>
              </a:buClr>
            </a:pPr>
            <a:r>
              <a:rPr lang="en">
                <a:solidFill>
                  <a:srgbClr val="000000"/>
                </a:solidFill>
              </a:rPr>
              <a:t>User interface </a:t>
            </a:r>
          </a:p>
          <a:p>
            <a:pPr indent="-228600" lvl="0" marL="457200" rtl="0">
              <a:spcBef>
                <a:spcPts val="0"/>
              </a:spcBef>
              <a:buClr>
                <a:srgbClr val="000000"/>
              </a:buClr>
            </a:pPr>
            <a:r>
              <a:rPr lang="en">
                <a:solidFill>
                  <a:srgbClr val="000000"/>
                </a:solidFill>
              </a:rPr>
              <a:t>Allows interaction with microprocessor </a:t>
            </a:r>
          </a:p>
          <a:p>
            <a:pPr indent="-228600" lvl="0" marL="457200" rtl="0">
              <a:spcBef>
                <a:spcPts val="0"/>
              </a:spcBef>
              <a:buClr>
                <a:srgbClr val="000000"/>
              </a:buClr>
            </a:pPr>
            <a:r>
              <a:rPr lang="en">
                <a:solidFill>
                  <a:srgbClr val="000000"/>
                </a:solidFill>
              </a:rPr>
              <a:t>Software</a:t>
            </a:r>
          </a:p>
          <a:p>
            <a:pPr lvl="0" rtl="0">
              <a:spcBef>
                <a:spcPts val="0"/>
              </a:spcBef>
              <a:buNone/>
            </a:pPr>
            <a:r>
              <a:t/>
            </a:r>
            <a:endParaRPr/>
          </a:p>
        </p:txBody>
      </p:sp>
      <p:pic>
        <p:nvPicPr>
          <p:cNvPr id="63" name="Shape 63"/>
          <p:cNvPicPr preferRelativeResize="0"/>
          <p:nvPr/>
        </p:nvPicPr>
        <p:blipFill rotWithShape="1">
          <a:blip r:embed="rId3">
            <a:alphaModFix/>
          </a:blip>
          <a:srcRect b="16185" l="0" r="0" t="2685"/>
          <a:stretch/>
        </p:blipFill>
        <p:spPr>
          <a:xfrm>
            <a:off x="869650" y="2602374"/>
            <a:ext cx="2884000" cy="2163025"/>
          </a:xfrm>
          <a:prstGeom prst="rect">
            <a:avLst/>
          </a:prstGeom>
          <a:noFill/>
          <a:ln>
            <a:noFill/>
          </a:ln>
        </p:spPr>
      </p:pic>
      <p:pic>
        <p:nvPicPr>
          <p:cNvPr id="64" name="Shape 64"/>
          <p:cNvPicPr preferRelativeResize="0"/>
          <p:nvPr/>
        </p:nvPicPr>
        <p:blipFill>
          <a:blip r:embed="rId4">
            <a:alphaModFix/>
          </a:blip>
          <a:stretch>
            <a:fillRect/>
          </a:stretch>
        </p:blipFill>
        <p:spPr>
          <a:xfrm>
            <a:off x="5390337" y="2602374"/>
            <a:ext cx="2884018" cy="2163025"/>
          </a:xfrm>
          <a:prstGeom prst="rect">
            <a:avLst/>
          </a:prstGeom>
          <a:noFill/>
          <a:ln>
            <a:noFill/>
          </a:ln>
        </p:spPr>
      </p:pic>
      <p:sp>
        <p:nvSpPr>
          <p:cNvPr id="65" name="Shape 65"/>
          <p:cNvSpPr/>
          <p:nvPr/>
        </p:nvSpPr>
        <p:spPr>
          <a:xfrm>
            <a:off x="4383000" y="2969275"/>
            <a:ext cx="378000" cy="1407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Hardware </a:t>
            </a:r>
            <a:r>
              <a:rPr lang="en"/>
              <a:t>Security Issues</a:t>
            </a:r>
          </a:p>
        </p:txBody>
      </p:sp>
      <p:sp>
        <p:nvSpPr>
          <p:cNvPr id="71" name="Shape 71"/>
          <p:cNvSpPr txBox="1"/>
          <p:nvPr>
            <p:ph idx="1" type="body"/>
          </p:nvPr>
        </p:nvSpPr>
        <p:spPr>
          <a:xfrm>
            <a:off x="311700" y="1152475"/>
            <a:ext cx="48222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Scan and monitor network traffic </a:t>
            </a:r>
          </a:p>
          <a:p>
            <a:pPr indent="-228600" lvl="0" marL="457200" rtl="0">
              <a:spcBef>
                <a:spcPts val="0"/>
              </a:spcBef>
              <a:buClr>
                <a:srgbClr val="000000"/>
              </a:buClr>
            </a:pPr>
            <a:r>
              <a:rPr lang="en">
                <a:solidFill>
                  <a:srgbClr val="000000"/>
                </a:solidFill>
              </a:rPr>
              <a:t>Cryptographic keys </a:t>
            </a:r>
          </a:p>
          <a:p>
            <a:pPr indent="-228600" lvl="0" marL="457200" rtl="0">
              <a:spcBef>
                <a:spcPts val="0"/>
              </a:spcBef>
              <a:buClr>
                <a:srgbClr val="000000"/>
              </a:buClr>
            </a:pPr>
            <a:r>
              <a:rPr lang="en">
                <a:solidFill>
                  <a:srgbClr val="000000"/>
                </a:solidFill>
              </a:rPr>
              <a:t>Especially important in critical infrastructures </a:t>
            </a:r>
          </a:p>
          <a:p>
            <a:pPr indent="-228600" lvl="0" marL="457200" rtl="0">
              <a:spcBef>
                <a:spcPts val="0"/>
              </a:spcBef>
              <a:buClr>
                <a:srgbClr val="000000"/>
              </a:buClr>
            </a:pPr>
            <a:r>
              <a:rPr lang="en">
                <a:solidFill>
                  <a:srgbClr val="000000"/>
                </a:solidFill>
              </a:rPr>
              <a:t>Essential for software as the lowest level of security </a:t>
            </a:r>
          </a:p>
        </p:txBody>
      </p:sp>
      <p:pic>
        <p:nvPicPr>
          <p:cNvPr id="72" name="Shape 72"/>
          <p:cNvPicPr preferRelativeResize="0"/>
          <p:nvPr/>
        </p:nvPicPr>
        <p:blipFill>
          <a:blip r:embed="rId3">
            <a:alphaModFix/>
          </a:blip>
          <a:stretch>
            <a:fillRect/>
          </a:stretch>
        </p:blipFill>
        <p:spPr>
          <a:xfrm>
            <a:off x="5295075" y="1301950"/>
            <a:ext cx="3431700" cy="20710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0"/>
            <a:ext cx="8520600" cy="1017600"/>
          </a:xfrm>
          <a:prstGeom prst="rect">
            <a:avLst/>
          </a:prstGeom>
        </p:spPr>
        <p:txBody>
          <a:bodyPr anchorCtr="0" anchor="t" bIns="91425" lIns="91425" rIns="91425" tIns="91425">
            <a:noAutofit/>
          </a:bodyPr>
          <a:lstStyle/>
          <a:p>
            <a:pPr lvl="0" rtl="0" algn="ctr">
              <a:spcBef>
                <a:spcPts val="0"/>
              </a:spcBef>
              <a:buNone/>
            </a:pPr>
            <a:r>
              <a:rPr lang="en"/>
              <a:t>System Verification at Multiple Levels </a:t>
            </a:r>
          </a:p>
        </p:txBody>
      </p:sp>
      <p:pic>
        <p:nvPicPr>
          <p:cNvPr descr="Screen Shot 2017-06-29 at 10.19.11 PM.png" id="78" name="Shape 78"/>
          <p:cNvPicPr preferRelativeResize="0"/>
          <p:nvPr/>
        </p:nvPicPr>
        <p:blipFill>
          <a:blip r:embed="rId3">
            <a:alphaModFix/>
          </a:blip>
          <a:stretch>
            <a:fillRect/>
          </a:stretch>
        </p:blipFill>
        <p:spPr>
          <a:xfrm>
            <a:off x="492449" y="503749"/>
            <a:ext cx="8159099" cy="4639750"/>
          </a:xfrm>
          <a:prstGeom prst="rect">
            <a:avLst/>
          </a:prstGeom>
          <a:noFill/>
          <a:ln>
            <a:noFill/>
          </a:ln>
        </p:spPr>
      </p:pic>
      <p:sp>
        <p:nvSpPr>
          <p:cNvPr id="79" name="Shape 79"/>
          <p:cNvSpPr/>
          <p:nvPr/>
        </p:nvSpPr>
        <p:spPr>
          <a:xfrm>
            <a:off x="4094475" y="2807800"/>
            <a:ext cx="360300" cy="8823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Security Verification Approach</a:t>
            </a:r>
          </a:p>
        </p:txBody>
      </p:sp>
      <p:sp>
        <p:nvSpPr>
          <p:cNvPr id="85" name="Shape 85"/>
          <p:cNvSpPr txBox="1"/>
          <p:nvPr>
            <p:ph idx="1" type="body"/>
          </p:nvPr>
        </p:nvSpPr>
        <p:spPr>
          <a:xfrm>
            <a:off x="311700" y="1321975"/>
            <a:ext cx="8520600" cy="32469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rPr>
              <a:t>Chisel Hardware Construction Language </a:t>
            </a:r>
          </a:p>
          <a:p>
            <a:pPr indent="-228600" lvl="0" marL="457200" rtl="0">
              <a:spcBef>
                <a:spcPts val="0"/>
              </a:spcBef>
              <a:buClr>
                <a:srgbClr val="000000"/>
              </a:buClr>
            </a:pPr>
            <a:r>
              <a:rPr lang="en">
                <a:solidFill>
                  <a:srgbClr val="000000"/>
                </a:solidFill>
              </a:rPr>
              <a:t>Software supporting hardware design</a:t>
            </a:r>
          </a:p>
          <a:p>
            <a:pPr indent="-228600" lvl="0" marL="457200" rtl="0">
              <a:spcBef>
                <a:spcPts val="0"/>
              </a:spcBef>
              <a:buClr>
                <a:srgbClr val="000000"/>
              </a:buClr>
            </a:pPr>
            <a:r>
              <a:rPr lang="en">
                <a:solidFill>
                  <a:srgbClr val="000000"/>
                </a:solidFill>
              </a:rPr>
              <a:t>Creates abstractions and is highly parameterizable </a:t>
            </a:r>
          </a:p>
          <a:p>
            <a:pPr indent="-228600" lvl="0" marL="457200" rtl="0">
              <a:spcBef>
                <a:spcPts val="0"/>
              </a:spcBef>
              <a:buClr>
                <a:srgbClr val="000000"/>
              </a:buClr>
            </a:pPr>
            <a:r>
              <a:rPr lang="en">
                <a:solidFill>
                  <a:srgbClr val="000000"/>
                </a:solidFill>
              </a:rPr>
              <a:t>Modifying Chisel =&gt; SecChisel with security tagging</a:t>
            </a:r>
          </a:p>
          <a:p>
            <a:pPr indent="-228600" lvl="0" marL="457200" rtl="0">
              <a:spcBef>
                <a:spcPts val="0"/>
              </a:spcBef>
              <a:buClr>
                <a:srgbClr val="000000"/>
              </a:buClr>
            </a:pPr>
            <a:r>
              <a:rPr lang="en">
                <a:solidFill>
                  <a:srgbClr val="000000"/>
                </a:solidFill>
              </a:rPr>
              <a:t>Looking at information flow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Hardware Security Verification</a:t>
            </a:r>
          </a:p>
        </p:txBody>
      </p:sp>
      <p:grpSp>
        <p:nvGrpSpPr>
          <p:cNvPr id="91" name="Shape 91"/>
          <p:cNvGrpSpPr/>
          <p:nvPr/>
        </p:nvGrpSpPr>
        <p:grpSpPr>
          <a:xfrm>
            <a:off x="1982811" y="1375505"/>
            <a:ext cx="5178375" cy="3307389"/>
            <a:chOff x="1995950" y="1400911"/>
            <a:chExt cx="5152100" cy="3206388"/>
          </a:xfrm>
        </p:grpSpPr>
        <p:sp>
          <p:nvSpPr>
            <p:cNvPr id="92" name="Shape 92"/>
            <p:cNvSpPr/>
            <p:nvPr/>
          </p:nvSpPr>
          <p:spPr>
            <a:xfrm>
              <a:off x="1995950" y="1401050"/>
              <a:ext cx="2092500" cy="1485900"/>
            </a:xfrm>
            <a:prstGeom prst="roundRect">
              <a:avLst>
                <a:gd fmla="val 16667" name="adj"/>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5055550" y="1401050"/>
              <a:ext cx="2092500" cy="1485900"/>
            </a:xfrm>
            <a:prstGeom prst="roundRect">
              <a:avLst>
                <a:gd fmla="val 16667" name="adj"/>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3525750" y="3121400"/>
              <a:ext cx="2092500" cy="1485900"/>
            </a:xfrm>
            <a:prstGeom prst="roundRect">
              <a:avLst>
                <a:gd fmla="val 16667" name="adj"/>
              </a:avLst>
            </a:prstGeom>
            <a:solidFill>
              <a:srgbClr val="EEEEEE"/>
            </a:solid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1996086" y="1401061"/>
              <a:ext cx="2092500" cy="1485899"/>
            </a:xfrm>
            <a:prstGeom prst="rect">
              <a:avLst/>
            </a:prstGeom>
            <a:noFill/>
            <a:ln>
              <a:noFill/>
            </a:ln>
          </p:spPr>
          <p:txBody>
            <a:bodyPr anchorCtr="0" anchor="ctr" bIns="91425" lIns="91425" rIns="91425" tIns="91425">
              <a:noAutofit/>
            </a:bodyPr>
            <a:lstStyle/>
            <a:p>
              <a:pPr lvl="0" rtl="0" algn="ctr">
                <a:spcBef>
                  <a:spcPts val="0"/>
                </a:spcBef>
                <a:buNone/>
              </a:pPr>
              <a:r>
                <a:rPr lang="en" sz="1800"/>
                <a:t>Security Properties</a:t>
              </a:r>
            </a:p>
          </p:txBody>
        </p:sp>
        <p:sp>
          <p:nvSpPr>
            <p:cNvPr id="96" name="Shape 96"/>
            <p:cNvSpPr txBox="1"/>
            <p:nvPr/>
          </p:nvSpPr>
          <p:spPr>
            <a:xfrm>
              <a:off x="5055527" y="1400911"/>
              <a:ext cx="2092500" cy="1485900"/>
            </a:xfrm>
            <a:prstGeom prst="rect">
              <a:avLst/>
            </a:prstGeom>
            <a:noFill/>
            <a:ln>
              <a:noFill/>
            </a:ln>
          </p:spPr>
          <p:txBody>
            <a:bodyPr anchorCtr="0" anchor="ctr" bIns="91425" lIns="91425" rIns="91425" tIns="91425">
              <a:noAutofit/>
            </a:bodyPr>
            <a:lstStyle/>
            <a:p>
              <a:pPr lvl="0" rtl="0" algn="ctr">
                <a:spcBef>
                  <a:spcPts val="0"/>
                </a:spcBef>
                <a:buNone/>
              </a:pPr>
              <a:r>
                <a:rPr lang="en" sz="1800"/>
                <a:t>System Representation</a:t>
              </a:r>
            </a:p>
          </p:txBody>
        </p:sp>
        <p:sp>
          <p:nvSpPr>
            <p:cNvPr id="97" name="Shape 97"/>
            <p:cNvSpPr txBox="1"/>
            <p:nvPr/>
          </p:nvSpPr>
          <p:spPr>
            <a:xfrm>
              <a:off x="3468602" y="3449621"/>
              <a:ext cx="2206800" cy="779400"/>
            </a:xfrm>
            <a:prstGeom prst="rect">
              <a:avLst/>
            </a:prstGeom>
            <a:noFill/>
            <a:ln>
              <a:noFill/>
            </a:ln>
          </p:spPr>
          <p:txBody>
            <a:bodyPr anchorCtr="0" anchor="ctr" bIns="91425" lIns="91425" rIns="91425" tIns="91425">
              <a:noAutofit/>
            </a:bodyPr>
            <a:lstStyle/>
            <a:p>
              <a:pPr lvl="0" rtl="0" algn="ctr">
                <a:spcBef>
                  <a:spcPts val="0"/>
                </a:spcBef>
                <a:buNone/>
              </a:pPr>
              <a:r>
                <a:rPr lang="en" sz="1800"/>
                <a:t>Formal </a:t>
              </a:r>
            </a:p>
            <a:p>
              <a:pPr lvl="0" rtl="0" algn="ctr">
                <a:spcBef>
                  <a:spcPts val="0"/>
                </a:spcBef>
                <a:buNone/>
              </a:pPr>
              <a:r>
                <a:rPr lang="en" sz="1800"/>
                <a:t>Verification</a:t>
              </a:r>
            </a:p>
          </p:txBody>
        </p:sp>
        <p:cxnSp>
          <p:nvCxnSpPr>
            <p:cNvPr id="98" name="Shape 98"/>
            <p:cNvCxnSpPr>
              <a:stCxn id="95" idx="3"/>
              <a:endCxn id="96" idx="1"/>
            </p:cNvCxnSpPr>
            <p:nvPr/>
          </p:nvCxnSpPr>
          <p:spPr>
            <a:xfrm flipH="1" rot="10800000">
              <a:off x="4088586" y="2143711"/>
              <a:ext cx="967200" cy="300"/>
            </a:xfrm>
            <a:prstGeom prst="straightConnector1">
              <a:avLst/>
            </a:prstGeom>
            <a:noFill/>
            <a:ln cap="flat" cmpd="sng" w="9525">
              <a:solidFill>
                <a:srgbClr val="595959"/>
              </a:solidFill>
              <a:prstDash val="solid"/>
              <a:round/>
              <a:headEnd len="lg" w="lg" type="none"/>
              <a:tailEnd len="lg" w="lg" type="none"/>
            </a:ln>
          </p:spPr>
        </p:cxnSp>
        <p:cxnSp>
          <p:nvCxnSpPr>
            <p:cNvPr id="99" name="Shape 99"/>
            <p:cNvCxnSpPr>
              <a:endCxn id="94" idx="0"/>
            </p:cNvCxnSpPr>
            <p:nvPr/>
          </p:nvCxnSpPr>
          <p:spPr>
            <a:xfrm flipH="1">
              <a:off x="4572000" y="2174000"/>
              <a:ext cx="11700" cy="947400"/>
            </a:xfrm>
            <a:prstGeom prst="straightConnector1">
              <a:avLst/>
            </a:prstGeom>
            <a:noFill/>
            <a:ln cap="flat" cmpd="sng" w="9525">
              <a:solidFill>
                <a:srgbClr val="595959"/>
              </a:solidFill>
              <a:prstDash val="solid"/>
              <a:round/>
              <a:headEnd len="lg" w="lg" type="none"/>
              <a:tailEnd len="lg" w="lg"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Formal Verification using SMT Solvers</a:t>
            </a:r>
          </a:p>
        </p:txBody>
      </p:sp>
      <p:sp>
        <p:nvSpPr>
          <p:cNvPr id="105" name="Shape 105"/>
          <p:cNvSpPr txBox="1"/>
          <p:nvPr>
            <p:ph idx="1" type="body"/>
          </p:nvPr>
        </p:nvSpPr>
        <p:spPr>
          <a:xfrm>
            <a:off x="311700" y="1183650"/>
            <a:ext cx="8520600" cy="33855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Run it through SMT (Satisfiability Modulo Theory) Solver</a:t>
            </a:r>
          </a:p>
          <a:p>
            <a:pPr indent="-342900" lvl="1" marL="914400" rtl="0">
              <a:spcBef>
                <a:spcPts val="0"/>
              </a:spcBef>
              <a:buClr>
                <a:srgbClr val="000000"/>
              </a:buClr>
              <a:buSzPct val="100000"/>
            </a:pPr>
            <a:r>
              <a:rPr lang="en" sz="1800">
                <a:solidFill>
                  <a:srgbClr val="000000"/>
                </a:solidFill>
              </a:rPr>
              <a:t>Takes assertions (security properties) and rules (system representation)</a:t>
            </a:r>
          </a:p>
          <a:p>
            <a:pPr indent="-342900" lvl="1" marL="914400" rtl="0">
              <a:spcBef>
                <a:spcPts val="0"/>
              </a:spcBef>
              <a:buClr>
                <a:srgbClr val="000000"/>
              </a:buClr>
              <a:buSzPct val="100000"/>
            </a:pPr>
            <a:r>
              <a:rPr lang="en" sz="1800">
                <a:solidFill>
                  <a:srgbClr val="000000"/>
                </a:solidFill>
              </a:rPr>
              <a:t>Satisfied vs. Unsatisfied</a:t>
            </a:r>
          </a:p>
          <a:p>
            <a:pPr indent="-228600" lvl="0" marL="457200" rtl="0">
              <a:spcBef>
                <a:spcPts val="0"/>
              </a:spcBef>
              <a:buClr>
                <a:srgbClr val="000000"/>
              </a:buClr>
            </a:pPr>
            <a:r>
              <a:rPr lang="en">
                <a:solidFill>
                  <a:srgbClr val="000000"/>
                </a:solidFill>
              </a:rPr>
              <a:t>Proving or disproving statements in SecChisel </a:t>
            </a:r>
          </a:p>
          <a:p>
            <a:pPr indent="-228600" lvl="0" marL="457200" rtl="0">
              <a:spcBef>
                <a:spcPts val="0"/>
              </a:spcBef>
              <a:buClr>
                <a:srgbClr val="000000"/>
              </a:buClr>
            </a:pPr>
            <a:r>
              <a:rPr lang="en">
                <a:solidFill>
                  <a:srgbClr val="000000"/>
                </a:solidFill>
              </a:rPr>
              <a:t>Must convert SecChisel code </a:t>
            </a:r>
          </a:p>
          <a:p>
            <a:pPr indent="-228600" lvl="0" marL="457200" rtl="0">
              <a:spcBef>
                <a:spcPts val="0"/>
              </a:spcBef>
              <a:buClr>
                <a:srgbClr val="000000"/>
              </a:buClr>
            </a:pPr>
            <a:r>
              <a:rPr lang="en">
                <a:solidFill>
                  <a:srgbClr val="000000"/>
                </a:solidFill>
              </a:rPr>
              <a:t>Issues with speed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Optimizing Formal Verification</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SMT Code:</a:t>
            </a:r>
          </a:p>
          <a:p>
            <a:pPr indent="-228600" lvl="0" marL="457200" rtl="0">
              <a:spcBef>
                <a:spcPts val="0"/>
              </a:spcBef>
              <a:buClr>
                <a:schemeClr val="dk1"/>
              </a:buClr>
            </a:pPr>
            <a:r>
              <a:rPr lang="en">
                <a:solidFill>
                  <a:schemeClr val="dk1"/>
                </a:solidFill>
              </a:rPr>
              <a:t>Using less expensive functions and procedures that take less time to run </a:t>
            </a:r>
          </a:p>
          <a:p>
            <a:pPr indent="-228600" lvl="0" marL="457200" rtl="0">
              <a:spcBef>
                <a:spcPts val="0"/>
              </a:spcBef>
              <a:buClr>
                <a:schemeClr val="dk1"/>
              </a:buClr>
            </a:pPr>
            <a:r>
              <a:rPr lang="en">
                <a:solidFill>
                  <a:schemeClr val="dk1"/>
                </a:solidFill>
              </a:rPr>
              <a:t>Ignore some instructions and/or merge</a:t>
            </a:r>
          </a:p>
          <a:p>
            <a:pPr lvl="0" rtl="0">
              <a:spcBef>
                <a:spcPts val="0"/>
              </a:spcBef>
              <a:spcAft>
                <a:spcPts val="0"/>
              </a:spcAft>
              <a:buNone/>
            </a:pPr>
            <a:r>
              <a:rPr lang="en">
                <a:solidFill>
                  <a:schemeClr val="dk1"/>
                </a:solidFill>
              </a:rPr>
              <a:t>SMT Solver: </a:t>
            </a:r>
          </a:p>
          <a:p>
            <a:pPr indent="-228600" lvl="0" marL="457200" rtl="0">
              <a:spcBef>
                <a:spcPts val="0"/>
              </a:spcBef>
              <a:buClr>
                <a:schemeClr val="dk1"/>
              </a:buClr>
            </a:pPr>
            <a:r>
              <a:rPr lang="en">
                <a:solidFill>
                  <a:schemeClr val="dk1"/>
                </a:solidFill>
              </a:rPr>
              <a:t>Z3 is currently most popular</a:t>
            </a:r>
          </a:p>
          <a:p>
            <a:pPr indent="-228600" lvl="0" marL="457200" rtl="0">
              <a:spcBef>
                <a:spcPts val="0"/>
              </a:spcBef>
              <a:buClr>
                <a:schemeClr val="dk1"/>
              </a:buClr>
            </a:pPr>
            <a:r>
              <a:rPr lang="en">
                <a:solidFill>
                  <a:schemeClr val="dk1"/>
                </a:solidFill>
              </a:rPr>
              <a:t>Looking for other solvers that better fit the needs of SecChisel </a:t>
            </a:r>
          </a:p>
          <a:p>
            <a:pPr lvl="0" rtl="0">
              <a:spcBef>
                <a:spcPts val="0"/>
              </a:spcBef>
              <a:spcAft>
                <a:spcPts val="0"/>
              </a:spcAft>
              <a:buNone/>
            </a:pPr>
            <a:r>
              <a:rPr lang="en">
                <a:solidFill>
                  <a:schemeClr val="dk1"/>
                </a:solidFill>
              </a:rPr>
              <a:t>Program Execution:</a:t>
            </a:r>
          </a:p>
          <a:p>
            <a:pPr indent="-228600" lvl="0" marL="457200" rtl="0">
              <a:spcBef>
                <a:spcPts val="0"/>
              </a:spcBef>
              <a:buClr>
                <a:schemeClr val="dk1"/>
              </a:buClr>
            </a:pPr>
            <a:r>
              <a:rPr lang="en">
                <a:solidFill>
                  <a:schemeClr val="dk1"/>
                </a:solidFill>
              </a:rPr>
              <a:t>Sequential processing vs. parallel processing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Script Algorithm to Split Z3 File </a:t>
            </a:r>
          </a:p>
        </p:txBody>
      </p:sp>
      <p:pic>
        <p:nvPicPr>
          <p:cNvPr id="117" name="Shape 117"/>
          <p:cNvPicPr preferRelativeResize="0"/>
          <p:nvPr/>
        </p:nvPicPr>
        <p:blipFill rotWithShape="1">
          <a:blip r:embed="rId3">
            <a:alphaModFix/>
          </a:blip>
          <a:srcRect b="0" l="1970" r="0" t="1293"/>
          <a:stretch/>
        </p:blipFill>
        <p:spPr>
          <a:xfrm>
            <a:off x="746249" y="1304250"/>
            <a:ext cx="2771525" cy="3295150"/>
          </a:xfrm>
          <a:prstGeom prst="rect">
            <a:avLst/>
          </a:prstGeom>
          <a:noFill/>
          <a:ln>
            <a:noFill/>
          </a:ln>
        </p:spPr>
      </p:pic>
      <p:sp>
        <p:nvSpPr>
          <p:cNvPr id="118" name="Shape 118"/>
          <p:cNvSpPr/>
          <p:nvPr/>
        </p:nvSpPr>
        <p:spPr>
          <a:xfrm>
            <a:off x="5092583" y="1218750"/>
            <a:ext cx="1543799" cy="833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txBox="1"/>
          <p:nvPr/>
        </p:nvSpPr>
        <p:spPr>
          <a:xfrm>
            <a:off x="5092650" y="1218900"/>
            <a:ext cx="1543800" cy="833700"/>
          </a:xfrm>
          <a:prstGeom prst="rect">
            <a:avLst/>
          </a:prstGeom>
          <a:noFill/>
          <a:ln>
            <a:noFill/>
          </a:ln>
        </p:spPr>
        <p:txBody>
          <a:bodyPr anchorCtr="0" anchor="ctr" bIns="91425" lIns="91425" rIns="91425" tIns="91425">
            <a:noAutofit/>
          </a:bodyPr>
          <a:lstStyle/>
          <a:p>
            <a:pPr lvl="0" algn="ctr">
              <a:spcBef>
                <a:spcPts val="0"/>
              </a:spcBef>
              <a:buNone/>
            </a:pPr>
            <a:r>
              <a:rPr lang="en"/>
              <a:t>SMT Code File</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