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Inter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Inter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178bf3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a5178bf3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52bbbb8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352bbbb8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5111bc9a7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35111bc9a7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5111bc9a7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35111bc9a7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5111bc9a7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35111bc9a7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5178bf3d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a5178bf3d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5178bf3d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a5178bf3d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5111bc9a7_3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35111bc9a7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5178bf3d4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a5178bf3d4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5111bc9a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5111bc9a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5178bf3d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a5178bf3d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5277ee06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35277ee06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52bbbb812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52bbbb81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5277ee06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35277ee06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https://smart-art-class.herokuapp.com/" TargetMode="External"/><Relationship Id="rId5" Type="http://schemas.openxmlformats.org/officeDocument/2006/relationships/hyperlink" Target="https://drive.google.com/file/d/174Xg8Bux6cQdV7o1BPXX3oxPliGC1pSW/view?usp=sharing" TargetMode="External"/><Relationship Id="rId6" Type="http://schemas.openxmlformats.org/officeDocument/2006/relationships/image" Target="../media/image20.png"/><Relationship Id="rId7" Type="http://schemas.openxmlformats.org/officeDocument/2006/relationships/hyperlink" Target="https://smart-art-class.herokuapp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5.png"/><Relationship Id="rId13" Type="http://schemas.openxmlformats.org/officeDocument/2006/relationships/image" Target="../media/image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18100" y="561968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100">
                <a:solidFill>
                  <a:srgbClr val="C3FFFC"/>
                </a:solidFill>
                <a:latin typeface="Inter"/>
                <a:ea typeface="Inter"/>
                <a:cs typeface="Inter"/>
                <a:sym typeface="Inter"/>
              </a:rPr>
              <a:t>Data Science Bootcamp</a:t>
            </a:r>
            <a:endParaRPr sz="2100">
              <a:solidFill>
                <a:srgbClr val="C3FFF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679200" y="1160525"/>
            <a:ext cx="6338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200">
                <a:solidFill>
                  <a:srgbClr val="C3FFFC"/>
                </a:solidFill>
              </a:rPr>
              <a:t>Smart Art Classification</a:t>
            </a:r>
            <a:endParaRPr b="1" sz="7200">
              <a:solidFill>
                <a:srgbClr val="C3FFFC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41950" y="3558500"/>
            <a:ext cx="3819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C3FFFC"/>
                </a:solidFill>
              </a:rPr>
              <a:t>Nansa,</a:t>
            </a:r>
            <a:endParaRPr b="1" sz="2100">
              <a:solidFill>
                <a:srgbClr val="C3FF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C3FFFC"/>
                </a:solidFill>
              </a:rPr>
              <a:t>Frédéric,</a:t>
            </a:r>
            <a:endParaRPr b="1" sz="2100">
              <a:solidFill>
                <a:srgbClr val="C3FF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C3FFFC"/>
                </a:solidFill>
              </a:rPr>
              <a:t>Luc</a:t>
            </a:r>
            <a:endParaRPr b="1" sz="2100">
              <a:solidFill>
                <a:srgbClr val="C3FFFC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829625" y="4451700"/>
            <a:ext cx="223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3FFFC"/>
                </a:solidFill>
              </a:rPr>
              <a:t>Fullstack dsmft-paris-18</a:t>
            </a:r>
            <a:endParaRPr>
              <a:solidFill>
                <a:srgbClr val="C3FF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C3FFFC"/>
                </a:solidFill>
              </a:rPr>
              <a:t>16 juin 2022</a:t>
            </a:r>
            <a:endParaRPr>
              <a:solidFill>
                <a:srgbClr val="C3FFF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1055938" y="155050"/>
            <a:ext cx="2224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Performances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75" y="2056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3467200" y="60050"/>
            <a:ext cx="541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lang="fr" sz="18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-Modèles Decision / 2-Tree et Random Forest</a:t>
            </a:r>
            <a:endParaRPr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matrices de confusion =&gt;</a:t>
            </a:r>
            <a:endParaRPr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1014625" y="4422400"/>
            <a:ext cx="732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F1 score Decision Tree = 0,84				</a:t>
            </a:r>
            <a:r>
              <a:rPr lang="fr">
                <a:solidFill>
                  <a:schemeClr val="dk1"/>
                </a:solidFill>
              </a:rPr>
              <a:t>F1 score Random Forest = 0,90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(F1 score des classes majoritaires = 0,08)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4">
            <a:alphaModFix/>
          </a:blip>
          <a:srcRect b="5544" l="0" r="0" t="0"/>
          <a:stretch/>
        </p:blipFill>
        <p:spPr>
          <a:xfrm>
            <a:off x="342800" y="791625"/>
            <a:ext cx="3993875" cy="34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5">
            <a:alphaModFix/>
          </a:blip>
          <a:srcRect b="7011" l="0" r="0" t="0"/>
          <a:stretch/>
        </p:blipFill>
        <p:spPr>
          <a:xfrm>
            <a:off x="4614075" y="765650"/>
            <a:ext cx="4167576" cy="349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Performances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/>
          <p:nvPr/>
        </p:nvSpPr>
        <p:spPr>
          <a:xfrm rot="-355994">
            <a:off x="3342611" y="355796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3467200" y="60050"/>
            <a:ext cx="541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2-Modèle Mobile net</a:t>
            </a:r>
            <a:endParaRPr sz="18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atrice de confusion</a:t>
            </a:r>
            <a:endParaRPr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3591850" y="3381225"/>
            <a:ext cx="51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F1 score train = 0,1981          F1 score test =0,1902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3544600" y="4110975"/>
            <a:ext cx="33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F1 score avec classe majoritaire = 0,08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4">
            <a:alphaModFix/>
          </a:blip>
          <a:srcRect b="20915" l="7460" r="62792" t="43263"/>
          <a:stretch/>
        </p:blipFill>
        <p:spPr>
          <a:xfrm>
            <a:off x="4228275" y="1102688"/>
            <a:ext cx="3893448" cy="21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/>
          <p:nvPr/>
        </p:nvSpPr>
        <p:spPr>
          <a:xfrm rot="-355994">
            <a:off x="5631911" y="3557961"/>
            <a:ext cx="261199" cy="46747"/>
          </a:xfrm>
          <a:prstGeom prst="roundRect">
            <a:avLst>
              <a:gd fmla="val 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/>
          <p:nvPr/>
        </p:nvSpPr>
        <p:spPr>
          <a:xfrm rot="-355994">
            <a:off x="3342611" y="42877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5500" y="-17775"/>
            <a:ext cx="25662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Appli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>
            <p:ph idx="4294967295" type="ctrTitle"/>
          </p:nvPr>
        </p:nvSpPr>
        <p:spPr>
          <a:xfrm>
            <a:off x="2792750" y="325200"/>
            <a:ext cx="6167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Appli. web disponible ici =&gt; </a:t>
            </a:r>
            <a:r>
              <a:rPr lang="fr" sz="1300">
                <a:solidFill>
                  <a:srgbClr val="0E3449"/>
                </a:solidFill>
              </a:rPr>
              <a:t>h</a:t>
            </a:r>
            <a:r>
              <a:rPr lang="fr" sz="1300">
                <a:solidFill>
                  <a:schemeClr val="accent5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ttps://smart-art-class.herokuapp.com/</a:t>
            </a:r>
            <a:endParaRPr b="0" i="0" sz="17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4">
            <a:hlinkClick r:id="rId5"/>
          </p:cNvPr>
          <p:cNvSpPr txBox="1"/>
          <p:nvPr/>
        </p:nvSpPr>
        <p:spPr>
          <a:xfrm>
            <a:off x="331775" y="2571725"/>
            <a:ext cx="151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The </a:t>
            </a:r>
            <a:r>
              <a:rPr b="1" lang="fr" sz="1600">
                <a:solidFill>
                  <a:srgbClr val="0000FF"/>
                </a:solidFill>
              </a:rPr>
              <a:t>DEMO !!!</a:t>
            </a:r>
            <a:endParaRPr b="1" sz="1600">
              <a:solidFill>
                <a:srgbClr val="0000FF"/>
              </a:solidFill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3700" y="1277425"/>
            <a:ext cx="6008174" cy="36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>
            <a:hlinkClick r:id="rId7"/>
          </p:cNvPr>
          <p:cNvSpPr txBox="1"/>
          <p:nvPr>
            <p:ph idx="4294967295" type="ctrTitle"/>
          </p:nvPr>
        </p:nvSpPr>
        <p:spPr>
          <a:xfrm>
            <a:off x="4801950" y="711000"/>
            <a:ext cx="230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1500">
                <a:solidFill>
                  <a:srgbClr val="0000FF"/>
                </a:solidFill>
              </a:rPr>
              <a:t>&gt;&gt; Try the App here &lt;&lt;</a:t>
            </a:r>
            <a:endParaRPr b="1" i="0" sz="1900" u="none" cap="none" strike="noStrike">
              <a:solidFill>
                <a:srgbClr val="0000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Perspectives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3981450" y="2638425"/>
            <a:ext cx="45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4210050" y="2298225"/>
            <a:ext cx="475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Identifier les contrefaçons</a:t>
            </a:r>
            <a:endParaRPr sz="2000"/>
          </a:p>
        </p:txBody>
      </p:sp>
      <p:sp>
        <p:nvSpPr>
          <p:cNvPr id="214" name="Google Shape;214;p25"/>
          <p:cNvSpPr txBox="1"/>
          <p:nvPr/>
        </p:nvSpPr>
        <p:spPr>
          <a:xfrm>
            <a:off x="4210050" y="1304925"/>
            <a:ext cx="475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Classifier par style, par époque, par artiste, etc….</a:t>
            </a:r>
            <a:endParaRPr sz="2000"/>
          </a:p>
        </p:txBody>
      </p:sp>
      <p:sp>
        <p:nvSpPr>
          <p:cNvPr id="215" name="Google Shape;215;p25"/>
          <p:cNvSpPr txBox="1"/>
          <p:nvPr/>
        </p:nvSpPr>
        <p:spPr>
          <a:xfrm>
            <a:off x="4210050" y="3231825"/>
            <a:ext cx="475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Générer de nouvelles images</a:t>
            </a:r>
            <a:endParaRPr sz="2000"/>
          </a:p>
        </p:txBody>
      </p:sp>
      <p:sp>
        <p:nvSpPr>
          <p:cNvPr id="216" name="Google Shape;216;p25"/>
          <p:cNvSpPr/>
          <p:nvPr/>
        </p:nvSpPr>
        <p:spPr>
          <a:xfrm rot="-355994">
            <a:off x="3760236" y="15538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/>
          <p:nvPr/>
        </p:nvSpPr>
        <p:spPr>
          <a:xfrm rot="-355994">
            <a:off x="3836436" y="25444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/>
          <p:nvPr/>
        </p:nvSpPr>
        <p:spPr>
          <a:xfrm rot="-355994">
            <a:off x="3836436" y="34588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BD0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idx="4294967295" type="ctrTitle"/>
          </p:nvPr>
        </p:nvSpPr>
        <p:spPr>
          <a:xfrm>
            <a:off x="1089727" y="1970768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fr" sz="56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Merci, </a:t>
            </a:r>
            <a:endParaRPr b="1" i="0" sz="5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/>
          <p:nvPr>
            <p:ph idx="4294967295" type="ctrTitle"/>
          </p:nvPr>
        </p:nvSpPr>
        <p:spPr>
          <a:xfrm>
            <a:off x="1128891" y="2834643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4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A vos questions !  :) :)</a:t>
            </a:r>
            <a:endParaRPr b="0" i="0" sz="24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4294967295" type="ctrTitle"/>
          </p:nvPr>
        </p:nvSpPr>
        <p:spPr>
          <a:xfrm>
            <a:off x="1040275" y="1702750"/>
            <a:ext cx="6989400" cy="23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Utiliser le machine learning pour faire de la classification d’art.</a:t>
            </a:r>
            <a:endParaRPr b="1" i="0" sz="4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4294967295" type="ctrTitle"/>
          </p:nvPr>
        </p:nvSpPr>
        <p:spPr>
          <a:xfrm>
            <a:off x="1192680" y="403300"/>
            <a:ext cx="7533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8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Utilisation du machine learning pour la classification </a:t>
            </a:r>
            <a:r>
              <a:rPr lang="fr" sz="18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d'œuvres</a:t>
            </a:r>
            <a:r>
              <a:rPr lang="fr" sz="18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d’art.</a:t>
            </a:r>
            <a:endParaRPr b="0" i="0" sz="18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4294967295" type="ctrTitle"/>
          </p:nvPr>
        </p:nvSpPr>
        <p:spPr>
          <a:xfrm>
            <a:off x="386599" y="1094500"/>
            <a:ext cx="1842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Contexte/motivations</a:t>
            </a:r>
            <a:endParaRPr b="1"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5"/>
          <p:cNvSpPr txBox="1"/>
          <p:nvPr>
            <p:ph idx="4294967295" type="ctrTitle"/>
          </p:nvPr>
        </p:nvSpPr>
        <p:spPr>
          <a:xfrm>
            <a:off x="381000" y="2514900"/>
            <a:ext cx="12003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Projet</a:t>
            </a:r>
            <a:endParaRPr b="1"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" name="Google Shape;74;p15"/>
          <p:cNvSpPr/>
          <p:nvPr/>
        </p:nvSpPr>
        <p:spPr>
          <a:xfrm rot="-355994">
            <a:off x="611300" y="306137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4294967295" type="ctrTitle"/>
          </p:nvPr>
        </p:nvSpPr>
        <p:spPr>
          <a:xfrm>
            <a:off x="874200" y="2895900"/>
            <a:ext cx="66219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Notre approche se concentre sur une classification en 5 familles, en utilisant 2 types d’algorithmes.</a:t>
            </a:r>
            <a:endParaRPr sz="1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Vérifier la performance des modèles.</a:t>
            </a:r>
            <a:endParaRPr sz="1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Mettre en production.</a:t>
            </a:r>
            <a:endParaRPr sz="1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5"/>
          <p:cNvSpPr/>
          <p:nvPr/>
        </p:nvSpPr>
        <p:spPr>
          <a:xfrm rot="-355994">
            <a:off x="611300" y="424247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 rot="-355994">
            <a:off x="611300" y="374717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 rot="-355994">
            <a:off x="611300" y="157547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/>
          <p:nvPr>
            <p:ph idx="4294967295" type="ctrTitle"/>
          </p:nvPr>
        </p:nvSpPr>
        <p:spPr>
          <a:xfrm>
            <a:off x="874200" y="1371900"/>
            <a:ext cx="68601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Définir si des méthodes de machine learning pourraient être pertinentes pour la classification de collections d’art, thématique essentielle pour les musées, salles de ventes, distribution etc….</a:t>
            </a:r>
            <a:endParaRPr sz="1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Plan du projet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6"/>
          <p:cNvSpPr txBox="1"/>
          <p:nvPr>
            <p:ph idx="4294967295" type="ctrTitle"/>
          </p:nvPr>
        </p:nvSpPr>
        <p:spPr>
          <a:xfrm>
            <a:off x="897375" y="1158200"/>
            <a:ext cx="756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Collecter un large dataset (≃9000 images d’oeuvres d’art)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" name="Google Shape;86;p16"/>
          <p:cNvSpPr/>
          <p:nvPr/>
        </p:nvSpPr>
        <p:spPr>
          <a:xfrm rot="-355994">
            <a:off x="559836" y="14014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idx="4294967295" type="ctrTitle"/>
          </p:nvPr>
        </p:nvSpPr>
        <p:spPr>
          <a:xfrm>
            <a:off x="856100" y="1814050"/>
            <a:ext cx="77715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Entraîner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des algorithmes pour pouvoir identifier la classe/famille d’une image.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" name="Google Shape;88;p16"/>
          <p:cNvSpPr/>
          <p:nvPr/>
        </p:nvSpPr>
        <p:spPr>
          <a:xfrm rot="-355994">
            <a:off x="518561" y="205724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>
            <p:ph idx="4294967295" type="ctrTitle"/>
          </p:nvPr>
        </p:nvSpPr>
        <p:spPr>
          <a:xfrm>
            <a:off x="897379" y="2757800"/>
            <a:ext cx="7309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Mesurer la performance/pertinence du modèle.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16"/>
          <p:cNvSpPr/>
          <p:nvPr/>
        </p:nvSpPr>
        <p:spPr>
          <a:xfrm rot="-355994">
            <a:off x="559836" y="30010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>
            <p:ph idx="4294967295" type="ctrTitle"/>
          </p:nvPr>
        </p:nvSpPr>
        <p:spPr>
          <a:xfrm>
            <a:off x="856100" y="3397325"/>
            <a:ext cx="7994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Mettre en application via une interface et 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déployer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sur le web.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6"/>
          <p:cNvSpPr/>
          <p:nvPr/>
        </p:nvSpPr>
        <p:spPr>
          <a:xfrm rot="-355994">
            <a:off x="518561" y="364053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Etapes de developpement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7"/>
          <p:cNvCxnSpPr/>
          <p:nvPr/>
        </p:nvCxnSpPr>
        <p:spPr>
          <a:xfrm>
            <a:off x="307800" y="1056775"/>
            <a:ext cx="85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1976175" y="1048063"/>
            <a:ext cx="0" cy="36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4374900" y="1058900"/>
            <a:ext cx="0" cy="36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6014625" y="1058888"/>
            <a:ext cx="0" cy="36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 txBox="1"/>
          <p:nvPr/>
        </p:nvSpPr>
        <p:spPr>
          <a:xfrm>
            <a:off x="691975" y="1016200"/>
            <a:ext cx="15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dataset</a:t>
            </a:r>
            <a:endParaRPr sz="1600"/>
          </a:p>
        </p:txBody>
      </p:sp>
      <p:sp>
        <p:nvSpPr>
          <p:cNvPr id="107" name="Google Shape;107;p17"/>
          <p:cNvSpPr txBox="1"/>
          <p:nvPr/>
        </p:nvSpPr>
        <p:spPr>
          <a:xfrm>
            <a:off x="2088600" y="1016200"/>
            <a:ext cx="216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notebook</a:t>
            </a:r>
            <a:endParaRPr sz="1600"/>
          </a:p>
        </p:txBody>
      </p:sp>
      <p:sp>
        <p:nvSpPr>
          <p:cNvPr id="108" name="Google Shape;108;p17"/>
          <p:cNvSpPr txBox="1"/>
          <p:nvPr/>
        </p:nvSpPr>
        <p:spPr>
          <a:xfrm>
            <a:off x="4421200" y="1016200"/>
            <a:ext cx="156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dashboard</a:t>
            </a:r>
            <a:endParaRPr sz="1600"/>
          </a:p>
        </p:txBody>
      </p:sp>
      <p:sp>
        <p:nvSpPr>
          <p:cNvPr id="109" name="Google Shape;109;p17"/>
          <p:cNvSpPr txBox="1"/>
          <p:nvPr/>
        </p:nvSpPr>
        <p:spPr>
          <a:xfrm>
            <a:off x="6034388" y="1016200"/>
            <a:ext cx="122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docker</a:t>
            </a:r>
            <a:endParaRPr sz="1600"/>
          </a:p>
        </p:txBody>
      </p:sp>
      <p:sp>
        <p:nvSpPr>
          <p:cNvPr id="110" name="Google Shape;110;p17"/>
          <p:cNvSpPr txBox="1"/>
          <p:nvPr/>
        </p:nvSpPr>
        <p:spPr>
          <a:xfrm>
            <a:off x="7861925" y="1016200"/>
            <a:ext cx="122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heroku</a:t>
            </a:r>
            <a:endParaRPr sz="1600"/>
          </a:p>
        </p:txBody>
      </p:sp>
      <p:cxnSp>
        <p:nvCxnSpPr>
          <p:cNvPr id="111" name="Google Shape;111;p17"/>
          <p:cNvCxnSpPr/>
          <p:nvPr/>
        </p:nvCxnSpPr>
        <p:spPr>
          <a:xfrm>
            <a:off x="7496600" y="1676400"/>
            <a:ext cx="0" cy="30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307800" y="1666375"/>
            <a:ext cx="85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75" y="1757325"/>
            <a:ext cx="1160778" cy="4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0975" y="1746900"/>
            <a:ext cx="1411075" cy="431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9500" y="1757319"/>
            <a:ext cx="666975" cy="6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0127" y="1757325"/>
            <a:ext cx="1411075" cy="53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51141" y="1746901"/>
            <a:ext cx="1411084" cy="6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7"/>
          <p:cNvCxnSpPr/>
          <p:nvPr/>
        </p:nvCxnSpPr>
        <p:spPr>
          <a:xfrm>
            <a:off x="520125" y="1567125"/>
            <a:ext cx="1642200" cy="0"/>
          </a:xfrm>
          <a:prstGeom prst="straightConnector1">
            <a:avLst/>
          </a:prstGeom>
          <a:noFill/>
          <a:ln cap="flat" cmpd="sng" w="9525">
            <a:solidFill>
              <a:srgbClr val="00DBD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2319950" y="1567100"/>
            <a:ext cx="2250000" cy="0"/>
          </a:xfrm>
          <a:prstGeom prst="straightConnector1">
            <a:avLst/>
          </a:prstGeom>
          <a:noFill/>
          <a:ln cap="flat" cmpd="sng" w="9525">
            <a:solidFill>
              <a:srgbClr val="00DBD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4776875" y="1567125"/>
            <a:ext cx="1510800" cy="0"/>
          </a:xfrm>
          <a:prstGeom prst="straightConnector1">
            <a:avLst/>
          </a:prstGeom>
          <a:noFill/>
          <a:ln cap="flat" cmpd="sng" w="9525">
            <a:solidFill>
              <a:srgbClr val="00DBD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6491600" y="1567125"/>
            <a:ext cx="2094600" cy="0"/>
          </a:xfrm>
          <a:prstGeom prst="straightConnector1">
            <a:avLst/>
          </a:prstGeom>
          <a:noFill/>
          <a:ln cap="flat" cmpd="sng" w="9525">
            <a:solidFill>
              <a:srgbClr val="00DBD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2" name="Google Shape;12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19800" y="2531080"/>
            <a:ext cx="18573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10">
            <a:alphaModFix/>
          </a:blip>
          <a:srcRect b="0" l="-31130" r="0" t="-31130"/>
          <a:stretch/>
        </p:blipFill>
        <p:spPr>
          <a:xfrm>
            <a:off x="-119925" y="1505950"/>
            <a:ext cx="19812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91812" y="2672613"/>
            <a:ext cx="1411073" cy="121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91075" y="2541773"/>
            <a:ext cx="1981201" cy="221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21200" y="1734550"/>
            <a:ext cx="939300" cy="99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91970" y="3610550"/>
            <a:ext cx="1517230" cy="12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2241000" y="1244800"/>
            <a:ext cx="21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Codage des algorithmes</a:t>
            </a:r>
            <a:endParaRPr sz="1200"/>
          </a:p>
        </p:txBody>
      </p:sp>
      <p:sp>
        <p:nvSpPr>
          <p:cNvPr id="129" name="Google Shape;129;p17"/>
          <p:cNvSpPr txBox="1"/>
          <p:nvPr/>
        </p:nvSpPr>
        <p:spPr>
          <a:xfrm>
            <a:off x="259800" y="1244800"/>
            <a:ext cx="21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préparation des images</a:t>
            </a:r>
            <a:endParaRPr sz="1200"/>
          </a:p>
        </p:txBody>
      </p:sp>
      <p:sp>
        <p:nvSpPr>
          <p:cNvPr id="130" name="Google Shape;130;p17"/>
          <p:cNvSpPr txBox="1"/>
          <p:nvPr/>
        </p:nvSpPr>
        <p:spPr>
          <a:xfrm>
            <a:off x="4569950" y="1220875"/>
            <a:ext cx="21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Codage de l’appli</a:t>
            </a:r>
            <a:endParaRPr sz="1200"/>
          </a:p>
        </p:txBody>
      </p:sp>
      <p:sp>
        <p:nvSpPr>
          <p:cNvPr id="131" name="Google Shape;131;p17"/>
          <p:cNvSpPr txBox="1"/>
          <p:nvPr/>
        </p:nvSpPr>
        <p:spPr>
          <a:xfrm>
            <a:off x="6668675" y="1230050"/>
            <a:ext cx="21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Déploiement</a:t>
            </a:r>
            <a:r>
              <a:rPr lang="fr" sz="1200"/>
              <a:t> web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Les 2 modèles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idx="4294967295" type="ctrTitle"/>
          </p:nvPr>
        </p:nvSpPr>
        <p:spPr>
          <a:xfrm>
            <a:off x="3779273" y="1214575"/>
            <a:ext cx="4317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1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Decision Trees</a:t>
            </a:r>
            <a:endParaRPr sz="21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1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- textures</a:t>
            </a:r>
            <a:endParaRPr sz="21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1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- contours</a:t>
            </a:r>
            <a:endParaRPr sz="21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1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- couleurs</a:t>
            </a:r>
            <a:endParaRPr sz="21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0" name="Google Shape;140;p18"/>
          <p:cNvSpPr/>
          <p:nvPr/>
        </p:nvSpPr>
        <p:spPr>
          <a:xfrm rot="-355994">
            <a:off x="3441736" y="14577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>
            <p:ph idx="4294967295" type="ctrTitle"/>
          </p:nvPr>
        </p:nvSpPr>
        <p:spPr>
          <a:xfrm>
            <a:off x="3779273" y="3305000"/>
            <a:ext cx="4507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Neural Network</a:t>
            </a:r>
            <a:endParaRPr sz="20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- pixels</a:t>
            </a:r>
            <a:endParaRPr sz="20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- zones</a:t>
            </a:r>
            <a:endParaRPr sz="20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8"/>
          <p:cNvSpPr/>
          <p:nvPr/>
        </p:nvSpPr>
        <p:spPr>
          <a:xfrm rot="-355994">
            <a:off x="3441736" y="35482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874" y="543225"/>
            <a:ext cx="2434275" cy="18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6001" y="2569326"/>
            <a:ext cx="2434276" cy="2323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4294967295" type="ctrTitle"/>
          </p:nvPr>
        </p:nvSpPr>
        <p:spPr>
          <a:xfrm>
            <a:off x="1620330" y="409250"/>
            <a:ext cx="7533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Les 5 catégories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>
            <p:ph idx="4294967295" type="ctrTitle"/>
          </p:nvPr>
        </p:nvSpPr>
        <p:spPr>
          <a:xfrm>
            <a:off x="874200" y="1515200"/>
            <a:ext cx="26148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0- </a:t>
            </a:r>
            <a:r>
              <a:rPr lang="fr" sz="2500"/>
              <a:t>Drawings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1- </a:t>
            </a:r>
            <a:r>
              <a:rPr lang="fr" sz="2500"/>
              <a:t>Engravings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2- Iconography</a:t>
            </a:r>
            <a:endParaRPr sz="2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3- </a:t>
            </a:r>
            <a:r>
              <a:rPr lang="fr" sz="2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Paintings</a:t>
            </a:r>
            <a:endParaRPr sz="2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4- Sculptures</a:t>
            </a:r>
            <a:endParaRPr sz="2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051" y="1391194"/>
            <a:ext cx="4740549" cy="303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Tailles et poids des images =&gt; resize 224 x 224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64703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4294967295" type="ctrTitle"/>
          </p:nvPr>
        </p:nvSpPr>
        <p:spPr>
          <a:xfrm>
            <a:off x="1620330" y="409250"/>
            <a:ext cx="7533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Performances sur les 3 modèles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>
            <p:ph idx="4294967295" type="ctrTitle"/>
          </p:nvPr>
        </p:nvSpPr>
        <p:spPr>
          <a:xfrm>
            <a:off x="802575" y="1443600"/>
            <a:ext cx="68601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1- Decision Tree</a:t>
            </a:r>
            <a:endParaRPr sz="2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2- Random Forest</a:t>
            </a:r>
            <a:endParaRPr sz="2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802575" y="2878238"/>
            <a:ext cx="5086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3- Mobile net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