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3"/>
    <p:restoredTop sz="96327"/>
  </p:normalViewPr>
  <p:slideViewPr>
    <p:cSldViewPr snapToGrid="0" snapToObjects="1">
      <p:cViewPr varScale="1">
        <p:scale>
          <a:sx n="158" d="100"/>
          <a:sy n="158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3T07:00:45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9829 11408 24575,'-53'0'0,"0"0"0,0 0 0,1 0 0,12 0 0,-1 0 0,-1 0 0,-10 0 0,-2 0 0,4 0 0,11 0-572,8 0 1,6 0 571,-4 0 0,2 0 0,-16 0 0,7 0 0,2 0 0,0 0 0,-8 0 0,-1 0 0,-4 0 0,6 0 0,1 0 0,-10 0 0,22 0 0,1 0 0,-8 0 373,1 0-373,3 0 190,1 3-190,4 0 0,0 4 0,1 2 580,-1-2-580,0 5 0,0-2 0,4 0 0,-3 2 0,3-2 0,-4 3 0,0-1 0,4 1 0,-3 0 0,2-1 0,-11 9 0,10-6 0,-6 6 0,11-6 0,1-2 0,0 2 0,2-1 0,2-2 0,3 5 0,-1-2 0,3 0 0,-2 1 0,2-1 0,-3 3 0,0-1 0,3 1 0,-6 4 0,5-3 0,-6 3 0,3 0 0,-2 8 0,2-3 0,1 3 0,0-5 0,5-6 0,-3 6 0,5-10 0,1 6 0,-4 1 0,5-5 0,-6 9 0,4-14 0,2 4 0,-2-5 0,2-3 0,0 2 0,-1-2 0,1 3 0,-3-3 0,3-1 0,-1 1 0,1-3 0,-2 3 0,0-3 0,2 0 0,-1 0 0,3-1 0,-3 1 0,3 0 0,-1 0 0,2 0 0,0 0 0,0-1 0,0 1 0,0 0 0,0 0 0,0 0 0,0 0 0,0 0 0,0-1 0,0 1 0,0 0 0,0 3 0,0-3 0,0 5 0,0-4 0,0 4 0,2-2 0,1 3 0,3 0 0,-3 2 0,1-1 0,-1 2 0,3 0 0,0-3 0,-1 6 0,1-2 0,0 2 0,0-2 0,2 2 0,-2-2 0,3 2 0,-3-2 0,-1 2 0,1-5 0,0 1 0,-1-2 0,-2 0 0,-1 0 0,1 0 0,-3-3 0,5 2 0,-4-5 0,1 3 0,0-1 0,-1-1 0,1 1 0,-2-2 0,3 0 0,-3 0 0,2 0 0,0 0 0,-1-1 0,3 1 0,-1 0 0,-1 0 0,3 0 0,-3-1 0,3 1 0,0 0 0,-2 0 0,1 0 0,-1-1 0,-1 1 0,3 0 0,-3 0 0,3 0 0,0 0 0,0-1 0,-1 1 0,1 0 0,-2 0 0,1-1 0,-1-1 0,-1 1 0,3-3 0,-3 3 0,1-1 0,1 0 0,-1 1 0,2-2 0,0 1 0,-1 1 0,1-3 0,0 3 0,0-3 0,0 3 0,0-1 0,-1 0 0,1 1 0,0-1 0,0-1 0,0 3 0,0-3 0,0 3 0,2 0 0,-2 0 0,2-2 0,-2 1 0,0-4 0,0 5 0,0-5 0,0 5 0,-1-5 0,1 2 0,3-2 0,-3 0 0,3 3 0,1-3 0,0 5 0,1-5 0,1 5 0,-6-2 0,5 0 0,-2 1 0,3-1 0,0 3 0,-3-3 0,5 2 0,-4-5 0,5 5 0,-3-4 0,10 4 0,-7-2 0,11 0 0,-11 2 0,4-2 0,0 1 0,3 1 0,-2-4 0,6 5 0,-7-3 0,7 0 0,-3 3 0,4-2 0,-1 2 0,1 0 0,4 1 0,1 0 0,3 0 0,-3-1 0,3 1 0,-3 0 0,3 0 0,-3-1 0,3 1 0,-7 0 0,2-1 0,1 1 0,-3-1 0,2 1 0,-3 2 0,15 2 0,-11 1 0,11-1 0,-16 1 0,1-5 0,0 5 0,0-5 0,-1 5 0,1-5 0,-4 2 0,3 1 0,-6-4 0,2 6 0,-4-6 0,1 3 0,0-3 0,3 3 0,-2-3 0,6 4 0,-7-4 0,7 0 0,-6 0 0,6 0 0,-7-2 0,7 1 0,-6-1 0,2-1 0,-3 2 0,-1-1 0,1-1 0,5 2 0,-5-2 0,5 1 0,-8-2 0,2 1 0,-3-2 0,1 1 0,-1-2 0,-4 0 0,4 0 0,-2 0 0,2 0 0,-4 0 0,1 0 0,0 0 0,0 0 0,4 0 0,0 0 0,2 0 0,0 0 0,-6 0 0,6 0 0,-2 0 0,-1 0 0,0-2 0,-3 1 0,-1-4 0,1 5 0,-3-3 0,5 1 0,-7-1 0,3 0 0,-4-1 0,0 1 0,0 0 0,0-1 0,0 3 0,-3-3 0,0 1 0,1-2 0,-3 0 0,2 0 0,-2 0 0,2 1 0,-1-3 0,1 1 0,-2-1 0,0 2 0,0 0 0,2 0 0,-1 0 0,1 0 0,-2 1 0,0-1 0,0 0 0,0 0 0,0 0 0,0 0 0,0 0 0,0 0 0,0-3 0,0 3 0,0-3 0,0 3 0,0 0 0,0 0 0,0 0 0,0-2 0,0 1 0,0-4 0,0 2 0,0-3 0,0 3 0,0-2 0,0 1 0,0-1 0,2-6 0,1 4 0,0-4 0,2 5 0,-4-3 0,3 3 0,-3-6 0,4 2 0,-2-3 0,1 1 0,1-5 0,-2 3 0,1-5 0,1 1 0,-4-3 0,2 4 0,0-11 0,-3 9 0,3-6 0,-3 9 0,0 3 0,0 0 0,0 3 0,0-2 0,0 3 0,-2-1 0,1-2 0,-4 2 0,2-3 0,-3 1 0,3-1 0,-3-4 0,2 0 0,1-4 0,-3 1 0,2-1 0,1-4 0,-3 3 0,2-7 0,-2 7 0,2-3 0,-2 5 0,2-1 0,1 0 0,-3 4 0,3-3 0,-6-2 0,0 7 0,0-5 0,1 11 0,2-4 0,-3 0 0,3 3 0,-3-5 0,3 4 0,-3-5 0,3-1 0,-6 0 0,5-4 0,-6 0 0,3 1 0,1 2 0,-1-1 0,4 5 0,-3-6 0,2 6 0,-2 1 0,4 1 0,-1 6 0,0-6 0,1 5 0,-1-2 0,3 3 0,-2 0 0,2 3 0,0-2 0,-1 4 0,1-4 0,0 5 0,-2-3 0,3 0 0,-3 3 0,2-3 0,-2 1 0,2-1 0,-2-1 0,2-1 0,-2 2 0,2 0 0,0-3 0,-1 6 0,1-5 0,-2 4 0,0-2 0,2 1 0,-4-1 0,4-3 0,-4 4 0,2-1 0,0 5 0,0-1 0,0 1 0,0 0 0,0-1 0,2 1 0,-1 1 0,1-3 0,-2 5 0,2-5 0,-1 5 0,1-5 0,-2 5 0,-2-2 0,2-1 0,-3 1 0,1-1 0,1-2 0,-1 3 0,-1-3 0,3 0 0,-3 2 0,3-2 0,0 5 0,3 1 0,0 8 0,2-3 0,0 2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0797-AA54-CE42-88C6-F16174B7C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Haskell (Functional)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6A79-9AFD-7F49-90EE-AA793B225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0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130C-D12F-6F47-9FB8-868F35E2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7E8A-8DDA-624E-82B7-5AEE2704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18607"/>
            <a:ext cx="9613861" cy="4017582"/>
          </a:xfrm>
        </p:spPr>
        <p:txBody>
          <a:bodyPr/>
          <a:lstStyle/>
          <a:p>
            <a:r>
              <a:rPr lang="en-US" dirty="0"/>
              <a:t>Released in 1990</a:t>
            </a:r>
          </a:p>
          <a:p>
            <a:r>
              <a:rPr lang="en-US" dirty="0"/>
              <a:t>Simon P. Jones, Philip </a:t>
            </a:r>
            <a:r>
              <a:rPr lang="en-US" dirty="0" err="1"/>
              <a:t>Wadler</a:t>
            </a:r>
            <a:r>
              <a:rPr lang="en-US" dirty="0"/>
              <a:t>, Paul Hudak, John Hughes…</a:t>
            </a:r>
          </a:p>
          <a:p>
            <a:r>
              <a:rPr lang="en-US" dirty="0"/>
              <a:t>No companies involved</a:t>
            </a:r>
          </a:p>
          <a:p>
            <a:r>
              <a:rPr lang="en-US" dirty="0"/>
              <a:t>Requires brain rewiring</a:t>
            </a:r>
          </a:p>
          <a:p>
            <a:r>
              <a:rPr lang="en-US" dirty="0"/>
              <a:t>Banks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78AC-A514-3546-8B9D-60389A74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Brief Code Sample</a:t>
            </a:r>
            <a:endParaRPr lang="en-US" dirty="0"/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A38FC03B-2FBF-4160-9977-D3A33A42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AB9B2F-D5FE-724C-94BA-02929938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3584121"/>
            <a:ext cx="7420862" cy="10205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37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13D8-59E8-6C40-81C3-C02C29F1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D033-FA2C-7249-9417-2822E50E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Functional Language</a:t>
            </a:r>
          </a:p>
          <a:p>
            <a:r>
              <a:rPr lang="en-US" dirty="0"/>
              <a:t>Diverges from Continuation =&gt; NO </a:t>
            </a:r>
            <a:r>
              <a:rPr lang="en-US" dirty="0" err="1"/>
              <a:t>Expl</a:t>
            </a:r>
            <a:r>
              <a:rPr lang="en-US" dirty="0"/>
              <a:t>. Defined Cont. </a:t>
            </a:r>
            <a:r>
              <a:rPr lang="en-US" dirty="0" err="1"/>
              <a:t>Funct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More Powerful: Monads</a:t>
            </a:r>
          </a:p>
          <a:p>
            <a:r>
              <a:rPr lang="en-US" dirty="0"/>
              <a:t>Lazy (vs eager)</a:t>
            </a:r>
          </a:p>
          <a:p>
            <a:r>
              <a:rPr lang="en-US" dirty="0"/>
              <a:t>Strongly Typed</a:t>
            </a:r>
          </a:p>
          <a:p>
            <a:r>
              <a:rPr lang="en-US" dirty="0"/>
              <a:t>GHC</a:t>
            </a:r>
          </a:p>
          <a:p>
            <a:r>
              <a:rPr lang="en-US" dirty="0"/>
              <a:t>Domain-Specific Language, Concurrency, side-effects (i.e. states)</a:t>
            </a:r>
          </a:p>
          <a:p>
            <a:r>
              <a:rPr lang="en-US" dirty="0"/>
              <a:t>Formalization on language =&gt; 80%</a:t>
            </a:r>
          </a:p>
          <a:p>
            <a:r>
              <a:rPr lang="en-US" dirty="0"/>
              <a:t>Orthogonality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4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13D8-59E8-6C40-81C3-C02C29F1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C4BC1A-9F99-094A-9D1A-CB8F011AC8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29" y="2336800"/>
            <a:ext cx="8311242" cy="416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6F4274-A525-2949-AA8F-3C78DAA58A75}"/>
                  </a:ext>
                </a:extLst>
              </p14:cNvPr>
              <p14:cNvContentPartPr/>
              <p14:nvPr/>
            </p14:nvContentPartPr>
            <p14:xfrm>
              <a:off x="2797200" y="4101480"/>
              <a:ext cx="909720" cy="73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6F4274-A525-2949-AA8F-3C78DAA58A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7840" y="4092120"/>
                <a:ext cx="928440" cy="7542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9B4E35-DE42-0146-8143-D46333784F78}"/>
              </a:ext>
            </a:extLst>
          </p:cNvPr>
          <p:cNvSpPr txBox="1"/>
          <p:nvPr/>
        </p:nvSpPr>
        <p:spPr>
          <a:xfrm>
            <a:off x="9772650" y="2833007"/>
            <a:ext cx="2253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Patrick von Roy</a:t>
            </a:r>
          </a:p>
          <a:p>
            <a:r>
              <a:rPr lang="en-US" dirty="0"/>
              <a:t>URL: </a:t>
            </a:r>
            <a:r>
              <a:rPr lang="en-US" sz="1200" dirty="0"/>
              <a:t>https://</a:t>
            </a:r>
            <a:r>
              <a:rPr lang="en-US" sz="1200" dirty="0" err="1"/>
              <a:t>www.info.ucl.ac.be</a:t>
            </a:r>
            <a:r>
              <a:rPr lang="en-US" sz="1200" dirty="0"/>
              <a:t>/~</a:t>
            </a:r>
            <a:r>
              <a:rPr lang="en-US" sz="1200" dirty="0" err="1"/>
              <a:t>pvr</a:t>
            </a:r>
            <a:r>
              <a:rPr lang="en-US" sz="1200" dirty="0"/>
              <a:t>/</a:t>
            </a:r>
            <a:r>
              <a:rPr lang="en-US" sz="1200" dirty="0" err="1"/>
              <a:t>VanRoyChapter.pdf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4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E970-67C7-EF45-BCFE-8B4BF091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DEAD-5979-9844-B39B-B6AFB424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base"/>
            <a:r>
              <a:rPr lang="en-US" sz="3600" b="1" dirty="0"/>
              <a:t>7/10</a:t>
            </a:r>
          </a:p>
          <a:p>
            <a:pPr lvl="1" fontAlgn="base"/>
            <a:r>
              <a:rPr lang="en-US" dirty="0"/>
              <a:t>Does not stack up well to other FLs</a:t>
            </a:r>
          </a:p>
          <a:p>
            <a:pPr lvl="1" fontAlgn="base"/>
            <a:r>
              <a:rPr lang="en-US" dirty="0"/>
              <a:t>FL features powerful</a:t>
            </a:r>
          </a:p>
          <a:p>
            <a:pPr lvl="1" fontAlgn="base"/>
            <a:r>
              <a:rPr lang="en-US" dirty="0"/>
              <a:t>Pave the way for DSL</a:t>
            </a:r>
          </a:p>
          <a:p>
            <a:pPr lvl="1" fontAlgn="base"/>
            <a:r>
              <a:rPr lang="en-US" dirty="0"/>
              <a:t>Only Lazy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6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F3F5796-B2A7-49D5-8014-3C7411E6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40" name="Rectangle 139">
              <a:extLst>
                <a:ext uri="{FF2B5EF4-FFF2-40B4-BE49-F238E27FC236}">
                  <a16:creationId xmlns:a16="http://schemas.microsoft.com/office/drawing/2014/main" id="{495C7AB3-DDDA-4FA0-BF21-964CA7FB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76" name="Picture 140">
              <a:extLst>
                <a:ext uri="{FF2B5EF4-FFF2-40B4-BE49-F238E27FC236}">
                  <a16:creationId xmlns:a16="http://schemas.microsoft.com/office/drawing/2014/main" id="{82A587BB-1778-4DFA-8299-55EC69E75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DC8C9D7-A4DB-432E-ABE5-4B00662F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79" y="1"/>
            <a:ext cx="4641022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F362065-0C36-4BF8-B280-5CF7013D0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FDAFA-ECE8-0341-88DA-43A2B95B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Evaluation</a:t>
            </a:r>
            <a:endParaRPr lang="en-US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BC8F1801-B0E5-4E94-8FA9-8E8B71EE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79D91D-15CC-DA45-A230-76A214EA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0371" y="2427478"/>
            <a:ext cx="3974333" cy="267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986B3630-A490-AE46-BEA3-9F7A02868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917" y="3871687"/>
            <a:ext cx="5641154" cy="274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9DF82D8-1DCD-1D4E-BB02-5338CF2D6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917" y="2000673"/>
            <a:ext cx="4522647" cy="17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9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DC63-0DD9-604E-BC3A-A0BC9910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8CF8561-D4E9-47AA-8CF7-7A20709DE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026" name="Picture 2" descr="Chart&#10;&#10;Description automatically generated">
            <a:extLst>
              <a:ext uri="{FF2B5EF4-FFF2-40B4-BE49-F238E27FC236}">
                <a16:creationId xmlns:a16="http://schemas.microsoft.com/office/drawing/2014/main" id="{BFAAC5E2-EC5E-7447-837E-4860D245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4234" y="2336800"/>
            <a:ext cx="4660352" cy="4202793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774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796</TotalTime>
  <Words>127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Haskell (Functional)</vt:lpstr>
      <vt:lpstr>Background and Rationale</vt:lpstr>
      <vt:lpstr>Brief Code Sample</vt:lpstr>
      <vt:lpstr>Classification</vt:lpstr>
      <vt:lpstr>Classification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 (Functional)</dc:title>
  <dc:creator>Miladinov-Genov, Maxim</dc:creator>
  <cp:lastModifiedBy>Miladinov-Genov, Maxim</cp:lastModifiedBy>
  <cp:revision>4</cp:revision>
  <dcterms:created xsi:type="dcterms:W3CDTF">2021-11-22T20:00:35Z</dcterms:created>
  <dcterms:modified xsi:type="dcterms:W3CDTF">2021-11-23T20:40:07Z</dcterms:modified>
</cp:coreProperties>
</file>