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2413dd2e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2413dd2e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2413dd2e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2413dd2e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2413dd2e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2413dd2e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413dd2e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413dd2e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2413dd2e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2413dd2e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 is a </a:t>
            </a:r>
            <a:r>
              <a:rPr lang="en"/>
              <a:t>Programming language created in 2012 by Microsoft which supersets JavaScript.</a:t>
            </a:r>
            <a:endParaRPr/>
          </a:p>
          <a:p>
            <a:pPr indent="0" lvl="0" marL="0" rtl="0" algn="l">
              <a:spcBef>
                <a:spcPts val="0"/>
              </a:spcBef>
              <a:spcAft>
                <a:spcPts val="0"/>
              </a:spcAft>
              <a:buNone/>
            </a:pPr>
            <a:r>
              <a:rPr lang="en"/>
              <a:t>Created to address the shortcomings of JavaScript when it came to building large scale applications</a:t>
            </a:r>
            <a:endParaRPr/>
          </a:p>
          <a:p>
            <a:pPr indent="0" lvl="0" marL="0" rtl="0" algn="l">
              <a:spcBef>
                <a:spcPts val="0"/>
              </a:spcBef>
              <a:spcAft>
                <a:spcPts val="0"/>
              </a:spcAft>
              <a:buNone/>
            </a:pPr>
            <a:r>
              <a:rPr lang="en"/>
              <a:t>JS which is a dynamic typed language could not catch certain types of errors during development which led to bugs and unexpected behavior for applications</a:t>
            </a:r>
            <a:endParaRPr/>
          </a:p>
          <a:p>
            <a:pPr indent="0" lvl="0" marL="0" rtl="0" algn="l">
              <a:spcBef>
                <a:spcPts val="0"/>
              </a:spcBef>
              <a:spcAft>
                <a:spcPts val="0"/>
              </a:spcAft>
              <a:buNone/>
            </a:pPr>
            <a:r>
              <a:rPr lang="en"/>
              <a:t>TypeScript is a static type which allows developers to define and enforce types in their code. Allowing for early detection of errors to improve support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2413dd2e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2413dd2e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 better IDE support and code navigation to JS which provide accurate auto completion suggestions and code refactoring to making developers more productive.</a:t>
            </a:r>
            <a:endParaRPr/>
          </a:p>
          <a:p>
            <a:pPr indent="0" lvl="0" marL="0" rtl="0" algn="l">
              <a:spcBef>
                <a:spcPts val="0"/>
              </a:spcBef>
              <a:spcAft>
                <a:spcPts val="0"/>
              </a:spcAft>
              <a:buNone/>
            </a:pPr>
            <a:r>
              <a:rPr lang="en"/>
              <a:t>It also introduced new feature to JS such as classes, interfaces, modules, and decorators which are not standard to JS.. Enhances organization, maintainability, and reusability.</a:t>
            </a:r>
            <a:endParaRPr/>
          </a:p>
          <a:p>
            <a:pPr indent="0" lvl="0" marL="0" rtl="0" algn="l">
              <a:spcBef>
                <a:spcPts val="0"/>
              </a:spcBef>
              <a:spcAft>
                <a:spcPts val="0"/>
              </a:spcAft>
              <a:buNone/>
            </a:pPr>
            <a:r>
              <a:rPr lang="en"/>
              <a:t>Goal was not to replace JS but to enhance it and provide better tooling. Scalability, and error detection on large scale projects. It compiles down to JS to be executed.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2413dd2e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2413dd2e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2413dd2e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2413dd2e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Typescript allows for </a:t>
            </a:r>
            <a:r>
              <a:rPr lang="en"/>
              <a:t>abstraction</a:t>
            </a:r>
            <a:r>
              <a:rPr lang="en"/>
              <a:t> in that it provides the opportunity</a:t>
            </a:r>
            <a:r>
              <a:rPr lang="en">
                <a:solidFill>
                  <a:schemeClr val="dk1"/>
                </a:solidFill>
              </a:rPr>
              <a:t>, similar to Java,</a:t>
            </a:r>
            <a:r>
              <a:rPr lang="en"/>
              <a:t> for use of abstract classes and interfaces to help factor out recurring patterns. In using these, one can </a:t>
            </a:r>
            <a:r>
              <a:rPr lang="en"/>
              <a:t>effectively</a:t>
            </a:r>
            <a:r>
              <a:rPr lang="en"/>
              <a:t> hide unnecessary, </a:t>
            </a:r>
            <a:r>
              <a:rPr lang="en"/>
              <a:t>repetitive</a:t>
            </a:r>
            <a:r>
              <a:rPr lang="en"/>
              <a:t>, low level information from the users, and only give them the details about the </a:t>
            </a:r>
            <a:r>
              <a:rPr lang="en"/>
              <a:t>application</a:t>
            </a:r>
            <a:r>
              <a:rPr lang="en"/>
              <a:t> most useful to them.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the highly-typed nature of TypeScript, and its built-in type checking functionality, when a user attempts to, for </a:t>
            </a:r>
            <a:r>
              <a:rPr lang="en"/>
              <a:t>example, pass an argument of an unexpected or incompatible type into a method, they are provided error messages directly in the IDE in real-time, an excellent tool for helping users prevent small errors before they even become a problem.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TypeScript simply compiles to JavaScript, it can be ran on any system that also supports JavaScript, as it does not require its own VM (like Java, for instance) or specific runtime environment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a result of TypeScripts very strongly typed nature, and the ability of one to create highly specified custom types within it, the user is able to ensure that methods/variables are only using the very specific data that they were made for, drastically lowering the potential for type-related errors or attacks that might be present in a language like JavaScript for instance.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Just like JavaScript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2413dd2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2413dd2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is the option for labeling where statements/code blocks may be </a:t>
            </a:r>
            <a:r>
              <a:rPr lang="en"/>
              <a:t>preceded</a:t>
            </a:r>
            <a:r>
              <a:rPr lang="en"/>
              <a:t> by a label that can then be used, in this example, to refer to a block and break out of a code block under that one label. This functionality remains consistent in TypeScript, as it maintains much of the same functionality as JavaScript.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Additionally, we wanted to outline some principles that were </a:t>
            </a:r>
            <a:r>
              <a:rPr i="1" lang="en"/>
              <a:t>not</a:t>
            </a:r>
            <a:r>
              <a:rPr lang="en"/>
              <a:t> so much present in TypeScript, at least in our initial researching of the language.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To start, regularity is something that might not be TypeScript’s strong suit. An example of this is the “any” type, that can effectively act as an “exception” to any type and cause problems when used carefully (or used at all, this is basically the same thing as just using regular JavaScript, where parameters are not checked for type). An object or variable of type “any” can be used to substitute for any variable of a more specific type.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Simplicity is another principle that could be argued both ways in regards to TypeScript, however we thought it fell on the not present side. While this language does have a very readable, often concise syntax, certain small changes between more well known languages, the foremost of which, of course, being JavaScript, could prove confusing to get the hang of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2413dd2e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2413dd2e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TypeScript provides very elegant solutions for the addition of type checking to JavaScript, and hides the </a:t>
            </a:r>
            <a:r>
              <a:rPr lang="en"/>
              <a:t>convoluted</a:t>
            </a:r>
            <a:r>
              <a:rPr lang="en"/>
              <a:t> JavaScript that is necessary to run an application with the desired functionality (which is written in TypeScript) in a specified output folder from which the app will be actually ran. However, for new eyes reading code, or even developers actively building a TypeScript </a:t>
            </a:r>
            <a:r>
              <a:rPr lang="en"/>
              <a:t>application</a:t>
            </a:r>
            <a:r>
              <a:rPr lang="en"/>
              <a:t>, the developer-facing code is very easy to write and reminiscent of JavaScript and Java, so is a very easy lateral move for programmers familiar with either language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mentioned before, TypeScript streamlines many processes that would otherwise get tedious and verbose in JavaScript. As such, developers save time coding while simultaneously producing a powerful product that is even more secure/robust than a vanilla JavaScript </a:t>
            </a:r>
            <a:r>
              <a:rPr lang="en"/>
              <a:t>application</a:t>
            </a:r>
            <a:r>
              <a:rPr lang="en"/>
              <a:t> might have been.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Additionally, the tsconfig file that was demoed earlier provides the user with an array of various deployment/build options that they can easily toggle/configure to further customize and optimize their app. For instance, one option allows the user to </a:t>
            </a:r>
            <a:r>
              <a:rPr lang="en"/>
              <a:t>enable</a:t>
            </a:r>
            <a:r>
              <a:rPr lang="en"/>
              <a:t> error reporting in the unique case where the “this” keyword is used in reference to an object of type “any” → This can be very helpful to prevent type checking errors or holes in a program’s security.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2413dd2e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2413dd2e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 is portable, as it compiles down to JavaScript and can be executed in any modern JavaScript runtime.</a:t>
            </a:r>
            <a:endParaRPr/>
          </a:p>
          <a:p>
            <a:pPr indent="0" lvl="0" marL="0" rtl="0" algn="l">
              <a:spcBef>
                <a:spcPts val="0"/>
              </a:spcBef>
              <a:spcAft>
                <a:spcPts val="0"/>
              </a:spcAft>
              <a:buNone/>
            </a:pPr>
            <a:r>
              <a:rPr lang="en"/>
              <a:t>It has a broad community and industry backing, with widespread adoption in large-scale projects.</a:t>
            </a:r>
            <a:endParaRPr/>
          </a:p>
          <a:p>
            <a:pPr indent="0" lvl="0" marL="0" rtl="0" algn="l">
              <a:spcBef>
                <a:spcPts val="0"/>
              </a:spcBef>
              <a:spcAft>
                <a:spcPts val="0"/>
              </a:spcAft>
              <a:buNone/>
            </a:pPr>
            <a:r>
              <a:rPr lang="en"/>
              <a:t>Has a rich ecosystem with a wide range of tools, libraries, and frameworks.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47450" y="1456650"/>
            <a:ext cx="2787600" cy="111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TypeScript</a:t>
            </a:r>
            <a:endParaRPr/>
          </a:p>
        </p:txBody>
      </p:sp>
      <p:sp>
        <p:nvSpPr>
          <p:cNvPr id="60" name="Google Shape;60;p13"/>
          <p:cNvSpPr txBox="1"/>
          <p:nvPr>
            <p:ph idx="1" type="subTitle"/>
          </p:nvPr>
        </p:nvSpPr>
        <p:spPr>
          <a:xfrm>
            <a:off x="310500" y="3471925"/>
            <a:ext cx="426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Ben Tweet &amp; Sandra Opakunle</a:t>
            </a:r>
            <a:endParaRPr/>
          </a:p>
        </p:txBody>
      </p:sp>
      <p:pic>
        <p:nvPicPr>
          <p:cNvPr id="61" name="Google Shape;61;p13"/>
          <p:cNvPicPr preferRelativeResize="0"/>
          <p:nvPr/>
        </p:nvPicPr>
        <p:blipFill>
          <a:blip r:embed="rId3">
            <a:alphaModFix/>
          </a:blip>
          <a:stretch>
            <a:fillRect/>
          </a:stretch>
        </p:blipFill>
        <p:spPr>
          <a:xfrm>
            <a:off x="5087175" y="878963"/>
            <a:ext cx="3385574" cy="3385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r>
              <a:rPr lang="en"/>
              <a:t> continued…</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Others … </a:t>
            </a:r>
            <a:endParaRPr/>
          </a:p>
          <a:p>
            <a:pPr indent="-342900" lvl="0" marL="457200" rtl="0" algn="l">
              <a:spcBef>
                <a:spcPts val="1200"/>
              </a:spcBef>
              <a:spcAft>
                <a:spcPts val="0"/>
              </a:spcAft>
              <a:buSzPts val="1800"/>
              <a:buChar char="●"/>
            </a:pPr>
            <a:r>
              <a:rPr lang="en"/>
              <a:t>TypeScript is portable, as it compiles down to JavaScript and can be executed in any modern JavaScript runtime.</a:t>
            </a:r>
            <a:endParaRPr/>
          </a:p>
          <a:p>
            <a:pPr indent="-342900" lvl="0" marL="457200" rtl="0" algn="l">
              <a:spcBef>
                <a:spcPts val="0"/>
              </a:spcBef>
              <a:spcAft>
                <a:spcPts val="0"/>
              </a:spcAft>
              <a:buSzPts val="1800"/>
              <a:buChar char="●"/>
            </a:pPr>
            <a:r>
              <a:rPr lang="en"/>
              <a:t>It has a broad community and industry backing, with widespread adoption in large-scale projects.</a:t>
            </a:r>
            <a:endParaRPr/>
          </a:p>
          <a:p>
            <a:pPr indent="-342900" lvl="0" marL="457200" rtl="0" algn="l">
              <a:spcBef>
                <a:spcPts val="0"/>
              </a:spcBef>
              <a:spcAft>
                <a:spcPts val="0"/>
              </a:spcAft>
              <a:buSzPts val="1800"/>
              <a:buChar char="●"/>
            </a:pPr>
            <a:r>
              <a:rPr lang="en"/>
              <a:t>Has a rich ecosystem with a wide range of tools, libraries, and frameworks.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Typescript provides </a:t>
            </a:r>
            <a:r>
              <a:rPr lang="en"/>
              <a:t>developers a means of writing elegant code that is reliable and easy to read</a:t>
            </a:r>
            <a:endParaRPr/>
          </a:p>
          <a:p>
            <a:pPr indent="-342900" lvl="0" marL="457200" rtl="0" algn="l">
              <a:spcBef>
                <a:spcPts val="0"/>
              </a:spcBef>
              <a:spcAft>
                <a:spcPts val="0"/>
              </a:spcAft>
              <a:buSzPts val="1800"/>
              <a:buChar char="●"/>
            </a:pPr>
            <a:r>
              <a:rPr lang="en"/>
              <a:t>Its heavy typed nature and built-in type checking makes debugging a breeze</a:t>
            </a:r>
            <a:endParaRPr/>
          </a:p>
          <a:p>
            <a:pPr indent="-342900" lvl="0" marL="457200" rtl="0" algn="l">
              <a:spcBef>
                <a:spcPts val="0"/>
              </a:spcBef>
              <a:spcAft>
                <a:spcPts val="0"/>
              </a:spcAft>
              <a:buSzPts val="1800"/>
              <a:buChar char="●"/>
            </a:pPr>
            <a:r>
              <a:rPr lang="en"/>
              <a:t>An excellent option for instances where security is a priority, and developers want to ensure they have type safety as a priority from day one</a:t>
            </a:r>
            <a:endParaRPr/>
          </a:p>
          <a:p>
            <a:pPr indent="-342900" lvl="0" marL="457200" rtl="0" algn="l">
              <a:spcBef>
                <a:spcPts val="0"/>
              </a:spcBef>
              <a:spcAft>
                <a:spcPts val="0"/>
              </a:spcAft>
              <a:buSzPts val="1800"/>
              <a:buChar char="●"/>
            </a:pPr>
            <a:r>
              <a:rPr lang="en"/>
              <a:t>Requires very little new language learning if you have any exposure to JavaScript or Java, an easy move for many developers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500"/>
              <a:t>Thank you </a:t>
            </a:r>
            <a:endParaRPr b="1" sz="4500"/>
          </a:p>
          <a:p>
            <a:pPr indent="0" lvl="0" marL="0" rtl="0" algn="ctr">
              <a:spcBef>
                <a:spcPts val="1200"/>
              </a:spcBef>
              <a:spcAft>
                <a:spcPts val="0"/>
              </a:spcAft>
              <a:buNone/>
            </a:pPr>
            <a:r>
              <a:rPr b="1" lang="en" sz="4500"/>
              <a:t>&amp;</a:t>
            </a:r>
            <a:endParaRPr b="1" sz="4500"/>
          </a:p>
          <a:p>
            <a:pPr indent="0" lvl="0" marL="0" rtl="0" algn="ctr">
              <a:spcBef>
                <a:spcPts val="1200"/>
              </a:spcBef>
              <a:spcAft>
                <a:spcPts val="1200"/>
              </a:spcAft>
              <a:buNone/>
            </a:pPr>
            <a:r>
              <a:rPr b="1" lang="en" sz="4500"/>
              <a:t>Questions?</a:t>
            </a:r>
            <a:endParaRPr b="1"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0" y="151805"/>
            <a:ext cx="9144003" cy="48398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TypeScript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language created in 2012 by Microsoft that supersets JavaScript.</a:t>
            </a:r>
            <a:endParaRPr/>
          </a:p>
          <a:p>
            <a:pPr indent="-342900" lvl="0" marL="457200" rtl="0" algn="l">
              <a:spcBef>
                <a:spcPts val="0"/>
              </a:spcBef>
              <a:spcAft>
                <a:spcPts val="0"/>
              </a:spcAft>
              <a:buSzPts val="1800"/>
              <a:buChar char="●"/>
            </a:pPr>
            <a:r>
              <a:rPr lang="en"/>
              <a:t>Address shortcomings of JavaScript when building large scale applications</a:t>
            </a:r>
            <a:endParaRPr/>
          </a:p>
          <a:p>
            <a:pPr indent="-317500" lvl="1" marL="914400" rtl="0" algn="l">
              <a:spcBef>
                <a:spcPts val="0"/>
              </a:spcBef>
              <a:spcAft>
                <a:spcPts val="0"/>
              </a:spcAft>
              <a:buSzPts val="1400"/>
              <a:buChar char="○"/>
            </a:pPr>
            <a:r>
              <a:rPr lang="en"/>
              <a:t>JS which is a dynamic typed language could not catch certain types of errors during development </a:t>
            </a:r>
            <a:endParaRPr/>
          </a:p>
          <a:p>
            <a:pPr indent="-342900" lvl="0" marL="457200" rtl="0" algn="l">
              <a:spcBef>
                <a:spcPts val="0"/>
              </a:spcBef>
              <a:spcAft>
                <a:spcPts val="0"/>
              </a:spcAft>
              <a:buSzPts val="1800"/>
              <a:buChar char="●"/>
            </a:pPr>
            <a:r>
              <a:rPr lang="en"/>
              <a:t>TypeScript is a static </a:t>
            </a:r>
            <a:r>
              <a:rPr lang="en"/>
              <a:t>type</a:t>
            </a:r>
            <a:r>
              <a:rPr lang="en"/>
              <a:t> which allows </a:t>
            </a:r>
            <a:r>
              <a:rPr lang="en"/>
              <a:t>developers</a:t>
            </a:r>
            <a:r>
              <a:rPr lang="en"/>
              <a:t> to define and enforce types in their code. Allowing for early detection of errors to improve support.</a:t>
            </a:r>
            <a:endParaRPr/>
          </a:p>
        </p:txBody>
      </p:sp>
      <p:pic>
        <p:nvPicPr>
          <p:cNvPr id="75" name="Google Shape;75;p15"/>
          <p:cNvPicPr preferRelativeResize="0"/>
          <p:nvPr/>
        </p:nvPicPr>
        <p:blipFill>
          <a:blip r:embed="rId3">
            <a:alphaModFix/>
          </a:blip>
          <a:stretch>
            <a:fillRect/>
          </a:stretch>
        </p:blipFill>
        <p:spPr>
          <a:xfrm>
            <a:off x="2480725" y="2860475"/>
            <a:ext cx="4182549" cy="2091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continue…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 (integrated development environment) support and code navigation to JS providing accurate auto completion and code refactoring </a:t>
            </a:r>
            <a:endParaRPr/>
          </a:p>
          <a:p>
            <a:pPr indent="-342900" lvl="0" marL="457200" rtl="0" algn="l">
              <a:spcBef>
                <a:spcPts val="0"/>
              </a:spcBef>
              <a:spcAft>
                <a:spcPts val="0"/>
              </a:spcAft>
              <a:buSzPts val="1800"/>
              <a:buChar char="●"/>
            </a:pPr>
            <a:r>
              <a:rPr lang="en"/>
              <a:t>New features to JS such as classes, interfaces, modules, and decorators.. Enhanced organization, maintainability, and reusability.</a:t>
            </a:r>
            <a:endParaRPr/>
          </a:p>
          <a:p>
            <a:pPr indent="-342900" lvl="0" marL="457200" rtl="0" algn="l">
              <a:spcBef>
                <a:spcPts val="0"/>
              </a:spcBef>
              <a:spcAft>
                <a:spcPts val="0"/>
              </a:spcAft>
              <a:buSzPts val="1800"/>
              <a:buChar char="●"/>
            </a:pPr>
            <a:r>
              <a:rPr lang="en"/>
              <a:t>Goal was not to replace JS but to enhance it and provide better tooling. Scalability, and error detection on large scale projects.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7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Sample</a:t>
            </a:r>
            <a:endParaRPr/>
          </a:p>
        </p:txBody>
      </p:sp>
      <p:sp>
        <p:nvSpPr>
          <p:cNvPr id="87" name="Google Shape;87;p17"/>
          <p:cNvSpPr txBox="1"/>
          <p:nvPr>
            <p:ph idx="1" type="body"/>
          </p:nvPr>
        </p:nvSpPr>
        <p:spPr>
          <a:xfrm>
            <a:off x="718575" y="744250"/>
            <a:ext cx="3362700" cy="635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Basic Introduction to Typescript Type Checking</a:t>
            </a:r>
            <a:endParaRPr/>
          </a:p>
        </p:txBody>
      </p:sp>
      <p:pic>
        <p:nvPicPr>
          <p:cNvPr id="88" name="Google Shape;88;p17"/>
          <p:cNvPicPr preferRelativeResize="0"/>
          <p:nvPr/>
        </p:nvPicPr>
        <p:blipFill>
          <a:blip r:embed="rId3">
            <a:alphaModFix/>
          </a:blip>
          <a:stretch>
            <a:fillRect/>
          </a:stretch>
        </p:blipFill>
        <p:spPr>
          <a:xfrm>
            <a:off x="689738" y="1462875"/>
            <a:ext cx="3420374" cy="1629525"/>
          </a:xfrm>
          <a:prstGeom prst="rect">
            <a:avLst/>
          </a:prstGeom>
          <a:noFill/>
          <a:ln>
            <a:noFill/>
          </a:ln>
        </p:spPr>
      </p:pic>
      <p:pic>
        <p:nvPicPr>
          <p:cNvPr id="89" name="Google Shape;89;p17"/>
          <p:cNvPicPr preferRelativeResize="0"/>
          <p:nvPr/>
        </p:nvPicPr>
        <p:blipFill>
          <a:blip r:embed="rId4">
            <a:alphaModFix/>
          </a:blip>
          <a:stretch>
            <a:fillRect/>
          </a:stretch>
        </p:blipFill>
        <p:spPr>
          <a:xfrm>
            <a:off x="689738" y="3289629"/>
            <a:ext cx="3420374" cy="1605321"/>
          </a:xfrm>
          <a:prstGeom prst="rect">
            <a:avLst/>
          </a:prstGeom>
          <a:noFill/>
          <a:ln>
            <a:noFill/>
          </a:ln>
        </p:spPr>
      </p:pic>
      <p:sp>
        <p:nvSpPr>
          <p:cNvPr id="90" name="Google Shape;90;p17"/>
          <p:cNvSpPr txBox="1"/>
          <p:nvPr>
            <p:ph idx="1" type="body"/>
          </p:nvPr>
        </p:nvSpPr>
        <p:spPr>
          <a:xfrm>
            <a:off x="4941600" y="744250"/>
            <a:ext cx="3362700" cy="635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More Complex Example</a:t>
            </a:r>
            <a:endParaRPr/>
          </a:p>
        </p:txBody>
      </p:sp>
      <p:sp>
        <p:nvSpPr>
          <p:cNvPr id="91" name="Google Shape;91;p17"/>
          <p:cNvSpPr txBox="1"/>
          <p:nvPr>
            <p:ph idx="1" type="body"/>
          </p:nvPr>
        </p:nvSpPr>
        <p:spPr>
          <a:xfrm>
            <a:off x="190450" y="3863600"/>
            <a:ext cx="6228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TS</a:t>
            </a:r>
            <a:endParaRPr/>
          </a:p>
        </p:txBody>
      </p:sp>
      <p:sp>
        <p:nvSpPr>
          <p:cNvPr id="92" name="Google Shape;92;p17"/>
          <p:cNvSpPr txBox="1"/>
          <p:nvPr>
            <p:ph idx="1" type="body"/>
          </p:nvPr>
        </p:nvSpPr>
        <p:spPr>
          <a:xfrm>
            <a:off x="190450" y="2016938"/>
            <a:ext cx="6228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JS</a:t>
            </a:r>
            <a:endParaRPr/>
          </a:p>
        </p:txBody>
      </p:sp>
      <p:pic>
        <p:nvPicPr>
          <p:cNvPr id="93" name="Google Shape;93;p17"/>
          <p:cNvPicPr preferRelativeResize="0"/>
          <p:nvPr/>
        </p:nvPicPr>
        <p:blipFill>
          <a:blip r:embed="rId5">
            <a:alphaModFix/>
          </a:blip>
          <a:stretch>
            <a:fillRect/>
          </a:stretch>
        </p:blipFill>
        <p:spPr>
          <a:xfrm>
            <a:off x="4765874" y="1379350"/>
            <a:ext cx="3714159" cy="345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Principles in TypeScript</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Abstraction</a:t>
            </a:r>
            <a:r>
              <a:rPr lang="en"/>
              <a:t> - TypeScript allows for abstraction through the ability to make abstract classes/interfaces to hide low-level details and provide users with just necessary information</a:t>
            </a:r>
            <a:endParaRPr/>
          </a:p>
          <a:p>
            <a:pPr indent="-342900" lvl="0" marL="457200" rtl="0" algn="l">
              <a:spcBef>
                <a:spcPts val="0"/>
              </a:spcBef>
              <a:spcAft>
                <a:spcPts val="0"/>
              </a:spcAft>
              <a:buSzPts val="1800"/>
              <a:buChar char="●"/>
            </a:pPr>
            <a:r>
              <a:rPr b="1" lang="en"/>
              <a:t>Automation</a:t>
            </a:r>
            <a:r>
              <a:rPr lang="en"/>
              <a:t> - The build-in type checking behavior of TypeScript allows for automation in testing, with real-time type errors to the user.</a:t>
            </a:r>
            <a:endParaRPr/>
          </a:p>
          <a:p>
            <a:pPr indent="-342900" lvl="0" marL="457200" rtl="0" algn="l">
              <a:spcBef>
                <a:spcPts val="0"/>
              </a:spcBef>
              <a:spcAft>
                <a:spcPts val="0"/>
              </a:spcAft>
              <a:buSzPts val="1800"/>
              <a:buChar char="●"/>
            </a:pPr>
            <a:r>
              <a:rPr b="1" lang="en"/>
              <a:t>Portability</a:t>
            </a:r>
            <a:r>
              <a:rPr lang="en"/>
              <a:t> - TypeScript is portable, in that it can be ran on any system that supports JavaScript</a:t>
            </a:r>
            <a:endParaRPr/>
          </a:p>
          <a:p>
            <a:pPr indent="-342900" lvl="0" marL="457200" rtl="0" algn="l">
              <a:spcBef>
                <a:spcPts val="0"/>
              </a:spcBef>
              <a:spcAft>
                <a:spcPts val="0"/>
              </a:spcAft>
              <a:buSzPts val="1800"/>
              <a:buChar char="●"/>
            </a:pPr>
            <a:r>
              <a:rPr b="1" lang="en"/>
              <a:t>Security</a:t>
            </a:r>
            <a:r>
              <a:rPr lang="en"/>
              <a:t> - TypeScript, because of its very strong typing/highly customizable type </a:t>
            </a:r>
            <a:r>
              <a:rPr lang="en"/>
              <a:t>definitions, the language allows for increased application 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Principles in TypeScript </a:t>
            </a:r>
            <a:endParaRPr/>
          </a:p>
        </p:txBody>
      </p:sp>
      <p:sp>
        <p:nvSpPr>
          <p:cNvPr id="105" name="Google Shape;105;p19"/>
          <p:cNvSpPr txBox="1"/>
          <p:nvPr>
            <p:ph idx="1" type="body"/>
          </p:nvPr>
        </p:nvSpPr>
        <p:spPr>
          <a:xfrm>
            <a:off x="311700" y="1152475"/>
            <a:ext cx="5956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Labeling</a:t>
            </a:r>
            <a:r>
              <a:rPr lang="en"/>
              <a:t> - Because JavaScript allows for labeling, this behavior is also present in TypeScript</a:t>
            </a:r>
            <a:endParaRPr b="1"/>
          </a:p>
          <a:p>
            <a:pPr indent="0" lvl="0" marL="0" rtl="0" algn="l">
              <a:spcBef>
                <a:spcPts val="1200"/>
              </a:spcBef>
              <a:spcAft>
                <a:spcPts val="0"/>
              </a:spcAft>
              <a:buNone/>
            </a:pPr>
            <a:r>
              <a:rPr b="1" lang="en"/>
              <a:t>Principles </a:t>
            </a:r>
            <a:r>
              <a:rPr b="1" i="1" lang="en"/>
              <a:t>NOT </a:t>
            </a:r>
            <a:r>
              <a:rPr b="1" lang="en"/>
              <a:t>clearly present in TypeScript:</a:t>
            </a:r>
            <a:endParaRPr b="1"/>
          </a:p>
          <a:p>
            <a:pPr indent="-342900" lvl="0" marL="457200" rtl="0" algn="l">
              <a:spcBef>
                <a:spcPts val="1200"/>
              </a:spcBef>
              <a:spcAft>
                <a:spcPts val="0"/>
              </a:spcAft>
              <a:buSzPts val="1800"/>
              <a:buChar char="●"/>
            </a:pPr>
            <a:r>
              <a:rPr b="1" lang="en"/>
              <a:t>Regularity</a:t>
            </a:r>
            <a:r>
              <a:rPr lang="en"/>
              <a:t> - Because of “exceptions” to typing, ie. the “any” type, might not be considered regular</a:t>
            </a:r>
            <a:endParaRPr/>
          </a:p>
          <a:p>
            <a:pPr indent="-342900" lvl="0" marL="457200" rtl="0" algn="l">
              <a:spcBef>
                <a:spcPts val="0"/>
              </a:spcBef>
              <a:spcAft>
                <a:spcPts val="0"/>
              </a:spcAft>
              <a:buSzPts val="1800"/>
              <a:buChar char="●"/>
            </a:pPr>
            <a:r>
              <a:rPr b="1" lang="en"/>
              <a:t>Simplicity</a:t>
            </a:r>
            <a:r>
              <a:rPr lang="en"/>
              <a:t> (could go both ways) - While the language does pose a “simpler” alternative to JavaScript given certain use cases (need for type checking), the syntax can be trickier</a:t>
            </a:r>
            <a:endParaRPr/>
          </a:p>
        </p:txBody>
      </p:sp>
      <p:pic>
        <p:nvPicPr>
          <p:cNvPr id="106" name="Google Shape;106;p19"/>
          <p:cNvPicPr preferRelativeResize="0"/>
          <p:nvPr/>
        </p:nvPicPr>
        <p:blipFill>
          <a:blip r:embed="rId3">
            <a:alphaModFix/>
          </a:blip>
          <a:stretch>
            <a:fillRect/>
          </a:stretch>
        </p:blipFill>
        <p:spPr>
          <a:xfrm>
            <a:off x="6342200" y="620575"/>
            <a:ext cx="2381075" cy="162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Readability</a:t>
            </a:r>
            <a:endParaRPr/>
          </a:p>
          <a:p>
            <a:pPr indent="-342900" lvl="0" marL="457200" rtl="0" algn="l">
              <a:spcBef>
                <a:spcPts val="1200"/>
              </a:spcBef>
              <a:spcAft>
                <a:spcPts val="0"/>
              </a:spcAft>
              <a:buSzPts val="1800"/>
              <a:buChar char="●"/>
            </a:pPr>
            <a:r>
              <a:rPr lang="en"/>
              <a:t>Enforcing strict typing making it easier to understand code and catch errors early</a:t>
            </a:r>
            <a:endParaRPr/>
          </a:p>
          <a:p>
            <a:pPr indent="-342900" lvl="0" marL="457200" rtl="0" algn="l">
              <a:spcBef>
                <a:spcPts val="0"/>
              </a:spcBef>
              <a:spcAft>
                <a:spcPts val="0"/>
              </a:spcAft>
              <a:buSzPts val="1800"/>
              <a:buChar char="●"/>
            </a:pPr>
            <a:r>
              <a:rPr lang="en"/>
              <a:t>Addition of classes, interfaces, and modules which enhances code organization</a:t>
            </a:r>
            <a:endParaRPr/>
          </a:p>
          <a:p>
            <a:pPr indent="-342900" lvl="0" marL="457200" rtl="0" algn="l">
              <a:spcBef>
                <a:spcPts val="0"/>
              </a:spcBef>
              <a:spcAft>
                <a:spcPts val="0"/>
              </a:spcAft>
              <a:buSzPts val="1800"/>
              <a:buChar char="●"/>
            </a:pPr>
            <a:r>
              <a:rPr lang="en"/>
              <a:t>Provides comprehensible error messages and aiding in debugging</a:t>
            </a:r>
            <a:endParaRPr/>
          </a:p>
          <a:p>
            <a:pPr indent="0" lvl="0" marL="0" rtl="0" algn="l">
              <a:spcBef>
                <a:spcPts val="1200"/>
              </a:spcBef>
              <a:spcAft>
                <a:spcPts val="0"/>
              </a:spcAft>
              <a:buNone/>
            </a:pPr>
            <a:r>
              <a:rPr lang="en"/>
              <a:t>Writability/Productivity</a:t>
            </a:r>
            <a:endParaRPr/>
          </a:p>
          <a:p>
            <a:pPr indent="-342900" lvl="0" marL="457200" rtl="0" algn="l">
              <a:spcBef>
                <a:spcPts val="1200"/>
              </a:spcBef>
              <a:spcAft>
                <a:spcPts val="0"/>
              </a:spcAft>
              <a:buSzPts val="1800"/>
              <a:buChar char="●"/>
            </a:pPr>
            <a:r>
              <a:rPr lang="en"/>
              <a:t>Enables developers to write cleaner and more </a:t>
            </a:r>
            <a:r>
              <a:rPr lang="en"/>
              <a:t>maintainable</a:t>
            </a:r>
            <a:r>
              <a:rPr lang="en"/>
              <a:t> code through features like static typing, type inference, and tooling support</a:t>
            </a:r>
            <a:endParaRPr/>
          </a:p>
          <a:p>
            <a:pPr indent="-342900" lvl="0" marL="457200" rtl="0" algn="l">
              <a:spcBef>
                <a:spcPts val="0"/>
              </a:spcBef>
              <a:spcAft>
                <a:spcPts val="0"/>
              </a:spcAft>
              <a:buSzPts val="1800"/>
              <a:buChar char="●"/>
            </a:pPr>
            <a:r>
              <a:rPr lang="en"/>
              <a:t>Advanced IDE features such as autocompletion and navigation</a:t>
            </a:r>
            <a:endParaRPr/>
          </a:p>
          <a:p>
            <a:pPr indent="-342900" lvl="0" marL="457200" rtl="0" algn="l">
              <a:spcBef>
                <a:spcPts val="0"/>
              </a:spcBef>
              <a:spcAft>
                <a:spcPts val="0"/>
              </a:spcAft>
              <a:buSzPts val="1800"/>
              <a:buChar char="●"/>
            </a:pPr>
            <a:r>
              <a:rPr lang="en"/>
              <a:t>Support for modern JS features and libraries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continued…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Reliability</a:t>
            </a:r>
            <a:endParaRPr/>
          </a:p>
          <a:p>
            <a:pPr indent="-342900" lvl="0" marL="457200" rtl="0" algn="l">
              <a:spcBef>
                <a:spcPts val="1200"/>
              </a:spcBef>
              <a:spcAft>
                <a:spcPts val="0"/>
              </a:spcAft>
              <a:buSzPts val="1800"/>
              <a:buChar char="●"/>
            </a:pPr>
            <a:r>
              <a:rPr lang="en"/>
              <a:t>Catching errors during compilation, reducing runtime issues</a:t>
            </a:r>
            <a:endParaRPr/>
          </a:p>
          <a:p>
            <a:pPr indent="-342900" lvl="0" marL="457200" rtl="0" algn="l">
              <a:spcBef>
                <a:spcPts val="0"/>
              </a:spcBef>
              <a:spcAft>
                <a:spcPts val="0"/>
              </a:spcAft>
              <a:buSzPts val="1800"/>
              <a:buChar char="●"/>
            </a:pPr>
            <a:r>
              <a:rPr lang="en"/>
              <a:t>Static typing helps identify potential bugs early in development process</a:t>
            </a:r>
            <a:endParaRPr/>
          </a:p>
          <a:p>
            <a:pPr indent="-342900" lvl="0" marL="457200" rtl="0" algn="l">
              <a:spcBef>
                <a:spcPts val="0"/>
              </a:spcBef>
              <a:spcAft>
                <a:spcPts val="0"/>
              </a:spcAft>
              <a:buSzPts val="1800"/>
              <a:buChar char="●"/>
            </a:pPr>
            <a:r>
              <a:rPr lang="en"/>
              <a:t>Enforces constraints for reliabilable codebase</a:t>
            </a:r>
            <a:endParaRPr/>
          </a:p>
          <a:p>
            <a:pPr indent="0" lvl="0" marL="0" rtl="0" algn="l">
              <a:spcBef>
                <a:spcPts val="1200"/>
              </a:spcBef>
              <a:spcAft>
                <a:spcPts val="0"/>
              </a:spcAft>
              <a:buNone/>
            </a:pPr>
            <a:r>
              <a:rPr lang="en"/>
              <a:t>Cost</a:t>
            </a:r>
            <a:endParaRPr/>
          </a:p>
          <a:p>
            <a:pPr indent="-342900" lvl="0" marL="457200" rtl="0" algn="l">
              <a:spcBef>
                <a:spcPts val="1200"/>
              </a:spcBef>
              <a:spcAft>
                <a:spcPts val="0"/>
              </a:spcAft>
              <a:buSzPts val="1800"/>
              <a:buChar char="●"/>
            </a:pPr>
            <a:r>
              <a:rPr lang="en"/>
              <a:t>Reduces cost by catching and fixing errors during development so reduce debugging time</a:t>
            </a:r>
            <a:endParaRPr/>
          </a:p>
          <a:p>
            <a:pPr indent="-342900" lvl="0" marL="457200" rtl="0" algn="l">
              <a:spcBef>
                <a:spcPts val="0"/>
              </a:spcBef>
              <a:spcAft>
                <a:spcPts val="0"/>
              </a:spcAft>
              <a:buSzPts val="1800"/>
              <a:buChar char="●"/>
            </a:pPr>
            <a:r>
              <a:rPr lang="en"/>
              <a:t>Productivity gained to improve maintainability of TypeScript can lead to saving in the long run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