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Tahom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JPJ8KR8lGKOGXvw7fJEOhOxf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D1A3FC-384E-4CA4-AF29-444A3DB89287}">
  <a:tblStyle styleId="{C3D1A3FC-384E-4CA4-AF29-444A3DB8928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CE5E8AF-F3AE-43C4-B9C7-64B415F967DF}" styleName="Table_1">
    <a:wholeTbl>
      <a:tcTxStyle b="off" i="off">
        <a:font>
          <a:latin typeface="Tenorite"/>
          <a:ea typeface="Tenorite"/>
          <a:cs typeface="Tenorit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AFF"/>
          </a:solidFill>
        </a:fill>
      </a:tcStyle>
    </a:wholeTbl>
    <a:band1H>
      <a:tcTxStyle b="off" i="off"/>
      <a:tcStyle>
        <a:fill>
          <a:solidFill>
            <a:srgbClr val="CAD2FF"/>
          </a:solidFill>
        </a:fill>
      </a:tcStyle>
    </a:band1H>
    <a:band2H>
      <a:tcTxStyle b="off" i="off"/>
    </a:band2H>
    <a:band1V>
      <a:tcTxStyle b="off" i="off"/>
      <a:tcStyle>
        <a:fill>
          <a:solidFill>
            <a:srgbClr val="CAD2FF"/>
          </a:solidFill>
        </a:fill>
      </a:tcStyle>
    </a:band1V>
    <a:band2V>
      <a:tcTxStyle b="off" i="off"/>
    </a:band2V>
    <a:lastCol>
      <a:tcTxStyle b="on" i="off">
        <a:font>
          <a:latin typeface="Tenorite"/>
          <a:ea typeface="Tenorite"/>
          <a:cs typeface="Tenorite"/>
        </a:font>
        <a:schemeClr val="lt1"/>
      </a:tcTxStyle>
      <a:tcStyle>
        <a:fill>
          <a:solidFill>
            <a:schemeClr val="accent1"/>
          </a:solidFill>
        </a:fill>
      </a:tcStyle>
    </a:lastCol>
    <a:firstCol>
      <a:tcTxStyle b="on" i="off">
        <a:font>
          <a:latin typeface="Tenorite"/>
          <a:ea typeface="Tenorite"/>
          <a:cs typeface="Tenorite"/>
        </a:font>
        <a:schemeClr val="lt1"/>
      </a:tcTxStyle>
      <a:tcStyle>
        <a:fill>
          <a:solidFill>
            <a:schemeClr val="accent1"/>
          </a:solidFill>
        </a:fill>
      </a:tcStyle>
    </a:firstCol>
    <a:lastRow>
      <a:tcTxStyle b="on" i="off">
        <a:font>
          <a:latin typeface="Tenorite"/>
          <a:ea typeface="Tenorite"/>
          <a:cs typeface="Tenorit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Tenorite"/>
          <a:ea typeface="Tenorite"/>
          <a:cs typeface="Tenorit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Tahom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flipH="1">
            <a:off x="3886200" y="0"/>
            <a:ext cx="2971800" cy="458788"/>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flipH="1">
            <a:off x="1587" y="0"/>
            <a:ext cx="2971800" cy="458788"/>
          </a:xfrm>
          <a:prstGeom prst="rect">
            <a:avLst/>
          </a:prstGeom>
          <a:noFill/>
          <a:ln>
            <a:noFill/>
          </a:ln>
        </p:spPr>
        <p:txBody>
          <a:bodyPr anchorCtr="0" anchor="t"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indent="-228600" lvl="1" marL="914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2pPr>
            <a:lvl3pPr indent="-228600" lvl="2" marL="1371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3pPr>
            <a:lvl4pPr indent="-228600" lvl="3" marL="1828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4pPr>
            <a:lvl5pPr indent="-228600" lvl="4" marL="22860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flipH="1">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iw-IL"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1: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110" name="Google Shape;110;p1: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119" name="Google Shape;119;p3: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a9760ab7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ca9760ab78_0_1:notes"/>
          <p:cNvSpPr txBox="1"/>
          <p:nvPr>
            <p:ph idx="1" type="body"/>
          </p:nvPr>
        </p:nvSpPr>
        <p:spPr>
          <a:xfrm flipH="1">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2ca9760ab78_0_1:notes"/>
          <p:cNvSpPr txBox="1"/>
          <p:nvPr>
            <p:ph idx="12" type="sldNum"/>
          </p:nvPr>
        </p:nvSpPr>
        <p:spPr>
          <a:xfrm flipH="1">
            <a:off x="1587"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rgbClr val="000000"/>
              </a:buClr>
              <a:buSzPts val="1400"/>
              <a:buFont typeface="Arial"/>
              <a:buNone/>
            </a:pPr>
            <a:fld id="{00000000-1234-1234-1234-123412341234}" type="slidenum">
              <a:rPr lang="iw-I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2:notes"/>
          <p:cNvSpPr txBox="1"/>
          <p:nvPr>
            <p:ph idx="1" type="body"/>
          </p:nvPr>
        </p:nvSpPr>
        <p:spPr>
          <a:xfrm flipH="1">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2:notes"/>
          <p:cNvSpPr txBox="1"/>
          <p:nvPr>
            <p:ph idx="12" type="sldNum"/>
          </p:nvPr>
        </p:nvSpPr>
        <p:spPr>
          <a:xfrm flipH="1">
            <a:off x="1587"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rgbClr val="000000"/>
              </a:buClr>
              <a:buSzPts val="1400"/>
              <a:buFont typeface="Arial"/>
              <a:buNone/>
            </a:pPr>
            <a:fld id="{00000000-1234-1234-1234-123412341234}" type="slidenum">
              <a:rPr lang="iw-I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6: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150" name="Google Shape;150;p6: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4: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160" name="Google Shape;160;p4: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4: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169" name="Google Shape;169;p14: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4" name="Google Shape;84;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6"/>
          <p:cNvSpPr/>
          <p:nvPr>
            <p:ph idx="2" type="pic"/>
          </p:nvPr>
        </p:nvSpPr>
        <p:spPr>
          <a:xfrm>
            <a:off x="5183188" y="987425"/>
            <a:ext cx="6172200" cy="4873625"/>
          </a:xfrm>
          <a:prstGeom prst="rect">
            <a:avLst/>
          </a:prstGeom>
          <a:noFill/>
          <a:ln>
            <a:noFill/>
          </a:ln>
        </p:spPr>
      </p:sp>
      <p:sp>
        <p:nvSpPr>
          <p:cNvPr id="91" name="Google Shape;91;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2" name="Google Shape;9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p:cSld name="כותרת מקטע עליונה">
    <p:bg>
      <p:bgPr>
        <a:solidFill>
          <a:schemeClr val="accent2"/>
        </a:solidFill>
      </p:bgPr>
    </p:bg>
    <p:spTree>
      <p:nvGrpSpPr>
        <p:cNvPr id="21" name="Shape 21"/>
        <p:cNvGrpSpPr/>
        <p:nvPr/>
      </p:nvGrpSpPr>
      <p:grpSpPr>
        <a:xfrm>
          <a:off x="0" y="0"/>
          <a:ext cx="0" cy="0"/>
          <a:chOff x="0" y="0"/>
          <a:chExt cx="0" cy="0"/>
        </a:xfrm>
      </p:grpSpPr>
      <p:sp>
        <p:nvSpPr>
          <p:cNvPr id="22" name="Google Shape;22;p8"/>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flipH="1">
            <a:off x="1245325" y="2653167"/>
            <a:ext cx="9779183" cy="3436483"/>
          </a:xfrm>
          <a:prstGeom prst="rect">
            <a:avLst/>
          </a:prstGeom>
          <a:noFill/>
          <a:ln>
            <a:noFill/>
          </a:ln>
        </p:spPr>
        <p:txBody>
          <a:bodyPr anchorCtr="0" anchor="t" bIns="45700" lIns="91425" spcFirstLastPara="1" rIns="91425" wrap="square" tIns="45700">
            <a:noAutofit/>
          </a:bodyPr>
          <a:lstStyle>
            <a:lvl1pPr indent="-228600" lvl="0" marL="457200" rtl="1" algn="r">
              <a:lnSpc>
                <a:spcPct val="150000"/>
              </a:lnSpc>
              <a:spcBef>
                <a:spcPts val="1000"/>
              </a:spcBef>
              <a:spcAft>
                <a:spcPts val="0"/>
              </a:spcAft>
              <a:buClr>
                <a:schemeClr val="lt1"/>
              </a:buClr>
              <a:buSzPts val="2400"/>
              <a:buNone/>
              <a:defRPr sz="2400">
                <a:solidFill>
                  <a:schemeClr val="lt1"/>
                </a:solidFill>
                <a:latin typeface="Tahoma"/>
                <a:ea typeface="Tahoma"/>
                <a:cs typeface="Tahoma"/>
                <a:sym typeface="Tahoma"/>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8"/>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solidFill>
                  <a:schemeClr val="accent2"/>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5" name="Google Shape;25;p8"/>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solidFill>
                  <a:schemeClr val="accent2"/>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6" name="Google Shape;26;p8"/>
          <p:cNvSpPr txBox="1"/>
          <p:nvPr>
            <p:ph idx="12" type="sldNum"/>
          </p:nvPr>
        </p:nvSpPr>
        <p:spPr>
          <a:xfrm flipH="1">
            <a:off x="381000" y="6356350"/>
            <a:ext cx="1604682"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3">
  <p:cSld name="כותרת ותוכן 3">
    <p:spTree>
      <p:nvGrpSpPr>
        <p:cNvPr id="27" name="Shape 27"/>
        <p:cNvGrpSpPr/>
        <p:nvPr/>
      </p:nvGrpSpPr>
      <p:grpSpPr>
        <a:xfrm>
          <a:off x="0" y="0"/>
          <a:ext cx="0" cy="0"/>
          <a:chOff x="0" y="0"/>
          <a:chExt cx="0" cy="0"/>
        </a:xfrm>
      </p:grpSpPr>
      <p:sp>
        <p:nvSpPr>
          <p:cNvPr id="28" name="Google Shape;28;p9"/>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flipH="1">
            <a:off x="7805821" y="2526318"/>
            <a:ext cx="3218688"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0" name="Google Shape;30;p9"/>
          <p:cNvSpPr txBox="1"/>
          <p:nvPr>
            <p:ph idx="10" type="dt"/>
          </p:nvPr>
        </p:nvSpPr>
        <p:spPr>
          <a:xfrm flipH="1">
            <a:off x="10043886" y="6356350"/>
            <a:ext cx="1767114"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chemeClr val="accent2"/>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1" name="Google Shape;31;p9"/>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2" name="Google Shape;32;p9"/>
          <p:cNvSpPr txBox="1"/>
          <p:nvPr>
            <p:ph idx="2" type="body"/>
          </p:nvPr>
        </p:nvSpPr>
        <p:spPr>
          <a:xfrm flipH="1">
            <a:off x="4334934" y="2526318"/>
            <a:ext cx="3173279"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3" name="Google Shape;33;p9"/>
          <p:cNvSpPr txBox="1"/>
          <p:nvPr>
            <p:ph idx="3" type="body"/>
          </p:nvPr>
        </p:nvSpPr>
        <p:spPr>
          <a:xfrm flipH="1">
            <a:off x="7851229"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4" name="Google Shape;34;p9"/>
          <p:cNvSpPr txBox="1"/>
          <p:nvPr>
            <p:ph idx="4" type="body"/>
          </p:nvPr>
        </p:nvSpPr>
        <p:spPr>
          <a:xfrm flipH="1">
            <a:off x="4334934"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5" name="Google Shape;35;p9"/>
          <p:cNvSpPr txBox="1"/>
          <p:nvPr>
            <p:ph idx="5" type="body"/>
          </p:nvPr>
        </p:nvSpPr>
        <p:spPr>
          <a:xfrm flipH="1">
            <a:off x="818639" y="2526318"/>
            <a:ext cx="3173279"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6" name="Google Shape;36;p9"/>
          <p:cNvSpPr txBox="1"/>
          <p:nvPr>
            <p:ph idx="6" type="body"/>
          </p:nvPr>
        </p:nvSpPr>
        <p:spPr>
          <a:xfrm flipH="1">
            <a:off x="818639"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7" name="Google Shape;37;p9"/>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רשים 2">
  <p:cSld name="תרשים 2">
    <p:bg>
      <p:bgPr>
        <a:solidFill>
          <a:schemeClr val="accent2"/>
        </a:solidFill>
      </p:bgPr>
    </p:bg>
    <p:spTree>
      <p:nvGrpSpPr>
        <p:cNvPr id="38" name="Shape 38"/>
        <p:cNvGrpSpPr/>
        <p:nvPr/>
      </p:nvGrpSpPr>
      <p:grpSpPr>
        <a:xfrm>
          <a:off x="0" y="0"/>
          <a:ext cx="0" cy="0"/>
          <a:chOff x="0" y="0"/>
          <a:chExt cx="0" cy="0"/>
        </a:xfrm>
      </p:grpSpPr>
      <p:sp>
        <p:nvSpPr>
          <p:cNvPr id="39" name="Google Shape;39;p12"/>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2"/>
          <p:cNvSpPr txBox="1"/>
          <p:nvPr>
            <p:ph idx="1" type="body"/>
          </p:nvPr>
        </p:nvSpPr>
        <p:spPr>
          <a:xfrm flipH="1">
            <a:off x="1245325" y="2087563"/>
            <a:ext cx="9779182" cy="33668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800"/>
              <a:buNone/>
              <a:defRPr>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400"/>
              <a:buNone/>
              <a:defRPr>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2000"/>
              <a:buNone/>
              <a:defRPr>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800"/>
              <a:buNone/>
              <a:defRPr>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800"/>
              <a:buNone/>
              <a:defRPr>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1" name="Google Shape;41;p12"/>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2" name="Google Shape;42;p12"/>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3" name="Google Shape;43;p12"/>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3" name="Google Shape;5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
          <p:cNvSpPr txBox="1"/>
          <p:nvPr>
            <p:ph type="ctrTitle"/>
          </p:nvPr>
        </p:nvSpPr>
        <p:spPr>
          <a:xfrm>
            <a:off x="1524000" y="1985175"/>
            <a:ext cx="9144000" cy="2387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Tahoma"/>
              <a:buNone/>
            </a:pPr>
            <a:r>
              <a:t/>
            </a:r>
            <a:endParaRPr/>
          </a:p>
          <a:p>
            <a:pPr indent="0" lvl="0" marL="0" rtl="0" algn="l">
              <a:spcBef>
                <a:spcPts val="0"/>
              </a:spcBef>
              <a:spcAft>
                <a:spcPts val="0"/>
              </a:spcAft>
              <a:buClr>
                <a:schemeClr val="dk1"/>
              </a:buClr>
              <a:buSzPts val="1100"/>
              <a:buFont typeface="Arial"/>
              <a:buNone/>
            </a:pPr>
            <a:r>
              <a:rPr b="1" lang="iw-IL" sz="3700">
                <a:latin typeface="Arial"/>
                <a:ea typeface="Arial"/>
                <a:cs typeface="Arial"/>
                <a:sym typeface="Arial"/>
              </a:rPr>
              <a:t>Software Test Report for            App</a:t>
            </a:r>
            <a:endParaRPr b="1" sz="3700">
              <a:latin typeface="Arial"/>
              <a:ea typeface="Arial"/>
              <a:cs typeface="Arial"/>
              <a:sym typeface="Arial"/>
            </a:endParaRPr>
          </a:p>
          <a:p>
            <a:pPr indent="0" lvl="0" marL="0" rtl="0" algn="l">
              <a:lnSpc>
                <a:spcPct val="90000"/>
              </a:lnSpc>
              <a:spcBef>
                <a:spcPts val="0"/>
              </a:spcBef>
              <a:spcAft>
                <a:spcPts val="0"/>
              </a:spcAft>
              <a:buClr>
                <a:schemeClr val="dk1"/>
              </a:buClr>
              <a:buSzPts val="6000"/>
              <a:buFont typeface="Tahoma"/>
              <a:buNone/>
            </a:pPr>
            <a:r>
              <a:t/>
            </a:r>
            <a:endParaRPr sz="3500"/>
          </a:p>
        </p:txBody>
      </p:sp>
      <p:pic>
        <p:nvPicPr>
          <p:cNvPr id="113" name="Google Shape;113;p1"/>
          <p:cNvPicPr preferRelativeResize="0"/>
          <p:nvPr/>
        </p:nvPicPr>
        <p:blipFill>
          <a:blip r:embed="rId3">
            <a:alphaModFix/>
          </a:blip>
          <a:stretch>
            <a:fillRect/>
          </a:stretch>
        </p:blipFill>
        <p:spPr>
          <a:xfrm>
            <a:off x="7131148" y="2990188"/>
            <a:ext cx="1517475" cy="1382675"/>
          </a:xfrm>
          <a:prstGeom prst="rect">
            <a:avLst/>
          </a:prstGeom>
          <a:noFill/>
          <a:ln>
            <a:noFill/>
          </a:ln>
        </p:spPr>
      </p:pic>
      <p:sp>
        <p:nvSpPr>
          <p:cNvPr id="114" name="Google Shape;114;p1"/>
          <p:cNvSpPr txBox="1"/>
          <p:nvPr/>
        </p:nvSpPr>
        <p:spPr>
          <a:xfrm>
            <a:off x="5091150" y="6020525"/>
            <a:ext cx="23991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IL" sz="1600">
                <a:solidFill>
                  <a:schemeClr val="dk1"/>
                </a:solidFill>
                <a:latin typeface="Calibri"/>
                <a:ea typeface="Calibri"/>
                <a:cs typeface="Calibri"/>
                <a:sym typeface="Calibri"/>
              </a:rPr>
              <a:t>Tester: Lucrecia Weiss</a:t>
            </a:r>
            <a:endParaRPr sz="200">
              <a:solidFill>
                <a:schemeClr val="dk1"/>
              </a:solidFill>
              <a:latin typeface="Calibri"/>
              <a:ea typeface="Calibri"/>
              <a:cs typeface="Calibri"/>
              <a:sym typeface="Calibri"/>
            </a:endParaRPr>
          </a:p>
        </p:txBody>
      </p:sp>
      <p:sp>
        <p:nvSpPr>
          <p:cNvPr id="115" name="Google Shape;115;p1"/>
          <p:cNvSpPr txBox="1"/>
          <p:nvPr/>
        </p:nvSpPr>
        <p:spPr>
          <a:xfrm>
            <a:off x="11713450" y="6449025"/>
            <a:ext cx="478500" cy="40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iw-IL" sz="1100">
                <a:solidFill>
                  <a:schemeClr val="dk1"/>
                </a:solidFill>
                <a:latin typeface="Calibri"/>
                <a:ea typeface="Calibri"/>
                <a:cs typeface="Calibri"/>
                <a:sym typeface="Calibri"/>
              </a:rPr>
              <a:t>1</a:t>
            </a:r>
            <a:endParaRPr sz="11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3"/>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ctr">
              <a:lnSpc>
                <a:spcPct val="90000"/>
              </a:lnSpc>
              <a:spcBef>
                <a:spcPts val="0"/>
              </a:spcBef>
              <a:spcAft>
                <a:spcPts val="0"/>
              </a:spcAft>
              <a:buClr>
                <a:schemeClr val="dk1"/>
              </a:buClr>
              <a:buSzPts val="4800"/>
              <a:buFont typeface="Tahoma"/>
              <a:buNone/>
            </a:pPr>
            <a:r>
              <a:rPr lang="iw-IL" sz="3700" u="sng"/>
              <a:t>אפליקציית 106+ עיריית תל אביב </a:t>
            </a:r>
            <a:endParaRPr sz="3700" u="sng"/>
          </a:p>
        </p:txBody>
      </p:sp>
      <p:sp>
        <p:nvSpPr>
          <p:cNvPr id="122" name="Google Shape;122;p3"/>
          <p:cNvSpPr txBox="1"/>
          <p:nvPr>
            <p:ph idx="1" type="body"/>
          </p:nvPr>
        </p:nvSpPr>
        <p:spPr>
          <a:xfrm flipH="1">
            <a:off x="1935064" y="2254797"/>
            <a:ext cx="8399700" cy="2348400"/>
          </a:xfrm>
          <a:prstGeom prst="rect">
            <a:avLst/>
          </a:prstGeom>
          <a:noFill/>
          <a:ln>
            <a:noFill/>
          </a:ln>
        </p:spPr>
        <p:txBody>
          <a:bodyPr anchorCtr="0" anchor="t" bIns="45700" lIns="91425" spcFirstLastPara="1" rIns="91425" wrap="square" tIns="45700">
            <a:normAutofit/>
          </a:bodyPr>
          <a:lstStyle/>
          <a:p>
            <a:pPr indent="0" lvl="0" marL="457200" rtl="1" algn="r">
              <a:lnSpc>
                <a:spcPct val="115000"/>
              </a:lnSpc>
              <a:spcBef>
                <a:spcPts val="1200"/>
              </a:spcBef>
              <a:spcAft>
                <a:spcPts val="1200"/>
              </a:spcAft>
              <a:buNone/>
            </a:pPr>
            <a:r>
              <a:rPr lang="iw-IL" sz="1500">
                <a:solidFill>
                  <a:schemeClr val="dk1"/>
                </a:solidFill>
                <a:latin typeface="Arial"/>
                <a:ea typeface="Arial"/>
                <a:cs typeface="Arial"/>
                <a:sym typeface="Arial"/>
              </a:rPr>
              <a:t>אפליקציית +106 של עיריית תל אביב היא אפליקציה שנועדה לאפשר לתושבים לדווח על בעיות עירוניות, כמו פחים מלאים, תאורת רחוב לא פועלת, תקלות תשתית ועוד. האפליקציה מציעה פתרון נגיש ויעיל לדיווחים ותיאום פעולות עם העירייה, מספקת למשתמשים את הכלים למעקב אחר הטיפול בבעיות.</a:t>
            </a:r>
            <a:endParaRPr sz="2200">
              <a:solidFill>
                <a:schemeClr val="dk1"/>
              </a:solidFill>
              <a:latin typeface="Arial"/>
              <a:ea typeface="Arial"/>
              <a:cs typeface="Arial"/>
              <a:sym typeface="Arial"/>
            </a:endParaRPr>
          </a:p>
        </p:txBody>
      </p:sp>
      <p:pic>
        <p:nvPicPr>
          <p:cNvPr id="123" name="Google Shape;123;p3"/>
          <p:cNvPicPr preferRelativeResize="0"/>
          <p:nvPr/>
        </p:nvPicPr>
        <p:blipFill>
          <a:blip r:embed="rId3">
            <a:alphaModFix/>
          </a:blip>
          <a:stretch>
            <a:fillRect/>
          </a:stretch>
        </p:blipFill>
        <p:spPr>
          <a:xfrm>
            <a:off x="0" y="5810103"/>
            <a:ext cx="1150075" cy="1047900"/>
          </a:xfrm>
          <a:prstGeom prst="rect">
            <a:avLst/>
          </a:prstGeom>
          <a:noFill/>
          <a:ln>
            <a:noFill/>
          </a:ln>
        </p:spPr>
      </p:pic>
      <p:sp>
        <p:nvSpPr>
          <p:cNvPr id="124" name="Google Shape;124;p3"/>
          <p:cNvSpPr txBox="1"/>
          <p:nvPr/>
        </p:nvSpPr>
        <p:spPr>
          <a:xfrm>
            <a:off x="11713450" y="6449025"/>
            <a:ext cx="478500" cy="40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iw-IL" sz="1100">
                <a:solidFill>
                  <a:schemeClr val="dk1"/>
                </a:solidFill>
                <a:latin typeface="Calibri"/>
                <a:ea typeface="Calibri"/>
                <a:cs typeface="Calibri"/>
                <a:sym typeface="Calibri"/>
              </a:rPr>
              <a:t>2</a:t>
            </a:r>
            <a:endParaRPr sz="11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g2ca9760ab78_0_1"/>
          <p:cNvSpPr txBox="1"/>
          <p:nvPr>
            <p:ph type="title"/>
          </p:nvPr>
        </p:nvSpPr>
        <p:spPr>
          <a:xfrm flipH="1">
            <a:off x="1245408" y="381000"/>
            <a:ext cx="9779100" cy="1325700"/>
          </a:xfrm>
          <a:prstGeom prst="rect">
            <a:avLst/>
          </a:prstGeom>
          <a:noFill/>
          <a:ln>
            <a:noFill/>
          </a:ln>
        </p:spPr>
        <p:txBody>
          <a:bodyPr anchorCtr="0" anchor="b" bIns="45700" lIns="91425" spcFirstLastPara="1" rIns="91425" wrap="square" tIns="45700">
            <a:noAutofit/>
          </a:bodyPr>
          <a:lstStyle/>
          <a:p>
            <a:pPr indent="0" lvl="0" marL="0" rtl="1" algn="ctr">
              <a:lnSpc>
                <a:spcPct val="90000"/>
              </a:lnSpc>
              <a:spcBef>
                <a:spcPts val="0"/>
              </a:spcBef>
              <a:spcAft>
                <a:spcPts val="0"/>
              </a:spcAft>
              <a:buSzPts val="4800"/>
              <a:buNone/>
            </a:pPr>
            <a:r>
              <a:rPr lang="iw-IL" sz="3700" u="sng"/>
              <a:t>מה נבדק</a:t>
            </a:r>
            <a:endParaRPr sz="3700" u="sng"/>
          </a:p>
        </p:txBody>
      </p:sp>
      <p:sp>
        <p:nvSpPr>
          <p:cNvPr id="131" name="Google Shape;131;g2ca9760ab78_0_1"/>
          <p:cNvSpPr txBox="1"/>
          <p:nvPr>
            <p:ph idx="1" type="body"/>
          </p:nvPr>
        </p:nvSpPr>
        <p:spPr>
          <a:xfrm flipH="1">
            <a:off x="7828459" y="2526318"/>
            <a:ext cx="3218700" cy="2828700"/>
          </a:xfrm>
          <a:prstGeom prst="rect">
            <a:avLst/>
          </a:prstGeom>
          <a:noFill/>
          <a:ln>
            <a:noFill/>
          </a:ln>
        </p:spPr>
        <p:txBody>
          <a:bodyPr anchorCtr="0" anchor="t" bIns="45700" lIns="91425" spcFirstLastPara="1" rIns="91425" wrap="square" tIns="45700">
            <a:noAutofit/>
          </a:bodyPr>
          <a:lstStyle/>
          <a:p>
            <a:pPr indent="-323850" lvl="0" marL="457200" marR="0" rtl="1" algn="r">
              <a:lnSpc>
                <a:spcPct val="115000"/>
              </a:lnSpc>
              <a:spcBef>
                <a:spcPts val="1000"/>
              </a:spcBef>
              <a:spcAft>
                <a:spcPts val="0"/>
              </a:spcAft>
              <a:buSzPts val="1500"/>
              <a:buChar char="●"/>
            </a:pPr>
            <a:r>
              <a:rPr lang="iw-IL" sz="1500">
                <a:latin typeface="Arial"/>
                <a:ea typeface="Arial"/>
                <a:cs typeface="Arial"/>
                <a:sym typeface="Arial"/>
              </a:rPr>
              <a:t>בדיקות עשן </a:t>
            </a:r>
            <a:endParaRPr sz="1500">
              <a:latin typeface="Arial"/>
              <a:ea typeface="Arial"/>
              <a:cs typeface="Arial"/>
              <a:sym typeface="Arial"/>
            </a:endParaRPr>
          </a:p>
          <a:p>
            <a:pPr indent="-323850" lvl="0" marL="457200" marR="0" rtl="1" algn="r">
              <a:lnSpc>
                <a:spcPct val="115000"/>
              </a:lnSpc>
              <a:spcBef>
                <a:spcPts val="0"/>
              </a:spcBef>
              <a:spcAft>
                <a:spcPts val="0"/>
              </a:spcAft>
              <a:buSzPts val="1500"/>
              <a:buChar char="●"/>
            </a:pPr>
            <a:r>
              <a:rPr lang="iw-IL" sz="1500">
                <a:latin typeface="Arial"/>
                <a:ea typeface="Arial"/>
                <a:cs typeface="Arial"/>
                <a:sym typeface="Arial"/>
              </a:rPr>
              <a:t>בדיקות שפיות</a:t>
            </a:r>
            <a:endParaRPr sz="1500">
              <a:latin typeface="Arial"/>
              <a:ea typeface="Arial"/>
              <a:cs typeface="Arial"/>
              <a:sym typeface="Arial"/>
            </a:endParaRPr>
          </a:p>
          <a:p>
            <a:pPr indent="-323850" lvl="0" marL="457200" rtl="1" algn="r">
              <a:lnSpc>
                <a:spcPct val="115000"/>
              </a:lnSpc>
              <a:spcBef>
                <a:spcPts val="0"/>
              </a:spcBef>
              <a:spcAft>
                <a:spcPts val="0"/>
              </a:spcAft>
              <a:buSzPts val="1500"/>
              <a:buChar char="●"/>
            </a:pPr>
            <a:r>
              <a:rPr lang="iw-IL" sz="1500">
                <a:latin typeface="Arial"/>
                <a:ea typeface="Arial"/>
                <a:cs typeface="Arial"/>
                <a:sym typeface="Arial"/>
              </a:rPr>
              <a:t>בדיקות רגרסיה</a:t>
            </a:r>
            <a:endParaRPr sz="1500">
              <a:latin typeface="Arial"/>
              <a:ea typeface="Arial"/>
              <a:cs typeface="Arial"/>
              <a:sym typeface="Arial"/>
            </a:endParaRPr>
          </a:p>
        </p:txBody>
      </p:sp>
      <p:sp>
        <p:nvSpPr>
          <p:cNvPr id="132" name="Google Shape;132;g2ca9760ab78_0_1"/>
          <p:cNvSpPr txBox="1"/>
          <p:nvPr>
            <p:ph idx="2" type="body"/>
          </p:nvPr>
        </p:nvSpPr>
        <p:spPr>
          <a:xfrm flipH="1">
            <a:off x="4817675" y="2526326"/>
            <a:ext cx="3173400" cy="3108900"/>
          </a:xfrm>
          <a:prstGeom prst="rect">
            <a:avLst/>
          </a:prstGeom>
          <a:noFill/>
          <a:ln>
            <a:noFill/>
          </a:ln>
        </p:spPr>
        <p:txBody>
          <a:bodyPr anchorCtr="0" anchor="t" bIns="45700" lIns="91425" spcFirstLastPara="1" rIns="91425" wrap="square" tIns="45700">
            <a:noAutofit/>
          </a:bodyPr>
          <a:lstStyle/>
          <a:p>
            <a:pPr indent="-323850" lvl="0" marL="457200" marR="0" rtl="1" algn="r">
              <a:lnSpc>
                <a:spcPct val="115000"/>
              </a:lnSpc>
              <a:spcBef>
                <a:spcPts val="1000"/>
              </a:spcBef>
              <a:spcAft>
                <a:spcPts val="0"/>
              </a:spcAft>
              <a:buSzPts val="1500"/>
              <a:buChar char="●"/>
            </a:pPr>
            <a:r>
              <a:rPr lang="iw-IL" sz="1500">
                <a:latin typeface="Arial"/>
                <a:ea typeface="Arial"/>
                <a:cs typeface="Arial"/>
                <a:sym typeface="Arial"/>
              </a:rPr>
              <a:t>בדיקות פונקציונליות</a:t>
            </a:r>
            <a:endParaRPr sz="1500">
              <a:latin typeface="Arial"/>
              <a:ea typeface="Arial"/>
              <a:cs typeface="Arial"/>
              <a:sym typeface="Arial"/>
            </a:endParaRPr>
          </a:p>
          <a:p>
            <a:pPr indent="-323850" lvl="0" marL="457200" rtl="1" algn="r">
              <a:lnSpc>
                <a:spcPct val="115000"/>
              </a:lnSpc>
              <a:spcBef>
                <a:spcPts val="0"/>
              </a:spcBef>
              <a:spcAft>
                <a:spcPts val="0"/>
              </a:spcAft>
              <a:buSzPts val="1500"/>
              <a:buChar char="●"/>
            </a:pPr>
            <a:r>
              <a:rPr lang="iw-IL" sz="1500">
                <a:latin typeface="Arial"/>
                <a:ea typeface="Arial"/>
                <a:cs typeface="Arial"/>
                <a:sym typeface="Arial"/>
              </a:rPr>
              <a:t>בדיקות שליליות</a:t>
            </a:r>
            <a:endParaRPr sz="1500">
              <a:latin typeface="Arial"/>
              <a:ea typeface="Arial"/>
              <a:cs typeface="Arial"/>
              <a:sym typeface="Arial"/>
            </a:endParaRPr>
          </a:p>
          <a:p>
            <a:pPr indent="-323850" lvl="0" marL="457200" rtl="1" algn="r">
              <a:lnSpc>
                <a:spcPct val="115000"/>
              </a:lnSpc>
              <a:spcBef>
                <a:spcPts val="0"/>
              </a:spcBef>
              <a:spcAft>
                <a:spcPts val="0"/>
              </a:spcAft>
              <a:buSzPts val="1500"/>
              <a:buChar char="●"/>
            </a:pPr>
            <a:r>
              <a:rPr lang="iw-IL" sz="1500">
                <a:latin typeface="Arial"/>
                <a:ea typeface="Arial"/>
                <a:cs typeface="Arial"/>
                <a:sym typeface="Arial"/>
              </a:rPr>
              <a:t>בדיקת נגישות</a:t>
            </a:r>
            <a:endParaRPr sz="1500">
              <a:latin typeface="Arial"/>
              <a:ea typeface="Arial"/>
              <a:cs typeface="Arial"/>
              <a:sym typeface="Arial"/>
            </a:endParaRPr>
          </a:p>
          <a:p>
            <a:pPr indent="-323850" lvl="0" marL="457200" rtl="1" algn="r">
              <a:lnSpc>
                <a:spcPct val="115000"/>
              </a:lnSpc>
              <a:spcBef>
                <a:spcPts val="0"/>
              </a:spcBef>
              <a:spcAft>
                <a:spcPts val="0"/>
              </a:spcAft>
              <a:buSzPts val="1500"/>
              <a:buChar char="●"/>
            </a:pPr>
            <a:r>
              <a:rPr lang="iw-IL" sz="1500">
                <a:latin typeface="Arial"/>
                <a:ea typeface="Arial"/>
                <a:cs typeface="Arial"/>
                <a:sym typeface="Arial"/>
              </a:rPr>
              <a:t>בדיקת קצה</a:t>
            </a:r>
            <a:endParaRPr sz="1500">
              <a:latin typeface="Arial"/>
              <a:ea typeface="Arial"/>
              <a:cs typeface="Arial"/>
              <a:sym typeface="Arial"/>
            </a:endParaRPr>
          </a:p>
          <a:p>
            <a:pPr indent="-323850" lvl="0" marL="457200" rtl="1" algn="r">
              <a:lnSpc>
                <a:spcPct val="115000"/>
              </a:lnSpc>
              <a:spcBef>
                <a:spcPts val="0"/>
              </a:spcBef>
              <a:spcAft>
                <a:spcPts val="0"/>
              </a:spcAft>
              <a:buSzPts val="1500"/>
              <a:buChar char="●"/>
            </a:pPr>
            <a:r>
              <a:rPr lang="iw-IL" sz="1500">
                <a:latin typeface="Arial"/>
                <a:ea typeface="Arial"/>
                <a:cs typeface="Arial"/>
                <a:sym typeface="Arial"/>
              </a:rPr>
              <a:t>בדיקת תאימות</a:t>
            </a:r>
            <a:endParaRPr sz="1500">
              <a:latin typeface="Arial"/>
              <a:ea typeface="Arial"/>
              <a:cs typeface="Arial"/>
              <a:sym typeface="Arial"/>
            </a:endParaRPr>
          </a:p>
          <a:p>
            <a:pPr indent="-323850" lvl="0" marL="457200" rtl="1" algn="r">
              <a:lnSpc>
                <a:spcPct val="115000"/>
              </a:lnSpc>
              <a:spcBef>
                <a:spcPts val="0"/>
              </a:spcBef>
              <a:spcAft>
                <a:spcPts val="0"/>
              </a:spcAft>
              <a:buSzPts val="1500"/>
              <a:buChar char="●"/>
            </a:pPr>
            <a:r>
              <a:rPr lang="iw-IL" sz="1500">
                <a:latin typeface="Arial"/>
                <a:ea typeface="Arial"/>
                <a:cs typeface="Arial"/>
                <a:sym typeface="Arial"/>
              </a:rPr>
              <a:t>בדיקות שימושיות</a:t>
            </a:r>
            <a:endParaRPr sz="1500">
              <a:latin typeface="Arial"/>
              <a:ea typeface="Arial"/>
              <a:cs typeface="Arial"/>
              <a:sym typeface="Arial"/>
            </a:endParaRPr>
          </a:p>
          <a:p>
            <a:pPr indent="-323850" lvl="0" marL="457200" rtl="1" algn="r">
              <a:lnSpc>
                <a:spcPct val="115000"/>
              </a:lnSpc>
              <a:spcBef>
                <a:spcPts val="0"/>
              </a:spcBef>
              <a:spcAft>
                <a:spcPts val="0"/>
              </a:spcAft>
              <a:buSzPts val="1500"/>
              <a:buChar char="●"/>
            </a:pPr>
            <a:r>
              <a:rPr lang="iw-IL" sz="1500">
                <a:latin typeface="Arial"/>
                <a:ea typeface="Arial"/>
                <a:cs typeface="Arial"/>
                <a:sym typeface="Arial"/>
              </a:rPr>
              <a:t>בדיקת GUI</a:t>
            </a:r>
            <a:endParaRPr sz="1500">
              <a:latin typeface="Arial"/>
              <a:ea typeface="Arial"/>
              <a:cs typeface="Arial"/>
              <a:sym typeface="Arial"/>
            </a:endParaRPr>
          </a:p>
          <a:p>
            <a:pPr indent="0" lvl="0" marL="0" rtl="1" algn="r">
              <a:lnSpc>
                <a:spcPct val="115000"/>
              </a:lnSpc>
              <a:spcBef>
                <a:spcPts val="1200"/>
              </a:spcBef>
              <a:spcAft>
                <a:spcPts val="0"/>
              </a:spcAft>
              <a:buClr>
                <a:schemeClr val="dk1"/>
              </a:buClr>
              <a:buSzPts val="1100"/>
              <a:buFont typeface="Arial"/>
              <a:buNone/>
            </a:pPr>
            <a:r>
              <a:t/>
            </a:r>
            <a:endParaRPr sz="1500">
              <a:latin typeface="Arial"/>
              <a:ea typeface="Arial"/>
              <a:cs typeface="Arial"/>
              <a:sym typeface="Arial"/>
            </a:endParaRPr>
          </a:p>
        </p:txBody>
      </p:sp>
      <p:sp>
        <p:nvSpPr>
          <p:cNvPr id="133" name="Google Shape;133;g2ca9760ab78_0_1"/>
          <p:cNvSpPr txBox="1"/>
          <p:nvPr>
            <p:ph idx="3" type="body"/>
          </p:nvPr>
        </p:nvSpPr>
        <p:spPr>
          <a:xfrm flipH="1">
            <a:off x="7767207" y="2008079"/>
            <a:ext cx="3173400" cy="522600"/>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1000"/>
              </a:spcBef>
              <a:spcAft>
                <a:spcPts val="0"/>
              </a:spcAft>
              <a:buSzPts val="2400"/>
              <a:buNone/>
            </a:pPr>
            <a:r>
              <a:rPr lang="iw-IL" sz="2100"/>
              <a:t>רמות בדיקה</a:t>
            </a:r>
            <a:endParaRPr sz="2100"/>
          </a:p>
        </p:txBody>
      </p:sp>
      <p:sp>
        <p:nvSpPr>
          <p:cNvPr id="134" name="Google Shape;134;g2ca9760ab78_0_1"/>
          <p:cNvSpPr txBox="1"/>
          <p:nvPr>
            <p:ph idx="4" type="body"/>
          </p:nvPr>
        </p:nvSpPr>
        <p:spPr>
          <a:xfrm flipH="1">
            <a:off x="4677829" y="2008067"/>
            <a:ext cx="3173400" cy="522600"/>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1000"/>
              </a:spcBef>
              <a:spcAft>
                <a:spcPts val="0"/>
              </a:spcAft>
              <a:buSzPts val="2400"/>
              <a:buNone/>
            </a:pPr>
            <a:r>
              <a:rPr lang="iw-IL" sz="2100"/>
              <a:t>סוגי בדיקות</a:t>
            </a:r>
            <a:endParaRPr sz="2100"/>
          </a:p>
        </p:txBody>
      </p:sp>
      <p:sp>
        <p:nvSpPr>
          <p:cNvPr id="135" name="Google Shape;135;g2ca9760ab78_0_1"/>
          <p:cNvSpPr txBox="1"/>
          <p:nvPr>
            <p:ph idx="5" type="body"/>
          </p:nvPr>
        </p:nvSpPr>
        <p:spPr>
          <a:xfrm flipH="1">
            <a:off x="1701893" y="2526318"/>
            <a:ext cx="3173400" cy="2828700"/>
          </a:xfrm>
          <a:prstGeom prst="rect">
            <a:avLst/>
          </a:prstGeom>
          <a:noFill/>
          <a:ln>
            <a:noFill/>
          </a:ln>
        </p:spPr>
        <p:txBody>
          <a:bodyPr anchorCtr="0" anchor="t" bIns="45700" lIns="91425" spcFirstLastPara="1" rIns="91425" wrap="square" tIns="45700">
            <a:noAutofit/>
          </a:bodyPr>
          <a:lstStyle/>
          <a:p>
            <a:pPr indent="-323850" lvl="0" marL="457200" rtl="1" algn="r">
              <a:lnSpc>
                <a:spcPct val="115000"/>
              </a:lnSpc>
              <a:spcBef>
                <a:spcPts val="1000"/>
              </a:spcBef>
              <a:spcAft>
                <a:spcPts val="0"/>
              </a:spcAft>
              <a:buSzPts val="1500"/>
              <a:buChar char="●"/>
            </a:pPr>
            <a:r>
              <a:rPr lang="iw-IL" sz="1500">
                <a:latin typeface="Arial"/>
                <a:ea typeface="Arial"/>
                <a:cs typeface="Arial"/>
                <a:sym typeface="Arial"/>
              </a:rPr>
              <a:t>בדיקות אבטחה</a:t>
            </a:r>
            <a:endParaRPr sz="1500"/>
          </a:p>
          <a:p>
            <a:pPr indent="-323850" lvl="0" marL="457200" rtl="1" algn="r">
              <a:lnSpc>
                <a:spcPct val="115000"/>
              </a:lnSpc>
              <a:spcBef>
                <a:spcPts val="0"/>
              </a:spcBef>
              <a:spcAft>
                <a:spcPts val="0"/>
              </a:spcAft>
              <a:buSzPts val="1500"/>
              <a:buChar char="●"/>
            </a:pPr>
            <a:r>
              <a:rPr lang="iw-IL" sz="1500">
                <a:latin typeface="Arial"/>
                <a:ea typeface="Arial"/>
                <a:cs typeface="Arial"/>
                <a:sym typeface="Arial"/>
              </a:rPr>
              <a:t>בדיקת עומסים</a:t>
            </a:r>
            <a:endParaRPr sz="1500"/>
          </a:p>
          <a:p>
            <a:pPr indent="-323850" lvl="0" marL="457200" rtl="1" algn="r">
              <a:lnSpc>
                <a:spcPct val="115000"/>
              </a:lnSpc>
              <a:spcBef>
                <a:spcPts val="0"/>
              </a:spcBef>
              <a:spcAft>
                <a:spcPts val="0"/>
              </a:spcAft>
              <a:buSzPts val="1500"/>
              <a:buChar char="●"/>
            </a:pPr>
            <a:r>
              <a:rPr lang="iw-IL" sz="1500">
                <a:latin typeface="Arial"/>
                <a:ea typeface="Arial"/>
                <a:cs typeface="Arial"/>
                <a:sym typeface="Arial"/>
              </a:rPr>
              <a:t>בדיקת התאוששות</a:t>
            </a:r>
            <a:endParaRPr sz="1500"/>
          </a:p>
        </p:txBody>
      </p:sp>
      <p:sp>
        <p:nvSpPr>
          <p:cNvPr id="136" name="Google Shape;136;g2ca9760ab78_0_1"/>
          <p:cNvSpPr txBox="1"/>
          <p:nvPr>
            <p:ph idx="6" type="body"/>
          </p:nvPr>
        </p:nvSpPr>
        <p:spPr>
          <a:xfrm flipH="1">
            <a:off x="443400" y="2003800"/>
            <a:ext cx="4431900" cy="522600"/>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1000"/>
              </a:spcBef>
              <a:spcAft>
                <a:spcPts val="0"/>
              </a:spcAft>
              <a:buSzPts val="2400"/>
              <a:buNone/>
            </a:pPr>
            <a:r>
              <a:rPr lang="iw-IL" sz="2100"/>
              <a:t>בדיקות שלא ניתן היה לבצע</a:t>
            </a:r>
            <a:endParaRPr sz="2100"/>
          </a:p>
        </p:txBody>
      </p:sp>
      <p:pic>
        <p:nvPicPr>
          <p:cNvPr id="137" name="Google Shape;137;g2ca9760ab78_0_1"/>
          <p:cNvPicPr preferRelativeResize="0"/>
          <p:nvPr/>
        </p:nvPicPr>
        <p:blipFill>
          <a:blip r:embed="rId3">
            <a:alphaModFix/>
          </a:blip>
          <a:stretch>
            <a:fillRect/>
          </a:stretch>
        </p:blipFill>
        <p:spPr>
          <a:xfrm>
            <a:off x="0" y="5810034"/>
            <a:ext cx="1150150" cy="1047969"/>
          </a:xfrm>
          <a:prstGeom prst="rect">
            <a:avLst/>
          </a:prstGeom>
          <a:noFill/>
          <a:ln>
            <a:noFill/>
          </a:ln>
        </p:spPr>
      </p:pic>
      <p:sp>
        <p:nvSpPr>
          <p:cNvPr id="138" name="Google Shape;138;g2ca9760ab78_0_1"/>
          <p:cNvSpPr txBox="1"/>
          <p:nvPr/>
        </p:nvSpPr>
        <p:spPr>
          <a:xfrm>
            <a:off x="11713450" y="6449025"/>
            <a:ext cx="478500" cy="40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iw-IL" sz="1100">
                <a:solidFill>
                  <a:schemeClr val="dk1"/>
                </a:solidFill>
                <a:latin typeface="Calibri"/>
                <a:ea typeface="Calibri"/>
                <a:cs typeface="Calibri"/>
                <a:sym typeface="Calibri"/>
              </a:rPr>
              <a:t>3</a:t>
            </a:r>
            <a:endParaRPr sz="11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graphicFrame>
        <p:nvGraphicFramePr>
          <p:cNvPr id="144" name="Google Shape;144;p2"/>
          <p:cNvGraphicFramePr/>
          <p:nvPr/>
        </p:nvGraphicFramePr>
        <p:xfrm>
          <a:off x="1642325" y="1021600"/>
          <a:ext cx="3000000" cy="3000000"/>
        </p:xfrm>
        <a:graphic>
          <a:graphicData uri="http://schemas.openxmlformats.org/drawingml/2006/table">
            <a:tbl>
              <a:tblPr>
                <a:noFill/>
                <a:tableStyleId>{C3D1A3FC-384E-4CA4-AF29-444A3DB89287}</a:tableStyleId>
              </a:tblPr>
              <a:tblGrid>
                <a:gridCol w="1152425"/>
                <a:gridCol w="1113225"/>
                <a:gridCol w="1147650"/>
                <a:gridCol w="904800"/>
                <a:gridCol w="2760025"/>
                <a:gridCol w="1829200"/>
              </a:tblGrid>
              <a:tr h="740100">
                <a:tc>
                  <a:txBody>
                    <a:bodyPr/>
                    <a:lstStyle/>
                    <a:p>
                      <a:pPr indent="0" lvl="0" marL="0" marR="0" rtl="1" algn="ctr">
                        <a:lnSpc>
                          <a:spcPct val="100000"/>
                        </a:lnSpc>
                        <a:spcBef>
                          <a:spcPts val="0"/>
                        </a:spcBef>
                        <a:spcAft>
                          <a:spcPts val="0"/>
                        </a:spcAft>
                        <a:buClr>
                          <a:srgbClr val="000000"/>
                        </a:buClr>
                        <a:buSzPts val="1500"/>
                        <a:buFont typeface="Arial"/>
                        <a:buNone/>
                      </a:pPr>
                      <a:r>
                        <a:rPr b="1" lang="iw-IL" sz="1500" u="none" cap="none" strike="noStrike">
                          <a:solidFill>
                            <a:schemeClr val="lt1"/>
                          </a:solidFill>
                        </a:rPr>
                        <a:t>סה"כ בדיקות</a:t>
                      </a:r>
                      <a:endParaRPr b="1"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1" algn="ctr">
                        <a:lnSpc>
                          <a:spcPct val="100000"/>
                        </a:lnSpc>
                        <a:spcBef>
                          <a:spcPts val="0"/>
                        </a:spcBef>
                        <a:spcAft>
                          <a:spcPts val="0"/>
                        </a:spcAft>
                        <a:buClr>
                          <a:srgbClr val="000000"/>
                        </a:buClr>
                        <a:buSzPts val="1500"/>
                        <a:buFont typeface="Arial"/>
                        <a:buNone/>
                      </a:pPr>
                      <a:r>
                        <a:rPr b="1" lang="iw-IL" sz="1500" u="none" cap="none" strike="noStrike">
                          <a:solidFill>
                            <a:schemeClr val="lt1"/>
                          </a:solidFill>
                        </a:rPr>
                        <a:t>בדיקות שלא יכולנו להריץ</a:t>
                      </a:r>
                      <a:endParaRPr b="1"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1" algn="ctr">
                        <a:lnSpc>
                          <a:spcPct val="100000"/>
                        </a:lnSpc>
                        <a:spcBef>
                          <a:spcPts val="0"/>
                        </a:spcBef>
                        <a:spcAft>
                          <a:spcPts val="0"/>
                        </a:spcAft>
                        <a:buClr>
                          <a:srgbClr val="000000"/>
                        </a:buClr>
                        <a:buSzPts val="1500"/>
                        <a:buFont typeface="Arial"/>
                        <a:buNone/>
                      </a:pPr>
                      <a:r>
                        <a:rPr b="1" lang="iw-IL" sz="1500" u="none" cap="none" strike="noStrike">
                          <a:solidFill>
                            <a:schemeClr val="lt1"/>
                          </a:solidFill>
                        </a:rPr>
                        <a:t>בדיקת שלא עברו</a:t>
                      </a:r>
                      <a:endParaRPr b="1"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1" algn="ctr">
                        <a:lnSpc>
                          <a:spcPct val="100000"/>
                        </a:lnSpc>
                        <a:spcBef>
                          <a:spcPts val="0"/>
                        </a:spcBef>
                        <a:spcAft>
                          <a:spcPts val="0"/>
                        </a:spcAft>
                        <a:buClr>
                          <a:srgbClr val="000000"/>
                        </a:buClr>
                        <a:buSzPts val="1500"/>
                        <a:buFont typeface="Arial"/>
                        <a:buNone/>
                      </a:pPr>
                      <a:r>
                        <a:rPr b="1" lang="iw-IL" sz="1500" u="none" cap="none" strike="noStrike">
                          <a:solidFill>
                            <a:schemeClr val="lt1"/>
                          </a:solidFill>
                        </a:rPr>
                        <a:t>בדיקות שעברו</a:t>
                      </a:r>
                      <a:endParaRPr b="1"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1" algn="ctr">
                        <a:lnSpc>
                          <a:spcPct val="100000"/>
                        </a:lnSpc>
                        <a:spcBef>
                          <a:spcPts val="0"/>
                        </a:spcBef>
                        <a:spcAft>
                          <a:spcPts val="0"/>
                        </a:spcAft>
                        <a:buClr>
                          <a:srgbClr val="000000"/>
                        </a:buClr>
                        <a:buSzPts val="1500"/>
                        <a:buFont typeface="Arial"/>
                        <a:buNone/>
                      </a:pPr>
                      <a:r>
                        <a:rPr b="1" lang="iw-IL" sz="1500" u="none" cap="none" strike="noStrike">
                          <a:solidFill>
                            <a:schemeClr val="lt1"/>
                          </a:solidFill>
                        </a:rPr>
                        <a:t>מטרת הבדיקה</a:t>
                      </a:r>
                      <a:endParaRPr b="1"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1" algn="ctr">
                        <a:lnSpc>
                          <a:spcPct val="100000"/>
                        </a:lnSpc>
                        <a:spcBef>
                          <a:spcPts val="0"/>
                        </a:spcBef>
                        <a:spcAft>
                          <a:spcPts val="0"/>
                        </a:spcAft>
                        <a:buClr>
                          <a:srgbClr val="000000"/>
                        </a:buClr>
                        <a:buSzPts val="1500"/>
                        <a:buFont typeface="Arial"/>
                        <a:buNone/>
                      </a:pPr>
                      <a:r>
                        <a:rPr b="1" lang="iw-IL" sz="1500" u="none" cap="none" strike="noStrike">
                          <a:solidFill>
                            <a:schemeClr val="lt1"/>
                          </a:solidFill>
                        </a:rPr>
                        <a:t>רכיב </a:t>
                      </a:r>
                      <a:endParaRPr b="1" sz="15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1382575">
                <a:tc>
                  <a:txBody>
                    <a:bodyPr/>
                    <a:lstStyle/>
                    <a:p>
                      <a:pPr indent="0" lvl="0" marL="0" marR="0" rtl="0" algn="ctr">
                        <a:lnSpc>
                          <a:spcPct val="100000"/>
                        </a:lnSpc>
                        <a:spcBef>
                          <a:spcPts val="0"/>
                        </a:spcBef>
                        <a:spcAft>
                          <a:spcPts val="0"/>
                        </a:spcAft>
                        <a:buClr>
                          <a:srgbClr val="000000"/>
                        </a:buClr>
                        <a:buSzPts val="1100"/>
                        <a:buFont typeface="Arial"/>
                        <a:buNone/>
                      </a:pPr>
                      <a:r>
                        <a:rPr lang="iw-IL" sz="1100"/>
                        <a:t>66</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iw-IL" sz="1100" u="none" cap="none" strike="noStrike"/>
                        <a:t>0</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iw-IL" sz="1100"/>
                        <a:t>9</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1" algn="ctr">
                        <a:spcBef>
                          <a:spcPts val="0"/>
                        </a:spcBef>
                        <a:spcAft>
                          <a:spcPts val="0"/>
                        </a:spcAft>
                        <a:buClr>
                          <a:schemeClr val="dk1"/>
                        </a:buClr>
                        <a:buSzPts val="1100"/>
                        <a:buFont typeface="Arial"/>
                        <a:buNone/>
                      </a:pPr>
                      <a:r>
                        <a:rPr lang="iw-IL" sz="1100"/>
                        <a:t>57</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1200"/>
                        </a:spcBef>
                        <a:spcAft>
                          <a:spcPts val="0"/>
                        </a:spcAft>
                        <a:buClr>
                          <a:schemeClr val="dk1"/>
                        </a:buClr>
                        <a:buSzPts val="1100"/>
                        <a:buFont typeface="Arial"/>
                        <a:buNone/>
                      </a:pPr>
                      <a:r>
                        <a:rPr lang="iw-IL" sz="1100"/>
                        <a:t>לבדוק את יכולת המשתמש לבחור את סוג הפסולת, את גודל הערמה, את המיקום האוטומטי, את התאריך, ולהשלים את כל שלבי תהליך "תיאום פינוי פסולת" בצורה תקינה, עד לשליחת הבקשה בהצלחה.</a:t>
                      </a:r>
                      <a:endParaRPr sz="1100"/>
                    </a:p>
                    <a:p>
                      <a:pPr indent="0" lvl="0" marL="0" marR="0" rtl="1" algn="ctr">
                        <a:lnSpc>
                          <a:spcPct val="100000"/>
                        </a:lnSpc>
                        <a:spcBef>
                          <a:spcPts val="1200"/>
                        </a:spcBef>
                        <a:spcAft>
                          <a:spcPts val="0"/>
                        </a:spcAft>
                        <a:buClr>
                          <a:srgbClr val="000000"/>
                        </a:buClr>
                        <a:buSzPts val="1100"/>
                        <a:buFont typeface="Arial"/>
                        <a:buNone/>
                      </a:pPr>
                      <a:r>
                        <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100"/>
                        <a:buFont typeface="Arial"/>
                        <a:buNone/>
                      </a:pPr>
                      <a:r>
                        <a:rPr lang="iw-IL" sz="1100"/>
                        <a:t>תיאום פינוי פסולת</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solidFill>
                      <a:prstDash val="solid"/>
                      <a:round/>
                      <a:headEnd len="sm" w="sm" type="none"/>
                      <a:tailEnd len="sm" w="sm" type="none"/>
                    </a:lnB>
                  </a:tcPr>
                </a:tc>
              </a:tr>
              <a:tr h="1290650">
                <a:tc>
                  <a:txBody>
                    <a:bodyPr/>
                    <a:lstStyle/>
                    <a:p>
                      <a:pPr indent="0" lvl="0" marL="0" rtl="0" algn="ctr">
                        <a:spcBef>
                          <a:spcPts val="0"/>
                        </a:spcBef>
                        <a:spcAft>
                          <a:spcPts val="0"/>
                        </a:spcAft>
                        <a:buNone/>
                      </a:pPr>
                      <a:r>
                        <a:rPr lang="iw-IL" sz="1100"/>
                        <a:t>53</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iw-IL" sz="1100"/>
                        <a:t>0</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iw-IL" sz="1100"/>
                        <a:t>8</a:t>
                      </a:r>
                      <a:endParaRPr sz="1100">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chemeClr val="dk1"/>
                        </a:buClr>
                        <a:buSzPts val="1100"/>
                        <a:buFont typeface="Arial"/>
                        <a:buNone/>
                      </a:pPr>
                      <a:r>
                        <a:rPr lang="iw-IL" sz="1100">
                          <a:solidFill>
                            <a:schemeClr val="dk1"/>
                          </a:solidFill>
                        </a:rPr>
                        <a:t>45</a:t>
                      </a:r>
                      <a:endParaRPr sz="11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100"/>
                        <a:buFont typeface="Arial"/>
                        <a:buNone/>
                      </a:pPr>
                      <a:r>
                        <a:rPr lang="iw-IL" sz="1100"/>
                        <a:t>לבדוק שהמשתמש מקבל הודעת הצלחה על שליחת הבקשה בצורה תקינה, שיכול לעקוב אחרי סטטוס הטיפול בעמוד 'הבקשות שלי', </a:t>
                      </a:r>
                      <a:r>
                        <a:rPr lang="iw-IL" sz="1100"/>
                        <a:t>שכל</a:t>
                      </a:r>
                      <a:r>
                        <a:rPr lang="iw-IL" sz="1100"/>
                        <a:t> העדכונים על סטטוס הבקשה מוצגים בצורה נכונה ומעודכנת</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57200" rtl="1" algn="r">
                        <a:lnSpc>
                          <a:spcPct val="115000"/>
                        </a:lnSpc>
                        <a:spcBef>
                          <a:spcPts val="1200"/>
                        </a:spcBef>
                        <a:spcAft>
                          <a:spcPts val="0"/>
                        </a:spcAft>
                        <a:buNone/>
                      </a:pPr>
                      <a:r>
                        <a:rPr lang="iw-IL" sz="1100"/>
                        <a:t>מעקב אחרי סטטוס הטיפול בבקשות</a:t>
                      </a:r>
                      <a:endParaRPr sz="1000">
                        <a:solidFill>
                          <a:schemeClr val="dk1"/>
                        </a:solidFill>
                      </a:endParaRPr>
                    </a:p>
                    <a:p>
                      <a:pPr indent="0" lvl="0" marL="0" marR="0" rtl="1" algn="ctr">
                        <a:lnSpc>
                          <a:spcPct val="100000"/>
                        </a:lnSpc>
                        <a:spcBef>
                          <a:spcPts val="1200"/>
                        </a:spcBef>
                        <a:spcAft>
                          <a:spcPts val="0"/>
                        </a:spcAft>
                        <a:buNone/>
                      </a:pPr>
                      <a:r>
                        <a:t/>
                      </a:r>
                      <a:endParaRPr sz="1100">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20400">
                <a:tc>
                  <a:txBody>
                    <a:bodyPr/>
                    <a:lstStyle/>
                    <a:p>
                      <a:pPr indent="0" lvl="0" marL="0" marR="0" rtl="1" algn="ctr">
                        <a:lnSpc>
                          <a:spcPct val="100000"/>
                        </a:lnSpc>
                        <a:spcBef>
                          <a:spcPts val="0"/>
                        </a:spcBef>
                        <a:spcAft>
                          <a:spcPts val="0"/>
                        </a:spcAft>
                        <a:buClr>
                          <a:srgbClr val="000000"/>
                        </a:buClr>
                        <a:buSzPts val="1100"/>
                        <a:buFont typeface="Arial"/>
                        <a:buNone/>
                      </a:pPr>
                      <a:r>
                        <a:rPr lang="iw-IL" sz="1100"/>
                        <a:t>52</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iw-IL" sz="1100"/>
                        <a:t>0</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iw-IL" sz="1100"/>
                        <a:t>15</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iw-IL" sz="1100"/>
                        <a:t>37</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100"/>
                        <a:buFont typeface="Arial"/>
                        <a:buNone/>
                      </a:pPr>
                      <a:r>
                        <a:rPr lang="iw-IL" sz="1100"/>
                        <a:t>לבדוק שהמשתמש יכול לצפות במפה המראה את המפגעים והבעיות שנרשמו באזורו על ידי משתמשים אחרים או על ידי עצמו. המטרה היא להציג את כל התקלות שהעירייה קיבלה עליהן פניות, אך לא לאפשר פעולות נוספות כמו פתיחת פניות חדשות או שינוי במצב הפניות</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100"/>
                        <a:buFont typeface="Arial"/>
                        <a:buNone/>
                      </a:pPr>
                      <a:r>
                        <a:rPr lang="iw-IL" sz="1100"/>
                        <a:t>מפגעים בסביבה שלי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45" name="Google Shape;145;p2"/>
          <p:cNvPicPr preferRelativeResize="0"/>
          <p:nvPr/>
        </p:nvPicPr>
        <p:blipFill>
          <a:blip r:embed="rId3">
            <a:alphaModFix/>
          </a:blip>
          <a:stretch>
            <a:fillRect/>
          </a:stretch>
        </p:blipFill>
        <p:spPr>
          <a:xfrm>
            <a:off x="0" y="5810034"/>
            <a:ext cx="1150150" cy="1047969"/>
          </a:xfrm>
          <a:prstGeom prst="rect">
            <a:avLst/>
          </a:prstGeom>
          <a:noFill/>
          <a:ln>
            <a:noFill/>
          </a:ln>
        </p:spPr>
      </p:pic>
      <p:sp>
        <p:nvSpPr>
          <p:cNvPr id="146" name="Google Shape;146;p2"/>
          <p:cNvSpPr txBox="1"/>
          <p:nvPr/>
        </p:nvSpPr>
        <p:spPr>
          <a:xfrm>
            <a:off x="11713450" y="6449025"/>
            <a:ext cx="478500" cy="40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iw-IL" sz="1100">
                <a:solidFill>
                  <a:schemeClr val="dk1"/>
                </a:solidFill>
                <a:latin typeface="Calibri"/>
                <a:ea typeface="Calibri"/>
                <a:cs typeface="Calibri"/>
                <a:sym typeface="Calibri"/>
              </a:rPr>
              <a:t>4</a:t>
            </a:r>
            <a:endParaRPr sz="11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6"/>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ctr">
              <a:lnSpc>
                <a:spcPct val="90000"/>
              </a:lnSpc>
              <a:spcBef>
                <a:spcPts val="0"/>
              </a:spcBef>
              <a:spcAft>
                <a:spcPts val="0"/>
              </a:spcAft>
              <a:buClr>
                <a:schemeClr val="dk1"/>
              </a:buClr>
              <a:buSzPts val="4800"/>
              <a:buFont typeface="Tahoma"/>
              <a:buNone/>
            </a:pPr>
            <a:r>
              <a:rPr lang="iw-IL" sz="3700" u="sng"/>
              <a:t>פילוח באגים</a:t>
            </a:r>
            <a:endParaRPr sz="3700" u="sng"/>
          </a:p>
        </p:txBody>
      </p:sp>
      <p:graphicFrame>
        <p:nvGraphicFramePr>
          <p:cNvPr id="153" name="Google Shape;153;p6"/>
          <p:cNvGraphicFramePr/>
          <p:nvPr/>
        </p:nvGraphicFramePr>
        <p:xfrm>
          <a:off x="1244608" y="1911350"/>
          <a:ext cx="3000000" cy="3000000"/>
        </p:xfrm>
        <a:graphic>
          <a:graphicData uri="http://schemas.openxmlformats.org/drawingml/2006/table">
            <a:tbl>
              <a:tblPr bandRow="1" firstRow="1">
                <a:noFill/>
                <a:tableStyleId>{ACE5E8AF-F3AE-43C4-B9C7-64B415F967DF}</a:tableStyleId>
              </a:tblPr>
              <a:tblGrid>
                <a:gridCol w="1956125"/>
                <a:gridCol w="1956125"/>
                <a:gridCol w="1956125"/>
                <a:gridCol w="1956125"/>
                <a:gridCol w="1956125"/>
              </a:tblGrid>
              <a:tr h="370850">
                <a:tc>
                  <a:txBody>
                    <a:bodyPr/>
                    <a:lstStyle/>
                    <a:p>
                      <a:pPr indent="0" lvl="0" marL="0" marR="0" rtl="0" algn="ctr">
                        <a:lnSpc>
                          <a:spcPct val="100000"/>
                        </a:lnSpc>
                        <a:spcBef>
                          <a:spcPts val="0"/>
                        </a:spcBef>
                        <a:spcAft>
                          <a:spcPts val="0"/>
                        </a:spcAft>
                        <a:buClr>
                          <a:schemeClr val="dk1"/>
                        </a:buClr>
                        <a:buSzPts val="1800"/>
                        <a:buFont typeface="Tahoma"/>
                        <a:buNone/>
                      </a:pPr>
                      <a:r>
                        <a:rPr lang="iw-IL" sz="1500" u="none" cap="none" strike="noStrike">
                          <a:latin typeface="Tahoma"/>
                          <a:ea typeface="Tahoma"/>
                          <a:cs typeface="Tahoma"/>
                          <a:sym typeface="Tahoma"/>
                        </a:rPr>
                        <a:t>Total</a:t>
                      </a:r>
                      <a:endParaRPr b="1" sz="1500" u="none" cap="none" strike="noStrike">
                        <a:latin typeface="Tahoma"/>
                        <a:ea typeface="Tahoma"/>
                        <a:cs typeface="Tahoma"/>
                        <a:sym typeface="Tahom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lang="iw-IL" sz="1500" u="none" cap="none" strike="noStrike">
                          <a:latin typeface="Tahoma"/>
                          <a:ea typeface="Tahoma"/>
                          <a:cs typeface="Tahoma"/>
                          <a:sym typeface="Tahoma"/>
                        </a:rPr>
                        <a:t>Low</a:t>
                      </a:r>
                      <a:endParaRPr sz="15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dk1"/>
                    </a:solidFill>
                  </a:tcPr>
                </a:tc>
                <a:tc>
                  <a:txBody>
                    <a:bodyPr/>
                    <a:lstStyle/>
                    <a:p>
                      <a:pPr indent="0" lvl="0" marL="0" marR="0" rtl="1" algn="ctr">
                        <a:lnSpc>
                          <a:spcPct val="100000"/>
                        </a:lnSpc>
                        <a:spcBef>
                          <a:spcPts val="0"/>
                        </a:spcBef>
                        <a:spcAft>
                          <a:spcPts val="0"/>
                        </a:spcAft>
                        <a:buClr>
                          <a:schemeClr val="dk1"/>
                        </a:buClr>
                        <a:buSzPts val="1800"/>
                        <a:buFont typeface="Tahoma"/>
                        <a:buNone/>
                      </a:pPr>
                      <a:r>
                        <a:rPr lang="iw-IL" sz="1500" u="none" cap="none" strike="noStrike">
                          <a:latin typeface="Tahoma"/>
                          <a:ea typeface="Tahoma"/>
                          <a:cs typeface="Tahoma"/>
                          <a:sym typeface="Tahoma"/>
                        </a:rPr>
                        <a:t>Medium</a:t>
                      </a:r>
                      <a:endParaRPr sz="15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lang="iw-IL" sz="1500" u="none" cap="none" strike="noStrike">
                          <a:latin typeface="Tahoma"/>
                          <a:ea typeface="Tahoma"/>
                          <a:cs typeface="Tahoma"/>
                          <a:sym typeface="Tahoma"/>
                        </a:rPr>
                        <a:t>High</a:t>
                      </a:r>
                      <a:endParaRPr sz="15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lang="iw-IL" sz="1500" u="none" cap="none" strike="noStrike">
                          <a:latin typeface="Tahoma"/>
                          <a:ea typeface="Tahoma"/>
                          <a:cs typeface="Tahoma"/>
                          <a:sym typeface="Tahoma"/>
                        </a:rPr>
                        <a:t>Blocker</a:t>
                      </a:r>
                      <a:endParaRPr sz="15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DD7E6B"/>
                      </a:solidFill>
                      <a:prstDash val="solid"/>
                      <a:round/>
                      <a:headEnd len="sm" w="sm" type="none"/>
                      <a:tailEnd len="sm" w="sm" type="none"/>
                    </a:lnB>
                    <a:solidFill>
                      <a:schemeClr val="dk1"/>
                    </a:solidFill>
                  </a:tcPr>
                </a:tc>
              </a:tr>
              <a:tr h="370850">
                <a:tc>
                  <a:txBody>
                    <a:bodyPr/>
                    <a:lstStyle/>
                    <a:p>
                      <a:pPr indent="0" lvl="0" marL="0" marR="0" rtl="1" algn="ctr">
                        <a:lnSpc>
                          <a:spcPct val="100000"/>
                        </a:lnSpc>
                        <a:spcBef>
                          <a:spcPts val="0"/>
                        </a:spcBef>
                        <a:spcAft>
                          <a:spcPts val="0"/>
                        </a:spcAft>
                        <a:buClr>
                          <a:srgbClr val="323F4F"/>
                        </a:buClr>
                        <a:buSzPts val="1800"/>
                        <a:buFont typeface="Tahoma"/>
                        <a:buNone/>
                      </a:pPr>
                      <a:r>
                        <a:rPr lang="iw-IL" sz="1500"/>
                        <a:t>3</a:t>
                      </a:r>
                      <a:endParaRPr sz="1500" u="none" cap="none" strike="noStrike"/>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lnSpc>
                          <a:spcPct val="100000"/>
                        </a:lnSpc>
                        <a:spcBef>
                          <a:spcPts val="0"/>
                        </a:spcBef>
                        <a:spcAft>
                          <a:spcPts val="0"/>
                        </a:spcAft>
                        <a:buClr>
                          <a:srgbClr val="323F4F"/>
                        </a:buClr>
                        <a:buSzPts val="1800"/>
                        <a:buFont typeface="Tahoma"/>
                        <a:buNone/>
                      </a:pPr>
                      <a:r>
                        <a:rPr lang="iw-IL" sz="1500"/>
                        <a:t>0</a:t>
                      </a:r>
                      <a:endParaRPr sz="1500" u="none" cap="none" strike="noStrike"/>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lnSpc>
                          <a:spcPct val="100000"/>
                        </a:lnSpc>
                        <a:spcBef>
                          <a:spcPts val="0"/>
                        </a:spcBef>
                        <a:spcAft>
                          <a:spcPts val="0"/>
                        </a:spcAft>
                        <a:buClr>
                          <a:srgbClr val="323F4F"/>
                        </a:buClr>
                        <a:buSzPts val="1800"/>
                        <a:buFont typeface="Tahoma"/>
                        <a:buNone/>
                      </a:pPr>
                      <a:r>
                        <a:rPr lang="iw-IL" sz="1500"/>
                        <a:t>1</a:t>
                      </a:r>
                      <a:endParaRPr sz="1500" u="none" cap="none" strike="noStrike"/>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lnSpc>
                          <a:spcPct val="100000"/>
                        </a:lnSpc>
                        <a:spcBef>
                          <a:spcPts val="0"/>
                        </a:spcBef>
                        <a:spcAft>
                          <a:spcPts val="0"/>
                        </a:spcAft>
                        <a:buClr>
                          <a:srgbClr val="323F4F"/>
                        </a:buClr>
                        <a:buSzPts val="1800"/>
                        <a:buFont typeface="Tahoma"/>
                        <a:buNone/>
                      </a:pPr>
                      <a:r>
                        <a:rPr lang="iw-IL" sz="1500"/>
                        <a:t>2</a:t>
                      </a:r>
                      <a:endParaRPr sz="1500" u="none" cap="none" strike="noStrike"/>
                    </a:p>
                  </a:txBody>
                  <a:tcPr marT="45725" marB="45725" marR="91450" marL="91450" anchor="ctr">
                    <a:lnL cap="flat" cmpd="sng" w="12700">
                      <a:solidFill>
                        <a:schemeClr val="accent2"/>
                      </a:solidFill>
                      <a:prstDash val="solid"/>
                      <a:round/>
                      <a:headEnd len="sm" w="sm" type="none"/>
                      <a:tailEnd len="sm" w="sm" type="none"/>
                    </a:lnL>
                    <a:lnR cap="flat" cmpd="sng" w="12700">
                      <a:solidFill>
                        <a:srgbClr val="DD7E6B"/>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lnSpc>
                          <a:spcPct val="100000"/>
                        </a:lnSpc>
                        <a:spcBef>
                          <a:spcPts val="0"/>
                        </a:spcBef>
                        <a:spcAft>
                          <a:spcPts val="0"/>
                        </a:spcAft>
                        <a:buClr>
                          <a:srgbClr val="323F4F"/>
                        </a:buClr>
                        <a:buSzPts val="1800"/>
                        <a:buFont typeface="Tahoma"/>
                        <a:buNone/>
                      </a:pPr>
                      <a:r>
                        <a:rPr lang="iw-IL" sz="1500">
                          <a:solidFill>
                            <a:srgbClr val="323F4F"/>
                          </a:solidFill>
                          <a:latin typeface="Tahoma"/>
                          <a:ea typeface="Tahoma"/>
                          <a:cs typeface="Tahoma"/>
                          <a:sym typeface="Tahoma"/>
                        </a:rPr>
                        <a:t>0</a:t>
                      </a:r>
                      <a:endParaRPr sz="1500" u="none" cap="none" strike="noStrike"/>
                    </a:p>
                  </a:txBody>
                  <a:tcPr marT="45725" marB="45725" marR="91450" marL="91450" anchor="ctr">
                    <a:lnL cap="flat" cmpd="sng" w="12700">
                      <a:solidFill>
                        <a:srgbClr val="DD7E6B"/>
                      </a:solidFill>
                      <a:prstDash val="solid"/>
                      <a:round/>
                      <a:headEnd len="sm" w="sm" type="none"/>
                      <a:tailEnd len="sm" w="sm" type="none"/>
                    </a:lnL>
                    <a:lnR cap="flat" cmpd="sng" w="12700">
                      <a:solidFill>
                        <a:srgbClr val="DD7E6B"/>
                      </a:solidFill>
                      <a:prstDash val="solid"/>
                      <a:round/>
                      <a:headEnd len="sm" w="sm" type="none"/>
                      <a:tailEnd len="sm" w="sm" type="none"/>
                    </a:lnR>
                    <a:lnT cap="flat" cmpd="sng" w="12700">
                      <a:solidFill>
                        <a:srgbClr val="DD7E6B"/>
                      </a:solidFill>
                      <a:prstDash val="solid"/>
                      <a:round/>
                      <a:headEnd len="sm" w="sm" type="none"/>
                      <a:tailEnd len="sm" w="sm" type="none"/>
                    </a:lnT>
                    <a:lnB cap="flat" cmpd="sng" w="12700">
                      <a:solidFill>
                        <a:srgbClr val="DD7E6B"/>
                      </a:solidFill>
                      <a:prstDash val="solid"/>
                      <a:round/>
                      <a:headEnd len="sm" w="sm" type="none"/>
                      <a:tailEnd len="sm" w="sm" type="none"/>
                    </a:lnB>
                    <a:solidFill>
                      <a:schemeClr val="lt1"/>
                    </a:solidFill>
                  </a:tcPr>
                </a:tc>
              </a:tr>
            </a:tbl>
          </a:graphicData>
        </a:graphic>
      </p:graphicFrame>
      <p:pic>
        <p:nvPicPr>
          <p:cNvPr id="154" name="Google Shape;154;p6" title="Points scored"/>
          <p:cNvPicPr preferRelativeResize="0"/>
          <p:nvPr/>
        </p:nvPicPr>
        <p:blipFill rotWithShape="1">
          <a:blip r:embed="rId3">
            <a:alphaModFix/>
          </a:blip>
          <a:srcRect b="0" l="0" r="0" t="0"/>
          <a:stretch/>
        </p:blipFill>
        <p:spPr>
          <a:xfrm>
            <a:off x="3267075" y="2653050"/>
            <a:ext cx="5657851" cy="3503150"/>
          </a:xfrm>
          <a:prstGeom prst="rect">
            <a:avLst/>
          </a:prstGeom>
          <a:noFill/>
          <a:ln>
            <a:noFill/>
          </a:ln>
        </p:spPr>
      </p:pic>
      <p:pic>
        <p:nvPicPr>
          <p:cNvPr id="155" name="Google Shape;155;p6"/>
          <p:cNvPicPr preferRelativeResize="0"/>
          <p:nvPr/>
        </p:nvPicPr>
        <p:blipFill>
          <a:blip r:embed="rId4">
            <a:alphaModFix/>
          </a:blip>
          <a:stretch>
            <a:fillRect/>
          </a:stretch>
        </p:blipFill>
        <p:spPr>
          <a:xfrm>
            <a:off x="0" y="5810034"/>
            <a:ext cx="1150150" cy="1047969"/>
          </a:xfrm>
          <a:prstGeom prst="rect">
            <a:avLst/>
          </a:prstGeom>
          <a:noFill/>
          <a:ln>
            <a:noFill/>
          </a:ln>
        </p:spPr>
      </p:pic>
      <p:sp>
        <p:nvSpPr>
          <p:cNvPr id="156" name="Google Shape;156;p6"/>
          <p:cNvSpPr txBox="1"/>
          <p:nvPr/>
        </p:nvSpPr>
        <p:spPr>
          <a:xfrm>
            <a:off x="11713450" y="6449025"/>
            <a:ext cx="478500" cy="40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iw-IL" sz="1100">
                <a:solidFill>
                  <a:schemeClr val="dk1"/>
                </a:solidFill>
                <a:latin typeface="Calibri"/>
                <a:ea typeface="Calibri"/>
                <a:cs typeface="Calibri"/>
                <a:sym typeface="Calibri"/>
              </a:rPr>
              <a:t>5</a:t>
            </a:r>
            <a:endParaRPr sz="1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4"/>
          <p:cNvSpPr txBox="1"/>
          <p:nvPr>
            <p:ph type="title"/>
          </p:nvPr>
        </p:nvSpPr>
        <p:spPr>
          <a:xfrm flipH="1">
            <a:off x="1245408" y="-381550"/>
            <a:ext cx="9779100" cy="1325700"/>
          </a:xfrm>
          <a:prstGeom prst="rect">
            <a:avLst/>
          </a:prstGeom>
          <a:noFill/>
          <a:ln>
            <a:noFill/>
          </a:ln>
        </p:spPr>
        <p:txBody>
          <a:bodyPr anchorCtr="0" anchor="b" bIns="45700" lIns="91425" spcFirstLastPara="1" rIns="91425" wrap="square" tIns="45700">
            <a:noAutofit/>
          </a:bodyPr>
          <a:lstStyle/>
          <a:p>
            <a:pPr indent="0" lvl="0" marL="0" rtl="1" algn="ctr">
              <a:lnSpc>
                <a:spcPct val="90000"/>
              </a:lnSpc>
              <a:spcBef>
                <a:spcPts val="0"/>
              </a:spcBef>
              <a:spcAft>
                <a:spcPts val="0"/>
              </a:spcAft>
              <a:buClr>
                <a:schemeClr val="dk1"/>
              </a:buClr>
              <a:buSzPts val="4800"/>
              <a:buFont typeface="Tahoma"/>
              <a:buNone/>
            </a:pPr>
            <a:r>
              <a:rPr lang="iw-IL" sz="3700" u="sng"/>
              <a:t>קריטריון יציאה</a:t>
            </a:r>
            <a:endParaRPr sz="3700" u="sng"/>
          </a:p>
        </p:txBody>
      </p:sp>
      <p:sp>
        <p:nvSpPr>
          <p:cNvPr id="163" name="Google Shape;163;p4"/>
          <p:cNvSpPr txBox="1"/>
          <p:nvPr>
            <p:ph idx="1" type="body"/>
          </p:nvPr>
        </p:nvSpPr>
        <p:spPr>
          <a:xfrm flipH="1">
            <a:off x="1327058" y="1270717"/>
            <a:ext cx="9779100" cy="3436500"/>
          </a:xfrm>
          <a:prstGeom prst="rect">
            <a:avLst/>
          </a:prstGeom>
          <a:noFill/>
          <a:ln>
            <a:noFill/>
          </a:ln>
        </p:spPr>
        <p:txBody>
          <a:bodyPr anchorCtr="0" anchor="t" bIns="45700" lIns="91425" spcFirstLastPara="1" rIns="91425" wrap="square" tIns="45700">
            <a:noAutofit/>
          </a:bodyPr>
          <a:lstStyle/>
          <a:p>
            <a:pPr indent="-323850" lvl="0" marL="457200" rtl="1" algn="r">
              <a:lnSpc>
                <a:spcPct val="115000"/>
              </a:lnSpc>
              <a:spcBef>
                <a:spcPts val="1200"/>
              </a:spcBef>
              <a:spcAft>
                <a:spcPts val="0"/>
              </a:spcAft>
              <a:buSzPts val="1500"/>
              <a:buAutoNum type="arabicPeriod"/>
            </a:pPr>
            <a:r>
              <a:rPr b="1" lang="iw-IL" sz="1500">
                <a:latin typeface="Arial"/>
                <a:ea typeface="Arial"/>
                <a:cs typeface="Arial"/>
                <a:sym typeface="Arial"/>
              </a:rPr>
              <a:t>אין באגים מסוג BLOCKER</a:t>
            </a:r>
            <a:r>
              <a:rPr lang="iw-IL" sz="1500">
                <a:latin typeface="Arial"/>
                <a:ea typeface="Arial"/>
                <a:cs typeface="Arial"/>
                <a:sym typeface="Arial"/>
              </a:rPr>
              <a:t>:</a:t>
            </a:r>
            <a:br>
              <a:rPr lang="iw-IL" sz="1500">
                <a:latin typeface="Arial"/>
                <a:ea typeface="Arial"/>
                <a:cs typeface="Arial"/>
                <a:sym typeface="Arial"/>
              </a:rPr>
            </a:br>
            <a:r>
              <a:rPr lang="iw-IL" sz="1500">
                <a:latin typeface="Arial"/>
                <a:ea typeface="Arial"/>
                <a:cs typeface="Arial"/>
                <a:sym typeface="Arial"/>
              </a:rPr>
              <a:t>(חומרה קריטית) - באג </a:t>
            </a:r>
            <a:r>
              <a:rPr lang="iw-IL" sz="1500">
                <a:latin typeface="Arial"/>
                <a:ea typeface="Arial"/>
                <a:cs typeface="Arial"/>
                <a:sym typeface="Arial"/>
              </a:rPr>
              <a:t>רמת</a:t>
            </a:r>
            <a:r>
              <a:rPr lang="iw-IL" sz="1500">
                <a:latin typeface="Arial"/>
                <a:ea typeface="Arial"/>
                <a:cs typeface="Arial"/>
                <a:sym typeface="Arial"/>
              </a:rPr>
              <a:t> BLOCKER הוא באג ה</a:t>
            </a:r>
            <a:r>
              <a:rPr lang="iw-IL" sz="1500">
                <a:latin typeface="Arial"/>
                <a:ea typeface="Arial"/>
                <a:cs typeface="Arial"/>
                <a:sym typeface="Arial"/>
              </a:rPr>
              <a:t>מונע</a:t>
            </a:r>
            <a:r>
              <a:rPr lang="iw-IL" sz="1500">
                <a:latin typeface="Arial"/>
                <a:ea typeface="Arial"/>
                <a:cs typeface="Arial"/>
                <a:sym typeface="Arial"/>
              </a:rPr>
              <a:t> </a:t>
            </a:r>
            <a:r>
              <a:rPr lang="iw-IL" sz="1500">
                <a:latin typeface="Arial"/>
                <a:ea typeface="Arial"/>
                <a:cs typeface="Arial"/>
                <a:sym typeface="Arial"/>
              </a:rPr>
              <a:t>מאפליקציה</a:t>
            </a:r>
            <a:r>
              <a:rPr lang="iw-IL" sz="1500">
                <a:latin typeface="Arial"/>
                <a:ea typeface="Arial"/>
                <a:cs typeface="Arial"/>
                <a:sym typeface="Arial"/>
              </a:rPr>
              <a:t> לפעול כלל, ומחייב תיקון מיידי. אם יש באג מסוג זה, הפיצ'ר לא יוכל להתקדם לבדיקה או הפצה.</a:t>
            </a:r>
            <a:endParaRPr sz="1500">
              <a:latin typeface="Arial"/>
              <a:ea typeface="Arial"/>
              <a:cs typeface="Arial"/>
              <a:sym typeface="Arial"/>
            </a:endParaRPr>
          </a:p>
          <a:p>
            <a:pPr indent="-323850" lvl="0" marL="457200" rtl="1" algn="r">
              <a:lnSpc>
                <a:spcPct val="115000"/>
              </a:lnSpc>
              <a:spcBef>
                <a:spcPts val="0"/>
              </a:spcBef>
              <a:spcAft>
                <a:spcPts val="0"/>
              </a:spcAft>
              <a:buSzPts val="1500"/>
              <a:buAutoNum type="arabicPeriod"/>
            </a:pPr>
            <a:r>
              <a:rPr b="1" lang="iw-IL" sz="1500">
                <a:latin typeface="Arial"/>
                <a:ea typeface="Arial"/>
                <a:cs typeface="Arial"/>
                <a:sym typeface="Arial"/>
              </a:rPr>
              <a:t>באגים בחומרת HIGH לא יעלו על 3</a:t>
            </a:r>
            <a:r>
              <a:rPr lang="iw-IL" sz="1500">
                <a:latin typeface="Arial"/>
                <a:ea typeface="Arial"/>
                <a:cs typeface="Arial"/>
                <a:sym typeface="Arial"/>
              </a:rPr>
              <a:t>:</a:t>
            </a:r>
            <a:br>
              <a:rPr lang="iw-IL" sz="1500">
                <a:latin typeface="Arial"/>
                <a:ea typeface="Arial"/>
                <a:cs typeface="Arial"/>
                <a:sym typeface="Arial"/>
              </a:rPr>
            </a:br>
            <a:r>
              <a:rPr lang="iw-IL" sz="1500">
                <a:latin typeface="Arial"/>
                <a:ea typeface="Arial"/>
                <a:cs typeface="Arial"/>
                <a:sym typeface="Arial"/>
              </a:rPr>
              <a:t>(חומרה גבוהה) - באגים ברמת HIGH גורמים לבעיה משמעותית אך לא חוסמים את כל הפעולות באפליקציה. יש למנוע את עליית כמות הבאגים מסוג זה על 3, כדי שהאפליקציה תישאר פועלת באופן סביר.</a:t>
            </a:r>
            <a:endParaRPr sz="1500">
              <a:latin typeface="Arial"/>
              <a:ea typeface="Arial"/>
              <a:cs typeface="Arial"/>
              <a:sym typeface="Arial"/>
            </a:endParaRPr>
          </a:p>
          <a:p>
            <a:pPr indent="-323850" lvl="0" marL="457200" rtl="1" algn="r">
              <a:lnSpc>
                <a:spcPct val="115000"/>
              </a:lnSpc>
              <a:spcBef>
                <a:spcPts val="0"/>
              </a:spcBef>
              <a:spcAft>
                <a:spcPts val="0"/>
              </a:spcAft>
              <a:buSzPts val="1500"/>
              <a:buAutoNum type="arabicPeriod"/>
            </a:pPr>
            <a:r>
              <a:rPr b="1" lang="iw-IL" sz="1500">
                <a:latin typeface="Arial"/>
                <a:ea typeface="Arial"/>
                <a:cs typeface="Arial"/>
                <a:sym typeface="Arial"/>
              </a:rPr>
              <a:t>באגים בחומרת MEDIUM לא יעלו על 8</a:t>
            </a:r>
            <a:r>
              <a:rPr lang="iw-IL" sz="1500">
                <a:latin typeface="Arial"/>
                <a:ea typeface="Arial"/>
                <a:cs typeface="Arial"/>
                <a:sym typeface="Arial"/>
              </a:rPr>
              <a:t>:</a:t>
            </a:r>
            <a:br>
              <a:rPr lang="iw-IL" sz="1500">
                <a:latin typeface="Arial"/>
                <a:ea typeface="Arial"/>
                <a:cs typeface="Arial"/>
                <a:sym typeface="Arial"/>
              </a:rPr>
            </a:br>
            <a:r>
              <a:rPr lang="iw-IL" sz="1500">
                <a:latin typeface="Arial"/>
                <a:ea typeface="Arial"/>
                <a:cs typeface="Arial"/>
                <a:sym typeface="Arial"/>
              </a:rPr>
              <a:t>(חומרה בינונית) - באגים ברמת MEDIUM הם בעיות </a:t>
            </a:r>
            <a:r>
              <a:rPr lang="iw-IL" sz="1500">
                <a:latin typeface="Arial"/>
                <a:ea typeface="Arial"/>
                <a:cs typeface="Arial"/>
                <a:sym typeface="Arial"/>
              </a:rPr>
              <a:t>הפוגעות</a:t>
            </a:r>
            <a:r>
              <a:rPr lang="iw-IL" sz="1500">
                <a:latin typeface="Arial"/>
                <a:ea typeface="Arial"/>
                <a:cs typeface="Arial"/>
                <a:sym typeface="Arial"/>
              </a:rPr>
              <a:t> בחוויית המשתמש אך לא מפריעות באופן קריטי ל</a:t>
            </a:r>
            <a:r>
              <a:rPr lang="iw-IL" sz="1500">
                <a:latin typeface="Arial"/>
                <a:ea typeface="Arial"/>
                <a:cs typeface="Arial"/>
                <a:sym typeface="Arial"/>
              </a:rPr>
              <a:t>פונקציות</a:t>
            </a:r>
            <a:r>
              <a:rPr lang="iw-IL" sz="1500">
                <a:latin typeface="Arial"/>
                <a:ea typeface="Arial"/>
                <a:cs typeface="Arial"/>
                <a:sym typeface="Arial"/>
              </a:rPr>
              <a:t> הבסיסיות של האפליקציה. במקרה כזה, ייתכן וניתן להמשיך בעבודה עם תיקון מאוחר יותר.</a:t>
            </a:r>
            <a:endParaRPr sz="1500">
              <a:latin typeface="Arial"/>
              <a:ea typeface="Arial"/>
              <a:cs typeface="Arial"/>
              <a:sym typeface="Arial"/>
            </a:endParaRPr>
          </a:p>
          <a:p>
            <a:pPr indent="-323850" lvl="0" marL="457200" rtl="1" algn="r">
              <a:lnSpc>
                <a:spcPct val="115000"/>
              </a:lnSpc>
              <a:spcBef>
                <a:spcPts val="0"/>
              </a:spcBef>
              <a:spcAft>
                <a:spcPts val="0"/>
              </a:spcAft>
              <a:buSzPts val="1500"/>
              <a:buAutoNum type="arabicPeriod"/>
            </a:pPr>
            <a:r>
              <a:rPr b="1" lang="iw-IL" sz="1500">
                <a:latin typeface="Arial"/>
                <a:ea typeface="Arial"/>
                <a:cs typeface="Arial"/>
                <a:sym typeface="Arial"/>
              </a:rPr>
              <a:t>באגים בחומרת LOW לא יעלו על 12</a:t>
            </a:r>
            <a:r>
              <a:rPr lang="iw-IL" sz="1500">
                <a:latin typeface="Arial"/>
                <a:ea typeface="Arial"/>
                <a:cs typeface="Arial"/>
                <a:sym typeface="Arial"/>
              </a:rPr>
              <a:t>:</a:t>
            </a:r>
            <a:br>
              <a:rPr lang="iw-IL" sz="1500">
                <a:latin typeface="Arial"/>
                <a:ea typeface="Arial"/>
                <a:cs typeface="Arial"/>
                <a:sym typeface="Arial"/>
              </a:rPr>
            </a:br>
            <a:r>
              <a:rPr lang="iw-IL" sz="1500">
                <a:latin typeface="Arial"/>
                <a:ea typeface="Arial"/>
                <a:cs typeface="Arial"/>
                <a:sym typeface="Arial"/>
              </a:rPr>
              <a:t>(חומרה נמוכה) - באגים ברמת LOW הם בעיות מינוריות, כגון בעיות בעיצוב או פרטים קוסמטיים. למרות שאין להם השפעה משמעותית על הפונקציונליות, יש להימנע מהתמקדות בבאגים כאלו בכמות גדולה מדי.</a:t>
            </a:r>
            <a:endParaRPr sz="1500">
              <a:latin typeface="Arial"/>
              <a:ea typeface="Arial"/>
              <a:cs typeface="Arial"/>
              <a:sym typeface="Arial"/>
            </a:endParaRPr>
          </a:p>
          <a:p>
            <a:pPr indent="-323850" lvl="0" marL="457200" rtl="1" algn="r">
              <a:lnSpc>
                <a:spcPct val="115000"/>
              </a:lnSpc>
              <a:spcBef>
                <a:spcPts val="0"/>
              </a:spcBef>
              <a:spcAft>
                <a:spcPts val="0"/>
              </a:spcAft>
              <a:buSzPts val="1500"/>
              <a:buAutoNum type="arabicPeriod"/>
            </a:pPr>
            <a:r>
              <a:rPr b="1" lang="iw-IL" sz="1500">
                <a:latin typeface="Arial"/>
                <a:ea typeface="Arial"/>
                <a:cs typeface="Arial"/>
                <a:sym typeface="Arial"/>
              </a:rPr>
              <a:t>ביצוע לפחות 85% מ</a:t>
            </a:r>
            <a:r>
              <a:rPr b="1" lang="iw-IL" sz="1500">
                <a:latin typeface="Arial"/>
                <a:ea typeface="Arial"/>
                <a:cs typeface="Arial"/>
                <a:sym typeface="Arial"/>
              </a:rPr>
              <a:t>תסריטים</a:t>
            </a:r>
            <a:r>
              <a:rPr b="1" lang="iw-IL" sz="1500">
                <a:latin typeface="Arial"/>
                <a:ea typeface="Arial"/>
                <a:cs typeface="Arial"/>
                <a:sym typeface="Arial"/>
              </a:rPr>
              <a:t> הקיימים</a:t>
            </a:r>
            <a:r>
              <a:rPr lang="iw-IL" sz="1500">
                <a:latin typeface="Arial"/>
                <a:ea typeface="Arial"/>
                <a:cs typeface="Arial"/>
                <a:sym typeface="Arial"/>
              </a:rPr>
              <a:t>:</a:t>
            </a:r>
            <a:br>
              <a:rPr lang="iw-IL" sz="1500">
                <a:latin typeface="Arial"/>
                <a:ea typeface="Arial"/>
                <a:cs typeface="Arial"/>
                <a:sym typeface="Arial"/>
              </a:rPr>
            </a:br>
            <a:r>
              <a:rPr lang="iw-IL" sz="1500">
                <a:latin typeface="Arial"/>
                <a:ea typeface="Arial"/>
                <a:cs typeface="Arial"/>
                <a:sym typeface="Arial"/>
              </a:rPr>
              <a:t>יש לוודא כי לפחות 85% מתסריטים הקיימים מתבצעים בהצלחה, כולל תסריטים שבודקים את הפונקציות המרכזיות של האפליקציה. תסריטים שלא יבוצעו או לא יעברו עשויים להצביע על בעיות נוספות במערכת.</a:t>
            </a:r>
            <a:endParaRPr sz="1500">
              <a:latin typeface="Arial"/>
              <a:ea typeface="Arial"/>
              <a:cs typeface="Arial"/>
              <a:sym typeface="Arial"/>
            </a:endParaRPr>
          </a:p>
          <a:p>
            <a:pPr indent="0" lvl="0" marL="0" rtl="1" algn="just">
              <a:lnSpc>
                <a:spcPct val="150000"/>
              </a:lnSpc>
              <a:spcBef>
                <a:spcPts val="1200"/>
              </a:spcBef>
              <a:spcAft>
                <a:spcPts val="0"/>
              </a:spcAft>
              <a:buClr>
                <a:schemeClr val="lt1"/>
              </a:buClr>
              <a:buSzPts val="2400"/>
              <a:buNone/>
            </a:pPr>
            <a:r>
              <a:t/>
            </a:r>
            <a:endParaRPr sz="2500">
              <a:latin typeface="Arial"/>
              <a:ea typeface="Arial"/>
              <a:cs typeface="Arial"/>
              <a:sym typeface="Arial"/>
            </a:endParaRPr>
          </a:p>
        </p:txBody>
      </p:sp>
      <p:pic>
        <p:nvPicPr>
          <p:cNvPr id="164" name="Google Shape;164;p4"/>
          <p:cNvPicPr preferRelativeResize="0"/>
          <p:nvPr/>
        </p:nvPicPr>
        <p:blipFill>
          <a:blip r:embed="rId3">
            <a:alphaModFix/>
          </a:blip>
          <a:stretch>
            <a:fillRect/>
          </a:stretch>
        </p:blipFill>
        <p:spPr>
          <a:xfrm>
            <a:off x="0" y="5810034"/>
            <a:ext cx="1150150" cy="1047969"/>
          </a:xfrm>
          <a:prstGeom prst="rect">
            <a:avLst/>
          </a:prstGeom>
          <a:noFill/>
          <a:ln>
            <a:noFill/>
          </a:ln>
        </p:spPr>
      </p:pic>
      <p:sp>
        <p:nvSpPr>
          <p:cNvPr id="165" name="Google Shape;165;p4"/>
          <p:cNvSpPr txBox="1"/>
          <p:nvPr/>
        </p:nvSpPr>
        <p:spPr>
          <a:xfrm>
            <a:off x="11713450" y="6449025"/>
            <a:ext cx="478500" cy="40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iw-IL" sz="1100">
                <a:solidFill>
                  <a:schemeClr val="dk1"/>
                </a:solidFill>
                <a:latin typeface="Calibri"/>
                <a:ea typeface="Calibri"/>
                <a:cs typeface="Calibri"/>
                <a:sym typeface="Calibri"/>
              </a:rPr>
              <a:t>6</a:t>
            </a:r>
            <a:endParaRPr sz="1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14"/>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ctr">
              <a:lnSpc>
                <a:spcPct val="90000"/>
              </a:lnSpc>
              <a:spcBef>
                <a:spcPts val="0"/>
              </a:spcBef>
              <a:spcAft>
                <a:spcPts val="0"/>
              </a:spcAft>
              <a:buClr>
                <a:schemeClr val="dk1"/>
              </a:buClr>
              <a:buSzPts val="4800"/>
              <a:buFont typeface="Tahoma"/>
              <a:buNone/>
            </a:pPr>
            <a:r>
              <a:rPr lang="iw-IL" sz="3700" u="sng"/>
              <a:t>מסקנות והמלצות</a:t>
            </a:r>
            <a:endParaRPr sz="3700" u="sng"/>
          </a:p>
        </p:txBody>
      </p:sp>
      <p:sp>
        <p:nvSpPr>
          <p:cNvPr id="172" name="Google Shape;172;p14"/>
          <p:cNvSpPr txBox="1"/>
          <p:nvPr>
            <p:ph idx="1" type="body"/>
          </p:nvPr>
        </p:nvSpPr>
        <p:spPr>
          <a:xfrm flipH="1">
            <a:off x="1245408" y="2653167"/>
            <a:ext cx="9779100" cy="3436500"/>
          </a:xfrm>
          <a:prstGeom prst="rect">
            <a:avLst/>
          </a:prstGeom>
          <a:noFill/>
          <a:ln>
            <a:noFill/>
          </a:ln>
        </p:spPr>
        <p:txBody>
          <a:bodyPr anchorCtr="0" anchor="t" bIns="45700" lIns="91425" spcFirstLastPara="1" rIns="91425" wrap="square" tIns="45700">
            <a:normAutofit/>
          </a:bodyPr>
          <a:lstStyle/>
          <a:p>
            <a:pPr indent="0" lvl="0" marL="0" rtl="1" algn="just">
              <a:spcBef>
                <a:spcPts val="0"/>
              </a:spcBef>
              <a:spcAft>
                <a:spcPts val="0"/>
              </a:spcAft>
              <a:buClr>
                <a:schemeClr val="dk1"/>
              </a:buClr>
              <a:buSzPts val="1100"/>
              <a:buFont typeface="Arial"/>
              <a:buNone/>
            </a:pPr>
            <a:r>
              <a:rPr lang="iw-IL" sz="1500">
                <a:solidFill>
                  <a:schemeClr val="dk1"/>
                </a:solidFill>
                <a:latin typeface="Arial"/>
                <a:ea typeface="Arial"/>
                <a:cs typeface="Arial"/>
                <a:sym typeface="Arial"/>
              </a:rPr>
              <a:t>לאור העובדה שלא נמצאו באגים ברמת חומרה "</a:t>
            </a:r>
            <a:r>
              <a:rPr b="1" lang="iw-IL" sz="1500">
                <a:solidFill>
                  <a:schemeClr val="dk1"/>
                </a:solidFill>
                <a:latin typeface="Arial"/>
                <a:ea typeface="Arial"/>
                <a:cs typeface="Arial"/>
                <a:sym typeface="Arial"/>
              </a:rPr>
              <a:t>BLOCKER</a:t>
            </a:r>
            <a:r>
              <a:rPr lang="iw-IL" sz="1500">
                <a:solidFill>
                  <a:schemeClr val="dk1"/>
                </a:solidFill>
                <a:latin typeface="Arial"/>
                <a:ea typeface="Arial"/>
                <a:cs typeface="Arial"/>
                <a:sym typeface="Arial"/>
              </a:rPr>
              <a:t>", ניתן להעלות את אפליקציית 106 של עיריית תל אביב לאוויר ולהשיק אותה בצורה תקינה וללא בעיות קריטיות. האפליקציה פועלת בצורה יציבה וידידותית למשתמש, ומאפשרת את ביצוע הפעולות השונות ללא עיכובים משמעותיים.</a:t>
            </a:r>
            <a:endParaRPr sz="1500">
              <a:solidFill>
                <a:schemeClr val="dk1"/>
              </a:solidFill>
              <a:latin typeface="Arial"/>
              <a:ea typeface="Arial"/>
              <a:cs typeface="Arial"/>
              <a:sym typeface="Arial"/>
            </a:endParaRPr>
          </a:p>
          <a:p>
            <a:pPr indent="0" lvl="0" marL="0" rtl="1" algn="just">
              <a:lnSpc>
                <a:spcPct val="150000"/>
              </a:lnSpc>
              <a:spcBef>
                <a:spcPts val="0"/>
              </a:spcBef>
              <a:spcAft>
                <a:spcPts val="0"/>
              </a:spcAft>
              <a:buClr>
                <a:schemeClr val="lt1"/>
              </a:buClr>
              <a:buSzPts val="2400"/>
              <a:buNone/>
            </a:pPr>
            <a:r>
              <a:rPr lang="iw-IL" sz="1500">
                <a:solidFill>
                  <a:schemeClr val="dk1"/>
                </a:solidFill>
                <a:latin typeface="Arial"/>
                <a:ea typeface="Arial"/>
                <a:cs typeface="Arial"/>
                <a:sym typeface="Arial"/>
              </a:rPr>
              <a:t>עם זאת, מומלץ לתקן את הבאגים המצוינים בדוח, במיוחד את הבאגים ברמות חומרה "</a:t>
            </a:r>
            <a:r>
              <a:rPr b="1" lang="iw-IL" sz="1500">
                <a:solidFill>
                  <a:schemeClr val="dk1"/>
                </a:solidFill>
                <a:latin typeface="Arial"/>
                <a:ea typeface="Arial"/>
                <a:cs typeface="Arial"/>
                <a:sym typeface="Arial"/>
              </a:rPr>
              <a:t>HIGH</a:t>
            </a:r>
            <a:r>
              <a:rPr lang="iw-IL" sz="1500">
                <a:solidFill>
                  <a:schemeClr val="dk1"/>
                </a:solidFill>
                <a:latin typeface="Arial"/>
                <a:ea typeface="Arial"/>
                <a:cs typeface="Arial"/>
                <a:sym typeface="Arial"/>
              </a:rPr>
              <a:t>" ו-"</a:t>
            </a:r>
            <a:r>
              <a:rPr b="1" lang="iw-IL" sz="1500">
                <a:solidFill>
                  <a:schemeClr val="dk1"/>
                </a:solidFill>
                <a:latin typeface="Arial"/>
                <a:ea typeface="Arial"/>
                <a:cs typeface="Arial"/>
                <a:sym typeface="Arial"/>
              </a:rPr>
              <a:t>MEDIUM</a:t>
            </a:r>
            <a:r>
              <a:rPr lang="iw-IL" sz="1500">
                <a:solidFill>
                  <a:schemeClr val="dk1"/>
                </a:solidFill>
                <a:latin typeface="Arial"/>
                <a:ea typeface="Arial"/>
                <a:cs typeface="Arial"/>
                <a:sym typeface="Arial"/>
              </a:rPr>
              <a:t>", על מנת לשפר את חוויית המשתמש ולהבטיח פעולה חלקה יותר של האפליקציה בטווח הרחב של השימושים.</a:t>
            </a:r>
            <a:endParaRPr sz="1500">
              <a:solidFill>
                <a:schemeClr val="dk1"/>
              </a:solidFill>
              <a:latin typeface="Arial"/>
              <a:ea typeface="Arial"/>
              <a:cs typeface="Arial"/>
              <a:sym typeface="Arial"/>
            </a:endParaRPr>
          </a:p>
        </p:txBody>
      </p:sp>
      <p:pic>
        <p:nvPicPr>
          <p:cNvPr id="173" name="Google Shape;173;p14"/>
          <p:cNvPicPr preferRelativeResize="0"/>
          <p:nvPr/>
        </p:nvPicPr>
        <p:blipFill>
          <a:blip r:embed="rId3">
            <a:alphaModFix/>
          </a:blip>
          <a:stretch>
            <a:fillRect/>
          </a:stretch>
        </p:blipFill>
        <p:spPr>
          <a:xfrm>
            <a:off x="0" y="5810034"/>
            <a:ext cx="1150150" cy="1047969"/>
          </a:xfrm>
          <a:prstGeom prst="rect">
            <a:avLst/>
          </a:prstGeom>
          <a:noFill/>
          <a:ln>
            <a:noFill/>
          </a:ln>
        </p:spPr>
      </p:pic>
      <p:sp>
        <p:nvSpPr>
          <p:cNvPr id="174" name="Google Shape;174;p14"/>
          <p:cNvSpPr txBox="1"/>
          <p:nvPr/>
        </p:nvSpPr>
        <p:spPr>
          <a:xfrm>
            <a:off x="11713450" y="6449025"/>
            <a:ext cx="478500" cy="40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iw-IL" sz="1100">
                <a:solidFill>
                  <a:schemeClr val="dk1"/>
                </a:solidFill>
                <a:latin typeface="Calibri"/>
                <a:ea typeface="Calibri"/>
                <a:cs typeface="Calibri"/>
                <a:sym typeface="Calibri"/>
              </a:rPr>
              <a:t>7</a:t>
            </a:r>
            <a:endParaRPr sz="1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של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2024-04-08T15:54:51Z</dcterms:created>
  <dc:creator>שמחה נקש</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