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37"/>
  </p:notesMasterIdLst>
  <p:sldIdLst>
    <p:sldId id="960" r:id="rId3"/>
    <p:sldId id="1374" r:id="rId4"/>
    <p:sldId id="1150" r:id="rId5"/>
    <p:sldId id="1130" r:id="rId6"/>
    <p:sldId id="1131" r:id="rId7"/>
    <p:sldId id="1132" r:id="rId8"/>
    <p:sldId id="1133" r:id="rId9"/>
    <p:sldId id="1134" r:id="rId10"/>
    <p:sldId id="1135" r:id="rId11"/>
    <p:sldId id="1136" r:id="rId12"/>
    <p:sldId id="1137" r:id="rId13"/>
    <p:sldId id="1206" r:id="rId14"/>
    <p:sldId id="1207" r:id="rId15"/>
    <p:sldId id="1209" r:id="rId16"/>
    <p:sldId id="1139" r:id="rId17"/>
    <p:sldId id="1141" r:id="rId18"/>
    <p:sldId id="1143" r:id="rId19"/>
    <p:sldId id="1144" r:id="rId20"/>
    <p:sldId id="1145" r:id="rId21"/>
    <p:sldId id="1371" r:id="rId22"/>
    <p:sldId id="1372" r:id="rId23"/>
    <p:sldId id="1148" r:id="rId24"/>
    <p:sldId id="1147" r:id="rId25"/>
    <p:sldId id="1149" r:id="rId26"/>
    <p:sldId id="1152" r:id="rId27"/>
    <p:sldId id="1153" r:id="rId28"/>
    <p:sldId id="1155" r:id="rId29"/>
    <p:sldId id="1154" r:id="rId30"/>
    <p:sldId id="1156" r:id="rId31"/>
    <p:sldId id="1158" r:id="rId32"/>
    <p:sldId id="1159" r:id="rId33"/>
    <p:sldId id="1373" r:id="rId34"/>
    <p:sldId id="1160" r:id="rId35"/>
    <p:sldId id="116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24" userDrawn="1">
          <p15:clr>
            <a:srgbClr val="A4A3A4"/>
          </p15:clr>
        </p15:guide>
        <p15:guide id="3" orient="horz" pos="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199"/>
    <a:srgbClr val="E0E0E0"/>
    <a:srgbClr val="0012A0"/>
    <a:srgbClr val="6EBFF0"/>
    <a:srgbClr val="66ACD3"/>
    <a:srgbClr val="9AE0FF"/>
    <a:srgbClr val="8FAADC"/>
    <a:srgbClr val="B9C2C9"/>
    <a:srgbClr val="E7E7E7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90"/>
    <p:restoredTop sz="78991"/>
  </p:normalViewPr>
  <p:slideViewPr>
    <p:cSldViewPr snapToGrid="0" snapToObjects="1">
      <p:cViewPr varScale="1">
        <p:scale>
          <a:sx n="113" d="100"/>
          <a:sy n="113" d="100"/>
        </p:scale>
        <p:origin x="1554" y="108"/>
      </p:cViewPr>
      <p:guideLst>
        <p:guide pos="624"/>
        <p:guide orient="horz" pos="840"/>
      </p:guideLst>
    </p:cSldViewPr>
  </p:slideViewPr>
  <p:outlineViewPr>
    <p:cViewPr>
      <p:scale>
        <a:sx n="33" d="100"/>
        <a:sy n="33" d="100"/>
      </p:scale>
      <p:origin x="0" y="-96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(May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4G/5G material completely updated; older 2/2.5/3G removed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8.2</a:t>
            </a:r>
            <a:r>
              <a:rPr lang="en-US" dirty="0">
                <a:sym typeface="Wingdings" pitchFamily="2" charset="2"/>
              </a:rPr>
              <a:t> (July 2023).  </a:t>
            </a:r>
            <a:r>
              <a:rPr lang="en-US">
                <a:sym typeface="Wingdings" pitchFamily="2" charset="2"/>
              </a:rPr>
              <a:t>Changes from 8.0:</a:t>
            </a:r>
            <a:endParaRPr lang="en-US" dirty="0">
              <a:sym typeface="Wingdings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minor updates and additional, including removing master/slave Bluetooth language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expansion, better graphics on wireless link characteristics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expanded, significant revisions of 4G/5G material (but not mobility)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250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14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Wikipedia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485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382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147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161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9861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80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9036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310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611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LTPro"/>
              </a:rPr>
              <a:t>recall that 802.11 operates in the frequency range of 2.4 GHz to 2.4835 GHz. Within this 85 MHz band, 802.11 defines 11 partially overlapping channels.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7827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1193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584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4626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0840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7909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8565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7985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0918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121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6572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8959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6296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6302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5246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059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5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92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48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10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00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142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33856" y="6443089"/>
            <a:ext cx="23289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33856" y="6443089"/>
            <a:ext cx="23289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Class 22: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05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Class 22: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Class 22: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50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Class 22: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22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33856" y="6443089"/>
            <a:ext cx="23289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33856" y="6443089"/>
            <a:ext cx="23289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Class 22: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71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7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3.png"/><Relationship Id="rId5" Type="http://schemas.openxmlformats.org/officeDocument/2006/relationships/image" Target="../media/image39.png"/><Relationship Id="rId10" Type="http://schemas.openxmlformats.org/officeDocument/2006/relationships/image" Target="../media/image42.png"/><Relationship Id="rId4" Type="http://schemas.openxmlformats.org/officeDocument/2006/relationships/image" Target="../media/image6.png"/><Relationship Id="rId9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6.png"/><Relationship Id="rId9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32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4" y="561975"/>
            <a:ext cx="5127523" cy="193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7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Wireless and</a:t>
            </a:r>
          </a:p>
          <a:p>
            <a:pPr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Mobile Networks</a:t>
            </a:r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Wireless network taxonomy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7" name="Text Box 4">
            <a:extLst>
              <a:ext uri="{FF2B5EF4-FFF2-40B4-BE49-F238E27FC236}">
                <a16:creationId xmlns:a16="http://schemas.microsoft.com/office/drawing/2014/main" id="{E9C337A3-3F6C-6649-A8BB-4DEBE6EE8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8325" y="1546225"/>
            <a:ext cx="16738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  <a:cs typeface="+mn-cs"/>
              </a:rPr>
              <a:t>single hop</a:t>
            </a:r>
          </a:p>
        </p:txBody>
      </p:sp>
      <p:sp>
        <p:nvSpPr>
          <p:cNvPr id="28" name="Text Box 5">
            <a:extLst>
              <a:ext uri="{FF2B5EF4-FFF2-40B4-BE49-F238E27FC236}">
                <a16:creationId xmlns:a16="http://schemas.microsoft.com/office/drawing/2014/main" id="{74801575-8E58-4A46-B572-E478431F0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5700" y="1565275"/>
            <a:ext cx="21818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  <a:cs typeface="+mn-cs"/>
              </a:rPr>
              <a:t>multiple hops</a:t>
            </a:r>
          </a:p>
        </p:txBody>
      </p:sp>
      <p:sp>
        <p:nvSpPr>
          <p:cNvPr id="29" name="Text Box 7">
            <a:extLst>
              <a:ext uri="{FF2B5EF4-FFF2-40B4-BE49-F238E27FC236}">
                <a16:creationId xmlns:a16="http://schemas.microsoft.com/office/drawing/2014/main" id="{91749A92-0633-0C45-B7EA-7B3C6FB29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8316" y="2387600"/>
            <a:ext cx="218297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  <a:cs typeface="+mn-cs"/>
              </a:rPr>
              <a:t>infrastructure</a:t>
            </a:r>
          </a:p>
          <a:p>
            <a:pPr algn="ctr"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  <a:cs typeface="+mn-cs"/>
              </a:rPr>
              <a:t>(e.g., APs)</a:t>
            </a:r>
          </a:p>
        </p:txBody>
      </p:sp>
      <p:sp>
        <p:nvSpPr>
          <p:cNvPr id="30" name="Text Box 8">
            <a:extLst>
              <a:ext uri="{FF2B5EF4-FFF2-40B4-BE49-F238E27FC236}">
                <a16:creationId xmlns:a16="http://schemas.microsoft.com/office/drawing/2014/main" id="{D4C42E79-CAEE-8948-AFA5-6E7FCDFCF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9963" y="4057650"/>
            <a:ext cx="189872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i="1" dirty="0">
                <a:solidFill>
                  <a:srgbClr val="000099"/>
                </a:solidFill>
                <a:latin typeface="+mn-lt"/>
                <a:cs typeface="+mn-cs"/>
              </a:rPr>
              <a:t>no</a:t>
            </a:r>
          </a:p>
          <a:p>
            <a:pPr algn="ctr">
              <a:defRPr/>
            </a:pPr>
            <a:r>
              <a:rPr lang="en-US" sz="2400" i="1" dirty="0">
                <a:solidFill>
                  <a:srgbClr val="000099"/>
                </a:solidFill>
                <a:latin typeface="+mn-lt"/>
                <a:cs typeface="+mn-cs"/>
              </a:rPr>
              <a:t>infrastructure</a:t>
            </a:r>
          </a:p>
        </p:txBody>
      </p:sp>
      <p:sp>
        <p:nvSpPr>
          <p:cNvPr id="31" name="Text Box 14">
            <a:extLst>
              <a:ext uri="{FF2B5EF4-FFF2-40B4-BE49-F238E27FC236}">
                <a16:creationId xmlns:a16="http://schemas.microsoft.com/office/drawing/2014/main" id="{E12DF38D-DF5A-EC4E-96EF-6F349268E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300" y="2243138"/>
            <a:ext cx="3022599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host connects to  base station (WiFi, cellular) which connects to  larger Internet</a:t>
            </a:r>
          </a:p>
        </p:txBody>
      </p:sp>
      <p:sp>
        <p:nvSpPr>
          <p:cNvPr id="32" name="Text Box 15">
            <a:extLst>
              <a:ext uri="{FF2B5EF4-FFF2-40B4-BE49-F238E27FC236}">
                <a16:creationId xmlns:a16="http://schemas.microsoft.com/office/drawing/2014/main" id="{D8E79475-6576-1E43-9BA7-1EEFD95A3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900" y="3854450"/>
            <a:ext cx="3365500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no base station, no connection to larger 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cs typeface="+mn-cs"/>
              </a:rPr>
              <a:t>Internet (Bluetooth, ad hoc nets)</a:t>
            </a:r>
          </a:p>
        </p:txBody>
      </p:sp>
      <p:sp>
        <p:nvSpPr>
          <p:cNvPr id="33" name="Text Box 16">
            <a:extLst>
              <a:ext uri="{FF2B5EF4-FFF2-40B4-BE49-F238E27FC236}">
                <a16:creationId xmlns:a16="http://schemas.microsoft.com/office/drawing/2014/main" id="{924FB8C5-34AC-E24B-8B7D-397CCD0CF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3114" y="2247900"/>
            <a:ext cx="3826186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host may have to relay through several wireless nodes to connect to larger 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Internet: </a:t>
            </a:r>
            <a:r>
              <a:rPr lang="en-US" sz="2400" i="1" dirty="0">
                <a:latin typeface="+mn-lt"/>
                <a:cs typeface="+mn-cs"/>
              </a:rPr>
              <a:t>mesh net</a:t>
            </a:r>
          </a:p>
        </p:txBody>
      </p:sp>
      <p:sp>
        <p:nvSpPr>
          <p:cNvPr id="34" name="Text Box 17">
            <a:extLst>
              <a:ext uri="{FF2B5EF4-FFF2-40B4-BE49-F238E27FC236}">
                <a16:creationId xmlns:a16="http://schemas.microsoft.com/office/drawing/2014/main" id="{A50FC177-8B9B-B248-81C3-7A00A82FD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2411" y="3856038"/>
            <a:ext cx="4004689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no base station, no connection to larger  Internet. May have to relay to reach other  a given wireless node MANET, VANET</a:t>
            </a:r>
            <a:endParaRPr lang="en-US" sz="2400" i="1" dirty="0">
              <a:latin typeface="+mn-lt"/>
              <a:cs typeface="+mn-cs"/>
            </a:endParaRPr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21335B3E-8162-0F4F-A86C-CBE3E11A3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400" y="1568450"/>
            <a:ext cx="10172700" cy="3849688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37" name="Line 21">
            <a:extLst>
              <a:ext uri="{FF2B5EF4-FFF2-40B4-BE49-F238E27FC236}">
                <a16:creationId xmlns:a16="http://schemas.microsoft.com/office/drawing/2014/main" id="{4010207F-2940-344B-A406-A02574FF6B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0900" y="1592263"/>
            <a:ext cx="0" cy="3817937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38" name="Line 22">
            <a:extLst>
              <a:ext uri="{FF2B5EF4-FFF2-40B4-BE49-F238E27FC236}">
                <a16:creationId xmlns:a16="http://schemas.microsoft.com/office/drawing/2014/main" id="{AFA39635-7847-5C4B-B2E1-0D66A2052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6738" y="1592263"/>
            <a:ext cx="30162" cy="3843337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FC7BB0-5513-464C-90E1-4FAF50AD495D}"/>
              </a:ext>
            </a:extLst>
          </p:cNvPr>
          <p:cNvCxnSpPr>
            <a:cxnSpLocks/>
          </p:cNvCxnSpPr>
          <p:nvPr/>
        </p:nvCxnSpPr>
        <p:spPr>
          <a:xfrm>
            <a:off x="1028700" y="2058194"/>
            <a:ext cx="10185400" cy="0"/>
          </a:xfrm>
          <a:prstGeom prst="line">
            <a:avLst/>
          </a:prstGeom>
          <a:ln w="22225">
            <a:solidFill>
              <a:srgbClr val="0000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50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7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834" y="6599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916765" y="2251719"/>
            <a:ext cx="5571867" cy="923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indent="-38258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F3BAE1-7C74-F944-AEC6-02670EE1832C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068638"/>
            <a:ext cx="4826000" cy="345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</a:rPr>
              <a:t>Wireless</a:t>
            </a:r>
          </a:p>
          <a:p>
            <a:pPr>
              <a:buClr>
                <a:srgbClr val="0000A8"/>
              </a:buClr>
              <a:defRPr/>
            </a:pPr>
            <a:r>
              <a:rPr lang="en-US" dirty="0"/>
              <a:t>Wireless links and network characteristics </a:t>
            </a:r>
          </a:p>
          <a:p>
            <a:pPr>
              <a:buClr>
                <a:schemeClr val="bg1">
                  <a:lumMod val="8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WiFi: 802.11 wireless LANs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21E364E7-3AFB-4087-76B2-840736FE0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22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>
            <a:normAutofit fontScale="90000"/>
          </a:bodyPr>
          <a:lstStyle/>
          <a:p>
            <a:r>
              <a:rPr lang="en-US" dirty="0"/>
              <a:t>Wireless link characteristics: fading (attenuation)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557B6F7-FFAB-CF45-9050-F598CF6820AB}"/>
              </a:ext>
            </a:extLst>
          </p:cNvPr>
          <p:cNvSpPr txBox="1">
            <a:spLocks noChangeArrowheads="1"/>
          </p:cNvSpPr>
          <p:nvPr/>
        </p:nvSpPr>
        <p:spPr>
          <a:xfrm>
            <a:off x="433741" y="1414430"/>
            <a:ext cx="10869259" cy="374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7" lvl="1" indent="0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sz="2800" dirty="0">
                <a:solidFill>
                  <a:srgbClr val="C00000"/>
                </a:solidFill>
              </a:rPr>
              <a:t>Wireless </a:t>
            </a:r>
            <a:r>
              <a:rPr lang="en-US" sz="2800" dirty="0"/>
              <a:t>radio signal attenuates (loses power) as it propagates (free space “path loss”)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ADDFDD-3CF5-A22A-F50F-529BC4411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302" y="3020917"/>
            <a:ext cx="2755900" cy="1816100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1E62C16F-F999-600F-4676-2F748A0FFF20}"/>
              </a:ext>
            </a:extLst>
          </p:cNvPr>
          <p:cNvGrpSpPr/>
          <p:nvPr/>
        </p:nvGrpSpPr>
        <p:grpSpPr>
          <a:xfrm>
            <a:off x="1924776" y="2763553"/>
            <a:ext cx="4094775" cy="1448571"/>
            <a:chOff x="1924776" y="2763553"/>
            <a:chExt cx="4094775" cy="144857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3992289-5B65-1928-CDA5-2E8CFBA7E123}"/>
                </a:ext>
              </a:extLst>
            </p:cNvPr>
            <p:cNvSpPr txBox="1"/>
            <p:nvPr/>
          </p:nvSpPr>
          <p:spPr>
            <a:xfrm>
              <a:off x="1924776" y="2763553"/>
              <a:ext cx="40947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Free space path loss ~ (</a:t>
              </a:r>
              <a:r>
                <a:rPr lang="en-US" sz="2800" i="1" dirty="0"/>
                <a:t>fd</a:t>
              </a:r>
              <a:r>
                <a:rPr lang="en-US" sz="2800" dirty="0"/>
                <a:t>)</a:t>
              </a:r>
              <a:r>
                <a:rPr lang="en-US" sz="2800" baseline="30000" dirty="0"/>
                <a:t>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77B75D-C988-23AB-9954-FB50845321BD}"/>
                </a:ext>
              </a:extLst>
            </p:cNvPr>
            <p:cNvSpPr txBox="1"/>
            <p:nvPr/>
          </p:nvSpPr>
          <p:spPr>
            <a:xfrm>
              <a:off x="3254628" y="3381127"/>
              <a:ext cx="16906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f</a:t>
              </a:r>
              <a:r>
                <a:rPr lang="en-US" sz="2400" dirty="0"/>
                <a:t>: frequency</a:t>
              </a:r>
            </a:p>
            <a:p>
              <a:r>
                <a:rPr lang="en-US" sz="2400" i="1" dirty="0"/>
                <a:t>d</a:t>
              </a:r>
              <a:r>
                <a:rPr lang="en-US" sz="2400" dirty="0"/>
                <a:t>: distance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98A6B95-643E-EABD-75D5-02CB8BDECFCD}"/>
              </a:ext>
            </a:extLst>
          </p:cNvPr>
          <p:cNvGrpSpPr/>
          <p:nvPr/>
        </p:nvGrpSpPr>
        <p:grpSpPr>
          <a:xfrm>
            <a:off x="2999798" y="3391947"/>
            <a:ext cx="5092884" cy="2514310"/>
            <a:chOff x="2999798" y="3391947"/>
            <a:chExt cx="5092884" cy="251431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023E265-D9B3-C9EF-4BEF-2C1E376FC406}"/>
                </a:ext>
              </a:extLst>
            </p:cNvPr>
            <p:cNvCxnSpPr/>
            <p:nvPr/>
          </p:nvCxnSpPr>
          <p:spPr>
            <a:xfrm>
              <a:off x="5546035" y="3391947"/>
              <a:ext cx="0" cy="14965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E886CF2-5BFE-02C8-C773-895AFF72EB03}"/>
                </a:ext>
              </a:extLst>
            </p:cNvPr>
            <p:cNvGrpSpPr/>
            <p:nvPr/>
          </p:nvGrpSpPr>
          <p:grpSpPr>
            <a:xfrm>
              <a:off x="2999798" y="5249300"/>
              <a:ext cx="5092884" cy="656957"/>
              <a:chOff x="4839751" y="4930304"/>
              <a:chExt cx="5092884" cy="656957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C1D407-9BA2-C7D6-E49B-0A8DE40BF36E}"/>
                  </a:ext>
                </a:extLst>
              </p:cNvPr>
              <p:cNvSpPr txBox="1"/>
              <p:nvPr/>
            </p:nvSpPr>
            <p:spPr>
              <a:xfrm>
                <a:off x="4839751" y="4930304"/>
                <a:ext cx="20572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higher frequency or longer distance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E008E2-EA41-C8B3-C1D2-E134B481048B}"/>
                  </a:ext>
                </a:extLst>
              </p:cNvPr>
              <p:cNvSpPr txBox="1"/>
              <p:nvPr/>
            </p:nvSpPr>
            <p:spPr>
              <a:xfrm>
                <a:off x="7973107" y="4940930"/>
                <a:ext cx="19595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larger free space </a:t>
                </a:r>
              </a:p>
              <a:p>
                <a:r>
                  <a:rPr lang="en-US" dirty="0"/>
                  <a:t>path loss</a:t>
                </a:r>
              </a:p>
            </p:txBody>
          </p:sp>
          <p:sp>
            <p:nvSpPr>
              <p:cNvPr id="15" name="Right Arrow 14">
                <a:extLst>
                  <a:ext uri="{FF2B5EF4-FFF2-40B4-BE49-F238E27FC236}">
                    <a16:creationId xmlns:a16="http://schemas.microsoft.com/office/drawing/2014/main" id="{001DDF10-8A10-C376-413D-90EBE12A26FC}"/>
                  </a:ext>
                </a:extLst>
              </p:cNvPr>
              <p:cNvSpPr/>
              <p:nvPr/>
            </p:nvSpPr>
            <p:spPr>
              <a:xfrm>
                <a:off x="6896989" y="5116645"/>
                <a:ext cx="978408" cy="29490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429DC39-0818-E11C-67D0-EA6B1DED6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9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Wireless link characteristics: multipath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AB7767E-A3AF-B615-1E24-16E4721F5562}"/>
              </a:ext>
            </a:extLst>
          </p:cNvPr>
          <p:cNvSpPr txBox="1">
            <a:spLocks noChangeArrowheads="1"/>
          </p:cNvSpPr>
          <p:nvPr/>
        </p:nvSpPr>
        <p:spPr>
          <a:xfrm>
            <a:off x="433741" y="1130543"/>
            <a:ext cx="10869259" cy="1372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7" lvl="1" indent="0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sz="2800" dirty="0">
                <a:solidFill>
                  <a:srgbClr val="C00000"/>
                </a:solidFill>
              </a:rPr>
              <a:t>multipath propagation: </a:t>
            </a:r>
            <a:r>
              <a:rPr lang="en-US" sz="2800" dirty="0"/>
              <a:t>radio signal reflects off objects ground, built environment, arriving at destination at slightly different times</a:t>
            </a:r>
            <a:endParaRPr lang="en-US" dirty="0">
              <a:latin typeface="Gill Sans MT" charset="0"/>
            </a:endParaRPr>
          </a:p>
          <a:p>
            <a:pPr marL="407987" lvl="1" indent="0">
              <a:lnSpc>
                <a:spcPct val="100000"/>
              </a:lnSpc>
              <a:spcBef>
                <a:spcPts val="600"/>
              </a:spcBef>
              <a:buNone/>
              <a:defRPr/>
            </a:pPr>
            <a:endParaRPr lang="en-US" sz="2800" dirty="0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C7163DF3-8582-3897-7E78-9CCFD3ABC4B8}"/>
              </a:ext>
            </a:extLst>
          </p:cNvPr>
          <p:cNvGrpSpPr/>
          <p:nvPr/>
        </p:nvGrpSpPr>
        <p:grpSpPr>
          <a:xfrm flipH="1">
            <a:off x="5760437" y="4298161"/>
            <a:ext cx="1120967" cy="365125"/>
            <a:chOff x="8493165" y="2029804"/>
            <a:chExt cx="849312" cy="226109"/>
          </a:xfrm>
        </p:grpSpPr>
        <p:pic>
          <p:nvPicPr>
            <p:cNvPr id="263" name="Picture 603" descr="car_icon_small">
              <a:extLst>
                <a:ext uri="{FF2B5EF4-FFF2-40B4-BE49-F238E27FC236}">
                  <a16:creationId xmlns:a16="http://schemas.microsoft.com/office/drawing/2014/main" id="{6ED5674B-43DC-9997-C361-FC9D338199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4" name="Picture 1017" descr="antenna_stylized">
              <a:extLst>
                <a:ext uri="{FF2B5EF4-FFF2-40B4-BE49-F238E27FC236}">
                  <a16:creationId xmlns:a16="http://schemas.microsoft.com/office/drawing/2014/main" id="{03F97D3A-958E-566F-68F2-CECAE6D76F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175F49D0-0D01-256A-0CD7-B6B6CF0BEC23}"/>
              </a:ext>
            </a:extLst>
          </p:cNvPr>
          <p:cNvGrpSpPr/>
          <p:nvPr/>
        </p:nvGrpSpPr>
        <p:grpSpPr>
          <a:xfrm>
            <a:off x="4055467" y="3827615"/>
            <a:ext cx="457200" cy="848265"/>
            <a:chOff x="2392033" y="2938550"/>
            <a:chExt cx="457200" cy="848265"/>
          </a:xfrm>
        </p:grpSpPr>
        <p:pic>
          <p:nvPicPr>
            <p:cNvPr id="59" name="Picture 799" descr="cell_tower_radiation copy">
              <a:extLst>
                <a:ext uri="{FF2B5EF4-FFF2-40B4-BE49-F238E27FC236}">
                  <a16:creationId xmlns:a16="http://schemas.microsoft.com/office/drawing/2014/main" id="{78B7D071-EBD1-94DA-3C10-8A06472D25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2033" y="2938550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Oval 800">
              <a:extLst>
                <a:ext uri="{FF2B5EF4-FFF2-40B4-BE49-F238E27FC236}">
                  <a16:creationId xmlns:a16="http://schemas.microsoft.com/office/drawing/2014/main" id="{66E36809-A4F1-E415-7E26-9AB8223F2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5708" y="3073378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grpSp>
          <p:nvGrpSpPr>
            <p:cNvPr id="294" name="Group 783">
              <a:extLst>
                <a:ext uri="{FF2B5EF4-FFF2-40B4-BE49-F238E27FC236}">
                  <a16:creationId xmlns:a16="http://schemas.microsoft.com/office/drawing/2014/main" id="{751CDA7E-472F-5EE3-F8F6-9C85ABF2F8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4451" y="3089758"/>
              <a:ext cx="260874" cy="697057"/>
              <a:chOff x="3130" y="3288"/>
              <a:chExt cx="410" cy="742"/>
            </a:xfrm>
          </p:grpSpPr>
          <p:sp>
            <p:nvSpPr>
              <p:cNvPr id="441" name="Line 270">
                <a:extLst>
                  <a:ext uri="{FF2B5EF4-FFF2-40B4-BE49-F238E27FC236}">
                    <a16:creationId xmlns:a16="http://schemas.microsoft.com/office/drawing/2014/main" id="{F17E4B8D-DFDF-CAC6-A143-30AE3A3E02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2" name="Line 271">
                <a:extLst>
                  <a:ext uri="{FF2B5EF4-FFF2-40B4-BE49-F238E27FC236}">
                    <a16:creationId xmlns:a16="http://schemas.microsoft.com/office/drawing/2014/main" id="{791ACE4A-5DEE-6DB5-66DC-09E2FB53B4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3" name="Line 272">
                <a:extLst>
                  <a:ext uri="{FF2B5EF4-FFF2-40B4-BE49-F238E27FC236}">
                    <a16:creationId xmlns:a16="http://schemas.microsoft.com/office/drawing/2014/main" id="{42AECBF6-97A8-731D-EFC1-08DEC004E5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4" name="Line 273">
                <a:extLst>
                  <a:ext uri="{FF2B5EF4-FFF2-40B4-BE49-F238E27FC236}">
                    <a16:creationId xmlns:a16="http://schemas.microsoft.com/office/drawing/2014/main" id="{14C9C70F-D6DA-CE9A-5A1A-892678CDB7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5" name="Line 274">
                <a:extLst>
                  <a:ext uri="{FF2B5EF4-FFF2-40B4-BE49-F238E27FC236}">
                    <a16:creationId xmlns:a16="http://schemas.microsoft.com/office/drawing/2014/main" id="{F6ECA830-1C69-A8CB-96F2-2192A53248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6" name="Line 275">
                <a:extLst>
                  <a:ext uri="{FF2B5EF4-FFF2-40B4-BE49-F238E27FC236}">
                    <a16:creationId xmlns:a16="http://schemas.microsoft.com/office/drawing/2014/main" id="{C2F3E90C-F8AB-633D-6DF8-C08D3334DF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7" name="Line 276">
                <a:extLst>
                  <a:ext uri="{FF2B5EF4-FFF2-40B4-BE49-F238E27FC236}">
                    <a16:creationId xmlns:a16="http://schemas.microsoft.com/office/drawing/2014/main" id="{8B2D4235-76EF-6619-6ABB-5BA101A8F4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8" name="Line 277">
                <a:extLst>
                  <a:ext uri="{FF2B5EF4-FFF2-40B4-BE49-F238E27FC236}">
                    <a16:creationId xmlns:a16="http://schemas.microsoft.com/office/drawing/2014/main" id="{9CC57805-653E-1AF4-CB55-910DFF482C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9" name="Line 278">
                <a:extLst>
                  <a:ext uri="{FF2B5EF4-FFF2-40B4-BE49-F238E27FC236}">
                    <a16:creationId xmlns:a16="http://schemas.microsoft.com/office/drawing/2014/main" id="{08942CFD-69B5-19E2-A662-8E307C7ABD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0" name="Line 279">
                <a:extLst>
                  <a:ext uri="{FF2B5EF4-FFF2-40B4-BE49-F238E27FC236}">
                    <a16:creationId xmlns:a16="http://schemas.microsoft.com/office/drawing/2014/main" id="{B06C3075-4737-C73A-65B2-1FEC2F4BE7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1" name="Line 280">
                <a:extLst>
                  <a:ext uri="{FF2B5EF4-FFF2-40B4-BE49-F238E27FC236}">
                    <a16:creationId xmlns:a16="http://schemas.microsoft.com/office/drawing/2014/main" id="{2F686B90-F1EA-85A2-F8C9-2336A9D0B8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2" name="Line 281">
                <a:extLst>
                  <a:ext uri="{FF2B5EF4-FFF2-40B4-BE49-F238E27FC236}">
                    <a16:creationId xmlns:a16="http://schemas.microsoft.com/office/drawing/2014/main" id="{1964F2B7-34E7-5B6C-3EA7-20276C4F3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3" name="Line 282">
                <a:extLst>
                  <a:ext uri="{FF2B5EF4-FFF2-40B4-BE49-F238E27FC236}">
                    <a16:creationId xmlns:a16="http://schemas.microsoft.com/office/drawing/2014/main" id="{6676524B-8638-C41B-4C8B-07C943BDD4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4" name="Line 283">
                <a:extLst>
                  <a:ext uri="{FF2B5EF4-FFF2-40B4-BE49-F238E27FC236}">
                    <a16:creationId xmlns:a16="http://schemas.microsoft.com/office/drawing/2014/main" id="{13EF8D29-EF5E-3F38-7C10-5D0FE81D97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5" name="Line 284">
                <a:extLst>
                  <a:ext uri="{FF2B5EF4-FFF2-40B4-BE49-F238E27FC236}">
                    <a16:creationId xmlns:a16="http://schemas.microsoft.com/office/drawing/2014/main" id="{4A09CA93-38FB-076B-BE2C-7E448B0583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pic>
        <p:nvPicPr>
          <p:cNvPr id="460" name="Picture 459">
            <a:extLst>
              <a:ext uri="{FF2B5EF4-FFF2-40B4-BE49-F238E27FC236}">
                <a16:creationId xmlns:a16="http://schemas.microsoft.com/office/drawing/2014/main" id="{9D969351-9DBB-D5B0-0D6F-351526A9B2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5575" y="2466372"/>
            <a:ext cx="1034924" cy="1287905"/>
          </a:xfrm>
          <a:prstGeom prst="rect">
            <a:avLst/>
          </a:prstGeom>
        </p:spPr>
      </p:pic>
      <p:pic>
        <p:nvPicPr>
          <p:cNvPr id="461" name="Picture 460">
            <a:extLst>
              <a:ext uri="{FF2B5EF4-FFF2-40B4-BE49-F238E27FC236}">
                <a16:creationId xmlns:a16="http://schemas.microsoft.com/office/drawing/2014/main" id="{D32EC732-52D6-C783-8C36-D5F33C913B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0171" y="3335979"/>
            <a:ext cx="1430167" cy="1127120"/>
          </a:xfrm>
          <a:prstGeom prst="rect">
            <a:avLst/>
          </a:prstGeom>
        </p:spPr>
      </p:pic>
      <p:sp>
        <p:nvSpPr>
          <p:cNvPr id="462" name="Freeform 461">
            <a:extLst>
              <a:ext uri="{FF2B5EF4-FFF2-40B4-BE49-F238E27FC236}">
                <a16:creationId xmlns:a16="http://schemas.microsoft.com/office/drawing/2014/main" id="{D2672AE7-FDD2-D557-2F8E-6CD10CFC3972}"/>
              </a:ext>
            </a:extLst>
          </p:cNvPr>
          <p:cNvSpPr/>
          <p:nvPr/>
        </p:nvSpPr>
        <p:spPr>
          <a:xfrm>
            <a:off x="4332157" y="3478655"/>
            <a:ext cx="2358765" cy="778552"/>
          </a:xfrm>
          <a:custGeom>
            <a:avLst/>
            <a:gdLst>
              <a:gd name="connsiteX0" fmla="*/ 0 w 2263515"/>
              <a:gd name="connsiteY0" fmla="*/ 824459 h 1064302"/>
              <a:gd name="connsiteX1" fmla="*/ 2263515 w 2263515"/>
              <a:gd name="connsiteY1" fmla="*/ 0 h 1064302"/>
              <a:gd name="connsiteX2" fmla="*/ 1933732 w 2263515"/>
              <a:gd name="connsiteY2" fmla="*/ 1064302 h 1064302"/>
              <a:gd name="connsiteX0" fmla="*/ 0 w 2358765"/>
              <a:gd name="connsiteY0" fmla="*/ 538709 h 778552"/>
              <a:gd name="connsiteX1" fmla="*/ 2358765 w 2358765"/>
              <a:gd name="connsiteY1" fmla="*/ 0 h 778552"/>
              <a:gd name="connsiteX2" fmla="*/ 1933732 w 2358765"/>
              <a:gd name="connsiteY2" fmla="*/ 778552 h 778552"/>
              <a:gd name="connsiteX0" fmla="*/ 0 w 2358765"/>
              <a:gd name="connsiteY0" fmla="*/ 538709 h 778552"/>
              <a:gd name="connsiteX1" fmla="*/ 2358765 w 2358765"/>
              <a:gd name="connsiteY1" fmla="*/ 0 h 778552"/>
              <a:gd name="connsiteX2" fmla="*/ 1933732 w 2358765"/>
              <a:gd name="connsiteY2" fmla="*/ 778552 h 778552"/>
              <a:gd name="connsiteX0" fmla="*/ 0 w 2358765"/>
              <a:gd name="connsiteY0" fmla="*/ 538709 h 778552"/>
              <a:gd name="connsiteX1" fmla="*/ 2358765 w 2358765"/>
              <a:gd name="connsiteY1" fmla="*/ 0 h 778552"/>
              <a:gd name="connsiteX2" fmla="*/ 1933732 w 2358765"/>
              <a:gd name="connsiteY2" fmla="*/ 778552 h 778552"/>
              <a:gd name="connsiteX0" fmla="*/ 0 w 2358765"/>
              <a:gd name="connsiteY0" fmla="*/ 538709 h 778552"/>
              <a:gd name="connsiteX1" fmla="*/ 2358765 w 2358765"/>
              <a:gd name="connsiteY1" fmla="*/ 0 h 778552"/>
              <a:gd name="connsiteX2" fmla="*/ 1933732 w 2358765"/>
              <a:gd name="connsiteY2" fmla="*/ 778552 h 778552"/>
              <a:gd name="connsiteX0" fmla="*/ 0 w 2358765"/>
              <a:gd name="connsiteY0" fmla="*/ 538709 h 778552"/>
              <a:gd name="connsiteX1" fmla="*/ 2358765 w 2358765"/>
              <a:gd name="connsiteY1" fmla="*/ 0 h 778552"/>
              <a:gd name="connsiteX2" fmla="*/ 1933732 w 2358765"/>
              <a:gd name="connsiteY2" fmla="*/ 778552 h 778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8765" h="778552">
                <a:moveTo>
                  <a:pt x="0" y="538709"/>
                </a:moveTo>
                <a:lnTo>
                  <a:pt x="2358765" y="0"/>
                </a:lnTo>
                <a:cubicBezTo>
                  <a:pt x="2036989" y="612080"/>
                  <a:pt x="2323611" y="78563"/>
                  <a:pt x="1933732" y="778552"/>
                </a:cubicBezTo>
              </a:path>
            </a:pathLst>
          </a:custGeom>
          <a:noFill/>
          <a:ln w="25400">
            <a:solidFill>
              <a:srgbClr val="CC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3" name="Freeform 462">
            <a:extLst>
              <a:ext uri="{FF2B5EF4-FFF2-40B4-BE49-F238E27FC236}">
                <a16:creationId xmlns:a16="http://schemas.microsoft.com/office/drawing/2014/main" id="{DE1B1550-C495-966D-A5F2-CC17AB4D5476}"/>
              </a:ext>
            </a:extLst>
          </p:cNvPr>
          <p:cNvSpPr/>
          <p:nvPr/>
        </p:nvSpPr>
        <p:spPr>
          <a:xfrm>
            <a:off x="4400550" y="4019550"/>
            <a:ext cx="4133850" cy="342900"/>
          </a:xfrm>
          <a:custGeom>
            <a:avLst/>
            <a:gdLst>
              <a:gd name="connsiteX0" fmla="*/ 0 w 4133850"/>
              <a:gd name="connsiteY0" fmla="*/ 0 h 342900"/>
              <a:gd name="connsiteX1" fmla="*/ 4133850 w 4133850"/>
              <a:gd name="connsiteY1" fmla="*/ 171450 h 342900"/>
              <a:gd name="connsiteX2" fmla="*/ 2305050 w 4133850"/>
              <a:gd name="connsiteY2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3850" h="342900">
                <a:moveTo>
                  <a:pt x="0" y="0"/>
                </a:moveTo>
                <a:lnTo>
                  <a:pt x="4133850" y="171450"/>
                </a:lnTo>
                <a:lnTo>
                  <a:pt x="2305050" y="342900"/>
                </a:lnTo>
              </a:path>
            </a:pathLst>
          </a:custGeom>
          <a:noFill/>
          <a:ln w="254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5" name="Straight Arrow Connector 464">
            <a:extLst>
              <a:ext uri="{FF2B5EF4-FFF2-40B4-BE49-F238E27FC236}">
                <a16:creationId xmlns:a16="http://schemas.microsoft.com/office/drawing/2014/main" id="{01B2E45D-7B77-590F-F0E0-7C98865A067F}"/>
              </a:ext>
            </a:extLst>
          </p:cNvPr>
          <p:cNvCxnSpPr>
            <a:stCxn id="462" idx="0"/>
          </p:cNvCxnSpPr>
          <p:nvPr/>
        </p:nvCxnSpPr>
        <p:spPr>
          <a:xfrm>
            <a:off x="4332157" y="4017364"/>
            <a:ext cx="1569676" cy="37011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TextBox 465">
            <a:extLst>
              <a:ext uri="{FF2B5EF4-FFF2-40B4-BE49-F238E27FC236}">
                <a16:creationId xmlns:a16="http://schemas.microsoft.com/office/drawing/2014/main" id="{2BA97D04-E685-871B-A52A-8D53972A5F88}"/>
              </a:ext>
            </a:extLst>
          </p:cNvPr>
          <p:cNvSpPr txBox="1"/>
          <p:nvPr/>
        </p:nvSpPr>
        <p:spPr>
          <a:xfrm>
            <a:off x="4557334" y="4277690"/>
            <a:ext cx="1072666" cy="441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line of sight </a:t>
            </a:r>
          </a:p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(LOS) path</a:t>
            </a: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F625F961-6209-4343-89DD-6AB099FC92F3}"/>
              </a:ext>
            </a:extLst>
          </p:cNvPr>
          <p:cNvSpPr txBox="1"/>
          <p:nvPr/>
        </p:nvSpPr>
        <p:spPr>
          <a:xfrm>
            <a:off x="5411653" y="3260795"/>
            <a:ext cx="1212641" cy="268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rgbClr val="CC0000"/>
                </a:solidFill>
              </a:rPr>
              <a:t>reflected path</a:t>
            </a: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3525C1E0-5E56-0EB3-A4A2-63BDC2CE5932}"/>
              </a:ext>
            </a:extLst>
          </p:cNvPr>
          <p:cNvSpPr txBox="1"/>
          <p:nvPr/>
        </p:nvSpPr>
        <p:spPr>
          <a:xfrm>
            <a:off x="7153237" y="4338503"/>
            <a:ext cx="1212641" cy="268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rgbClr val="7030A0"/>
                </a:solidFill>
              </a:rPr>
              <a:t>reflected</a:t>
            </a:r>
            <a:r>
              <a:rPr lang="en-US" sz="1400" dirty="0">
                <a:solidFill>
                  <a:srgbClr val="0000A3"/>
                </a:solidFill>
              </a:rPr>
              <a:t> path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69C25D3-3B3E-DFF1-9DE4-D4C1E6D4F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08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Wireless link characteristics: multipath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557B6F7-FFAB-CF45-9050-F598CF6820AB}"/>
              </a:ext>
            </a:extLst>
          </p:cNvPr>
          <p:cNvSpPr txBox="1">
            <a:spLocks noChangeArrowheads="1"/>
          </p:cNvSpPr>
          <p:nvPr/>
        </p:nvSpPr>
        <p:spPr>
          <a:xfrm>
            <a:off x="433741" y="1130543"/>
            <a:ext cx="10869259" cy="1372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7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multipath propagation: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radio signal reflects off objects ground, built environment, arriving at destination at slightly different times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+mn-ea"/>
              <a:cs typeface="+mn-cs"/>
            </a:endParaRPr>
          </a:p>
          <a:p>
            <a:pPr marL="407987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AC6375-0CE5-2A21-E9E0-1C3FDC55F6E2}"/>
              </a:ext>
            </a:extLst>
          </p:cNvPr>
          <p:cNvCxnSpPr>
            <a:cxnSpLocks/>
          </p:cNvCxnSpPr>
          <p:nvPr/>
        </p:nvCxnSpPr>
        <p:spPr>
          <a:xfrm>
            <a:off x="2725647" y="5246002"/>
            <a:ext cx="1576978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9D9B310-BD4D-4FB2-2ACC-0676A025BD5D}"/>
              </a:ext>
            </a:extLst>
          </p:cNvPr>
          <p:cNvSpPr txBox="1"/>
          <p:nvPr/>
        </p:nvSpPr>
        <p:spPr>
          <a:xfrm>
            <a:off x="2651431" y="5258429"/>
            <a:ext cx="1725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coherence 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545AE-4562-A983-A277-617194C33FEA}"/>
              </a:ext>
            </a:extLst>
          </p:cNvPr>
          <p:cNvSpPr txBox="1"/>
          <p:nvPr/>
        </p:nvSpPr>
        <p:spPr>
          <a:xfrm>
            <a:off x="6953250" y="2220874"/>
            <a:ext cx="49667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Coherence time: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amount of time bit is present in channel to be received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influences maximum possible transmission rate, since coherence times can not overlap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inversely proportional to</a:t>
            </a:r>
          </a:p>
          <a:p>
            <a:pPr marL="74295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frequency</a:t>
            </a:r>
          </a:p>
          <a:p>
            <a:pPr marL="74295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receiver velocity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48AF5A5-B067-526D-4F78-449DE705F24D}"/>
              </a:ext>
            </a:extLst>
          </p:cNvPr>
          <p:cNvSpPr/>
          <p:nvPr/>
        </p:nvSpPr>
        <p:spPr>
          <a:xfrm>
            <a:off x="2076805" y="3046250"/>
            <a:ext cx="200025" cy="644526"/>
          </a:xfrm>
          <a:custGeom>
            <a:avLst/>
            <a:gdLst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9842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0025"/>
              <a:gd name="connsiteY0" fmla="*/ 644525 h 644525"/>
              <a:gd name="connsiteX1" fmla="*/ 88900 w 200025"/>
              <a:gd name="connsiteY1" fmla="*/ 0 h 644525"/>
              <a:gd name="connsiteX2" fmla="*/ 200025 w 200025"/>
              <a:gd name="connsiteY2" fmla="*/ 644525 h 644525"/>
              <a:gd name="connsiteX3" fmla="*/ 0 w 200025"/>
              <a:gd name="connsiteY3" fmla="*/ 644525 h 644525"/>
              <a:gd name="connsiteX0" fmla="*/ 0 w 200025"/>
              <a:gd name="connsiteY0" fmla="*/ 644526 h 644526"/>
              <a:gd name="connsiteX1" fmla="*/ 88900 w 200025"/>
              <a:gd name="connsiteY1" fmla="*/ 1 h 644526"/>
              <a:gd name="connsiteX2" fmla="*/ 200025 w 200025"/>
              <a:gd name="connsiteY2" fmla="*/ 644526 h 644526"/>
              <a:gd name="connsiteX3" fmla="*/ 0 w 200025"/>
              <a:gd name="connsiteY3" fmla="*/ 644526 h 644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25" h="644526">
                <a:moveTo>
                  <a:pt x="0" y="644526"/>
                </a:moveTo>
                <a:cubicBezTo>
                  <a:pt x="35983" y="482601"/>
                  <a:pt x="-55033" y="1"/>
                  <a:pt x="88900" y="1"/>
                </a:cubicBezTo>
                <a:cubicBezTo>
                  <a:pt x="225425" y="-1057"/>
                  <a:pt x="161925" y="455084"/>
                  <a:pt x="200025" y="644526"/>
                </a:cubicBezTo>
                <a:lnTo>
                  <a:pt x="0" y="644526"/>
                </a:lnTo>
                <a:close/>
              </a:path>
            </a:pathLst>
          </a:custGeom>
          <a:solidFill>
            <a:srgbClr val="0000A3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A3D21B0-18C7-7B16-24D4-D15F7CA420FA}"/>
              </a:ext>
            </a:extLst>
          </p:cNvPr>
          <p:cNvSpPr/>
          <p:nvPr/>
        </p:nvSpPr>
        <p:spPr>
          <a:xfrm>
            <a:off x="3648430" y="3042494"/>
            <a:ext cx="200025" cy="644526"/>
          </a:xfrm>
          <a:custGeom>
            <a:avLst/>
            <a:gdLst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9842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0025"/>
              <a:gd name="connsiteY0" fmla="*/ 644525 h 644525"/>
              <a:gd name="connsiteX1" fmla="*/ 88900 w 200025"/>
              <a:gd name="connsiteY1" fmla="*/ 0 h 644525"/>
              <a:gd name="connsiteX2" fmla="*/ 200025 w 200025"/>
              <a:gd name="connsiteY2" fmla="*/ 644525 h 644525"/>
              <a:gd name="connsiteX3" fmla="*/ 0 w 200025"/>
              <a:gd name="connsiteY3" fmla="*/ 644525 h 644525"/>
              <a:gd name="connsiteX0" fmla="*/ 0 w 200025"/>
              <a:gd name="connsiteY0" fmla="*/ 644526 h 644526"/>
              <a:gd name="connsiteX1" fmla="*/ 88900 w 200025"/>
              <a:gd name="connsiteY1" fmla="*/ 1 h 644526"/>
              <a:gd name="connsiteX2" fmla="*/ 200025 w 200025"/>
              <a:gd name="connsiteY2" fmla="*/ 644526 h 644526"/>
              <a:gd name="connsiteX3" fmla="*/ 0 w 200025"/>
              <a:gd name="connsiteY3" fmla="*/ 644526 h 644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25" h="644526">
                <a:moveTo>
                  <a:pt x="0" y="644526"/>
                </a:moveTo>
                <a:cubicBezTo>
                  <a:pt x="35983" y="482601"/>
                  <a:pt x="-55033" y="1"/>
                  <a:pt x="88900" y="1"/>
                </a:cubicBezTo>
                <a:cubicBezTo>
                  <a:pt x="225425" y="-1057"/>
                  <a:pt x="161925" y="455084"/>
                  <a:pt x="200025" y="644526"/>
                </a:cubicBezTo>
                <a:lnTo>
                  <a:pt x="0" y="644526"/>
                </a:lnTo>
                <a:close/>
              </a:path>
            </a:pathLst>
          </a:custGeom>
          <a:solidFill>
            <a:srgbClr val="0000A3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737B68-3FCF-6B41-C272-5BAED2A5B688}"/>
              </a:ext>
            </a:extLst>
          </p:cNvPr>
          <p:cNvSpPr txBox="1"/>
          <p:nvPr/>
        </p:nvSpPr>
        <p:spPr>
          <a:xfrm>
            <a:off x="844266" y="3181501"/>
            <a:ext cx="1042145" cy="441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transmitted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pulses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A80B1F-938A-244C-2B6A-94DE5B3F612A}"/>
              </a:ext>
            </a:extLst>
          </p:cNvPr>
          <p:cNvSpPr txBox="1"/>
          <p:nvPr/>
        </p:nvSpPr>
        <p:spPr>
          <a:xfrm>
            <a:off x="936223" y="4588478"/>
            <a:ext cx="805733" cy="441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received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pulse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AE422FF-7F2C-B25B-A003-F1254A01CB47}"/>
              </a:ext>
            </a:extLst>
          </p:cNvPr>
          <p:cNvGrpSpPr/>
          <p:nvPr/>
        </p:nvGrpSpPr>
        <p:grpSpPr>
          <a:xfrm>
            <a:off x="2101932" y="3705101"/>
            <a:ext cx="1680259" cy="1401289"/>
            <a:chOff x="2101932" y="3705101"/>
            <a:chExt cx="1680259" cy="1401289"/>
          </a:xfrm>
        </p:grpSpPr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1EF99848-80E6-28F5-1478-85540401DD8D}"/>
                </a:ext>
              </a:extLst>
            </p:cNvPr>
            <p:cNvSpPr/>
            <p:nvPr/>
          </p:nvSpPr>
          <p:spPr>
            <a:xfrm>
              <a:off x="2101932" y="3705101"/>
              <a:ext cx="1603169" cy="1401289"/>
            </a:xfrm>
            <a:custGeom>
              <a:avLst/>
              <a:gdLst>
                <a:gd name="connsiteX0" fmla="*/ 629393 w 1603169"/>
                <a:gd name="connsiteY0" fmla="*/ 1377538 h 1401289"/>
                <a:gd name="connsiteX1" fmla="*/ 0 w 1603169"/>
                <a:gd name="connsiteY1" fmla="*/ 0 h 1401289"/>
                <a:gd name="connsiteX2" fmla="*/ 201881 w 1603169"/>
                <a:gd name="connsiteY2" fmla="*/ 0 h 1401289"/>
                <a:gd name="connsiteX3" fmla="*/ 1555668 w 1603169"/>
                <a:gd name="connsiteY3" fmla="*/ 1045029 h 1401289"/>
                <a:gd name="connsiteX4" fmla="*/ 1603169 w 1603169"/>
                <a:gd name="connsiteY4" fmla="*/ 1401289 h 1401289"/>
                <a:gd name="connsiteX5" fmla="*/ 629393 w 1603169"/>
                <a:gd name="connsiteY5" fmla="*/ 1377538 h 140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3169" h="1401289">
                  <a:moveTo>
                    <a:pt x="629393" y="1377538"/>
                  </a:moveTo>
                  <a:lnTo>
                    <a:pt x="0" y="0"/>
                  </a:lnTo>
                  <a:lnTo>
                    <a:pt x="201881" y="0"/>
                  </a:lnTo>
                  <a:lnTo>
                    <a:pt x="1555668" y="1045029"/>
                  </a:lnTo>
                  <a:lnTo>
                    <a:pt x="1603169" y="1401289"/>
                  </a:lnTo>
                  <a:lnTo>
                    <a:pt x="629393" y="137753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7010563-B53D-5A8B-2237-96D04929E5AB}"/>
                </a:ext>
              </a:extLst>
            </p:cNvPr>
            <p:cNvGrpSpPr/>
            <p:nvPr/>
          </p:nvGrpSpPr>
          <p:grpSpPr>
            <a:xfrm>
              <a:off x="2720845" y="4574226"/>
              <a:ext cx="961407" cy="523875"/>
              <a:chOff x="1978510" y="4514850"/>
              <a:chExt cx="961407" cy="523875"/>
            </a:xfrm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78BB6F1-7563-9DE9-1193-B7E0251604CA}"/>
                  </a:ext>
                </a:extLst>
              </p:cNvPr>
              <p:cNvSpPr/>
              <p:nvPr/>
            </p:nvSpPr>
            <p:spPr>
              <a:xfrm>
                <a:off x="1978510" y="4514850"/>
                <a:ext cx="200025" cy="523875"/>
              </a:xfrm>
              <a:custGeom>
                <a:avLst/>
                <a:gdLst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9842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0025"/>
                  <a:gd name="connsiteY0" fmla="*/ 644525 h 644525"/>
                  <a:gd name="connsiteX1" fmla="*/ 88900 w 200025"/>
                  <a:gd name="connsiteY1" fmla="*/ 0 h 644525"/>
                  <a:gd name="connsiteX2" fmla="*/ 200025 w 200025"/>
                  <a:gd name="connsiteY2" fmla="*/ 644525 h 644525"/>
                  <a:gd name="connsiteX3" fmla="*/ 0 w 200025"/>
                  <a:gd name="connsiteY3" fmla="*/ 644525 h 644525"/>
                  <a:gd name="connsiteX0" fmla="*/ 0 w 200025"/>
                  <a:gd name="connsiteY0" fmla="*/ 644526 h 644526"/>
                  <a:gd name="connsiteX1" fmla="*/ 88900 w 200025"/>
                  <a:gd name="connsiteY1" fmla="*/ 1 h 644526"/>
                  <a:gd name="connsiteX2" fmla="*/ 200025 w 200025"/>
                  <a:gd name="connsiteY2" fmla="*/ 644526 h 644526"/>
                  <a:gd name="connsiteX3" fmla="*/ 0 w 200025"/>
                  <a:gd name="connsiteY3" fmla="*/ 644526 h 644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644526">
                    <a:moveTo>
                      <a:pt x="0" y="644526"/>
                    </a:moveTo>
                    <a:cubicBezTo>
                      <a:pt x="35983" y="482601"/>
                      <a:pt x="-55033" y="1"/>
                      <a:pt x="88900" y="1"/>
                    </a:cubicBezTo>
                    <a:cubicBezTo>
                      <a:pt x="225425" y="-1057"/>
                      <a:pt x="161925" y="455084"/>
                      <a:pt x="200025" y="644526"/>
                    </a:cubicBezTo>
                    <a:lnTo>
                      <a:pt x="0" y="644526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7C26B72-170E-567B-2F63-AD5DBB7AD5BA}"/>
                  </a:ext>
                </a:extLst>
              </p:cNvPr>
              <p:cNvSpPr/>
              <p:nvPr/>
            </p:nvSpPr>
            <p:spPr>
              <a:xfrm>
                <a:off x="2359510" y="4775201"/>
                <a:ext cx="164615" cy="263523"/>
              </a:xfrm>
              <a:custGeom>
                <a:avLst/>
                <a:gdLst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9842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0025"/>
                  <a:gd name="connsiteY0" fmla="*/ 644525 h 644525"/>
                  <a:gd name="connsiteX1" fmla="*/ 88900 w 200025"/>
                  <a:gd name="connsiteY1" fmla="*/ 0 h 644525"/>
                  <a:gd name="connsiteX2" fmla="*/ 200025 w 200025"/>
                  <a:gd name="connsiteY2" fmla="*/ 644525 h 644525"/>
                  <a:gd name="connsiteX3" fmla="*/ 0 w 200025"/>
                  <a:gd name="connsiteY3" fmla="*/ 644525 h 644525"/>
                  <a:gd name="connsiteX0" fmla="*/ 0 w 200025"/>
                  <a:gd name="connsiteY0" fmla="*/ 644526 h 644526"/>
                  <a:gd name="connsiteX1" fmla="*/ 88900 w 200025"/>
                  <a:gd name="connsiteY1" fmla="*/ 1 h 644526"/>
                  <a:gd name="connsiteX2" fmla="*/ 200025 w 200025"/>
                  <a:gd name="connsiteY2" fmla="*/ 644526 h 644526"/>
                  <a:gd name="connsiteX3" fmla="*/ 0 w 200025"/>
                  <a:gd name="connsiteY3" fmla="*/ 644526 h 644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644526">
                    <a:moveTo>
                      <a:pt x="0" y="644526"/>
                    </a:moveTo>
                    <a:cubicBezTo>
                      <a:pt x="35983" y="482601"/>
                      <a:pt x="-55033" y="1"/>
                      <a:pt x="88900" y="1"/>
                    </a:cubicBezTo>
                    <a:cubicBezTo>
                      <a:pt x="225425" y="-1057"/>
                      <a:pt x="161925" y="455084"/>
                      <a:pt x="200025" y="644526"/>
                    </a:cubicBezTo>
                    <a:lnTo>
                      <a:pt x="0" y="644526"/>
                    </a:lnTo>
                    <a:close/>
                  </a:path>
                </a:pathLst>
              </a:custGeom>
              <a:solidFill>
                <a:srgbClr val="CC0000"/>
              </a:solidFill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E2A91B7-F240-C413-E490-4DF85521D437}"/>
                  </a:ext>
                </a:extLst>
              </p:cNvPr>
              <p:cNvSpPr/>
              <p:nvPr/>
            </p:nvSpPr>
            <p:spPr>
              <a:xfrm>
                <a:off x="2739892" y="4654563"/>
                <a:ext cx="200025" cy="384162"/>
              </a:xfrm>
              <a:custGeom>
                <a:avLst/>
                <a:gdLst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9842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0025"/>
                  <a:gd name="connsiteY0" fmla="*/ 644525 h 644525"/>
                  <a:gd name="connsiteX1" fmla="*/ 88900 w 200025"/>
                  <a:gd name="connsiteY1" fmla="*/ 0 h 644525"/>
                  <a:gd name="connsiteX2" fmla="*/ 200025 w 200025"/>
                  <a:gd name="connsiteY2" fmla="*/ 644525 h 644525"/>
                  <a:gd name="connsiteX3" fmla="*/ 0 w 200025"/>
                  <a:gd name="connsiteY3" fmla="*/ 644525 h 644525"/>
                  <a:gd name="connsiteX0" fmla="*/ 0 w 200025"/>
                  <a:gd name="connsiteY0" fmla="*/ 644526 h 644526"/>
                  <a:gd name="connsiteX1" fmla="*/ 88900 w 200025"/>
                  <a:gd name="connsiteY1" fmla="*/ 1 h 644526"/>
                  <a:gd name="connsiteX2" fmla="*/ 200025 w 200025"/>
                  <a:gd name="connsiteY2" fmla="*/ 644526 h 644526"/>
                  <a:gd name="connsiteX3" fmla="*/ 0 w 200025"/>
                  <a:gd name="connsiteY3" fmla="*/ 644526 h 644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644526">
                    <a:moveTo>
                      <a:pt x="0" y="644526"/>
                    </a:moveTo>
                    <a:cubicBezTo>
                      <a:pt x="35983" y="482601"/>
                      <a:pt x="-55033" y="1"/>
                      <a:pt x="88900" y="1"/>
                    </a:cubicBezTo>
                    <a:cubicBezTo>
                      <a:pt x="225425" y="-1057"/>
                      <a:pt x="161925" y="455084"/>
                      <a:pt x="200025" y="644526"/>
                    </a:cubicBezTo>
                    <a:lnTo>
                      <a:pt x="0" y="644526"/>
                    </a:lnTo>
                    <a:close/>
                  </a:path>
                </a:pathLst>
              </a:custGeom>
              <a:solidFill>
                <a:srgbClr val="7030A0"/>
              </a:solidFill>
              <a:ln w="63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F1ED6F0-ED81-2167-C837-6C9B418AAA40}"/>
                </a:ext>
              </a:extLst>
            </p:cNvPr>
            <p:cNvSpPr txBox="1"/>
            <p:nvPr/>
          </p:nvSpPr>
          <p:spPr>
            <a:xfrm>
              <a:off x="2433935" y="4150072"/>
              <a:ext cx="737702" cy="3665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received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LOS pulse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661DFEE-1044-E444-F262-AAEE92095C97}"/>
                </a:ext>
              </a:extLst>
            </p:cNvPr>
            <p:cNvGrpSpPr/>
            <p:nvPr/>
          </p:nvGrpSpPr>
          <p:grpSpPr>
            <a:xfrm>
              <a:off x="3039680" y="4062256"/>
              <a:ext cx="742511" cy="650098"/>
              <a:chOff x="2297345" y="4002880"/>
              <a:chExt cx="742511" cy="650098"/>
            </a:xfrm>
          </p:grpSpPr>
          <p:sp>
            <p:nvSpPr>
              <p:cNvPr id="26" name="Right Brace 25">
                <a:extLst>
                  <a:ext uri="{FF2B5EF4-FFF2-40B4-BE49-F238E27FC236}">
                    <a16:creationId xmlns:a16="http://schemas.microsoft.com/office/drawing/2014/main" id="{1EBEFE9B-C63F-8389-1780-9A86C8F08DDD}"/>
                  </a:ext>
                </a:extLst>
              </p:cNvPr>
              <p:cNvSpPr/>
              <p:nvPr/>
            </p:nvSpPr>
            <p:spPr>
              <a:xfrm rot="16200000">
                <a:off x="2571001" y="4225101"/>
                <a:ext cx="184208" cy="671545"/>
              </a:xfrm>
              <a:prstGeom prst="rightBrac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198516-A0F9-9794-9531-8CA89843F5A4}"/>
                  </a:ext>
                </a:extLst>
              </p:cNvPr>
              <p:cNvSpPr txBox="1"/>
              <p:nvPr/>
            </p:nvSpPr>
            <p:spPr>
              <a:xfrm>
                <a:off x="2297345" y="4002880"/>
                <a:ext cx="742511" cy="501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received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multipath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pulses</a:t>
                </a:r>
              </a:p>
            </p:txBody>
          </p:sp>
        </p:grp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0194B8-A739-3F3D-ED0C-971BE014F591}"/>
              </a:ext>
            </a:extLst>
          </p:cNvPr>
          <p:cNvCxnSpPr>
            <a:cxnSpLocks/>
          </p:cNvCxnSpPr>
          <p:nvPr/>
        </p:nvCxnSpPr>
        <p:spPr>
          <a:xfrm>
            <a:off x="1951703" y="3687020"/>
            <a:ext cx="4144297" cy="77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9E1E3B0-181A-F2DC-A713-211C1A662AB1}"/>
              </a:ext>
            </a:extLst>
          </p:cNvPr>
          <p:cNvCxnSpPr>
            <a:cxnSpLocks/>
          </p:cNvCxnSpPr>
          <p:nvPr/>
        </p:nvCxnSpPr>
        <p:spPr>
          <a:xfrm>
            <a:off x="1951702" y="5092617"/>
            <a:ext cx="4144297" cy="77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9FCD19D-3AD1-24A0-DF2C-74B335EAB1BA}"/>
              </a:ext>
            </a:extLst>
          </p:cNvPr>
          <p:cNvSpPr txBox="1"/>
          <p:nvPr/>
        </p:nvSpPr>
        <p:spPr>
          <a:xfrm>
            <a:off x="5581954" y="3696596"/>
            <a:ext cx="445956" cy="231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764AE7-199E-E457-741A-C30A27A186CE}"/>
              </a:ext>
            </a:extLst>
          </p:cNvPr>
          <p:cNvSpPr txBox="1"/>
          <p:nvPr/>
        </p:nvSpPr>
        <p:spPr>
          <a:xfrm>
            <a:off x="5577513" y="5101209"/>
            <a:ext cx="445956" cy="231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EB1D7E-6E80-1D34-90A6-981EFF5D9934}"/>
              </a:ext>
            </a:extLst>
          </p:cNvPr>
          <p:cNvGrpSpPr/>
          <p:nvPr/>
        </p:nvGrpSpPr>
        <p:grpSpPr>
          <a:xfrm>
            <a:off x="3677415" y="3704704"/>
            <a:ext cx="1682341" cy="1401289"/>
            <a:chOff x="3677415" y="3704704"/>
            <a:chExt cx="1682341" cy="1401289"/>
          </a:xfrm>
        </p:grpSpPr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A404176C-D023-2986-E121-AE60769FA143}"/>
                </a:ext>
              </a:extLst>
            </p:cNvPr>
            <p:cNvSpPr/>
            <p:nvPr/>
          </p:nvSpPr>
          <p:spPr>
            <a:xfrm>
              <a:off x="3677415" y="3704704"/>
              <a:ext cx="1603169" cy="1401289"/>
            </a:xfrm>
            <a:custGeom>
              <a:avLst/>
              <a:gdLst>
                <a:gd name="connsiteX0" fmla="*/ 629393 w 1603169"/>
                <a:gd name="connsiteY0" fmla="*/ 1377538 h 1401289"/>
                <a:gd name="connsiteX1" fmla="*/ 0 w 1603169"/>
                <a:gd name="connsiteY1" fmla="*/ 0 h 1401289"/>
                <a:gd name="connsiteX2" fmla="*/ 201881 w 1603169"/>
                <a:gd name="connsiteY2" fmla="*/ 0 h 1401289"/>
                <a:gd name="connsiteX3" fmla="*/ 1555668 w 1603169"/>
                <a:gd name="connsiteY3" fmla="*/ 1045029 h 1401289"/>
                <a:gd name="connsiteX4" fmla="*/ 1603169 w 1603169"/>
                <a:gd name="connsiteY4" fmla="*/ 1401289 h 1401289"/>
                <a:gd name="connsiteX5" fmla="*/ 629393 w 1603169"/>
                <a:gd name="connsiteY5" fmla="*/ 1377538 h 140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3169" h="1401289">
                  <a:moveTo>
                    <a:pt x="629393" y="1377538"/>
                  </a:moveTo>
                  <a:lnTo>
                    <a:pt x="0" y="0"/>
                  </a:lnTo>
                  <a:lnTo>
                    <a:pt x="201881" y="0"/>
                  </a:lnTo>
                  <a:lnTo>
                    <a:pt x="1555668" y="1045029"/>
                  </a:lnTo>
                  <a:lnTo>
                    <a:pt x="1603169" y="1401289"/>
                  </a:lnTo>
                  <a:lnTo>
                    <a:pt x="629393" y="137753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95F74C7-4CB3-F0C4-60C0-3313C956CCF5}"/>
                </a:ext>
              </a:extLst>
            </p:cNvPr>
            <p:cNvGrpSpPr/>
            <p:nvPr/>
          </p:nvGrpSpPr>
          <p:grpSpPr>
            <a:xfrm>
              <a:off x="4019296" y="4121766"/>
              <a:ext cx="1340460" cy="974748"/>
              <a:chOff x="3175361" y="4062390"/>
              <a:chExt cx="1340460" cy="974748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8CB807C-64BA-3560-7D2C-B1BF60509A59}"/>
                  </a:ext>
                </a:extLst>
              </p:cNvPr>
              <p:cNvGrpSpPr/>
              <p:nvPr/>
            </p:nvGrpSpPr>
            <p:grpSpPr>
              <a:xfrm>
                <a:off x="3458690" y="4513263"/>
                <a:ext cx="961407" cy="523875"/>
                <a:chOff x="1978510" y="4514850"/>
                <a:chExt cx="961407" cy="523875"/>
              </a:xfrm>
            </p:grpSpPr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737A0058-7C92-5C00-27B6-DB675CB65506}"/>
                    </a:ext>
                  </a:extLst>
                </p:cNvPr>
                <p:cNvSpPr/>
                <p:nvPr/>
              </p:nvSpPr>
              <p:spPr>
                <a:xfrm>
                  <a:off x="1978510" y="4514850"/>
                  <a:ext cx="200025" cy="523875"/>
                </a:xfrm>
                <a:custGeom>
                  <a:avLst/>
                  <a:gdLst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9842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0025"/>
                    <a:gd name="connsiteY0" fmla="*/ 644525 h 644525"/>
                    <a:gd name="connsiteX1" fmla="*/ 88900 w 200025"/>
                    <a:gd name="connsiteY1" fmla="*/ 0 h 644525"/>
                    <a:gd name="connsiteX2" fmla="*/ 200025 w 200025"/>
                    <a:gd name="connsiteY2" fmla="*/ 644525 h 644525"/>
                    <a:gd name="connsiteX3" fmla="*/ 0 w 200025"/>
                    <a:gd name="connsiteY3" fmla="*/ 644525 h 644525"/>
                    <a:gd name="connsiteX0" fmla="*/ 0 w 200025"/>
                    <a:gd name="connsiteY0" fmla="*/ 644526 h 644526"/>
                    <a:gd name="connsiteX1" fmla="*/ 88900 w 200025"/>
                    <a:gd name="connsiteY1" fmla="*/ 1 h 644526"/>
                    <a:gd name="connsiteX2" fmla="*/ 200025 w 200025"/>
                    <a:gd name="connsiteY2" fmla="*/ 644526 h 644526"/>
                    <a:gd name="connsiteX3" fmla="*/ 0 w 200025"/>
                    <a:gd name="connsiteY3" fmla="*/ 644526 h 644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0025" h="644526">
                      <a:moveTo>
                        <a:pt x="0" y="644526"/>
                      </a:moveTo>
                      <a:cubicBezTo>
                        <a:pt x="35983" y="482601"/>
                        <a:pt x="-55033" y="1"/>
                        <a:pt x="88900" y="1"/>
                      </a:cubicBezTo>
                      <a:cubicBezTo>
                        <a:pt x="225425" y="-1057"/>
                        <a:pt x="161925" y="455084"/>
                        <a:pt x="200025" y="644526"/>
                      </a:cubicBezTo>
                      <a:lnTo>
                        <a:pt x="0" y="644526"/>
                      </a:ln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A69D7BC0-8024-DDBD-49A0-02C6E3576B44}"/>
                    </a:ext>
                  </a:extLst>
                </p:cNvPr>
                <p:cNvSpPr/>
                <p:nvPr/>
              </p:nvSpPr>
              <p:spPr>
                <a:xfrm>
                  <a:off x="2359510" y="4775201"/>
                  <a:ext cx="164615" cy="263523"/>
                </a:xfrm>
                <a:custGeom>
                  <a:avLst/>
                  <a:gdLst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9842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0025"/>
                    <a:gd name="connsiteY0" fmla="*/ 644525 h 644525"/>
                    <a:gd name="connsiteX1" fmla="*/ 88900 w 200025"/>
                    <a:gd name="connsiteY1" fmla="*/ 0 h 644525"/>
                    <a:gd name="connsiteX2" fmla="*/ 200025 w 200025"/>
                    <a:gd name="connsiteY2" fmla="*/ 644525 h 644525"/>
                    <a:gd name="connsiteX3" fmla="*/ 0 w 200025"/>
                    <a:gd name="connsiteY3" fmla="*/ 644525 h 644525"/>
                    <a:gd name="connsiteX0" fmla="*/ 0 w 200025"/>
                    <a:gd name="connsiteY0" fmla="*/ 644526 h 644526"/>
                    <a:gd name="connsiteX1" fmla="*/ 88900 w 200025"/>
                    <a:gd name="connsiteY1" fmla="*/ 1 h 644526"/>
                    <a:gd name="connsiteX2" fmla="*/ 200025 w 200025"/>
                    <a:gd name="connsiteY2" fmla="*/ 644526 h 644526"/>
                    <a:gd name="connsiteX3" fmla="*/ 0 w 200025"/>
                    <a:gd name="connsiteY3" fmla="*/ 644526 h 644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0025" h="644526">
                      <a:moveTo>
                        <a:pt x="0" y="644526"/>
                      </a:moveTo>
                      <a:cubicBezTo>
                        <a:pt x="35983" y="482601"/>
                        <a:pt x="-55033" y="1"/>
                        <a:pt x="88900" y="1"/>
                      </a:cubicBezTo>
                      <a:cubicBezTo>
                        <a:pt x="225425" y="-1057"/>
                        <a:pt x="161925" y="455084"/>
                        <a:pt x="200025" y="644526"/>
                      </a:cubicBezTo>
                      <a:lnTo>
                        <a:pt x="0" y="644526"/>
                      </a:lnTo>
                      <a:close/>
                    </a:path>
                  </a:pathLst>
                </a:custGeom>
                <a:solidFill>
                  <a:srgbClr val="CC0000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FD40AEFF-FF9F-D0DD-CF06-E59CED081B30}"/>
                    </a:ext>
                  </a:extLst>
                </p:cNvPr>
                <p:cNvSpPr/>
                <p:nvPr/>
              </p:nvSpPr>
              <p:spPr>
                <a:xfrm>
                  <a:off x="2739892" y="4654563"/>
                  <a:ext cx="200025" cy="384162"/>
                </a:xfrm>
                <a:custGeom>
                  <a:avLst/>
                  <a:gdLst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9842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0025"/>
                    <a:gd name="connsiteY0" fmla="*/ 644525 h 644525"/>
                    <a:gd name="connsiteX1" fmla="*/ 88900 w 200025"/>
                    <a:gd name="connsiteY1" fmla="*/ 0 h 644525"/>
                    <a:gd name="connsiteX2" fmla="*/ 200025 w 200025"/>
                    <a:gd name="connsiteY2" fmla="*/ 644525 h 644525"/>
                    <a:gd name="connsiteX3" fmla="*/ 0 w 200025"/>
                    <a:gd name="connsiteY3" fmla="*/ 644525 h 644525"/>
                    <a:gd name="connsiteX0" fmla="*/ 0 w 200025"/>
                    <a:gd name="connsiteY0" fmla="*/ 644526 h 644526"/>
                    <a:gd name="connsiteX1" fmla="*/ 88900 w 200025"/>
                    <a:gd name="connsiteY1" fmla="*/ 1 h 644526"/>
                    <a:gd name="connsiteX2" fmla="*/ 200025 w 200025"/>
                    <a:gd name="connsiteY2" fmla="*/ 644526 h 644526"/>
                    <a:gd name="connsiteX3" fmla="*/ 0 w 200025"/>
                    <a:gd name="connsiteY3" fmla="*/ 644526 h 644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0025" h="644526">
                      <a:moveTo>
                        <a:pt x="0" y="644526"/>
                      </a:moveTo>
                      <a:cubicBezTo>
                        <a:pt x="35983" y="482601"/>
                        <a:pt x="-55033" y="1"/>
                        <a:pt x="88900" y="1"/>
                      </a:cubicBezTo>
                      <a:cubicBezTo>
                        <a:pt x="225425" y="-1057"/>
                        <a:pt x="161925" y="455084"/>
                        <a:pt x="200025" y="644526"/>
                      </a:cubicBezTo>
                      <a:lnTo>
                        <a:pt x="0" y="644526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w="635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04E191C-CEF1-E3D0-CC89-F8CDA6C84D71}"/>
                  </a:ext>
                </a:extLst>
              </p:cNvPr>
              <p:cNvSpPr txBox="1"/>
              <p:nvPr/>
            </p:nvSpPr>
            <p:spPr>
              <a:xfrm>
                <a:off x="3175361" y="4142642"/>
                <a:ext cx="737702" cy="366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received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LOS pulse</a:t>
                </a: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78DD52A8-7B03-C545-7C07-96E620692AC6}"/>
                  </a:ext>
                </a:extLst>
              </p:cNvPr>
              <p:cNvGrpSpPr/>
              <p:nvPr/>
            </p:nvGrpSpPr>
            <p:grpSpPr>
              <a:xfrm>
                <a:off x="3773310" y="4062390"/>
                <a:ext cx="742511" cy="650098"/>
                <a:chOff x="2297345" y="4002880"/>
                <a:chExt cx="742511" cy="650098"/>
              </a:xfrm>
            </p:grpSpPr>
            <p:sp>
              <p:nvSpPr>
                <p:cNvPr id="37" name="Right Brace 36">
                  <a:extLst>
                    <a:ext uri="{FF2B5EF4-FFF2-40B4-BE49-F238E27FC236}">
                      <a16:creationId xmlns:a16="http://schemas.microsoft.com/office/drawing/2014/main" id="{1AEBED80-B8B3-E365-20D5-A07B5F60575E}"/>
                    </a:ext>
                  </a:extLst>
                </p:cNvPr>
                <p:cNvSpPr/>
                <p:nvPr/>
              </p:nvSpPr>
              <p:spPr>
                <a:xfrm rot="16200000">
                  <a:off x="2571001" y="4225101"/>
                  <a:ext cx="184208" cy="671545"/>
                </a:xfrm>
                <a:prstGeom prst="rightBrac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F2DB092-EBBA-2CA5-DF83-8152099FEBCC}"/>
                    </a:ext>
                  </a:extLst>
                </p:cNvPr>
                <p:cNvSpPr txBox="1"/>
                <p:nvPr/>
              </p:nvSpPr>
              <p:spPr>
                <a:xfrm>
                  <a:off x="2297345" y="4002880"/>
                  <a:ext cx="742511" cy="5019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received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multipath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pulses</a:t>
                  </a:r>
                </a:p>
              </p:txBody>
            </p:sp>
          </p:grpSp>
        </p:grpSp>
      </p:grp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EB239C98-00CE-C36E-A0AE-7156397A8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5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863" y="251553"/>
            <a:ext cx="10515600" cy="894622"/>
          </a:xfrm>
        </p:spPr>
        <p:txBody>
          <a:bodyPr/>
          <a:lstStyle/>
          <a:p>
            <a:r>
              <a:rPr lang="en-US" dirty="0"/>
              <a:t>Wireless link characteristics: noise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71B6FDCD-1AF4-6E4D-B4AA-12EEF293A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0" y="1349375"/>
            <a:ext cx="6502400" cy="519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interference from other sources on </a:t>
            </a:r>
            <a:r>
              <a:rPr lang="en-US" dirty="0"/>
              <a:t>wireless network frequencies: motors, appliances</a:t>
            </a:r>
          </a:p>
          <a:p>
            <a:pPr>
              <a:defRPr/>
            </a:pPr>
            <a:r>
              <a:rPr lang="en-US" sz="3200" kern="0" dirty="0">
                <a:cs typeface="+mn-cs"/>
              </a:rPr>
              <a:t>SNR: signal-to-noise ratio</a:t>
            </a:r>
          </a:p>
          <a:p>
            <a:pPr lvl="1">
              <a:defRPr/>
            </a:pPr>
            <a:r>
              <a:rPr lang="en-US" sz="2800" kern="0" dirty="0"/>
              <a:t>larger SNR – easier to extract signal from noise (a “good thing”)</a:t>
            </a:r>
          </a:p>
          <a:p>
            <a:pPr>
              <a:defRPr/>
            </a:pPr>
            <a:r>
              <a:rPr lang="en-US" sz="3200" kern="0" dirty="0">
                <a:solidFill>
                  <a:srgbClr val="C00000"/>
                </a:solidFill>
                <a:cs typeface="+mn-cs"/>
              </a:rPr>
              <a:t>SNR versus BER tradeoff</a:t>
            </a:r>
          </a:p>
          <a:p>
            <a:pPr lvl="1">
              <a:defRPr/>
            </a:pPr>
            <a:r>
              <a:rPr lang="en-US" sz="2800" i="1" kern="0" dirty="0">
                <a:solidFill>
                  <a:srgbClr val="000099"/>
                </a:solidFill>
              </a:rPr>
              <a:t>given physical layer:</a:t>
            </a:r>
            <a:r>
              <a:rPr lang="en-US" sz="2800" kern="0" dirty="0"/>
              <a:t> increase power -&gt; increase SNR-&gt;decrease BER</a:t>
            </a:r>
          </a:p>
          <a:p>
            <a:pPr lvl="1">
              <a:defRPr/>
            </a:pPr>
            <a:r>
              <a:rPr lang="en-US" sz="2800" kern="0" dirty="0">
                <a:latin typeface="+mn-lt"/>
              </a:rPr>
              <a:t>SNR may change with mobility: dynamically adapt physical layer (modulation technique, rate) </a:t>
            </a:r>
          </a:p>
          <a:p>
            <a:pPr lvl="1">
              <a:defRPr/>
            </a:pPr>
            <a:endParaRPr lang="en-US" sz="2000" kern="0" dirty="0">
              <a:latin typeface="Gill Sans MT" charset="0"/>
            </a:endParaRPr>
          </a:p>
        </p:txBody>
      </p:sp>
      <p:sp>
        <p:nvSpPr>
          <p:cNvPr id="39" name="Freeform 4">
            <a:extLst>
              <a:ext uri="{FF2B5EF4-FFF2-40B4-BE49-F238E27FC236}">
                <a16:creationId xmlns:a16="http://schemas.microsoft.com/office/drawing/2014/main" id="{5B8682A8-7209-3B47-904A-F06713C49065}"/>
              </a:ext>
            </a:extLst>
          </p:cNvPr>
          <p:cNvSpPr>
            <a:spLocks/>
          </p:cNvSpPr>
          <p:nvPr/>
        </p:nvSpPr>
        <p:spPr bwMode="auto">
          <a:xfrm>
            <a:off x="8480425" y="1819275"/>
            <a:ext cx="609600" cy="2527300"/>
          </a:xfrm>
          <a:custGeom>
            <a:avLst/>
            <a:gdLst>
              <a:gd name="T0" fmla="*/ 0 w 384"/>
              <a:gd name="T1" fmla="*/ 0 h 1592"/>
              <a:gd name="T2" fmla="*/ 2147483647 w 384"/>
              <a:gd name="T3" fmla="*/ 2147483647 h 1592"/>
              <a:gd name="T4" fmla="*/ 2147483647 w 384"/>
              <a:gd name="T5" fmla="*/ 2147483647 h 1592"/>
              <a:gd name="T6" fmla="*/ 2147483647 w 384"/>
              <a:gd name="T7" fmla="*/ 2147483647 h 15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592">
                <a:moveTo>
                  <a:pt x="0" y="0"/>
                </a:moveTo>
                <a:cubicBezTo>
                  <a:pt x="66" y="110"/>
                  <a:pt x="133" y="220"/>
                  <a:pt x="184" y="384"/>
                </a:cubicBezTo>
                <a:cubicBezTo>
                  <a:pt x="235" y="548"/>
                  <a:pt x="271" y="783"/>
                  <a:pt x="304" y="984"/>
                </a:cubicBezTo>
                <a:cubicBezTo>
                  <a:pt x="337" y="1185"/>
                  <a:pt x="371" y="1492"/>
                  <a:pt x="384" y="1592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1D9FAFC2-50CD-0540-87F0-600BB959D61D}"/>
              </a:ext>
            </a:extLst>
          </p:cNvPr>
          <p:cNvSpPr>
            <a:spLocks/>
          </p:cNvSpPr>
          <p:nvPr/>
        </p:nvSpPr>
        <p:spPr bwMode="auto">
          <a:xfrm>
            <a:off x="9128125" y="1489075"/>
            <a:ext cx="685800" cy="2857500"/>
          </a:xfrm>
          <a:custGeom>
            <a:avLst/>
            <a:gdLst>
              <a:gd name="T0" fmla="*/ 0 w 432"/>
              <a:gd name="T1" fmla="*/ 0 h 1800"/>
              <a:gd name="T2" fmla="*/ 2147483647 w 432"/>
              <a:gd name="T3" fmla="*/ 2147483647 h 1800"/>
              <a:gd name="T4" fmla="*/ 2147483647 w 432"/>
              <a:gd name="T5" fmla="*/ 2147483647 h 1800"/>
              <a:gd name="T6" fmla="*/ 2147483647 w 432"/>
              <a:gd name="T7" fmla="*/ 2147483647 h 1800"/>
              <a:gd name="T8" fmla="*/ 2147483647 w 432"/>
              <a:gd name="T9" fmla="*/ 2147483647 h 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2" h="1800">
                <a:moveTo>
                  <a:pt x="0" y="0"/>
                </a:moveTo>
                <a:cubicBezTo>
                  <a:pt x="62" y="98"/>
                  <a:pt x="125" y="196"/>
                  <a:pt x="168" y="296"/>
                </a:cubicBezTo>
                <a:cubicBezTo>
                  <a:pt x="211" y="396"/>
                  <a:pt x="224" y="451"/>
                  <a:pt x="256" y="600"/>
                </a:cubicBezTo>
                <a:cubicBezTo>
                  <a:pt x="288" y="749"/>
                  <a:pt x="331" y="992"/>
                  <a:pt x="360" y="1192"/>
                </a:cubicBezTo>
                <a:cubicBezTo>
                  <a:pt x="389" y="1392"/>
                  <a:pt x="410" y="1596"/>
                  <a:pt x="432" y="180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5B8D6423-9870-F34C-8480-531C6E14A904}"/>
              </a:ext>
            </a:extLst>
          </p:cNvPr>
          <p:cNvSpPr>
            <a:spLocks/>
          </p:cNvSpPr>
          <p:nvPr/>
        </p:nvSpPr>
        <p:spPr bwMode="auto">
          <a:xfrm>
            <a:off x="10042525" y="1489075"/>
            <a:ext cx="647700" cy="2844800"/>
          </a:xfrm>
          <a:custGeom>
            <a:avLst/>
            <a:gdLst>
              <a:gd name="T0" fmla="*/ 0 w 408"/>
              <a:gd name="T1" fmla="*/ 0 h 1792"/>
              <a:gd name="T2" fmla="*/ 2147483647 w 408"/>
              <a:gd name="T3" fmla="*/ 2147483647 h 1792"/>
              <a:gd name="T4" fmla="*/ 2147483647 w 408"/>
              <a:gd name="T5" fmla="*/ 2147483647 h 1792"/>
              <a:gd name="T6" fmla="*/ 2147483647 w 408"/>
              <a:gd name="T7" fmla="*/ 2147483647 h 1792"/>
              <a:gd name="T8" fmla="*/ 2147483647 w 408"/>
              <a:gd name="T9" fmla="*/ 2147483647 h 1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8" h="1792">
                <a:moveTo>
                  <a:pt x="0" y="0"/>
                </a:moveTo>
                <a:cubicBezTo>
                  <a:pt x="56" y="98"/>
                  <a:pt x="113" y="197"/>
                  <a:pt x="152" y="296"/>
                </a:cubicBezTo>
                <a:cubicBezTo>
                  <a:pt x="191" y="395"/>
                  <a:pt x="200" y="443"/>
                  <a:pt x="232" y="592"/>
                </a:cubicBezTo>
                <a:cubicBezTo>
                  <a:pt x="264" y="741"/>
                  <a:pt x="315" y="992"/>
                  <a:pt x="344" y="1192"/>
                </a:cubicBezTo>
                <a:cubicBezTo>
                  <a:pt x="373" y="1392"/>
                  <a:pt x="397" y="1691"/>
                  <a:pt x="408" y="1792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2" name="Rectangle 7">
            <a:extLst>
              <a:ext uri="{FF2B5EF4-FFF2-40B4-BE49-F238E27FC236}">
                <a16:creationId xmlns:a16="http://schemas.microsoft.com/office/drawing/2014/main" id="{FBA0B285-0D28-2740-88F9-AAFB4AFE9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2488" y="1476375"/>
            <a:ext cx="2862262" cy="2878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" name="Line 8">
            <a:extLst>
              <a:ext uri="{FF2B5EF4-FFF2-40B4-BE49-F238E27FC236}">
                <a16:creationId xmlns:a16="http://schemas.microsoft.com/office/drawing/2014/main" id="{B42481EF-5DC2-4B46-9AFD-7606B6464738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2488" y="1970088"/>
            <a:ext cx="2847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4" name="Line 9">
            <a:extLst>
              <a:ext uri="{FF2B5EF4-FFF2-40B4-BE49-F238E27FC236}">
                <a16:creationId xmlns:a16="http://schemas.microsoft.com/office/drawing/2014/main" id="{77CEC585-4DE2-9A4B-BBEE-7533C9C5948B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2013" y="2436813"/>
            <a:ext cx="2847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5" name="Line 10">
            <a:extLst>
              <a:ext uri="{FF2B5EF4-FFF2-40B4-BE49-F238E27FC236}">
                <a16:creationId xmlns:a16="http://schemas.microsoft.com/office/drawing/2014/main" id="{4E5FFB2C-66C8-0844-9DF2-513B96782159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1538" y="2917825"/>
            <a:ext cx="2847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" name="Line 11">
            <a:extLst>
              <a:ext uri="{FF2B5EF4-FFF2-40B4-BE49-F238E27FC236}">
                <a16:creationId xmlns:a16="http://schemas.microsoft.com/office/drawing/2014/main" id="{E1C82F87-F20A-2046-A065-4E55FFBFD6B7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1063" y="3384550"/>
            <a:ext cx="2847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7" name="Line 12">
            <a:extLst>
              <a:ext uri="{FF2B5EF4-FFF2-40B4-BE49-F238E27FC236}">
                <a16:creationId xmlns:a16="http://schemas.microsoft.com/office/drawing/2014/main" id="{3649C4A2-8308-2247-B2BA-0944DDFD0A1F}"/>
              </a:ext>
            </a:extLst>
          </p:cNvPr>
          <p:cNvSpPr>
            <a:spLocks noChangeShapeType="1"/>
          </p:cNvSpPr>
          <p:nvPr/>
        </p:nvSpPr>
        <p:spPr bwMode="auto">
          <a:xfrm>
            <a:off x="8510588" y="3865563"/>
            <a:ext cx="2847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8" name="Line 13">
            <a:extLst>
              <a:ext uri="{FF2B5EF4-FFF2-40B4-BE49-F238E27FC236}">
                <a16:creationId xmlns:a16="http://schemas.microsoft.com/office/drawing/2014/main" id="{42E77EF7-A008-404D-84B2-6A872340E01E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1788" y="1476375"/>
            <a:ext cx="0" cy="2878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" name="Line 14">
            <a:extLst>
              <a:ext uri="{FF2B5EF4-FFF2-40B4-BE49-F238E27FC236}">
                <a16:creationId xmlns:a16="http://schemas.microsoft.com/office/drawing/2014/main" id="{2845D7CE-0C65-784F-8D5D-49239BACDD4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28225" y="1493838"/>
            <a:ext cx="0" cy="2878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0" name="Line 15">
            <a:extLst>
              <a:ext uri="{FF2B5EF4-FFF2-40B4-BE49-F238E27FC236}">
                <a16:creationId xmlns:a16="http://schemas.microsoft.com/office/drawing/2014/main" id="{06AF85C3-F88D-3E4D-9F48-9A671EACA8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4663" y="1482725"/>
            <a:ext cx="0" cy="2878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1" name="Text Box 16">
            <a:extLst>
              <a:ext uri="{FF2B5EF4-FFF2-40B4-BE49-F238E27FC236}">
                <a16:creationId xmlns:a16="http://schemas.microsoft.com/office/drawing/2014/main" id="{1BE63A17-CE4A-8C4C-9AF4-E8B1FBA8B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4463" y="4332288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endParaRPr lang="en-US" sz="1200" baseline="30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2" name="Text Box 17">
            <a:extLst>
              <a:ext uri="{FF2B5EF4-FFF2-40B4-BE49-F238E27FC236}">
                <a16:creationId xmlns:a16="http://schemas.microsoft.com/office/drawing/2014/main" id="{F184BB6B-0A95-C542-B733-A9D4C4C91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2488" y="433387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20</a:t>
            </a:r>
            <a:endParaRPr lang="en-US" sz="1200" baseline="30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3" name="Text Box 18">
            <a:extLst>
              <a:ext uri="{FF2B5EF4-FFF2-40B4-BE49-F238E27FC236}">
                <a16:creationId xmlns:a16="http://schemas.microsoft.com/office/drawing/2014/main" id="{152FDE73-AF23-A64E-8F33-865BB32CA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3050" y="4337050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30</a:t>
            </a:r>
            <a:endParaRPr lang="en-US" sz="1200" baseline="30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" name="Text Box 19">
            <a:extLst>
              <a:ext uri="{FF2B5EF4-FFF2-40B4-BE49-F238E27FC236}">
                <a16:creationId xmlns:a16="http://schemas.microsoft.com/office/drawing/2014/main" id="{9B0BA42F-8985-8C46-983D-CA29F0C15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5363" y="434022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40</a:t>
            </a:r>
            <a:endParaRPr lang="en-US" sz="1200" baseline="30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5" name="Line 20">
            <a:extLst>
              <a:ext uri="{FF2B5EF4-FFF2-40B4-BE49-F238E27FC236}">
                <a16:creationId xmlns:a16="http://schemas.microsoft.com/office/drawing/2014/main" id="{8B190D8C-185B-ED4F-8544-7CFC4BC482B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2788" y="5965825"/>
            <a:ext cx="431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6" name="Line 21">
            <a:extLst>
              <a:ext uri="{FF2B5EF4-FFF2-40B4-BE49-F238E27FC236}">
                <a16:creationId xmlns:a16="http://schemas.microsoft.com/office/drawing/2014/main" id="{C945C919-55A8-BA4F-BC4C-58D1C6C2B73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2788" y="5572125"/>
            <a:ext cx="4318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7" name="Line 22">
            <a:extLst>
              <a:ext uri="{FF2B5EF4-FFF2-40B4-BE49-F238E27FC236}">
                <a16:creationId xmlns:a16="http://schemas.microsoft.com/office/drawing/2014/main" id="{44FE8DFE-9A35-B642-9A42-6462254DA98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5488" y="5153025"/>
            <a:ext cx="393700" cy="0"/>
          </a:xfrm>
          <a:prstGeom prst="line">
            <a:avLst/>
          </a:prstGeom>
          <a:noFill/>
          <a:ln w="28575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8" name="Text Box 23">
            <a:extLst>
              <a:ext uri="{FF2B5EF4-FFF2-40B4-BE49-F238E27FC236}">
                <a16:creationId xmlns:a16="http://schemas.microsoft.com/office/drawing/2014/main" id="{38769337-5036-AF4D-9171-711BCBEF4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9350" y="4968875"/>
            <a:ext cx="19147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+mn-lt"/>
              </a:rPr>
              <a:t>QAM256 (8 Mbps)</a:t>
            </a:r>
          </a:p>
        </p:txBody>
      </p:sp>
      <p:sp>
        <p:nvSpPr>
          <p:cNvPr id="59" name="Text Box 24">
            <a:extLst>
              <a:ext uri="{FF2B5EF4-FFF2-40B4-BE49-F238E27FC236}">
                <a16:creationId xmlns:a16="http://schemas.microsoft.com/office/drawing/2014/main" id="{DA76F3A9-7F83-7E46-9C12-F2F39B85A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6650" y="5360988"/>
            <a:ext cx="17977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+mn-lt"/>
              </a:rPr>
              <a:t>QAM16 (4 Mbps)</a:t>
            </a:r>
          </a:p>
        </p:txBody>
      </p:sp>
      <p:sp>
        <p:nvSpPr>
          <p:cNvPr id="60" name="Text Box 25">
            <a:extLst>
              <a:ext uri="{FF2B5EF4-FFF2-40B4-BE49-F238E27FC236}">
                <a16:creationId xmlns:a16="http://schemas.microsoft.com/office/drawing/2014/main" id="{54D444F1-892D-634A-B728-5FE0BD489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2525" y="5767388"/>
            <a:ext cx="15476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+mn-lt"/>
              </a:rPr>
              <a:t>BPSK (1 Mbps)</a:t>
            </a:r>
          </a:p>
        </p:txBody>
      </p:sp>
      <p:sp>
        <p:nvSpPr>
          <p:cNvPr id="61" name="Text Box 26">
            <a:extLst>
              <a:ext uri="{FF2B5EF4-FFF2-40B4-BE49-F238E27FC236}">
                <a16:creationId xmlns:a16="http://schemas.microsoft.com/office/drawing/2014/main" id="{1BBEDD80-E636-8C4A-B61F-E17113259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2450" y="4532313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SNR(dB)</a:t>
            </a:r>
          </a:p>
        </p:txBody>
      </p:sp>
      <p:sp>
        <p:nvSpPr>
          <p:cNvPr id="62" name="Text Box 27">
            <a:extLst>
              <a:ext uri="{FF2B5EF4-FFF2-40B4-BE49-F238E27FC236}">
                <a16:creationId xmlns:a16="http://schemas.microsoft.com/office/drawing/2014/main" id="{11AEAEBB-6242-D44D-9FCF-E8DCD25F4500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7633494" y="2805906"/>
            <a:ext cx="4841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BER</a:t>
            </a:r>
          </a:p>
        </p:txBody>
      </p:sp>
      <p:sp>
        <p:nvSpPr>
          <p:cNvPr id="63" name="Text Box 28">
            <a:extLst>
              <a:ext uri="{FF2B5EF4-FFF2-40B4-BE49-F238E27FC236}">
                <a16:creationId xmlns:a16="http://schemas.microsoft.com/office/drawing/2014/main" id="{70A96C28-360B-3040-ADE5-06DB3A42E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8138" y="1339850"/>
            <a:ext cx="4429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-1</a:t>
            </a:r>
          </a:p>
        </p:txBody>
      </p:sp>
      <p:sp>
        <p:nvSpPr>
          <p:cNvPr id="64" name="Text Box 29">
            <a:extLst>
              <a:ext uri="{FF2B5EF4-FFF2-40B4-BE49-F238E27FC236}">
                <a16:creationId xmlns:a16="http://schemas.microsoft.com/office/drawing/2014/main" id="{14CB9254-377A-9244-A09F-176D06F4A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7188" y="1820863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-2</a:t>
            </a:r>
          </a:p>
        </p:txBody>
      </p:sp>
      <p:sp>
        <p:nvSpPr>
          <p:cNvPr id="65" name="Text Box 30">
            <a:extLst>
              <a:ext uri="{FF2B5EF4-FFF2-40B4-BE49-F238E27FC236}">
                <a16:creationId xmlns:a16="http://schemas.microsoft.com/office/drawing/2014/main" id="{0661603A-4807-5940-A6AB-653D44251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7663" y="228758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-3</a:t>
            </a:r>
          </a:p>
        </p:txBody>
      </p:sp>
      <p:sp>
        <p:nvSpPr>
          <p:cNvPr id="66" name="Text Box 31">
            <a:extLst>
              <a:ext uri="{FF2B5EF4-FFF2-40B4-BE49-F238E27FC236}">
                <a16:creationId xmlns:a16="http://schemas.microsoft.com/office/drawing/2014/main" id="{0CBE2E9B-A618-174D-B54E-02933CFC5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7188" y="322103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-5</a:t>
            </a:r>
          </a:p>
        </p:txBody>
      </p:sp>
      <p:sp>
        <p:nvSpPr>
          <p:cNvPr id="67" name="Text Box 32">
            <a:extLst>
              <a:ext uri="{FF2B5EF4-FFF2-40B4-BE49-F238E27FC236}">
                <a16:creationId xmlns:a16="http://schemas.microsoft.com/office/drawing/2014/main" id="{2F47C752-CDB3-6340-9553-8FA9012BF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950" y="3702050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-6</a:t>
            </a:r>
          </a:p>
        </p:txBody>
      </p:sp>
      <p:sp>
        <p:nvSpPr>
          <p:cNvPr id="68" name="Text Box 33">
            <a:extLst>
              <a:ext uri="{FF2B5EF4-FFF2-40B4-BE49-F238E27FC236}">
                <a16:creationId xmlns:a16="http://schemas.microsoft.com/office/drawing/2014/main" id="{B61A1625-A7FB-AE4B-82B4-2E399E490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2425" y="4197350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-7</a:t>
            </a:r>
          </a:p>
        </p:txBody>
      </p:sp>
      <p:sp>
        <p:nvSpPr>
          <p:cNvPr id="69" name="Text Box 34">
            <a:extLst>
              <a:ext uri="{FF2B5EF4-FFF2-40B4-BE49-F238E27FC236}">
                <a16:creationId xmlns:a16="http://schemas.microsoft.com/office/drawing/2014/main" id="{4F955F7F-CA2C-4945-B2CC-104D334EE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9725" y="2776538"/>
            <a:ext cx="4429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-4</a:t>
            </a:r>
          </a:p>
        </p:txBody>
      </p:sp>
    </p:spTree>
    <p:extLst>
      <p:ext uri="{BB962C8B-B14F-4D97-AF65-F5344CB8AC3E}">
        <p14:creationId xmlns:p14="http://schemas.microsoft.com/office/powerpoint/2010/main" val="317723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107" name="Group 356">
            <a:extLst>
              <a:ext uri="{FF2B5EF4-FFF2-40B4-BE49-F238E27FC236}">
                <a16:creationId xmlns:a16="http://schemas.microsoft.com/office/drawing/2014/main" id="{58A73542-A8C2-3747-8963-FA5E2C4C09C5}"/>
              </a:ext>
            </a:extLst>
          </p:cNvPr>
          <p:cNvGrpSpPr>
            <a:grpSpLocks/>
          </p:cNvGrpSpPr>
          <p:nvPr/>
        </p:nvGrpSpPr>
        <p:grpSpPr bwMode="auto">
          <a:xfrm>
            <a:off x="3567113" y="2183416"/>
            <a:ext cx="627062" cy="642937"/>
            <a:chOff x="313" y="1497"/>
            <a:chExt cx="1152" cy="1014"/>
          </a:xfrm>
        </p:grpSpPr>
        <p:pic>
          <p:nvPicPr>
            <p:cNvPr id="108" name="Picture 354" descr="laptop_stylized_small">
              <a:extLst>
                <a:ext uri="{FF2B5EF4-FFF2-40B4-BE49-F238E27FC236}">
                  <a16:creationId xmlns:a16="http://schemas.microsoft.com/office/drawing/2014/main" id="{B2EACC5A-1F17-F14E-B327-E3058A6142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9" name="Picture 355" descr="antenna_stylized">
              <a:extLst>
                <a:ext uri="{FF2B5EF4-FFF2-40B4-BE49-F238E27FC236}">
                  <a16:creationId xmlns:a16="http://schemas.microsoft.com/office/drawing/2014/main" id="{3DC5A5D2-F456-6C4C-B076-22D375BC32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1" name="Freeform 7">
            <a:extLst>
              <a:ext uri="{FF2B5EF4-FFF2-40B4-BE49-F238E27FC236}">
                <a16:creationId xmlns:a16="http://schemas.microsoft.com/office/drawing/2014/main" id="{F64D421C-A8EA-AA46-9CF6-1F440BA24764}"/>
              </a:ext>
            </a:extLst>
          </p:cNvPr>
          <p:cNvSpPr>
            <a:spLocks/>
          </p:cNvSpPr>
          <p:nvPr/>
        </p:nvSpPr>
        <p:spPr bwMode="auto">
          <a:xfrm>
            <a:off x="2101850" y="2026253"/>
            <a:ext cx="2020888" cy="1085850"/>
          </a:xfrm>
          <a:custGeom>
            <a:avLst/>
            <a:gdLst>
              <a:gd name="T0" fmla="*/ 2147483647 w 1273"/>
              <a:gd name="T1" fmla="*/ 2147483647 h 684"/>
              <a:gd name="T2" fmla="*/ 2147483647 w 1273"/>
              <a:gd name="T3" fmla="*/ 0 h 684"/>
              <a:gd name="T4" fmla="*/ 2147483647 w 1273"/>
              <a:gd name="T5" fmla="*/ 2147483647 h 684"/>
              <a:gd name="T6" fmla="*/ 2147483647 w 1273"/>
              <a:gd name="T7" fmla="*/ 2147483647 h 684"/>
              <a:gd name="T8" fmla="*/ 2147483647 w 1273"/>
              <a:gd name="T9" fmla="*/ 2147483647 h 684"/>
              <a:gd name="T10" fmla="*/ 2147483647 w 1273"/>
              <a:gd name="T11" fmla="*/ 2147483647 h 684"/>
              <a:gd name="T12" fmla="*/ 2147483647 w 1273"/>
              <a:gd name="T13" fmla="*/ 2147483647 h 684"/>
              <a:gd name="T14" fmla="*/ 2147483647 w 1273"/>
              <a:gd name="T15" fmla="*/ 2147483647 h 684"/>
              <a:gd name="T16" fmla="*/ 2147483647 w 1273"/>
              <a:gd name="T17" fmla="*/ 2147483647 h 684"/>
              <a:gd name="T18" fmla="*/ 0 w 1273"/>
              <a:gd name="T19" fmla="*/ 2147483647 h 6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73" h="684">
                <a:moveTo>
                  <a:pt x="9" y="675"/>
                </a:moveTo>
                <a:lnTo>
                  <a:pt x="316" y="0"/>
                </a:lnTo>
                <a:lnTo>
                  <a:pt x="461" y="228"/>
                </a:lnTo>
                <a:lnTo>
                  <a:pt x="510" y="119"/>
                </a:lnTo>
                <a:lnTo>
                  <a:pt x="631" y="467"/>
                </a:lnTo>
                <a:lnTo>
                  <a:pt x="667" y="391"/>
                </a:lnTo>
                <a:lnTo>
                  <a:pt x="739" y="464"/>
                </a:lnTo>
                <a:lnTo>
                  <a:pt x="1058" y="57"/>
                </a:lnTo>
                <a:lnTo>
                  <a:pt x="1273" y="684"/>
                </a:lnTo>
                <a:lnTo>
                  <a:pt x="0" y="674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00CC66"/>
              </a:gs>
            </a:gsLst>
            <a:lin ang="5400000" scaled="1"/>
          </a:gradFill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2" name="Line 26">
            <a:extLst>
              <a:ext uri="{FF2B5EF4-FFF2-40B4-BE49-F238E27FC236}">
                <a16:creationId xmlns:a16="http://schemas.microsoft.com/office/drawing/2014/main" id="{21069D36-C753-C94F-A501-02B3B81CDA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75025" y="3240691"/>
            <a:ext cx="998538" cy="1698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3" name="Line 27">
            <a:extLst>
              <a:ext uri="{FF2B5EF4-FFF2-40B4-BE49-F238E27FC236}">
                <a16:creationId xmlns:a16="http://schemas.microsoft.com/office/drawing/2014/main" id="{D088846B-014D-2C40-A52B-2FC53A963A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8125" y="2761266"/>
            <a:ext cx="407988" cy="3222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" name="Text Box 28">
            <a:extLst>
              <a:ext uri="{FF2B5EF4-FFF2-40B4-BE49-F238E27FC236}">
                <a16:creationId xmlns:a16="http://schemas.microsoft.com/office/drawing/2014/main" id="{BB572165-F49B-6548-85B2-DCB2FAF23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3963" y="3132741"/>
            <a:ext cx="350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115" name="Text Box 29">
            <a:extLst>
              <a:ext uri="{FF2B5EF4-FFF2-40B4-BE49-F238E27FC236}">
                <a16:creationId xmlns:a16="http://schemas.microsoft.com/office/drawing/2014/main" id="{F727CB4B-B31D-B44A-8126-9A73973F1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7288" y="2905728"/>
            <a:ext cx="3381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116" name="Text Box 30">
            <a:extLst>
              <a:ext uri="{FF2B5EF4-FFF2-40B4-BE49-F238E27FC236}">
                <a16:creationId xmlns:a16="http://schemas.microsoft.com/office/drawing/2014/main" id="{E7687122-B847-5F42-A300-D5553034D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2200878"/>
            <a:ext cx="3508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117" name="Rectangle 32">
            <a:extLst>
              <a:ext uri="{FF2B5EF4-FFF2-40B4-BE49-F238E27FC236}">
                <a16:creationId xmlns:a16="http://schemas.microsoft.com/office/drawing/2014/main" id="{849DF770-B526-8044-9F6D-6C14557B6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63" y="1346255"/>
            <a:ext cx="5372099" cy="4529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Hidden terminal problem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800" dirty="0">
              <a:solidFill>
                <a:srgbClr val="C00000"/>
              </a:solidFill>
              <a:ea typeface="ＭＳ Ｐゴシック" charset="0"/>
            </a:endParaRP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800" dirty="0">
              <a:solidFill>
                <a:srgbClr val="C00000"/>
              </a:solidFill>
              <a:ea typeface="ＭＳ Ｐゴシック" charset="0"/>
            </a:endParaRP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800" dirty="0">
              <a:solidFill>
                <a:srgbClr val="C00000"/>
              </a:solidFill>
              <a:ea typeface="ＭＳ Ｐゴシック" charset="0"/>
            </a:endParaRP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800" dirty="0">
              <a:solidFill>
                <a:srgbClr val="C00000"/>
              </a:solidFill>
              <a:ea typeface="ＭＳ Ｐゴシック" charset="0"/>
            </a:endParaRPr>
          </a:p>
          <a:p>
            <a:pPr marL="277813" indent="-27781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B, A hear each other</a:t>
            </a:r>
          </a:p>
          <a:p>
            <a:pPr marL="277813" indent="-27781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B, C hear each other</a:t>
            </a:r>
          </a:p>
          <a:p>
            <a:pPr marL="277813" indent="-27781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A, C can not hear each other means A, C unaware of their interference at B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31" name="Group 356">
            <a:extLst>
              <a:ext uri="{FF2B5EF4-FFF2-40B4-BE49-F238E27FC236}">
                <a16:creationId xmlns:a16="http://schemas.microsoft.com/office/drawing/2014/main" id="{4CA07968-03D3-0041-BCA1-C9FDA0B76EA9}"/>
              </a:ext>
            </a:extLst>
          </p:cNvPr>
          <p:cNvGrpSpPr>
            <a:grpSpLocks/>
          </p:cNvGrpSpPr>
          <p:nvPr/>
        </p:nvGrpSpPr>
        <p:grpSpPr bwMode="auto">
          <a:xfrm>
            <a:off x="4329113" y="2732691"/>
            <a:ext cx="627062" cy="642937"/>
            <a:chOff x="313" y="1497"/>
            <a:chExt cx="1152" cy="1014"/>
          </a:xfrm>
        </p:grpSpPr>
        <p:pic>
          <p:nvPicPr>
            <p:cNvPr id="132" name="Picture 354" descr="laptop_stylized_small">
              <a:extLst>
                <a:ext uri="{FF2B5EF4-FFF2-40B4-BE49-F238E27FC236}">
                  <a16:creationId xmlns:a16="http://schemas.microsoft.com/office/drawing/2014/main" id="{7306B260-74E1-5346-A521-CA70EAD7EE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" name="Picture 355" descr="antenna_stylized">
              <a:extLst>
                <a:ext uri="{FF2B5EF4-FFF2-40B4-BE49-F238E27FC236}">
                  <a16:creationId xmlns:a16="http://schemas.microsoft.com/office/drawing/2014/main" id="{C6C0BA51-6B06-3B4F-AAD9-C22224D558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4" name="Group 356">
            <a:extLst>
              <a:ext uri="{FF2B5EF4-FFF2-40B4-BE49-F238E27FC236}">
                <a16:creationId xmlns:a16="http://schemas.microsoft.com/office/drawing/2014/main" id="{CB4DEA0C-C72B-0346-A94A-CBBD910F3304}"/>
              </a:ext>
            </a:extLst>
          </p:cNvPr>
          <p:cNvGrpSpPr>
            <a:grpSpLocks/>
          </p:cNvGrpSpPr>
          <p:nvPr/>
        </p:nvGrpSpPr>
        <p:grpSpPr bwMode="auto">
          <a:xfrm>
            <a:off x="2805113" y="2873978"/>
            <a:ext cx="627062" cy="644525"/>
            <a:chOff x="313" y="1497"/>
            <a:chExt cx="1152" cy="1014"/>
          </a:xfrm>
        </p:grpSpPr>
        <p:pic>
          <p:nvPicPr>
            <p:cNvPr id="135" name="Picture 354" descr="laptop_stylized_small">
              <a:extLst>
                <a:ext uri="{FF2B5EF4-FFF2-40B4-BE49-F238E27FC236}">
                  <a16:creationId xmlns:a16="http://schemas.microsoft.com/office/drawing/2014/main" id="{A761A985-95DE-D44A-832C-B5DA904846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6" name="Picture 355" descr="antenna_stylized">
              <a:extLst>
                <a:ext uri="{FF2B5EF4-FFF2-40B4-BE49-F238E27FC236}">
                  <a16:creationId xmlns:a16="http://schemas.microsoft.com/office/drawing/2014/main" id="{446B3308-57E8-114D-BAF3-DDE4A94E2A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F96E813-63D5-E389-F72E-7F852312C567}"/>
              </a:ext>
            </a:extLst>
          </p:cNvPr>
          <p:cNvGrpSpPr/>
          <p:nvPr/>
        </p:nvGrpSpPr>
        <p:grpSpPr>
          <a:xfrm>
            <a:off x="7153275" y="2333908"/>
            <a:ext cx="3659188" cy="2233612"/>
            <a:chOff x="7153275" y="1989138"/>
            <a:chExt cx="3659188" cy="2233612"/>
          </a:xfrm>
        </p:grpSpPr>
        <p:sp>
          <p:nvSpPr>
            <p:cNvPr id="118" name="Text Box 47">
              <a:extLst>
                <a:ext uri="{FF2B5EF4-FFF2-40B4-BE49-F238E27FC236}">
                  <a16:creationId xmlns:a16="http://schemas.microsoft.com/office/drawing/2014/main" id="{B8F31A07-848A-D74E-8DBD-79B37EA17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3275" y="2127250"/>
              <a:ext cx="35083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119" name="Text Box 48">
              <a:extLst>
                <a:ext uri="{FF2B5EF4-FFF2-40B4-BE49-F238E27FC236}">
                  <a16:creationId xmlns:a16="http://schemas.microsoft.com/office/drawing/2014/main" id="{C56F1E10-F34C-5843-B22F-044D7AE1A8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3038" y="2124075"/>
              <a:ext cx="32861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120" name="Text Box 49">
              <a:extLst>
                <a:ext uri="{FF2B5EF4-FFF2-40B4-BE49-F238E27FC236}">
                  <a16:creationId xmlns:a16="http://schemas.microsoft.com/office/drawing/2014/main" id="{8E660AD6-612A-EF49-8651-60E1F6568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44138" y="2166938"/>
              <a:ext cx="350837" cy="369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121" name="Text Box 55">
              <a:extLst>
                <a:ext uri="{FF2B5EF4-FFF2-40B4-BE49-F238E27FC236}">
                  <a16:creationId xmlns:a16="http://schemas.microsoft.com/office/drawing/2014/main" id="{64FC93FB-1EDD-AE49-90C3-D92B5ADF9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6300" y="2954338"/>
              <a:ext cx="936625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sz="1400">
                  <a:solidFill>
                    <a:srgbClr val="FF0000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sz="14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s signal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strength</a:t>
              </a:r>
            </a:p>
          </p:txBody>
        </p:sp>
        <p:sp>
          <p:nvSpPr>
            <p:cNvPr id="122" name="Line 60">
              <a:extLst>
                <a:ext uri="{FF2B5EF4-FFF2-40B4-BE49-F238E27FC236}">
                  <a16:creationId xmlns:a16="http://schemas.microsoft.com/office/drawing/2014/main" id="{FABA226A-B439-064D-8234-9686E55063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88213" y="3983038"/>
              <a:ext cx="3263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3" name="Line 61">
              <a:extLst>
                <a:ext uri="{FF2B5EF4-FFF2-40B4-BE49-F238E27FC236}">
                  <a16:creationId xmlns:a16="http://schemas.microsoft.com/office/drawing/2014/main" id="{22C32468-EE2B-2E4C-B22A-60D2BC6BFF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34238" y="2803525"/>
              <a:ext cx="0" cy="11382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4" name="Freeform 62">
              <a:extLst>
                <a:ext uri="{FF2B5EF4-FFF2-40B4-BE49-F238E27FC236}">
                  <a16:creationId xmlns:a16="http://schemas.microsoft.com/office/drawing/2014/main" id="{4A0B08BE-766C-DE4A-820F-57A89FD06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6788" y="2859088"/>
              <a:ext cx="2995612" cy="1081087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5" name="Text Box 63">
              <a:extLst>
                <a:ext uri="{FF2B5EF4-FFF2-40B4-BE49-F238E27FC236}">
                  <a16:creationId xmlns:a16="http://schemas.microsoft.com/office/drawing/2014/main" id="{F540644C-8058-2E44-97EC-92D26AD8F8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72500" y="3946525"/>
              <a:ext cx="593725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space</a:t>
              </a:r>
            </a:p>
          </p:txBody>
        </p:sp>
        <p:sp>
          <p:nvSpPr>
            <p:cNvPr id="126" name="Freeform 65">
              <a:extLst>
                <a:ext uri="{FF2B5EF4-FFF2-40B4-BE49-F238E27FC236}">
                  <a16:creationId xmlns:a16="http://schemas.microsoft.com/office/drawing/2014/main" id="{C12F975E-D1B5-414F-8341-03DCBA174B3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412038" y="2828925"/>
              <a:ext cx="2995612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rgbClr val="3333CC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7" name="Text Box 66">
              <a:extLst>
                <a:ext uri="{FF2B5EF4-FFF2-40B4-BE49-F238E27FC236}">
                  <a16:creationId xmlns:a16="http://schemas.microsoft.com/office/drawing/2014/main" id="{65ACABD3-44F1-4A49-8D29-DA46DD5FE7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53613" y="2882900"/>
              <a:ext cx="95885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3333CC"/>
                  </a:solidFill>
                  <a:latin typeface="Arial" charset="0"/>
                  <a:cs typeface="Arial" charset="0"/>
                </a:rPr>
                <a:t>C</a:t>
              </a:r>
              <a:r>
                <a:rPr lang="ja-JP" altLang="en-US" sz="1400">
                  <a:solidFill>
                    <a:srgbClr val="3333CC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sz="1400" dirty="0">
                  <a:solidFill>
                    <a:srgbClr val="3333CC"/>
                  </a:solidFill>
                  <a:latin typeface="Arial" charset="0"/>
                  <a:cs typeface="Arial" charset="0"/>
                </a:rPr>
                <a:t>s signal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3333CC"/>
                  </a:solidFill>
                  <a:latin typeface="Arial" charset="0"/>
                  <a:cs typeface="Arial" charset="0"/>
                </a:rPr>
                <a:t>strength</a:t>
              </a:r>
            </a:p>
          </p:txBody>
        </p:sp>
        <p:sp>
          <p:nvSpPr>
            <p:cNvPr id="128" name="Line 67">
              <a:extLst>
                <a:ext uri="{FF2B5EF4-FFF2-40B4-BE49-F238E27FC236}">
                  <a16:creationId xmlns:a16="http://schemas.microsoft.com/office/drawing/2014/main" id="{FA65E92F-3E66-5349-83A8-F1F9788C64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13650" y="2690813"/>
              <a:ext cx="26988" cy="12636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9" name="Line 68">
              <a:extLst>
                <a:ext uri="{FF2B5EF4-FFF2-40B4-BE49-F238E27FC236}">
                  <a16:creationId xmlns:a16="http://schemas.microsoft.com/office/drawing/2014/main" id="{FC263470-E015-7A4B-8414-9AF10F248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34438" y="2759075"/>
              <a:ext cx="0" cy="12080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30" name="Line 69">
              <a:extLst>
                <a:ext uri="{FF2B5EF4-FFF2-40B4-BE49-F238E27FC236}">
                  <a16:creationId xmlns:a16="http://schemas.microsoft.com/office/drawing/2014/main" id="{582AF92B-D547-DD40-BF8A-97F1F22001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15525" y="2743200"/>
              <a:ext cx="0" cy="1181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37" name="Group 356">
              <a:extLst>
                <a:ext uri="{FF2B5EF4-FFF2-40B4-BE49-F238E27FC236}">
                  <a16:creationId xmlns:a16="http://schemas.microsoft.com/office/drawing/2014/main" id="{CB7E2FE1-4A7B-C84A-BAD4-7D68211470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600" y="1989138"/>
              <a:ext cx="627063" cy="642937"/>
              <a:chOff x="313" y="1497"/>
              <a:chExt cx="1152" cy="1014"/>
            </a:xfrm>
          </p:grpSpPr>
          <p:pic>
            <p:nvPicPr>
              <p:cNvPr id="138" name="Picture 354" descr="laptop_stylized_small">
                <a:extLst>
                  <a:ext uri="{FF2B5EF4-FFF2-40B4-BE49-F238E27FC236}">
                    <a16:creationId xmlns:a16="http://schemas.microsoft.com/office/drawing/2014/main" id="{AA79C3F4-46C7-0349-85E1-BA552B997E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9" name="Picture 355" descr="antenna_stylized">
                <a:extLst>
                  <a:ext uri="{FF2B5EF4-FFF2-40B4-BE49-F238E27FC236}">
                    <a16:creationId xmlns:a16="http://schemas.microsoft.com/office/drawing/2014/main" id="{4E6FF8B2-4F7E-B945-BE46-C86EBBCBE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40" name="Group 356">
              <a:extLst>
                <a:ext uri="{FF2B5EF4-FFF2-40B4-BE49-F238E27FC236}">
                  <a16:creationId xmlns:a16="http://schemas.microsoft.com/office/drawing/2014/main" id="{D72B8EE2-805B-4341-8FF7-2156BB1248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29638" y="2028825"/>
              <a:ext cx="627062" cy="644525"/>
              <a:chOff x="313" y="1497"/>
              <a:chExt cx="1152" cy="1014"/>
            </a:xfrm>
          </p:grpSpPr>
          <p:pic>
            <p:nvPicPr>
              <p:cNvPr id="141" name="Picture 354" descr="laptop_stylized_small">
                <a:extLst>
                  <a:ext uri="{FF2B5EF4-FFF2-40B4-BE49-F238E27FC236}">
                    <a16:creationId xmlns:a16="http://schemas.microsoft.com/office/drawing/2014/main" id="{293E3A24-0E7E-C64F-AE1D-F2A4EBBDD6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2" name="Picture 355" descr="antenna_stylized">
                <a:extLst>
                  <a:ext uri="{FF2B5EF4-FFF2-40B4-BE49-F238E27FC236}">
                    <a16:creationId xmlns:a16="http://schemas.microsoft.com/office/drawing/2014/main" id="{456A11D2-A09B-574E-BA78-CF1896EC17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43" name="Group 356">
            <a:extLst>
              <a:ext uri="{FF2B5EF4-FFF2-40B4-BE49-F238E27FC236}">
                <a16:creationId xmlns:a16="http://schemas.microsoft.com/office/drawing/2014/main" id="{5473C3B0-61A5-E547-88B5-91B90BF959BC}"/>
              </a:ext>
            </a:extLst>
          </p:cNvPr>
          <p:cNvGrpSpPr>
            <a:grpSpLocks/>
          </p:cNvGrpSpPr>
          <p:nvPr/>
        </p:nvGrpSpPr>
        <p:grpSpPr bwMode="auto">
          <a:xfrm>
            <a:off x="9605963" y="1958975"/>
            <a:ext cx="627062" cy="642938"/>
            <a:chOff x="313" y="1497"/>
            <a:chExt cx="1152" cy="1014"/>
          </a:xfrm>
        </p:grpSpPr>
        <p:pic>
          <p:nvPicPr>
            <p:cNvPr id="144" name="Picture 354" descr="laptop_stylized_small">
              <a:extLst>
                <a:ext uri="{FF2B5EF4-FFF2-40B4-BE49-F238E27FC236}">
                  <a16:creationId xmlns:a16="http://schemas.microsoft.com/office/drawing/2014/main" id="{ACC81BEE-6A25-1047-B556-F5C390402B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5" name="Picture 355" descr="antenna_stylized">
              <a:extLst>
                <a:ext uri="{FF2B5EF4-FFF2-40B4-BE49-F238E27FC236}">
                  <a16:creationId xmlns:a16="http://schemas.microsoft.com/office/drawing/2014/main" id="{13857146-FCD5-1B4A-A5AA-EB8B2F5A6D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6" name="Rectangle 70">
            <a:extLst>
              <a:ext uri="{FF2B5EF4-FFF2-40B4-BE49-F238E27FC236}">
                <a16:creationId xmlns:a16="http://schemas.microsoft.com/office/drawing/2014/main" id="{74CC21E7-8D8F-BE42-B6A9-4A812307A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7532" y="1346255"/>
            <a:ext cx="5591537" cy="5096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solidFill>
                  <a:srgbClr val="C00000"/>
                </a:solidFill>
                <a:cs typeface="+mn-cs"/>
              </a:rPr>
              <a:t>Attenuation</a:t>
            </a:r>
            <a:r>
              <a:rPr lang="en-US" sz="2400" dirty="0">
                <a:solidFill>
                  <a:srgbClr val="C00000"/>
                </a:solidFill>
                <a:cs typeface="+mn-cs"/>
              </a:rPr>
              <a:t> also causes “hidden terminals”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400" dirty="0">
              <a:solidFill>
                <a:srgbClr val="C000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400" dirty="0">
              <a:solidFill>
                <a:srgbClr val="C00000"/>
              </a:solidFill>
              <a:cs typeface="+mn-cs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400" dirty="0">
              <a:solidFill>
                <a:srgbClr val="C00000"/>
              </a:solidFill>
              <a:cs typeface="+mn-cs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400" dirty="0">
              <a:solidFill>
                <a:srgbClr val="C000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400" dirty="0">
              <a:solidFill>
                <a:srgbClr val="C00000"/>
              </a:solidFill>
              <a:cs typeface="+mn-cs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400" dirty="0">
              <a:solidFill>
                <a:srgbClr val="C00000"/>
              </a:solidFill>
              <a:cs typeface="+mn-cs"/>
            </a:endParaRP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B, A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B, C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A, C can not hear each other interfering at B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60D8960B-043D-F875-3096-F0FE30791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863" y="251553"/>
            <a:ext cx="10515600" cy="894622"/>
          </a:xfrm>
        </p:spPr>
        <p:txBody>
          <a:bodyPr/>
          <a:lstStyle/>
          <a:p>
            <a:r>
              <a:rPr lang="en-US" dirty="0"/>
              <a:t>Wireless link characteristics: hidden terminals</a:t>
            </a:r>
          </a:p>
        </p:txBody>
      </p:sp>
    </p:spTree>
    <p:extLst>
      <p:ext uri="{BB962C8B-B14F-4D97-AF65-F5344CB8AC3E}">
        <p14:creationId xmlns:p14="http://schemas.microsoft.com/office/powerpoint/2010/main" val="301422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7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834" y="6599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916765" y="2251719"/>
            <a:ext cx="5571867" cy="923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indent="-38258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90A139B-CE82-0E4E-86EB-4685C7EAF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F3BAE1-7C74-F944-AEC6-02670EE1832C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068638"/>
            <a:ext cx="4826000" cy="345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</a:rPr>
              <a:t>Wireless</a:t>
            </a:r>
          </a:p>
          <a:p>
            <a:pPr>
              <a:buClr>
                <a:schemeClr val="bg1">
                  <a:lumMod val="7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Wireless links and network characteristics </a:t>
            </a:r>
          </a:p>
          <a:p>
            <a:pPr>
              <a:buClr>
                <a:srgbClr val="0000A8"/>
              </a:buClr>
              <a:defRPr/>
            </a:pPr>
            <a:r>
              <a:rPr lang="en-US" dirty="0"/>
              <a:t>WiFi: 802.11 wireless LANs</a:t>
            </a:r>
          </a:p>
        </p:txBody>
      </p:sp>
    </p:spTree>
    <p:extLst>
      <p:ext uri="{BB962C8B-B14F-4D97-AF65-F5344CB8AC3E}">
        <p14:creationId xmlns:p14="http://schemas.microsoft.com/office/powerpoint/2010/main" val="108036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IEEE 802.11 Wireless LAN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2CA1ED5-0599-854A-907A-E9C68E3B8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814640"/>
              </p:ext>
            </p:extLst>
          </p:nvPr>
        </p:nvGraphicFramePr>
        <p:xfrm>
          <a:off x="977900" y="1346200"/>
          <a:ext cx="10121900" cy="40197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9700">
                  <a:extLst>
                    <a:ext uri="{9D8B030D-6E8A-4147-A177-3AD203B41FA5}">
                      <a16:colId xmlns:a16="http://schemas.microsoft.com/office/drawing/2014/main" val="3216654271"/>
                    </a:ext>
                  </a:extLst>
                </a:gridCol>
                <a:gridCol w="1418892">
                  <a:extLst>
                    <a:ext uri="{9D8B030D-6E8A-4147-A177-3AD203B41FA5}">
                      <a16:colId xmlns:a16="http://schemas.microsoft.com/office/drawing/2014/main" val="3311415253"/>
                    </a:ext>
                  </a:extLst>
                </a:gridCol>
                <a:gridCol w="1965079">
                  <a:extLst>
                    <a:ext uri="{9D8B030D-6E8A-4147-A177-3AD203B41FA5}">
                      <a16:colId xmlns:a16="http://schemas.microsoft.com/office/drawing/2014/main" val="3897866277"/>
                    </a:ext>
                  </a:extLst>
                </a:gridCol>
                <a:gridCol w="1429329">
                  <a:extLst>
                    <a:ext uri="{9D8B030D-6E8A-4147-A177-3AD203B41FA5}">
                      <a16:colId xmlns:a16="http://schemas.microsoft.com/office/drawing/2014/main" val="53604118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67206375"/>
                    </a:ext>
                  </a:extLst>
                </a:gridCol>
              </a:tblGrid>
              <a:tr h="510858"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IEEE 802.11 standard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Year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Max data rate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Range 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Frequency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1449787"/>
                  </a:ext>
                </a:extLst>
              </a:tr>
              <a:tr h="2554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802.11b</a:t>
                      </a:r>
                      <a:endParaRPr lang="en-US" sz="2400" b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1999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11 Mbps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30 m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2.4 Ghz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1830295"/>
                  </a:ext>
                </a:extLst>
              </a:tr>
              <a:tr h="2554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802.11g</a:t>
                      </a:r>
                      <a:endParaRPr lang="en-US" sz="2400" b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2003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54 Mbps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30m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2.4 Ghz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1489631"/>
                  </a:ext>
                </a:extLst>
              </a:tr>
              <a:tr h="5108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802.11n  (WiFi 4)</a:t>
                      </a:r>
                      <a:endParaRPr lang="en-US" sz="2400" b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2009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600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70m 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2.4, 5 Ghz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1303648"/>
                  </a:ext>
                </a:extLst>
              </a:tr>
              <a:tr h="5108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802.11ac (WiFi 5)</a:t>
                      </a:r>
                      <a:endParaRPr lang="en-US" sz="2400" b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2013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 3.47Gpbs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70m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 5 Ghz 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8146182"/>
                  </a:ext>
                </a:extLst>
              </a:tr>
              <a:tr h="5108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802.11ax (WiFi 6)</a:t>
                      </a:r>
                      <a:endParaRPr lang="en-US" sz="2400" b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2020 </a:t>
                      </a:r>
                      <a:r>
                        <a:rPr lang="en-US" sz="1600" dirty="0">
                          <a:effectLst/>
                        </a:rPr>
                        <a:t>(exp.)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14 Gbps 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70m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2.4, 5 Ghz 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7794024"/>
                  </a:ext>
                </a:extLst>
              </a:tr>
              <a:tr h="5108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802.11af</a:t>
                      </a:r>
                      <a:endParaRPr lang="en-US" sz="2400" b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2014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35 – 560 Mbps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 Km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unused TV bands (54-790 MHz)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8689878"/>
                  </a:ext>
                </a:extLst>
              </a:tr>
              <a:tr h="2554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802.11ah</a:t>
                      </a:r>
                      <a:endParaRPr lang="en-US" sz="2400" b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2017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347Mbps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 Km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900 Mhz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7358628"/>
                  </a:ext>
                </a:extLst>
              </a:tr>
            </a:tbl>
          </a:graphicData>
        </a:graphic>
      </p:graphicFrame>
      <p:sp>
        <p:nvSpPr>
          <p:cNvPr id="291" name="Rectangle 5">
            <a:extLst>
              <a:ext uri="{FF2B5EF4-FFF2-40B4-BE49-F238E27FC236}">
                <a16:creationId xmlns:a16="http://schemas.microsoft.com/office/drawing/2014/main" id="{FF5FCC4D-A86C-074D-AC0E-AED1826D4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8" y="5621338"/>
            <a:ext cx="9948862" cy="105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all use CSMA/CA for multiple access, and have base-station and ad-hoc network versions</a:t>
            </a:r>
          </a:p>
        </p:txBody>
      </p:sp>
    </p:spTree>
    <p:extLst>
      <p:ext uri="{BB962C8B-B14F-4D97-AF65-F5344CB8AC3E}">
        <p14:creationId xmlns:p14="http://schemas.microsoft.com/office/powerpoint/2010/main" val="361238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802.11 LAN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5" name="Rectangle 4">
            <a:extLst>
              <a:ext uri="{FF2B5EF4-FFF2-40B4-BE49-F238E27FC236}">
                <a16:creationId xmlns:a16="http://schemas.microsoft.com/office/drawing/2014/main" id="{522C7583-5DB7-A04E-B444-4C5E2EAAF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0600" y="1949450"/>
            <a:ext cx="5524500" cy="434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wireless host communicates with base station</a:t>
            </a:r>
          </a:p>
          <a:p>
            <a:pPr marL="800100" lvl="1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/>
            </a:pP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base station = access point (AP</a:t>
            </a:r>
            <a:r>
              <a:rPr lang="en-US" sz="2400" dirty="0">
                <a:solidFill>
                  <a:srgbClr val="C00000"/>
                </a:solidFill>
                <a:ea typeface="ＭＳ Ｐゴシック" charset="0"/>
              </a:rPr>
              <a:t>)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Basic Service Set (BSS) 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(aka “cell”) in infrastructure mode contains:</a:t>
            </a:r>
          </a:p>
          <a:p>
            <a:pPr marL="695325" lvl="1" indent="-23812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wireless hosts</a:t>
            </a:r>
          </a:p>
          <a:p>
            <a:pPr marL="695325" lvl="1" indent="-23812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access point (AP): base station</a:t>
            </a:r>
          </a:p>
          <a:p>
            <a:pPr marL="695325" lvl="1" indent="-23812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ad hoc mode: hosts only</a:t>
            </a:r>
            <a:endParaRPr lang="en-US" sz="24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80" name="Text Box 24">
            <a:extLst>
              <a:ext uri="{FF2B5EF4-FFF2-40B4-BE49-F238E27FC236}">
                <a16:creationId xmlns:a16="http://schemas.microsoft.com/office/drawing/2014/main" id="{992CA830-F801-5E41-9522-2E5273470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6075" y="4538663"/>
            <a:ext cx="10541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BSS 1</a:t>
            </a:r>
          </a:p>
        </p:txBody>
      </p:sp>
      <p:sp>
        <p:nvSpPr>
          <p:cNvPr id="81" name="Text Box 27">
            <a:extLst>
              <a:ext uri="{FF2B5EF4-FFF2-40B4-BE49-F238E27FC236}">
                <a16:creationId xmlns:a16="http://schemas.microsoft.com/office/drawing/2014/main" id="{B0546C5A-2746-4344-9C08-4FA607581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0013" y="6111875"/>
            <a:ext cx="854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BSS 2</a:t>
            </a:r>
          </a:p>
        </p:txBody>
      </p:sp>
      <p:sp>
        <p:nvSpPr>
          <p:cNvPr id="82" name="Line 28">
            <a:extLst>
              <a:ext uri="{FF2B5EF4-FFF2-40B4-BE49-F238E27FC236}">
                <a16:creationId xmlns:a16="http://schemas.microsoft.com/office/drawing/2014/main" id="{A881C663-D838-244D-B5B5-54FE15109F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5088" y="2570163"/>
            <a:ext cx="214312" cy="908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83" name="Group 29">
            <a:extLst>
              <a:ext uri="{FF2B5EF4-FFF2-40B4-BE49-F238E27FC236}">
                <a16:creationId xmlns:a16="http://schemas.microsoft.com/office/drawing/2014/main" id="{7A8DA315-E9CE-554E-9F1D-29AAB969A49E}"/>
              </a:ext>
            </a:extLst>
          </p:cNvPr>
          <p:cNvGrpSpPr>
            <a:grpSpLocks/>
          </p:cNvGrpSpPr>
          <p:nvPr/>
        </p:nvGrpSpPr>
        <p:grpSpPr bwMode="auto">
          <a:xfrm>
            <a:off x="3146425" y="1389063"/>
            <a:ext cx="1978025" cy="1444625"/>
            <a:chOff x="3744" y="1392"/>
            <a:chExt cx="1488" cy="1110"/>
          </a:xfrm>
        </p:grpSpPr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F2E21339-7A8C-5D48-AF8F-C1DAC9B79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5" name="Text Box 31">
              <a:extLst>
                <a:ext uri="{FF2B5EF4-FFF2-40B4-BE49-F238E27FC236}">
                  <a16:creationId xmlns:a16="http://schemas.microsoft.com/office/drawing/2014/main" id="{B96C3D36-7A66-4448-A65B-547CD0CB5E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9" y="1776"/>
              <a:ext cx="727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Internet</a:t>
              </a:r>
            </a:p>
          </p:txBody>
        </p:sp>
      </p:grpSp>
      <p:sp>
        <p:nvSpPr>
          <p:cNvPr id="86" name="Text Box 32">
            <a:extLst>
              <a:ext uri="{FF2B5EF4-FFF2-40B4-BE49-F238E27FC236}">
                <a16:creationId xmlns:a16="http://schemas.microsoft.com/office/drawing/2014/main" id="{53B410B4-2FD8-8541-9CCC-815C6736E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6838" y="3319463"/>
            <a:ext cx="1452562" cy="722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cs typeface="Arial" charset="0"/>
              </a:rPr>
              <a:t>switch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cs typeface="Arial" charset="0"/>
              </a:rPr>
              <a:t> or router</a:t>
            </a:r>
          </a:p>
        </p:txBody>
      </p:sp>
      <p:sp>
        <p:nvSpPr>
          <p:cNvPr id="87" name="Oval 23">
            <a:extLst>
              <a:ext uri="{FF2B5EF4-FFF2-40B4-BE49-F238E27FC236}">
                <a16:creationId xmlns:a16="http://schemas.microsoft.com/office/drawing/2014/main" id="{16394D94-38BE-9446-9C90-45DFEB64F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863" y="2760663"/>
            <a:ext cx="1960562" cy="1798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88" name="Group 361">
            <a:extLst>
              <a:ext uri="{FF2B5EF4-FFF2-40B4-BE49-F238E27FC236}">
                <a16:creationId xmlns:a16="http://schemas.microsoft.com/office/drawing/2014/main" id="{3A07A5C0-AEBD-4C4A-9DA9-838D52E21C0C}"/>
              </a:ext>
            </a:extLst>
          </p:cNvPr>
          <p:cNvGrpSpPr>
            <a:grpSpLocks/>
          </p:cNvGrpSpPr>
          <p:nvPr/>
        </p:nvGrpSpPr>
        <p:grpSpPr bwMode="auto">
          <a:xfrm>
            <a:off x="2252663" y="3187700"/>
            <a:ext cx="639762" cy="581025"/>
            <a:chOff x="2967" y="478"/>
            <a:chExt cx="788" cy="625"/>
          </a:xfrm>
        </p:grpSpPr>
        <p:pic>
          <p:nvPicPr>
            <p:cNvPr id="89" name="Picture 358" descr="access_point_stylized_small">
              <a:extLst>
                <a:ext uri="{FF2B5EF4-FFF2-40B4-BE49-F238E27FC236}">
                  <a16:creationId xmlns:a16="http://schemas.microsoft.com/office/drawing/2014/main" id="{52F74014-97B8-9941-9C75-0884DEE536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" name="Picture 360" descr="antenna_radiation_stylized">
              <a:extLst>
                <a:ext uri="{FF2B5EF4-FFF2-40B4-BE49-F238E27FC236}">
                  <a16:creationId xmlns:a16="http://schemas.microsoft.com/office/drawing/2014/main" id="{1BB3BA0B-C9DA-9845-A028-30FB7E6E3D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1" name="Group 356">
            <a:extLst>
              <a:ext uri="{FF2B5EF4-FFF2-40B4-BE49-F238E27FC236}">
                <a16:creationId xmlns:a16="http://schemas.microsoft.com/office/drawing/2014/main" id="{FA2AE9C1-F328-EE4D-942E-436A9E52B613}"/>
              </a:ext>
            </a:extLst>
          </p:cNvPr>
          <p:cNvGrpSpPr>
            <a:grpSpLocks/>
          </p:cNvGrpSpPr>
          <p:nvPr/>
        </p:nvGrpSpPr>
        <p:grpSpPr bwMode="auto">
          <a:xfrm>
            <a:off x="2497138" y="3746500"/>
            <a:ext cx="436562" cy="498475"/>
            <a:chOff x="313" y="1497"/>
            <a:chExt cx="1152" cy="1014"/>
          </a:xfrm>
        </p:grpSpPr>
        <p:pic>
          <p:nvPicPr>
            <p:cNvPr id="92" name="Picture 354" descr="laptop_stylized_small">
              <a:extLst>
                <a:ext uri="{FF2B5EF4-FFF2-40B4-BE49-F238E27FC236}">
                  <a16:creationId xmlns:a16="http://schemas.microsoft.com/office/drawing/2014/main" id="{46AA2232-0193-5C47-9B73-A5642D282F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" name="Picture 355" descr="antenna_stylized">
              <a:extLst>
                <a:ext uri="{FF2B5EF4-FFF2-40B4-BE49-F238E27FC236}">
                  <a16:creationId xmlns:a16="http://schemas.microsoft.com/office/drawing/2014/main" id="{0C2BE08B-587E-0A48-A0C6-813D76AE09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4" name="Group 403">
            <a:extLst>
              <a:ext uri="{FF2B5EF4-FFF2-40B4-BE49-F238E27FC236}">
                <a16:creationId xmlns:a16="http://schemas.microsoft.com/office/drawing/2014/main" id="{F975DAA7-6D67-DC4A-B1F7-484A12E444AF}"/>
              </a:ext>
            </a:extLst>
          </p:cNvPr>
          <p:cNvGrpSpPr>
            <a:grpSpLocks/>
          </p:cNvGrpSpPr>
          <p:nvPr/>
        </p:nvGrpSpPr>
        <p:grpSpPr bwMode="auto">
          <a:xfrm>
            <a:off x="1825625" y="2954338"/>
            <a:ext cx="446088" cy="382587"/>
            <a:chOff x="2751" y="1851"/>
            <a:chExt cx="462" cy="478"/>
          </a:xfrm>
        </p:grpSpPr>
        <p:pic>
          <p:nvPicPr>
            <p:cNvPr id="95" name="Picture 364" descr="iphone_stylized_small">
              <a:extLst>
                <a:ext uri="{FF2B5EF4-FFF2-40B4-BE49-F238E27FC236}">
                  <a16:creationId xmlns:a16="http://schemas.microsoft.com/office/drawing/2014/main" id="{7E212BAD-8745-8A4C-9209-574283406A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" name="Picture 402" descr="antenna_radiation_stylized">
              <a:extLst>
                <a:ext uri="{FF2B5EF4-FFF2-40B4-BE49-F238E27FC236}">
                  <a16:creationId xmlns:a16="http://schemas.microsoft.com/office/drawing/2014/main" id="{122C274E-D092-394D-883F-788A799C5D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7" name="Group 356">
            <a:extLst>
              <a:ext uri="{FF2B5EF4-FFF2-40B4-BE49-F238E27FC236}">
                <a16:creationId xmlns:a16="http://schemas.microsoft.com/office/drawing/2014/main" id="{B73B7092-9FA9-FE49-A984-C67B677659A6}"/>
              </a:ext>
            </a:extLst>
          </p:cNvPr>
          <p:cNvGrpSpPr>
            <a:grpSpLocks/>
          </p:cNvGrpSpPr>
          <p:nvPr/>
        </p:nvGrpSpPr>
        <p:grpSpPr bwMode="auto">
          <a:xfrm>
            <a:off x="1846263" y="3624263"/>
            <a:ext cx="436562" cy="498475"/>
            <a:chOff x="313" y="1497"/>
            <a:chExt cx="1152" cy="1014"/>
          </a:xfrm>
        </p:grpSpPr>
        <p:pic>
          <p:nvPicPr>
            <p:cNvPr id="98" name="Picture 354" descr="laptop_stylized_small">
              <a:extLst>
                <a:ext uri="{FF2B5EF4-FFF2-40B4-BE49-F238E27FC236}">
                  <a16:creationId xmlns:a16="http://schemas.microsoft.com/office/drawing/2014/main" id="{99E83124-2B6C-E948-B41B-343D4C0473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9" name="Picture 355" descr="antenna_stylized">
              <a:extLst>
                <a:ext uri="{FF2B5EF4-FFF2-40B4-BE49-F238E27FC236}">
                  <a16:creationId xmlns:a16="http://schemas.microsoft.com/office/drawing/2014/main" id="{BF9AE632-6D4A-3540-96FA-45E1D43C91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0" name="Group 356">
            <a:extLst>
              <a:ext uri="{FF2B5EF4-FFF2-40B4-BE49-F238E27FC236}">
                <a16:creationId xmlns:a16="http://schemas.microsoft.com/office/drawing/2014/main" id="{BBB2279A-7880-F64F-BEF1-599C422B5DED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238500"/>
            <a:ext cx="438150" cy="498475"/>
            <a:chOff x="313" y="1497"/>
            <a:chExt cx="1152" cy="1014"/>
          </a:xfrm>
        </p:grpSpPr>
        <p:pic>
          <p:nvPicPr>
            <p:cNvPr id="101" name="Picture 354" descr="laptop_stylized_small">
              <a:extLst>
                <a:ext uri="{FF2B5EF4-FFF2-40B4-BE49-F238E27FC236}">
                  <a16:creationId xmlns:a16="http://schemas.microsoft.com/office/drawing/2014/main" id="{378BE288-2CAF-2346-A6D7-9A6CB477A2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" name="Picture 355" descr="antenna_stylized">
              <a:extLst>
                <a:ext uri="{FF2B5EF4-FFF2-40B4-BE49-F238E27FC236}">
                  <a16:creationId xmlns:a16="http://schemas.microsoft.com/office/drawing/2014/main" id="{C9FC9F73-A1C3-6D40-B876-2FAE3AD6FD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3" name="Line 26">
            <a:extLst>
              <a:ext uri="{FF2B5EF4-FFF2-40B4-BE49-F238E27FC236}">
                <a16:creationId xmlns:a16="http://schemas.microsoft.com/office/drawing/2014/main" id="{FFA071D2-8D76-264C-A650-850F6C554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9225" y="3617913"/>
            <a:ext cx="1022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4" name="Oval 23">
            <a:extLst>
              <a:ext uri="{FF2B5EF4-FFF2-40B4-BE49-F238E27FC236}">
                <a16:creationId xmlns:a16="http://schemas.microsoft.com/office/drawing/2014/main" id="{C130F34B-FA29-E64C-9FEA-A98310B82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75" y="4221163"/>
            <a:ext cx="1960563" cy="1798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05" name="Group 361">
            <a:extLst>
              <a:ext uri="{FF2B5EF4-FFF2-40B4-BE49-F238E27FC236}">
                <a16:creationId xmlns:a16="http://schemas.microsoft.com/office/drawing/2014/main" id="{BDFB8667-5290-5B43-A841-425499A3D9F5}"/>
              </a:ext>
            </a:extLst>
          </p:cNvPr>
          <p:cNvGrpSpPr>
            <a:grpSpLocks/>
          </p:cNvGrpSpPr>
          <p:nvPr/>
        </p:nvGrpSpPr>
        <p:grpSpPr bwMode="auto">
          <a:xfrm>
            <a:off x="4448175" y="4648200"/>
            <a:ext cx="639763" cy="581025"/>
            <a:chOff x="2967" y="478"/>
            <a:chExt cx="788" cy="625"/>
          </a:xfrm>
        </p:grpSpPr>
        <p:pic>
          <p:nvPicPr>
            <p:cNvPr id="106" name="Picture 358" descr="access_point_stylized_small">
              <a:extLst>
                <a:ext uri="{FF2B5EF4-FFF2-40B4-BE49-F238E27FC236}">
                  <a16:creationId xmlns:a16="http://schemas.microsoft.com/office/drawing/2014/main" id="{42901DE5-3C49-A741-9CBA-DE06E2745E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7" name="Picture 360" descr="antenna_radiation_stylized">
              <a:extLst>
                <a:ext uri="{FF2B5EF4-FFF2-40B4-BE49-F238E27FC236}">
                  <a16:creationId xmlns:a16="http://schemas.microsoft.com/office/drawing/2014/main" id="{C7CA1512-DC17-E34A-8EB4-97D5467FDB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8" name="Group 356">
            <a:extLst>
              <a:ext uri="{FF2B5EF4-FFF2-40B4-BE49-F238E27FC236}">
                <a16:creationId xmlns:a16="http://schemas.microsoft.com/office/drawing/2014/main" id="{26F354D7-2D9B-234A-B2A0-5F2DBA9DEA00}"/>
              </a:ext>
            </a:extLst>
          </p:cNvPr>
          <p:cNvGrpSpPr>
            <a:grpSpLocks/>
          </p:cNvGrpSpPr>
          <p:nvPr/>
        </p:nvGrpSpPr>
        <p:grpSpPr bwMode="auto">
          <a:xfrm>
            <a:off x="4691063" y="5207000"/>
            <a:ext cx="436562" cy="498475"/>
            <a:chOff x="313" y="1497"/>
            <a:chExt cx="1152" cy="1014"/>
          </a:xfrm>
        </p:grpSpPr>
        <p:pic>
          <p:nvPicPr>
            <p:cNvPr id="109" name="Picture 354" descr="laptop_stylized_small">
              <a:extLst>
                <a:ext uri="{FF2B5EF4-FFF2-40B4-BE49-F238E27FC236}">
                  <a16:creationId xmlns:a16="http://schemas.microsoft.com/office/drawing/2014/main" id="{BCB9D968-4DAC-4942-8416-6D02896F4C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0" name="Picture 355" descr="antenna_stylized">
              <a:extLst>
                <a:ext uri="{FF2B5EF4-FFF2-40B4-BE49-F238E27FC236}">
                  <a16:creationId xmlns:a16="http://schemas.microsoft.com/office/drawing/2014/main" id="{63924E93-C285-0447-87FD-E5D8BE984F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1" name="Group 403">
            <a:extLst>
              <a:ext uri="{FF2B5EF4-FFF2-40B4-BE49-F238E27FC236}">
                <a16:creationId xmlns:a16="http://schemas.microsoft.com/office/drawing/2014/main" id="{B543494D-A929-0A4C-8CF2-88888239E2BE}"/>
              </a:ext>
            </a:extLst>
          </p:cNvPr>
          <p:cNvGrpSpPr>
            <a:grpSpLocks/>
          </p:cNvGrpSpPr>
          <p:nvPr/>
        </p:nvGrpSpPr>
        <p:grpSpPr bwMode="auto">
          <a:xfrm>
            <a:off x="4233863" y="5197475"/>
            <a:ext cx="569912" cy="544513"/>
            <a:chOff x="2751" y="1851"/>
            <a:chExt cx="462" cy="478"/>
          </a:xfrm>
        </p:grpSpPr>
        <p:pic>
          <p:nvPicPr>
            <p:cNvPr id="112" name="Picture 364" descr="iphone_stylized_small">
              <a:extLst>
                <a:ext uri="{FF2B5EF4-FFF2-40B4-BE49-F238E27FC236}">
                  <a16:creationId xmlns:a16="http://schemas.microsoft.com/office/drawing/2014/main" id="{CB5DF627-60A3-8641-B134-B2B81F4D14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" name="Picture 402" descr="antenna_radiation_stylized">
              <a:extLst>
                <a:ext uri="{FF2B5EF4-FFF2-40B4-BE49-F238E27FC236}">
                  <a16:creationId xmlns:a16="http://schemas.microsoft.com/office/drawing/2014/main" id="{7658C1BB-16FA-B44A-A116-22C44E2E64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4" name="Group 356">
            <a:extLst>
              <a:ext uri="{FF2B5EF4-FFF2-40B4-BE49-F238E27FC236}">
                <a16:creationId xmlns:a16="http://schemas.microsoft.com/office/drawing/2014/main" id="{7BAEF5AE-1464-9D46-8D44-33FF1AA7FE8C}"/>
              </a:ext>
            </a:extLst>
          </p:cNvPr>
          <p:cNvGrpSpPr>
            <a:grpSpLocks/>
          </p:cNvGrpSpPr>
          <p:nvPr/>
        </p:nvGrpSpPr>
        <p:grpSpPr bwMode="auto">
          <a:xfrm>
            <a:off x="3776663" y="5216525"/>
            <a:ext cx="436562" cy="498475"/>
            <a:chOff x="313" y="1497"/>
            <a:chExt cx="1152" cy="1014"/>
          </a:xfrm>
        </p:grpSpPr>
        <p:pic>
          <p:nvPicPr>
            <p:cNvPr id="115" name="Picture 354" descr="laptop_stylized_small">
              <a:extLst>
                <a:ext uri="{FF2B5EF4-FFF2-40B4-BE49-F238E27FC236}">
                  <a16:creationId xmlns:a16="http://schemas.microsoft.com/office/drawing/2014/main" id="{8450A102-6A2B-DB40-A176-7E0CB094F2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6" name="Picture 355" descr="antenna_stylized">
              <a:extLst>
                <a:ext uri="{FF2B5EF4-FFF2-40B4-BE49-F238E27FC236}">
                  <a16:creationId xmlns:a16="http://schemas.microsoft.com/office/drawing/2014/main" id="{F66C3C9A-BF8E-C049-9C1E-83E292B613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7" name="Group 356">
            <a:extLst>
              <a:ext uri="{FF2B5EF4-FFF2-40B4-BE49-F238E27FC236}">
                <a16:creationId xmlns:a16="http://schemas.microsoft.com/office/drawing/2014/main" id="{DEC74E59-3402-AE40-B8CF-4B1811DF782E}"/>
              </a:ext>
            </a:extLst>
          </p:cNvPr>
          <p:cNvGrpSpPr>
            <a:grpSpLocks/>
          </p:cNvGrpSpPr>
          <p:nvPr/>
        </p:nvGrpSpPr>
        <p:grpSpPr bwMode="auto">
          <a:xfrm>
            <a:off x="3725863" y="4627563"/>
            <a:ext cx="436562" cy="498475"/>
            <a:chOff x="313" y="1497"/>
            <a:chExt cx="1152" cy="1014"/>
          </a:xfrm>
        </p:grpSpPr>
        <p:pic>
          <p:nvPicPr>
            <p:cNvPr id="118" name="Picture 354" descr="laptop_stylized_small">
              <a:extLst>
                <a:ext uri="{FF2B5EF4-FFF2-40B4-BE49-F238E27FC236}">
                  <a16:creationId xmlns:a16="http://schemas.microsoft.com/office/drawing/2014/main" id="{FF2338BE-BEEA-874A-8AD1-B83706BA72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9" name="Picture 355" descr="antenna_stylized">
              <a:extLst>
                <a:ext uri="{FF2B5EF4-FFF2-40B4-BE49-F238E27FC236}">
                  <a16:creationId xmlns:a16="http://schemas.microsoft.com/office/drawing/2014/main" id="{F923ABF6-F4F2-454D-B1F1-01A242039D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0" name="Line 25">
            <a:extLst>
              <a:ext uri="{FF2B5EF4-FFF2-40B4-BE49-F238E27FC236}">
                <a16:creationId xmlns:a16="http://schemas.microsoft.com/office/drawing/2014/main" id="{7BA8AD27-3D08-E44D-A38F-C075CB53647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2074" y="3679824"/>
            <a:ext cx="796925" cy="1298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21" name="Group 403">
            <a:extLst>
              <a:ext uri="{FF2B5EF4-FFF2-40B4-BE49-F238E27FC236}">
                <a16:creationId xmlns:a16="http://schemas.microsoft.com/office/drawing/2014/main" id="{3E47EC88-0001-CB43-A7ED-C0289170512A}"/>
              </a:ext>
            </a:extLst>
          </p:cNvPr>
          <p:cNvGrpSpPr>
            <a:grpSpLocks/>
          </p:cNvGrpSpPr>
          <p:nvPr/>
        </p:nvGrpSpPr>
        <p:grpSpPr bwMode="auto">
          <a:xfrm>
            <a:off x="4021138" y="4271963"/>
            <a:ext cx="568325" cy="544512"/>
            <a:chOff x="2751" y="1851"/>
            <a:chExt cx="462" cy="478"/>
          </a:xfrm>
        </p:grpSpPr>
        <p:pic>
          <p:nvPicPr>
            <p:cNvPr id="122" name="Picture 364" descr="iphone_stylized_small">
              <a:extLst>
                <a:ext uri="{FF2B5EF4-FFF2-40B4-BE49-F238E27FC236}">
                  <a16:creationId xmlns:a16="http://schemas.microsoft.com/office/drawing/2014/main" id="{6AEF903B-BDB6-8645-8D02-1DABD42234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" name="Picture 402" descr="antenna_radiation_stylized">
              <a:extLst>
                <a:ext uri="{FF2B5EF4-FFF2-40B4-BE49-F238E27FC236}">
                  <a16:creationId xmlns:a16="http://schemas.microsoft.com/office/drawing/2014/main" id="{AD441939-A4CA-344C-B792-0F95B7C3CE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CED2675-190A-B746-8E41-91D1CAFA5B4D}"/>
              </a:ext>
            </a:extLst>
          </p:cNvPr>
          <p:cNvGrpSpPr/>
          <p:nvPr/>
        </p:nvGrpSpPr>
        <p:grpSpPr>
          <a:xfrm>
            <a:off x="3370124" y="3421492"/>
            <a:ext cx="744676" cy="388508"/>
            <a:chOff x="7493876" y="2774731"/>
            <a:chExt cx="1481958" cy="894622"/>
          </a:xfrm>
        </p:grpSpPr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1B607571-549B-3244-95A5-8E992DF5EA0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EB12A4B4-C06F-9B48-B23C-8D92C0777D9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9A80F69B-AD4C-CC49-A474-B7379EA0617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C53B4447-0429-CD4A-8613-890A66B938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405FA763-214E-1942-917D-F894C98094B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D3C585B2-5EB3-1B49-A37B-C73BE389640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F9927536-F9B1-A849-9472-7C9E39D2E45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155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7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834" y="6599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916765" y="2251719"/>
            <a:ext cx="5571867" cy="923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indent="-38258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rgbClr val="011199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F3BAE1-7C74-F944-AEC6-02670EE1832C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068638"/>
            <a:ext cx="4826000" cy="345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Wireless</a:t>
            </a:r>
          </a:p>
          <a:p>
            <a:pPr>
              <a:buClr>
                <a:schemeClr val="bg1">
                  <a:lumMod val="8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Wireless links and network characteristics </a:t>
            </a:r>
          </a:p>
          <a:p>
            <a:pPr>
              <a:buClr>
                <a:schemeClr val="bg1">
                  <a:lumMod val="85000"/>
                </a:schemeClr>
              </a:buClr>
              <a:defRPr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WiFi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: 802.11 wireless LANs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21E364E7-3AFB-4087-76B2-840736FE0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92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802.11: Channels</a:t>
            </a:r>
            <a:endParaRPr lang="en-US" dirty="0">
              <a:latin typeface="+mn-lt"/>
            </a:endParaRPr>
          </a:p>
        </p:txBody>
      </p:sp>
      <p:sp>
        <p:nvSpPr>
          <p:cNvPr id="57" name="Rectangle 3">
            <a:extLst>
              <a:ext uri="{FF2B5EF4-FFF2-40B4-BE49-F238E27FC236}">
                <a16:creationId xmlns:a16="http://schemas.microsoft.com/office/drawing/2014/main" id="{01092EE6-BC8D-EE40-AD06-948C48B5F56E}"/>
              </a:ext>
            </a:extLst>
          </p:cNvPr>
          <p:cNvSpPr txBox="1">
            <a:spLocks noChangeArrowheads="1"/>
          </p:cNvSpPr>
          <p:nvPr/>
        </p:nvSpPr>
        <p:spPr>
          <a:xfrm>
            <a:off x="812800" y="1373890"/>
            <a:ext cx="9740900" cy="1848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52425">
              <a:defRPr/>
            </a:pPr>
            <a:r>
              <a:rPr lang="en-US" sz="3200" dirty="0"/>
              <a:t>spectrum </a:t>
            </a:r>
            <a:r>
              <a:rPr lang="en-US" sz="3200" dirty="0">
                <a:solidFill>
                  <a:srgbClr val="C00000"/>
                </a:solidFill>
              </a:rPr>
              <a:t>divided into channels </a:t>
            </a:r>
            <a:r>
              <a:rPr lang="en-US" sz="3200" dirty="0"/>
              <a:t>at different frequencies</a:t>
            </a:r>
          </a:p>
          <a:p>
            <a:pPr lvl="1">
              <a:defRPr/>
            </a:pPr>
            <a:r>
              <a:rPr lang="en-US" sz="2800" dirty="0"/>
              <a:t>AP admin chooses frequency for AP</a:t>
            </a:r>
          </a:p>
          <a:p>
            <a:pPr lvl="1">
              <a:defRPr/>
            </a:pPr>
            <a:r>
              <a:rPr lang="en-US" sz="2800" dirty="0"/>
              <a:t>interference possible: channel can be same as that chosen by neighboring AP!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7BC3BF3-8486-EECD-9775-6722AD3E9CE0}"/>
              </a:ext>
            </a:extLst>
          </p:cNvPr>
          <p:cNvGrpSpPr/>
          <p:nvPr/>
        </p:nvGrpSpPr>
        <p:grpSpPr>
          <a:xfrm>
            <a:off x="1049867" y="3429000"/>
            <a:ext cx="8234891" cy="3127850"/>
            <a:chOff x="1049867" y="3429000"/>
            <a:chExt cx="8234891" cy="3127850"/>
          </a:xfrm>
        </p:grpSpPr>
        <p:pic>
          <p:nvPicPr>
            <p:cNvPr id="17410" name="Picture 2" descr="Why Channels 1, 6 and 11? | MetaGeek">
              <a:extLst>
                <a:ext uri="{FF2B5EF4-FFF2-40B4-BE49-F238E27FC236}">
                  <a16:creationId xmlns:a16="http://schemas.microsoft.com/office/drawing/2014/main" id="{704098C7-A804-4412-EDBA-9D4D64F069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5641" y="3429000"/>
              <a:ext cx="6479117" cy="3127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815A5B8-0CBB-2303-F6D0-FBC8F1C2E687}"/>
                </a:ext>
              </a:extLst>
            </p:cNvPr>
            <p:cNvSpPr txBox="1"/>
            <p:nvPr/>
          </p:nvSpPr>
          <p:spPr>
            <a:xfrm>
              <a:off x="1049867" y="3602150"/>
              <a:ext cx="60960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latin typeface="+mn-lt"/>
                </a:rPr>
                <a:t>Example: 2.4 GHz</a:t>
              </a:r>
              <a:endParaRPr lang="en-US" sz="2000" b="1" dirty="0"/>
            </a:p>
          </p:txBody>
        </p:sp>
      </p:grp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57055C2D-F2F1-9523-CC19-864553CCD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Class 22: 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802.11: Association</a:t>
            </a:r>
            <a:endParaRPr lang="en-US" dirty="0">
              <a:latin typeface="+mn-lt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A15D950-BC83-7C40-B80F-083E2DFE02F8}"/>
              </a:ext>
            </a:extLst>
          </p:cNvPr>
          <p:cNvSpPr txBox="1">
            <a:spLocks noChangeArrowheads="1"/>
          </p:cNvSpPr>
          <p:nvPr/>
        </p:nvSpPr>
        <p:spPr>
          <a:xfrm>
            <a:off x="787400" y="1634277"/>
            <a:ext cx="5664200" cy="460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52425">
              <a:defRPr/>
            </a:pPr>
            <a:r>
              <a:rPr lang="en-US" sz="3200" dirty="0"/>
              <a:t>arriving host: must </a:t>
            </a:r>
            <a:r>
              <a:rPr lang="en-US" sz="3200" dirty="0">
                <a:solidFill>
                  <a:srgbClr val="C00000"/>
                </a:solidFill>
              </a:rPr>
              <a:t>associate </a:t>
            </a:r>
            <a:r>
              <a:rPr lang="en-US" sz="3200" dirty="0"/>
              <a:t>with an AP</a:t>
            </a:r>
          </a:p>
          <a:p>
            <a:pPr lvl="1">
              <a:defRPr/>
            </a:pPr>
            <a:r>
              <a:rPr lang="en-US" sz="2800" dirty="0"/>
              <a:t>scans channels, listening for </a:t>
            </a:r>
            <a:r>
              <a:rPr lang="en-US" sz="2800" i="1" dirty="0"/>
              <a:t>beacon frames</a:t>
            </a:r>
            <a:r>
              <a:rPr lang="en-US" sz="2800" dirty="0"/>
              <a:t> containing AP</a:t>
            </a:r>
            <a:r>
              <a:rPr lang="en-US" altLang="ja-JP" sz="2800" dirty="0"/>
              <a:t>’</a:t>
            </a:r>
            <a:r>
              <a:rPr lang="en-US" sz="2800" dirty="0"/>
              <a:t>s name (SSID) and MAC address</a:t>
            </a:r>
          </a:p>
          <a:p>
            <a:pPr lvl="1">
              <a:defRPr/>
            </a:pPr>
            <a:r>
              <a:rPr lang="en-US" sz="2800" dirty="0"/>
              <a:t>selects AP to associate with</a:t>
            </a:r>
          </a:p>
          <a:p>
            <a:pPr lvl="1">
              <a:defRPr/>
            </a:pPr>
            <a:r>
              <a:rPr lang="en-US" sz="2800" dirty="0"/>
              <a:t>then may perform authentication [Chapter 8]</a:t>
            </a:r>
          </a:p>
          <a:p>
            <a:pPr lvl="1">
              <a:defRPr/>
            </a:pPr>
            <a:r>
              <a:rPr lang="en-US" sz="2800" dirty="0"/>
              <a:t>then typically run DHCP to get IP address in AP’s subnet</a:t>
            </a:r>
          </a:p>
          <a:p>
            <a:pPr>
              <a:defRPr/>
            </a:pPr>
            <a:endParaRPr lang="en-US" dirty="0">
              <a:latin typeface="Gill Sans MT" charset="0"/>
            </a:endParaRPr>
          </a:p>
        </p:txBody>
      </p:sp>
      <p:sp>
        <p:nvSpPr>
          <p:cNvPr id="6" name="Text Box 24">
            <a:extLst>
              <a:ext uri="{FF2B5EF4-FFF2-40B4-BE49-F238E27FC236}">
                <a16:creationId xmlns:a16="http://schemas.microsoft.com/office/drawing/2014/main" id="{DCD46FA0-764B-934B-B2AF-0DC228D51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1524" y="4658775"/>
            <a:ext cx="10541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BSS</a:t>
            </a:r>
          </a:p>
        </p:txBody>
      </p:sp>
      <p:sp>
        <p:nvSpPr>
          <p:cNvPr id="7" name="Oval 23">
            <a:extLst>
              <a:ext uri="{FF2B5EF4-FFF2-40B4-BE49-F238E27FC236}">
                <a16:creationId xmlns:a16="http://schemas.microsoft.com/office/drawing/2014/main" id="{387CDCFB-6D1C-8249-A4E8-54D6392F7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1332" y="2835805"/>
            <a:ext cx="1960562" cy="1798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8" name="Group 361">
            <a:extLst>
              <a:ext uri="{FF2B5EF4-FFF2-40B4-BE49-F238E27FC236}">
                <a16:creationId xmlns:a16="http://schemas.microsoft.com/office/drawing/2014/main" id="{BCBD0969-5626-8149-8F69-710B4CBBEEAA}"/>
              </a:ext>
            </a:extLst>
          </p:cNvPr>
          <p:cNvGrpSpPr>
            <a:grpSpLocks/>
          </p:cNvGrpSpPr>
          <p:nvPr/>
        </p:nvGrpSpPr>
        <p:grpSpPr bwMode="auto">
          <a:xfrm>
            <a:off x="8840632" y="3553354"/>
            <a:ext cx="639762" cy="581025"/>
            <a:chOff x="2967" y="478"/>
            <a:chExt cx="788" cy="625"/>
          </a:xfrm>
        </p:grpSpPr>
        <p:pic>
          <p:nvPicPr>
            <p:cNvPr id="9" name="Picture 358" descr="access_point_stylized_small">
              <a:extLst>
                <a:ext uri="{FF2B5EF4-FFF2-40B4-BE49-F238E27FC236}">
                  <a16:creationId xmlns:a16="http://schemas.microsoft.com/office/drawing/2014/main" id="{967422E4-59DF-D544-8DF3-464077CFF3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360" descr="antenna_radiation_stylized">
              <a:extLst>
                <a:ext uri="{FF2B5EF4-FFF2-40B4-BE49-F238E27FC236}">
                  <a16:creationId xmlns:a16="http://schemas.microsoft.com/office/drawing/2014/main" id="{57AF0FC7-561D-2542-B331-AF65666B20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Group 356">
            <a:extLst>
              <a:ext uri="{FF2B5EF4-FFF2-40B4-BE49-F238E27FC236}">
                <a16:creationId xmlns:a16="http://schemas.microsoft.com/office/drawing/2014/main" id="{8E5841AB-AA5F-304A-A75C-9B12043A936A}"/>
              </a:ext>
            </a:extLst>
          </p:cNvPr>
          <p:cNvGrpSpPr>
            <a:grpSpLocks/>
          </p:cNvGrpSpPr>
          <p:nvPr/>
        </p:nvGrpSpPr>
        <p:grpSpPr bwMode="auto">
          <a:xfrm>
            <a:off x="9402607" y="3821642"/>
            <a:ext cx="436562" cy="498475"/>
            <a:chOff x="313" y="1497"/>
            <a:chExt cx="1152" cy="1014"/>
          </a:xfrm>
        </p:grpSpPr>
        <p:pic>
          <p:nvPicPr>
            <p:cNvPr id="12" name="Picture 354" descr="laptop_stylized_small">
              <a:extLst>
                <a:ext uri="{FF2B5EF4-FFF2-40B4-BE49-F238E27FC236}">
                  <a16:creationId xmlns:a16="http://schemas.microsoft.com/office/drawing/2014/main" id="{FD25A6B2-3332-2B4E-8FA0-7BA7998209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355" descr="antenna_stylized">
              <a:extLst>
                <a:ext uri="{FF2B5EF4-FFF2-40B4-BE49-F238E27FC236}">
                  <a16:creationId xmlns:a16="http://schemas.microsoft.com/office/drawing/2014/main" id="{590C97BE-A942-AA4F-945F-94A9C50A2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" name="Group 403">
            <a:extLst>
              <a:ext uri="{FF2B5EF4-FFF2-40B4-BE49-F238E27FC236}">
                <a16:creationId xmlns:a16="http://schemas.microsoft.com/office/drawing/2014/main" id="{790F23E1-8FB7-1F45-B985-16A0CAFD6642}"/>
              </a:ext>
            </a:extLst>
          </p:cNvPr>
          <p:cNvGrpSpPr>
            <a:grpSpLocks/>
          </p:cNvGrpSpPr>
          <p:nvPr/>
        </p:nvGrpSpPr>
        <p:grpSpPr bwMode="auto">
          <a:xfrm>
            <a:off x="9067800" y="3004080"/>
            <a:ext cx="446088" cy="382587"/>
            <a:chOff x="2751" y="1851"/>
            <a:chExt cx="462" cy="478"/>
          </a:xfrm>
        </p:grpSpPr>
        <p:pic>
          <p:nvPicPr>
            <p:cNvPr id="15" name="Picture 364" descr="iphone_stylized_small">
              <a:extLst>
                <a:ext uri="{FF2B5EF4-FFF2-40B4-BE49-F238E27FC236}">
                  <a16:creationId xmlns:a16="http://schemas.microsoft.com/office/drawing/2014/main" id="{B9A5E50D-6BB1-A046-B7D1-CA3BB3D0E1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02" descr="antenna_radiation_stylized">
              <a:extLst>
                <a:ext uri="{FF2B5EF4-FFF2-40B4-BE49-F238E27FC236}">
                  <a16:creationId xmlns:a16="http://schemas.microsoft.com/office/drawing/2014/main" id="{B7E8F32D-F33C-144B-8F36-9553BF43E8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" name="Group 356">
            <a:extLst>
              <a:ext uri="{FF2B5EF4-FFF2-40B4-BE49-F238E27FC236}">
                <a16:creationId xmlns:a16="http://schemas.microsoft.com/office/drawing/2014/main" id="{059B4F44-8832-0242-A455-122B40096281}"/>
              </a:ext>
            </a:extLst>
          </p:cNvPr>
          <p:cNvGrpSpPr>
            <a:grpSpLocks/>
          </p:cNvGrpSpPr>
          <p:nvPr/>
        </p:nvGrpSpPr>
        <p:grpSpPr bwMode="auto">
          <a:xfrm>
            <a:off x="8362794" y="3110442"/>
            <a:ext cx="438150" cy="498475"/>
            <a:chOff x="313" y="1497"/>
            <a:chExt cx="1152" cy="1014"/>
          </a:xfrm>
        </p:grpSpPr>
        <p:pic>
          <p:nvPicPr>
            <p:cNvPr id="21" name="Picture 354" descr="laptop_stylized_small">
              <a:extLst>
                <a:ext uri="{FF2B5EF4-FFF2-40B4-BE49-F238E27FC236}">
                  <a16:creationId xmlns:a16="http://schemas.microsoft.com/office/drawing/2014/main" id="{F5FB0D92-9836-8949-854D-C05D5FA0DB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355" descr="antenna_stylized">
              <a:extLst>
                <a:ext uri="{FF2B5EF4-FFF2-40B4-BE49-F238E27FC236}">
                  <a16:creationId xmlns:a16="http://schemas.microsoft.com/office/drawing/2014/main" id="{371132D2-7C64-5F43-8DCE-4AF88C5F2D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E3BB17F-E600-8A4E-9A66-CE1B89E4C278}"/>
              </a:ext>
            </a:extLst>
          </p:cNvPr>
          <p:cNvGrpSpPr/>
          <p:nvPr/>
        </p:nvGrpSpPr>
        <p:grpSpPr>
          <a:xfrm>
            <a:off x="8140699" y="4044178"/>
            <a:ext cx="780829" cy="625189"/>
            <a:chOff x="9359899" y="4467511"/>
            <a:chExt cx="780829" cy="625189"/>
          </a:xfrm>
        </p:grpSpPr>
        <p:grpSp>
          <p:nvGrpSpPr>
            <p:cNvPr id="17" name="Group 356">
              <a:extLst>
                <a:ext uri="{FF2B5EF4-FFF2-40B4-BE49-F238E27FC236}">
                  <a16:creationId xmlns:a16="http://schemas.microsoft.com/office/drawing/2014/main" id="{263A159C-52C7-8648-8564-D99212E45D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01305" y="4467511"/>
              <a:ext cx="436562" cy="498475"/>
              <a:chOff x="313" y="1497"/>
              <a:chExt cx="1152" cy="1014"/>
            </a:xfrm>
          </p:grpSpPr>
          <p:pic>
            <p:nvPicPr>
              <p:cNvPr id="18" name="Picture 354" descr="laptop_stylized_small">
                <a:extLst>
                  <a:ext uri="{FF2B5EF4-FFF2-40B4-BE49-F238E27FC236}">
                    <a16:creationId xmlns:a16="http://schemas.microsoft.com/office/drawing/2014/main" id="{ACCB280B-B2D9-714A-B2E2-C93C642F01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" name="Picture 355" descr="antenna_stylized">
                <a:extLst>
                  <a:ext uri="{FF2B5EF4-FFF2-40B4-BE49-F238E27FC236}">
                    <a16:creationId xmlns:a16="http://schemas.microsoft.com/office/drawing/2014/main" id="{93F01B45-1244-4348-8DAE-933491FC14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" name="Right Arrow 1">
              <a:extLst>
                <a:ext uri="{FF2B5EF4-FFF2-40B4-BE49-F238E27FC236}">
                  <a16:creationId xmlns:a16="http://schemas.microsoft.com/office/drawing/2014/main" id="{EAB0A830-EAD2-904D-8909-0696D8E11E5F}"/>
                </a:ext>
              </a:extLst>
            </p:cNvPr>
            <p:cNvSpPr/>
            <p:nvPr/>
          </p:nvSpPr>
          <p:spPr>
            <a:xfrm rot="19467811">
              <a:off x="9359899" y="4902200"/>
              <a:ext cx="780829" cy="190500"/>
            </a:xfrm>
            <a:prstGeom prst="rightArrow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0000A8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123CE51-9DAB-D136-15EF-F89DA2FD7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Class 22: 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07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802.11: passive/active scanning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2AF045E-91D7-C143-A074-18F179B27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9713" y="1484313"/>
            <a:ext cx="2335212" cy="2224087"/>
          </a:xfrm>
          <a:prstGeom prst="ellipse">
            <a:avLst/>
          </a:prstGeom>
          <a:solidFill>
            <a:srgbClr val="9AE0FF">
              <a:alpha val="4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CB9B4F0-FE18-304B-AF65-832CD5EC6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925" y="1419225"/>
            <a:ext cx="2335213" cy="2224088"/>
          </a:xfrm>
          <a:prstGeom prst="ellipse">
            <a:avLst/>
          </a:prstGeom>
          <a:solidFill>
            <a:srgbClr val="9CE0FA">
              <a:alpha val="4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83" name="Text Box 82">
            <a:extLst>
              <a:ext uri="{FF2B5EF4-FFF2-40B4-BE49-F238E27FC236}">
                <a16:creationId xmlns:a16="http://schemas.microsoft.com/office/drawing/2014/main" id="{C3A04720-4931-8F43-8B57-71E31368E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9725" y="2536825"/>
            <a:ext cx="5597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cs typeface="Arial" charset="0"/>
              </a:rPr>
              <a:t>AP 2</a:t>
            </a:r>
          </a:p>
        </p:txBody>
      </p:sp>
      <p:sp>
        <p:nvSpPr>
          <p:cNvPr id="84" name="Text Box 83">
            <a:extLst>
              <a:ext uri="{FF2B5EF4-FFF2-40B4-BE49-F238E27FC236}">
                <a16:creationId xmlns:a16="http://schemas.microsoft.com/office/drawing/2014/main" id="{00304734-9533-9D45-9AE1-C945064A3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2190750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5" name="Text Box 84">
            <a:extLst>
              <a:ext uri="{FF2B5EF4-FFF2-40B4-BE49-F238E27FC236}">
                <a16:creationId xmlns:a16="http://schemas.microsoft.com/office/drawing/2014/main" id="{868351C3-223D-B64F-A159-B0572F5BD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638" y="2547938"/>
            <a:ext cx="5597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cs typeface="Arial" charset="0"/>
              </a:rPr>
              <a:t>AP 1</a:t>
            </a:r>
          </a:p>
        </p:txBody>
      </p:sp>
      <p:sp>
        <p:nvSpPr>
          <p:cNvPr id="86" name="Text Box 85">
            <a:extLst>
              <a:ext uri="{FF2B5EF4-FFF2-40B4-BE49-F238E27FC236}">
                <a16:creationId xmlns:a16="http://schemas.microsoft.com/office/drawing/2014/main" id="{0625600F-7E7E-6E4F-B6F1-CEEF00D27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6538" y="3206750"/>
            <a:ext cx="41710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cs typeface="Arial" charset="0"/>
              </a:rPr>
              <a:t>H1</a:t>
            </a:r>
          </a:p>
        </p:txBody>
      </p:sp>
      <p:sp>
        <p:nvSpPr>
          <p:cNvPr id="87" name="Text Box 87">
            <a:extLst>
              <a:ext uri="{FF2B5EF4-FFF2-40B4-BE49-F238E27FC236}">
                <a16:creationId xmlns:a16="http://schemas.microsoft.com/office/drawing/2014/main" id="{EBB6CABF-2971-A14F-9B8B-6F0C0F582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7113" y="1541463"/>
            <a:ext cx="6543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cs typeface="Arial" charset="0"/>
              </a:rPr>
              <a:t>BBS 2</a:t>
            </a:r>
          </a:p>
        </p:txBody>
      </p:sp>
      <p:sp>
        <p:nvSpPr>
          <p:cNvPr id="88" name="Text Box 88">
            <a:extLst>
              <a:ext uri="{FF2B5EF4-FFF2-40B4-BE49-F238E27FC236}">
                <a16:creationId xmlns:a16="http://schemas.microsoft.com/office/drawing/2014/main" id="{F75F5B0B-0F3C-6647-AED6-6C76DAFDB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1490663"/>
            <a:ext cx="6543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cs typeface="Arial" charset="0"/>
              </a:rPr>
              <a:t>BBS 1</a:t>
            </a:r>
          </a:p>
        </p:txBody>
      </p:sp>
      <p:sp>
        <p:nvSpPr>
          <p:cNvPr id="89" name="Line 130">
            <a:extLst>
              <a:ext uri="{FF2B5EF4-FFF2-40B4-BE49-F238E27FC236}">
                <a16:creationId xmlns:a16="http://schemas.microsoft.com/office/drawing/2014/main" id="{8073CD9C-341A-114B-B97E-11B0B706DB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3300" y="2571750"/>
            <a:ext cx="644525" cy="2254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90" name="Line 131">
            <a:extLst>
              <a:ext uri="{FF2B5EF4-FFF2-40B4-BE49-F238E27FC236}">
                <a16:creationId xmlns:a16="http://schemas.microsoft.com/office/drawing/2014/main" id="{4EB92289-2E4D-F548-83C5-4A0A32DE75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60713" y="2587625"/>
            <a:ext cx="644525" cy="2254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91" name="Line 132">
            <a:extLst>
              <a:ext uri="{FF2B5EF4-FFF2-40B4-BE49-F238E27FC236}">
                <a16:creationId xmlns:a16="http://schemas.microsoft.com/office/drawing/2014/main" id="{3BDB9189-D018-6C4C-AC3E-937752996D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9150" y="2919413"/>
            <a:ext cx="644525" cy="2254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92" name="Line 133">
            <a:extLst>
              <a:ext uri="{FF2B5EF4-FFF2-40B4-BE49-F238E27FC236}">
                <a16:creationId xmlns:a16="http://schemas.microsoft.com/office/drawing/2014/main" id="{FF9D0B69-9AAB-CE4A-8B06-FB00CFD948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14700" y="2740025"/>
            <a:ext cx="644525" cy="2254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grpSp>
        <p:nvGrpSpPr>
          <p:cNvPr id="93" name="Group 134">
            <a:extLst>
              <a:ext uri="{FF2B5EF4-FFF2-40B4-BE49-F238E27FC236}">
                <a16:creationId xmlns:a16="http://schemas.microsoft.com/office/drawing/2014/main" id="{B98DEBD3-FD8E-8745-8316-4D7E094EF678}"/>
              </a:ext>
            </a:extLst>
          </p:cNvPr>
          <p:cNvGrpSpPr>
            <a:grpSpLocks/>
          </p:cNvGrpSpPr>
          <p:nvPr/>
        </p:nvGrpSpPr>
        <p:grpSpPr bwMode="auto">
          <a:xfrm>
            <a:off x="3470275" y="2489200"/>
            <a:ext cx="282575" cy="304800"/>
            <a:chOff x="1255" y="3461"/>
            <a:chExt cx="178" cy="192"/>
          </a:xfrm>
        </p:grpSpPr>
        <p:sp>
          <p:nvSpPr>
            <p:cNvPr id="94" name="Oval 135">
              <a:extLst>
                <a:ext uri="{FF2B5EF4-FFF2-40B4-BE49-F238E27FC236}">
                  <a16:creationId xmlns:a16="http://schemas.microsoft.com/office/drawing/2014/main" id="{5D70F54B-09EA-AA48-AC97-DCA1572E9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" y="3494"/>
              <a:ext cx="151" cy="13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95" name="Text Box 136">
              <a:extLst>
                <a:ext uri="{FF2B5EF4-FFF2-40B4-BE49-F238E27FC236}">
                  <a16:creationId xmlns:a16="http://schemas.microsoft.com/office/drawing/2014/main" id="{9248FBF3-D045-E94D-8A5E-691C60200A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5" y="346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96" name="Group 137">
            <a:extLst>
              <a:ext uri="{FF2B5EF4-FFF2-40B4-BE49-F238E27FC236}">
                <a16:creationId xmlns:a16="http://schemas.microsoft.com/office/drawing/2014/main" id="{F3ABB5F1-C9FC-E24A-AA88-F33AE3DBE01C}"/>
              </a:ext>
            </a:extLst>
          </p:cNvPr>
          <p:cNvGrpSpPr>
            <a:grpSpLocks/>
          </p:cNvGrpSpPr>
          <p:nvPr/>
        </p:nvGrpSpPr>
        <p:grpSpPr bwMode="auto">
          <a:xfrm>
            <a:off x="3382963" y="2746375"/>
            <a:ext cx="282575" cy="304800"/>
            <a:chOff x="1851" y="2490"/>
            <a:chExt cx="178" cy="192"/>
          </a:xfrm>
        </p:grpSpPr>
        <p:sp>
          <p:nvSpPr>
            <p:cNvPr id="97" name="Oval 138">
              <a:extLst>
                <a:ext uri="{FF2B5EF4-FFF2-40B4-BE49-F238E27FC236}">
                  <a16:creationId xmlns:a16="http://schemas.microsoft.com/office/drawing/2014/main" id="{2CAFF632-FE2A-8F42-9DF6-4770C143C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1" y="2514"/>
              <a:ext cx="151" cy="13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98" name="Text Box 139">
              <a:extLst>
                <a:ext uri="{FF2B5EF4-FFF2-40B4-BE49-F238E27FC236}">
                  <a16:creationId xmlns:a16="http://schemas.microsoft.com/office/drawing/2014/main" id="{2B9CD90C-170D-AF4C-A94F-58E14B4586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1" y="2490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99" name="Group 140">
            <a:extLst>
              <a:ext uri="{FF2B5EF4-FFF2-40B4-BE49-F238E27FC236}">
                <a16:creationId xmlns:a16="http://schemas.microsoft.com/office/drawing/2014/main" id="{EB9E0344-1500-E743-B416-59C55DED0014}"/>
              </a:ext>
            </a:extLst>
          </p:cNvPr>
          <p:cNvGrpSpPr>
            <a:grpSpLocks/>
          </p:cNvGrpSpPr>
          <p:nvPr/>
        </p:nvGrpSpPr>
        <p:grpSpPr bwMode="auto">
          <a:xfrm>
            <a:off x="3668713" y="2852738"/>
            <a:ext cx="282575" cy="304800"/>
            <a:chOff x="1851" y="2490"/>
            <a:chExt cx="178" cy="192"/>
          </a:xfrm>
        </p:grpSpPr>
        <p:sp>
          <p:nvSpPr>
            <p:cNvPr id="100" name="Oval 141">
              <a:extLst>
                <a:ext uri="{FF2B5EF4-FFF2-40B4-BE49-F238E27FC236}">
                  <a16:creationId xmlns:a16="http://schemas.microsoft.com/office/drawing/2014/main" id="{EEBFDDEF-37D1-7F4C-BFEE-DFA2CEB5A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1" y="2514"/>
              <a:ext cx="151" cy="13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01" name="Text Box 142">
              <a:extLst>
                <a:ext uri="{FF2B5EF4-FFF2-40B4-BE49-F238E27FC236}">
                  <a16:creationId xmlns:a16="http://schemas.microsoft.com/office/drawing/2014/main" id="{51F3D4AB-B9FD-FA4B-9A62-A65BBECE06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1" y="2490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3</a:t>
              </a:r>
            </a:p>
          </p:txBody>
        </p:sp>
      </p:grpSp>
      <p:grpSp>
        <p:nvGrpSpPr>
          <p:cNvPr id="102" name="Group 143">
            <a:extLst>
              <a:ext uri="{FF2B5EF4-FFF2-40B4-BE49-F238E27FC236}">
                <a16:creationId xmlns:a16="http://schemas.microsoft.com/office/drawing/2014/main" id="{42FBC787-90B8-A24C-8A89-360AF9A8805B}"/>
              </a:ext>
            </a:extLst>
          </p:cNvPr>
          <p:cNvGrpSpPr>
            <a:grpSpLocks/>
          </p:cNvGrpSpPr>
          <p:nvPr/>
        </p:nvGrpSpPr>
        <p:grpSpPr bwMode="auto">
          <a:xfrm>
            <a:off x="2303463" y="2462213"/>
            <a:ext cx="282575" cy="304800"/>
            <a:chOff x="1255" y="3461"/>
            <a:chExt cx="178" cy="192"/>
          </a:xfrm>
        </p:grpSpPr>
        <p:sp>
          <p:nvSpPr>
            <p:cNvPr id="103" name="Oval 144">
              <a:extLst>
                <a:ext uri="{FF2B5EF4-FFF2-40B4-BE49-F238E27FC236}">
                  <a16:creationId xmlns:a16="http://schemas.microsoft.com/office/drawing/2014/main" id="{A7E5DA53-8FBF-9049-941C-3A0A8877B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" y="3494"/>
              <a:ext cx="151" cy="13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04" name="Text Box 145">
              <a:extLst>
                <a:ext uri="{FF2B5EF4-FFF2-40B4-BE49-F238E27FC236}">
                  <a16:creationId xmlns:a16="http://schemas.microsoft.com/office/drawing/2014/main" id="{F1D577AA-5AFC-C444-8667-DB34E2DD19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5" y="346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</a:p>
          </p:txBody>
        </p:sp>
      </p:grpSp>
      <p:sp>
        <p:nvSpPr>
          <p:cNvPr id="105" name="Text Box 146">
            <a:extLst>
              <a:ext uri="{FF2B5EF4-FFF2-40B4-BE49-F238E27FC236}">
                <a16:creationId xmlns:a16="http://schemas.microsoft.com/office/drawing/2014/main" id="{6D413089-8DF0-BF4D-BEAF-7C980C797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113" y="3894138"/>
            <a:ext cx="4535487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C00000"/>
                </a:solidFill>
                <a:latin typeface="+mn-lt"/>
              </a:rPr>
              <a:t>passive scanning: </a:t>
            </a:r>
          </a:p>
          <a:p>
            <a:pPr marL="508000" fontAlgn="base">
              <a:spcBef>
                <a:spcPct val="0"/>
              </a:spcBef>
              <a:spcAft>
                <a:spcPct val="0"/>
              </a:spcAft>
              <a:buFontTx/>
              <a:buAutoNum type="arabicParenBoth"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beacon frames sent from APs</a:t>
            </a:r>
          </a:p>
          <a:p>
            <a:pPr marL="508000" fontAlgn="base">
              <a:spcBef>
                <a:spcPct val="0"/>
              </a:spcBef>
              <a:spcAft>
                <a:spcPct val="0"/>
              </a:spcAft>
              <a:buFontTx/>
              <a:buAutoNum type="arabicParenBoth"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association Request frame sent: H1 to selected AP </a:t>
            </a:r>
          </a:p>
          <a:p>
            <a:pPr marL="508000" fontAlgn="base">
              <a:spcBef>
                <a:spcPct val="0"/>
              </a:spcBef>
              <a:spcAft>
                <a:spcPct val="0"/>
              </a:spcAft>
              <a:buFontTx/>
              <a:buAutoNum type="arabicParenBoth"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association Response frame sent from  selected AP to H1</a:t>
            </a:r>
          </a:p>
        </p:txBody>
      </p:sp>
      <p:grpSp>
        <p:nvGrpSpPr>
          <p:cNvPr id="106" name="Group 361">
            <a:extLst>
              <a:ext uri="{FF2B5EF4-FFF2-40B4-BE49-F238E27FC236}">
                <a16:creationId xmlns:a16="http://schemas.microsoft.com/office/drawing/2014/main" id="{A1191884-0247-5D4E-9535-2A43774771C5}"/>
              </a:ext>
            </a:extLst>
          </p:cNvPr>
          <p:cNvGrpSpPr>
            <a:grpSpLocks/>
          </p:cNvGrpSpPr>
          <p:nvPr/>
        </p:nvGrpSpPr>
        <p:grpSpPr bwMode="auto">
          <a:xfrm>
            <a:off x="1831975" y="2092325"/>
            <a:ext cx="649288" cy="561975"/>
            <a:chOff x="2967" y="478"/>
            <a:chExt cx="788" cy="625"/>
          </a:xfrm>
        </p:grpSpPr>
        <p:pic>
          <p:nvPicPr>
            <p:cNvPr id="107" name="Picture 358" descr="access_point_stylized_small">
              <a:extLst>
                <a:ext uri="{FF2B5EF4-FFF2-40B4-BE49-F238E27FC236}">
                  <a16:creationId xmlns:a16="http://schemas.microsoft.com/office/drawing/2014/main" id="{7917981D-8002-DA40-856E-A59096F737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8" name="Picture 360" descr="antenna_radiation_stylized">
              <a:extLst>
                <a:ext uri="{FF2B5EF4-FFF2-40B4-BE49-F238E27FC236}">
                  <a16:creationId xmlns:a16="http://schemas.microsoft.com/office/drawing/2014/main" id="{CE306E39-D703-8D4B-A467-437C45800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9" name="Group 361">
            <a:extLst>
              <a:ext uri="{FF2B5EF4-FFF2-40B4-BE49-F238E27FC236}">
                <a16:creationId xmlns:a16="http://schemas.microsoft.com/office/drawing/2014/main" id="{A7B13AE9-3A25-FA4B-A29B-EA448C7FA664}"/>
              </a:ext>
            </a:extLst>
          </p:cNvPr>
          <p:cNvGrpSpPr>
            <a:grpSpLocks/>
          </p:cNvGrpSpPr>
          <p:nvPr/>
        </p:nvGrpSpPr>
        <p:grpSpPr bwMode="auto">
          <a:xfrm>
            <a:off x="3741738" y="2112963"/>
            <a:ext cx="649287" cy="561975"/>
            <a:chOff x="2967" y="478"/>
            <a:chExt cx="788" cy="625"/>
          </a:xfrm>
        </p:grpSpPr>
        <p:pic>
          <p:nvPicPr>
            <p:cNvPr id="110" name="Picture 358" descr="access_point_stylized_small">
              <a:extLst>
                <a:ext uri="{FF2B5EF4-FFF2-40B4-BE49-F238E27FC236}">
                  <a16:creationId xmlns:a16="http://schemas.microsoft.com/office/drawing/2014/main" id="{D487CEA7-B77C-C949-8EE4-ACC606802D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" name="Picture 360" descr="antenna_radiation_stylized">
              <a:extLst>
                <a:ext uri="{FF2B5EF4-FFF2-40B4-BE49-F238E27FC236}">
                  <a16:creationId xmlns:a16="http://schemas.microsoft.com/office/drawing/2014/main" id="{F6C38FAC-5253-7F40-9E74-D9D1A34F0A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2" name="Group 356">
            <a:extLst>
              <a:ext uri="{FF2B5EF4-FFF2-40B4-BE49-F238E27FC236}">
                <a16:creationId xmlns:a16="http://schemas.microsoft.com/office/drawing/2014/main" id="{D300F214-3254-8D43-9686-B90FC019E14B}"/>
              </a:ext>
            </a:extLst>
          </p:cNvPr>
          <p:cNvGrpSpPr>
            <a:grpSpLocks/>
          </p:cNvGrpSpPr>
          <p:nvPr/>
        </p:nvGrpSpPr>
        <p:grpSpPr bwMode="auto">
          <a:xfrm>
            <a:off x="2776538" y="2519363"/>
            <a:ext cx="436562" cy="498475"/>
            <a:chOff x="313" y="1497"/>
            <a:chExt cx="1152" cy="1014"/>
          </a:xfrm>
        </p:grpSpPr>
        <p:pic>
          <p:nvPicPr>
            <p:cNvPr id="113" name="Picture 354" descr="laptop_stylized_small">
              <a:extLst>
                <a:ext uri="{FF2B5EF4-FFF2-40B4-BE49-F238E27FC236}">
                  <a16:creationId xmlns:a16="http://schemas.microsoft.com/office/drawing/2014/main" id="{0C4AD1B7-DFE7-A34D-9CD6-B9BEE140BA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4" name="Picture 355" descr="antenna_stylized">
              <a:extLst>
                <a:ext uri="{FF2B5EF4-FFF2-40B4-BE49-F238E27FC236}">
                  <a16:creationId xmlns:a16="http://schemas.microsoft.com/office/drawing/2014/main" id="{52E4D8A7-70BD-654D-822E-B09192674A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A9E7783-E6BB-744A-8E8C-B57487DED938}"/>
              </a:ext>
            </a:extLst>
          </p:cNvPr>
          <p:cNvGrpSpPr/>
          <p:nvPr/>
        </p:nvGrpSpPr>
        <p:grpSpPr>
          <a:xfrm>
            <a:off x="6540500" y="1428750"/>
            <a:ext cx="5245100" cy="4833680"/>
            <a:chOff x="6540500" y="1428750"/>
            <a:chExt cx="5245100" cy="4833680"/>
          </a:xfrm>
        </p:grpSpPr>
        <p:sp>
          <p:nvSpPr>
            <p:cNvPr id="116" name="Oval 6">
              <a:extLst>
                <a:ext uri="{FF2B5EF4-FFF2-40B4-BE49-F238E27FC236}">
                  <a16:creationId xmlns:a16="http://schemas.microsoft.com/office/drawing/2014/main" id="{AE8B164A-5C4E-D34D-AD1D-CEDDF72CB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6288" y="1493838"/>
              <a:ext cx="2335212" cy="2224088"/>
            </a:xfrm>
            <a:prstGeom prst="ellipse">
              <a:avLst/>
            </a:prstGeom>
            <a:solidFill>
              <a:srgbClr val="9CE0FA">
                <a:alpha val="4901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7" name="Oval 7">
              <a:extLst>
                <a:ext uri="{FF2B5EF4-FFF2-40B4-BE49-F238E27FC236}">
                  <a16:creationId xmlns:a16="http://schemas.microsoft.com/office/drawing/2014/main" id="{6E028167-6CA0-7E43-88F6-F3BD4921E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0" y="1428750"/>
              <a:ext cx="2335213" cy="2224089"/>
            </a:xfrm>
            <a:prstGeom prst="ellipse">
              <a:avLst/>
            </a:prstGeom>
            <a:solidFill>
              <a:srgbClr val="9AE0FF">
                <a:alpha val="4901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8" name="Text Box 8">
              <a:extLst>
                <a:ext uri="{FF2B5EF4-FFF2-40B4-BE49-F238E27FC236}">
                  <a16:creationId xmlns:a16="http://schemas.microsoft.com/office/drawing/2014/main" id="{7C2C19FD-D78D-8A48-9461-D92F9C435E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7413" y="2444750"/>
              <a:ext cx="55976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AP 2</a:t>
              </a:r>
            </a:p>
          </p:txBody>
        </p:sp>
        <p:sp>
          <p:nvSpPr>
            <p:cNvPr id="119" name="Text Box 9">
              <a:extLst>
                <a:ext uri="{FF2B5EF4-FFF2-40B4-BE49-F238E27FC236}">
                  <a16:creationId xmlns:a16="http://schemas.microsoft.com/office/drawing/2014/main" id="{04932C7C-04DC-644F-B15B-2C9DDAE66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7988" y="2200275"/>
              <a:ext cx="1841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120" name="Text Box 10">
              <a:extLst>
                <a:ext uri="{FF2B5EF4-FFF2-40B4-BE49-F238E27FC236}">
                  <a16:creationId xmlns:a16="http://schemas.microsoft.com/office/drawing/2014/main" id="{1B8F00E5-8B25-744C-A4B0-2E3DE0C68B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5650" y="2628900"/>
              <a:ext cx="55976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AP 1</a:t>
              </a:r>
            </a:p>
          </p:txBody>
        </p:sp>
        <p:sp>
          <p:nvSpPr>
            <p:cNvPr id="121" name="Text Box 11">
              <a:extLst>
                <a:ext uri="{FF2B5EF4-FFF2-40B4-BE49-F238E27FC236}">
                  <a16:creationId xmlns:a16="http://schemas.microsoft.com/office/drawing/2014/main" id="{A48FD71A-15F3-504B-B13F-1B6D1990B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3113" y="3216275"/>
              <a:ext cx="41710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H1</a:t>
              </a:r>
            </a:p>
          </p:txBody>
        </p:sp>
        <p:sp>
          <p:nvSpPr>
            <p:cNvPr id="122" name="Text Box 12">
              <a:extLst>
                <a:ext uri="{FF2B5EF4-FFF2-40B4-BE49-F238E27FC236}">
                  <a16:creationId xmlns:a16="http://schemas.microsoft.com/office/drawing/2014/main" id="{4CBCB42E-3B4C-0041-A801-2748C2C509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34588" y="3019425"/>
              <a:ext cx="1841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123" name="Text Box 13">
              <a:extLst>
                <a:ext uri="{FF2B5EF4-FFF2-40B4-BE49-F238E27FC236}">
                  <a16:creationId xmlns:a16="http://schemas.microsoft.com/office/drawing/2014/main" id="{B160ADB6-B872-0042-BD5A-C4E2C28BCE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83688" y="1550988"/>
              <a:ext cx="65434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BBS 2</a:t>
              </a:r>
            </a:p>
          </p:txBody>
        </p:sp>
        <p:sp>
          <p:nvSpPr>
            <p:cNvPr id="124" name="Text Box 14">
              <a:extLst>
                <a:ext uri="{FF2B5EF4-FFF2-40B4-BE49-F238E27FC236}">
                  <a16:creationId xmlns:a16="http://schemas.microsoft.com/office/drawing/2014/main" id="{3D6178A0-DC4C-874C-96D4-3F525F929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7588" y="1500188"/>
              <a:ext cx="65434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BBS 1</a:t>
              </a:r>
            </a:p>
          </p:txBody>
        </p:sp>
        <p:sp>
          <p:nvSpPr>
            <p:cNvPr id="125" name="Freeform 56">
              <a:extLst>
                <a:ext uri="{FF2B5EF4-FFF2-40B4-BE49-F238E27FC236}">
                  <a16:creationId xmlns:a16="http://schemas.microsoft.com/office/drawing/2014/main" id="{6C5FD7C0-C6B8-D541-B152-82D7A43B2E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3463" y="2505174"/>
              <a:ext cx="869950" cy="225446"/>
            </a:xfrm>
            <a:custGeom>
              <a:avLst/>
              <a:gdLst>
                <a:gd name="T0" fmla="*/ 0 w 548"/>
                <a:gd name="T1" fmla="*/ 2147483647 h 142"/>
                <a:gd name="T2" fmla="*/ 0 w 548"/>
                <a:gd name="T3" fmla="*/ 0 h 142"/>
                <a:gd name="T4" fmla="*/ 2147483647 w 548"/>
                <a:gd name="T5" fmla="*/ 0 h 1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142">
                  <a:moveTo>
                    <a:pt x="0" y="142"/>
                  </a:moveTo>
                  <a:lnTo>
                    <a:pt x="0" y="0"/>
                  </a:lnTo>
                  <a:lnTo>
                    <a:pt x="548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26" name="Line 57">
              <a:extLst>
                <a:ext uri="{FF2B5EF4-FFF2-40B4-BE49-F238E27FC236}">
                  <a16:creationId xmlns:a16="http://schemas.microsoft.com/office/drawing/2014/main" id="{F55C7B1B-88C6-604F-9A02-3B1C2098D9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27963" y="2505075"/>
              <a:ext cx="8239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27" name="Line 58">
              <a:extLst>
                <a:ext uri="{FF2B5EF4-FFF2-40B4-BE49-F238E27FC236}">
                  <a16:creationId xmlns:a16="http://schemas.microsoft.com/office/drawing/2014/main" id="{193B7468-5959-8A4C-B5B9-2E27F012E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9875" y="2581275"/>
              <a:ext cx="644525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28" name="Line 59">
              <a:extLst>
                <a:ext uri="{FF2B5EF4-FFF2-40B4-BE49-F238E27FC236}">
                  <a16:creationId xmlns:a16="http://schemas.microsoft.com/office/drawing/2014/main" id="{8293AEE0-0CEE-DD45-AED4-903A2C973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77288" y="2597150"/>
              <a:ext cx="644525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29" name="Line 60">
              <a:extLst>
                <a:ext uri="{FF2B5EF4-FFF2-40B4-BE49-F238E27FC236}">
                  <a16:creationId xmlns:a16="http://schemas.microsoft.com/office/drawing/2014/main" id="{5D4EEE78-D788-DD4A-AA89-0D7843AD8A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75725" y="2928938"/>
              <a:ext cx="644525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30" name="Line 61">
              <a:extLst>
                <a:ext uri="{FF2B5EF4-FFF2-40B4-BE49-F238E27FC236}">
                  <a16:creationId xmlns:a16="http://schemas.microsoft.com/office/drawing/2014/main" id="{77852052-721C-EF49-8DAC-9B2813BB71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931275" y="2749550"/>
              <a:ext cx="644525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131" name="Group 62">
              <a:extLst>
                <a:ext uri="{FF2B5EF4-FFF2-40B4-BE49-F238E27FC236}">
                  <a16:creationId xmlns:a16="http://schemas.microsoft.com/office/drawing/2014/main" id="{547F5BD4-92D4-AC46-B24A-992DF13A34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02650" y="2333708"/>
              <a:ext cx="282575" cy="304828"/>
              <a:chOff x="1255" y="3461"/>
              <a:chExt cx="178" cy="192"/>
            </a:xfrm>
          </p:grpSpPr>
          <p:sp>
            <p:nvSpPr>
              <p:cNvPr id="154" name="Oval 63">
                <a:extLst>
                  <a:ext uri="{FF2B5EF4-FFF2-40B4-BE49-F238E27FC236}">
                    <a16:creationId xmlns:a16="http://schemas.microsoft.com/office/drawing/2014/main" id="{2334DE9F-455B-8441-B7BC-654EE8453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4" y="3494"/>
                <a:ext cx="151" cy="13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55" name="Text Box 64">
                <a:extLst>
                  <a:ext uri="{FF2B5EF4-FFF2-40B4-BE49-F238E27FC236}">
                    <a16:creationId xmlns:a16="http://schemas.microsoft.com/office/drawing/2014/main" id="{8E7CC57D-CFB3-EF47-8CB5-A65F402C3D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5" y="346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1</a:t>
                </a:r>
              </a:p>
            </p:txBody>
          </p:sp>
        </p:grpSp>
        <p:grpSp>
          <p:nvGrpSpPr>
            <p:cNvPr id="132" name="Group 65">
              <a:extLst>
                <a:ext uri="{FF2B5EF4-FFF2-40B4-BE49-F238E27FC236}">
                  <a16:creationId xmlns:a16="http://schemas.microsoft.com/office/drawing/2014/main" id="{59AE3186-44F1-8C4A-8950-A9D47658D0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74150" y="2530576"/>
              <a:ext cx="282575" cy="304828"/>
              <a:chOff x="1851" y="2490"/>
              <a:chExt cx="178" cy="192"/>
            </a:xfrm>
          </p:grpSpPr>
          <p:sp>
            <p:nvSpPr>
              <p:cNvPr id="152" name="Oval 66">
                <a:extLst>
                  <a:ext uri="{FF2B5EF4-FFF2-40B4-BE49-F238E27FC236}">
                    <a16:creationId xmlns:a16="http://schemas.microsoft.com/office/drawing/2014/main" id="{09E75843-D1E5-AA49-B3C1-C1267C5E6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53" name="Text Box 67">
                <a:extLst>
                  <a:ext uri="{FF2B5EF4-FFF2-40B4-BE49-F238E27FC236}">
                    <a16:creationId xmlns:a16="http://schemas.microsoft.com/office/drawing/2014/main" id="{545ADBC7-2734-BF4E-A027-C5DDD52DA7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2</a:t>
                </a:r>
              </a:p>
            </p:txBody>
          </p:sp>
        </p:grpSp>
        <p:grpSp>
          <p:nvGrpSpPr>
            <p:cNvPr id="133" name="Group 68">
              <a:extLst>
                <a:ext uri="{FF2B5EF4-FFF2-40B4-BE49-F238E27FC236}">
                  <a16:creationId xmlns:a16="http://schemas.microsoft.com/office/drawing/2014/main" id="{C3DA3B42-1B4F-A542-A773-C4C25C1316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96238" y="2548041"/>
              <a:ext cx="282575" cy="304828"/>
              <a:chOff x="1851" y="2490"/>
              <a:chExt cx="178" cy="192"/>
            </a:xfrm>
          </p:grpSpPr>
          <p:sp>
            <p:nvSpPr>
              <p:cNvPr id="150" name="Oval 69">
                <a:extLst>
                  <a:ext uri="{FF2B5EF4-FFF2-40B4-BE49-F238E27FC236}">
                    <a16:creationId xmlns:a16="http://schemas.microsoft.com/office/drawing/2014/main" id="{361FB6A7-B911-2A44-B132-376F2F0F6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51" name="Text Box 70">
                <a:extLst>
                  <a:ext uri="{FF2B5EF4-FFF2-40B4-BE49-F238E27FC236}">
                    <a16:creationId xmlns:a16="http://schemas.microsoft.com/office/drawing/2014/main" id="{70AC3AB0-04A6-D240-BE6F-B7894C952F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2</a:t>
                </a:r>
              </a:p>
            </p:txBody>
          </p:sp>
        </p:grpSp>
        <p:grpSp>
          <p:nvGrpSpPr>
            <p:cNvPr id="134" name="Group 71">
              <a:extLst>
                <a:ext uri="{FF2B5EF4-FFF2-40B4-BE49-F238E27FC236}">
                  <a16:creationId xmlns:a16="http://schemas.microsoft.com/office/drawing/2014/main" id="{2A8F9585-4457-5F4D-B16A-6FFEBF364F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7000" y="2773487"/>
              <a:ext cx="282575" cy="304828"/>
              <a:chOff x="1851" y="2490"/>
              <a:chExt cx="178" cy="192"/>
            </a:xfrm>
          </p:grpSpPr>
          <p:sp>
            <p:nvSpPr>
              <p:cNvPr id="148" name="Oval 72">
                <a:extLst>
                  <a:ext uri="{FF2B5EF4-FFF2-40B4-BE49-F238E27FC236}">
                    <a16:creationId xmlns:a16="http://schemas.microsoft.com/office/drawing/2014/main" id="{5F32797C-CBCB-8F40-9224-F94F1083ED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49" name="Text Box 73">
                <a:extLst>
                  <a:ext uri="{FF2B5EF4-FFF2-40B4-BE49-F238E27FC236}">
                    <a16:creationId xmlns:a16="http://schemas.microsoft.com/office/drawing/2014/main" id="{9CAEC3EE-2AC6-E148-B2A5-3041FAA5A6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3</a:t>
                </a:r>
              </a:p>
            </p:txBody>
          </p:sp>
        </p:grpSp>
        <p:grpSp>
          <p:nvGrpSpPr>
            <p:cNvPr id="135" name="Group 74">
              <a:extLst>
                <a:ext uri="{FF2B5EF4-FFF2-40B4-BE49-F238E27FC236}">
                  <a16:creationId xmlns:a16="http://schemas.microsoft.com/office/drawing/2014/main" id="{968B2C51-FD39-EC45-96C1-D6C06C84D0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05925" y="2865570"/>
              <a:ext cx="282575" cy="304828"/>
              <a:chOff x="1851" y="2490"/>
              <a:chExt cx="178" cy="192"/>
            </a:xfrm>
          </p:grpSpPr>
          <p:sp>
            <p:nvSpPr>
              <p:cNvPr id="146" name="Oval 75">
                <a:extLst>
                  <a:ext uri="{FF2B5EF4-FFF2-40B4-BE49-F238E27FC236}">
                    <a16:creationId xmlns:a16="http://schemas.microsoft.com/office/drawing/2014/main" id="{3224D99B-CD2A-D34F-AF9C-CE6ED91E9F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47" name="Text Box 76">
                <a:extLst>
                  <a:ext uri="{FF2B5EF4-FFF2-40B4-BE49-F238E27FC236}">
                    <a16:creationId xmlns:a16="http://schemas.microsoft.com/office/drawing/2014/main" id="{59282B1A-941E-E143-9E63-A60BEB4DC6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4</a:t>
                </a:r>
              </a:p>
            </p:txBody>
          </p:sp>
        </p:grpSp>
        <p:sp>
          <p:nvSpPr>
            <p:cNvPr id="136" name="Text Box 77">
              <a:extLst>
                <a:ext uri="{FF2B5EF4-FFF2-40B4-BE49-F238E27FC236}">
                  <a16:creationId xmlns:a16="http://schemas.microsoft.com/office/drawing/2014/main" id="{25D89219-DE02-0245-913B-955A05C37D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3838" y="3892550"/>
              <a:ext cx="5211762" cy="2369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342900" marR="0" lvl="0" indent="-3429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active  scanning: </a:t>
              </a:r>
            </a:p>
            <a:p>
              <a:pPr marL="508000" marR="0" lvl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arenBoth"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Probe Request frame broadcast from H1</a:t>
              </a:r>
            </a:p>
            <a:p>
              <a:pPr marL="508000" marR="0" lvl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arenBoth"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Probe Response frames sent from APs</a:t>
              </a:r>
            </a:p>
            <a:p>
              <a:pPr marL="508000" marR="0" lvl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arenBoth"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Association Request frame sent: H1 to selected AP </a:t>
              </a:r>
            </a:p>
            <a:p>
              <a:pPr marL="508000" marR="0" lvl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arenBoth"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Association Response frame sent from selected AP to H1</a:t>
              </a:r>
            </a:p>
          </p:txBody>
        </p:sp>
        <p:grpSp>
          <p:nvGrpSpPr>
            <p:cNvPr id="137" name="Group 361">
              <a:extLst>
                <a:ext uri="{FF2B5EF4-FFF2-40B4-BE49-F238E27FC236}">
                  <a16:creationId xmlns:a16="http://schemas.microsoft.com/office/drawing/2014/main" id="{82C1B60E-E4DC-8A45-BC6F-0B3E6530DD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73620" y="2100642"/>
              <a:ext cx="650240" cy="561392"/>
              <a:chOff x="2967" y="478"/>
              <a:chExt cx="788" cy="625"/>
            </a:xfrm>
          </p:grpSpPr>
          <p:pic>
            <p:nvPicPr>
              <p:cNvPr id="144" name="Picture 358" descr="access_point_stylized_small">
                <a:extLst>
                  <a:ext uri="{FF2B5EF4-FFF2-40B4-BE49-F238E27FC236}">
                    <a16:creationId xmlns:a16="http://schemas.microsoft.com/office/drawing/2014/main" id="{71192914-A211-E141-B65D-0DBD5AA3AB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5" name="Picture 360" descr="antenna_radiation_stylized">
                <a:extLst>
                  <a:ext uri="{FF2B5EF4-FFF2-40B4-BE49-F238E27FC236}">
                    <a16:creationId xmlns:a16="http://schemas.microsoft.com/office/drawing/2014/main" id="{B26AE539-41D8-BB41-A2C6-F559F4485F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38" name="Group 361">
              <a:extLst>
                <a:ext uri="{FF2B5EF4-FFF2-40B4-BE49-F238E27FC236}">
                  <a16:creationId xmlns:a16="http://schemas.microsoft.com/office/drawing/2014/main" id="{466D69C7-4E4E-D44C-99F2-8B4DF3D5F5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15780" y="2039676"/>
              <a:ext cx="650240" cy="561392"/>
              <a:chOff x="2967" y="478"/>
              <a:chExt cx="788" cy="625"/>
            </a:xfrm>
          </p:grpSpPr>
          <p:pic>
            <p:nvPicPr>
              <p:cNvPr id="142" name="Picture 358" descr="access_point_stylized_small">
                <a:extLst>
                  <a:ext uri="{FF2B5EF4-FFF2-40B4-BE49-F238E27FC236}">
                    <a16:creationId xmlns:a16="http://schemas.microsoft.com/office/drawing/2014/main" id="{1B885618-9A00-3D4E-9B37-B715ABAEBE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3" name="Picture 360" descr="antenna_radiation_stylized">
                <a:extLst>
                  <a:ext uri="{FF2B5EF4-FFF2-40B4-BE49-F238E27FC236}">
                    <a16:creationId xmlns:a16="http://schemas.microsoft.com/office/drawing/2014/main" id="{4AA49A72-6359-7C4C-9D46-E1F69848FA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39" name="Group 356">
              <a:extLst>
                <a:ext uri="{FF2B5EF4-FFF2-40B4-BE49-F238E27FC236}">
                  <a16:creationId xmlns:a16="http://schemas.microsoft.com/office/drawing/2014/main" id="{44C33186-C35F-9641-8B63-1061A46AED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48980" y="2629009"/>
              <a:ext cx="436880" cy="497887"/>
              <a:chOff x="313" y="1497"/>
              <a:chExt cx="1152" cy="1014"/>
            </a:xfrm>
          </p:grpSpPr>
          <p:pic>
            <p:nvPicPr>
              <p:cNvPr id="140" name="Picture 354" descr="laptop_stylized_small">
                <a:extLst>
                  <a:ext uri="{FF2B5EF4-FFF2-40B4-BE49-F238E27FC236}">
                    <a16:creationId xmlns:a16="http://schemas.microsoft.com/office/drawing/2014/main" id="{B5C8A22F-4BEE-8243-AEF5-181C121A8C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" name="Picture 355" descr="antenna_stylized">
                <a:extLst>
                  <a:ext uri="{FF2B5EF4-FFF2-40B4-BE49-F238E27FC236}">
                    <a16:creationId xmlns:a16="http://schemas.microsoft.com/office/drawing/2014/main" id="{DB29A865-E44B-CF4E-A185-6FA49E16C7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8208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IEEE 802.11: multiple access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96" name="Rectangle 3">
            <a:extLst>
              <a:ext uri="{FF2B5EF4-FFF2-40B4-BE49-F238E27FC236}">
                <a16:creationId xmlns:a16="http://schemas.microsoft.com/office/drawing/2014/main" id="{A492C35A-994E-064C-B918-405846106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236663"/>
            <a:ext cx="104267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defRPr/>
            </a:pPr>
            <a:r>
              <a:rPr lang="en-US" kern="0" dirty="0">
                <a:cs typeface="+mn-cs"/>
              </a:rPr>
              <a:t>avoid collisions: 2</a:t>
            </a:r>
            <a:r>
              <a:rPr lang="en-US" kern="0" baseline="30000" dirty="0">
                <a:cs typeface="+mn-cs"/>
              </a:rPr>
              <a:t>+</a:t>
            </a:r>
            <a:r>
              <a:rPr lang="en-US" kern="0" dirty="0">
                <a:cs typeface="+mn-cs"/>
              </a:rPr>
              <a:t> nodes </a:t>
            </a:r>
            <a:r>
              <a:rPr lang="en-US" kern="0" dirty="0">
                <a:cs typeface="+mn-cs"/>
                <a:sym typeface="Symbol" charset="0"/>
              </a:rPr>
              <a:t>transmitting at same time</a:t>
            </a:r>
          </a:p>
          <a:p>
            <a:pPr>
              <a:defRPr/>
            </a:pPr>
            <a:r>
              <a:rPr lang="en-US" kern="0" dirty="0">
                <a:cs typeface="+mn-cs"/>
                <a:sym typeface="Symbol" charset="0"/>
              </a:rPr>
              <a:t>802.11: CSMA - sense before transmitting</a:t>
            </a:r>
          </a:p>
          <a:p>
            <a:pPr lvl="1">
              <a:defRPr/>
            </a:pPr>
            <a:r>
              <a:rPr lang="en-US" kern="0" dirty="0"/>
              <a:t>don’t collide with detected ongoing transmission by another node</a:t>
            </a:r>
          </a:p>
          <a:p>
            <a:pPr>
              <a:defRPr/>
            </a:pPr>
            <a:r>
              <a:rPr lang="en-US" kern="0" dirty="0">
                <a:cs typeface="+mn-cs"/>
              </a:rPr>
              <a:t>802.11: </a:t>
            </a:r>
            <a:r>
              <a:rPr lang="en-US" i="1" kern="0" dirty="0">
                <a:cs typeface="+mn-cs"/>
              </a:rPr>
              <a:t>no</a:t>
            </a:r>
            <a:r>
              <a:rPr lang="en-US" kern="0" dirty="0">
                <a:cs typeface="+mn-cs"/>
              </a:rPr>
              <a:t> collision detection!</a:t>
            </a:r>
          </a:p>
          <a:p>
            <a:pPr lvl="1">
              <a:defRPr/>
            </a:pPr>
            <a:r>
              <a:rPr lang="en-US" kern="0" dirty="0"/>
              <a:t>difficult to sense collisions: high transmitting signal, weak received signal due to fading</a:t>
            </a:r>
          </a:p>
          <a:p>
            <a:pPr lvl="1">
              <a:defRPr/>
            </a:pPr>
            <a:r>
              <a:rPr lang="en-US" kern="0" dirty="0"/>
              <a:t>can’t sense all collisions in any case: hidden terminal, fading</a:t>
            </a:r>
          </a:p>
          <a:p>
            <a:pPr lvl="1">
              <a:defRPr/>
            </a:pPr>
            <a:r>
              <a:rPr lang="en-US" kern="0" dirty="0"/>
              <a:t>goal: </a:t>
            </a:r>
            <a:r>
              <a:rPr lang="en-US" i="1" kern="0" dirty="0">
                <a:solidFill>
                  <a:srgbClr val="0000A8"/>
                </a:solidFill>
              </a:rPr>
              <a:t>avoid collisions:</a:t>
            </a:r>
            <a:r>
              <a:rPr lang="en-US" kern="0" dirty="0">
                <a:solidFill>
                  <a:srgbClr val="0000A8"/>
                </a:solidFill>
              </a:rPr>
              <a:t> </a:t>
            </a:r>
            <a:r>
              <a:rPr lang="en-US" kern="0" dirty="0"/>
              <a:t>CSMA/</a:t>
            </a:r>
            <a:r>
              <a:rPr lang="en-US" u="sng" kern="0" dirty="0">
                <a:solidFill>
                  <a:srgbClr val="0000A8"/>
                </a:solidFill>
              </a:rPr>
              <a:t>C</a:t>
            </a:r>
            <a:r>
              <a:rPr lang="en-US" kern="0" dirty="0"/>
              <a:t>ollision</a:t>
            </a:r>
            <a:r>
              <a:rPr lang="en-US" u="sng" kern="0" dirty="0">
                <a:solidFill>
                  <a:srgbClr val="0000A8"/>
                </a:solidFill>
              </a:rPr>
              <a:t>A</a:t>
            </a:r>
            <a:r>
              <a:rPr lang="en-US" kern="0" dirty="0"/>
              <a:t>voidance</a:t>
            </a:r>
            <a:endParaRPr lang="en-US" sz="2000" kern="0" dirty="0">
              <a:solidFill>
                <a:srgbClr val="FF0000"/>
              </a:solidFill>
            </a:endParaRPr>
          </a:p>
        </p:txBody>
      </p:sp>
      <p:sp>
        <p:nvSpPr>
          <p:cNvPr id="197" name="Text Box 63">
            <a:extLst>
              <a:ext uri="{FF2B5EF4-FFF2-40B4-BE49-F238E27FC236}">
                <a16:creationId xmlns:a16="http://schemas.microsoft.com/office/drawing/2014/main" id="{7326BD09-D43A-DC4E-A90B-C1A4A7921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9138" y="6273800"/>
            <a:ext cx="5937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  <a:cs typeface="Arial" charset="0"/>
              </a:rPr>
              <a:t>space</a:t>
            </a:r>
          </a:p>
        </p:txBody>
      </p:sp>
      <p:grpSp>
        <p:nvGrpSpPr>
          <p:cNvPr id="198" name="Group 1">
            <a:extLst>
              <a:ext uri="{FF2B5EF4-FFF2-40B4-BE49-F238E27FC236}">
                <a16:creationId xmlns:a16="http://schemas.microsoft.com/office/drawing/2014/main" id="{4644F3E7-8E99-754A-BFEF-3CEB45EF70DF}"/>
              </a:ext>
            </a:extLst>
          </p:cNvPr>
          <p:cNvGrpSpPr>
            <a:grpSpLocks/>
          </p:cNvGrpSpPr>
          <p:nvPr/>
        </p:nvGrpSpPr>
        <p:grpSpPr bwMode="auto">
          <a:xfrm>
            <a:off x="2616200" y="4905375"/>
            <a:ext cx="2273300" cy="1028700"/>
            <a:chOff x="576580" y="4516120"/>
            <a:chExt cx="3170330" cy="1491615"/>
          </a:xfrm>
        </p:grpSpPr>
        <p:grpSp>
          <p:nvGrpSpPr>
            <p:cNvPr id="199" name="Group 356">
              <a:extLst>
                <a:ext uri="{FF2B5EF4-FFF2-40B4-BE49-F238E27FC236}">
                  <a16:creationId xmlns:a16="http://schemas.microsoft.com/office/drawing/2014/main" id="{34F4117D-08AE-9F48-96F9-E1ABA3C45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2160" y="4673600"/>
              <a:ext cx="627380" cy="643255"/>
              <a:chOff x="313" y="1497"/>
              <a:chExt cx="1152" cy="1014"/>
            </a:xfrm>
          </p:grpSpPr>
          <p:pic>
            <p:nvPicPr>
              <p:cNvPr id="212" name="Picture 354" descr="laptop_stylized_small">
                <a:extLst>
                  <a:ext uri="{FF2B5EF4-FFF2-40B4-BE49-F238E27FC236}">
                    <a16:creationId xmlns:a16="http://schemas.microsoft.com/office/drawing/2014/main" id="{EBFEE52C-F9A1-684A-A171-3433FC7A99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3" name="Picture 355" descr="antenna_stylized">
                <a:extLst>
                  <a:ext uri="{FF2B5EF4-FFF2-40B4-BE49-F238E27FC236}">
                    <a16:creationId xmlns:a16="http://schemas.microsoft.com/office/drawing/2014/main" id="{F194AAE1-3568-2B48-8B43-FC5B6C9E3A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00" name="Freeform 7">
              <a:extLst>
                <a:ext uri="{FF2B5EF4-FFF2-40B4-BE49-F238E27FC236}">
                  <a16:creationId xmlns:a16="http://schemas.microsoft.com/office/drawing/2014/main" id="{CD0A49EF-46E5-D846-9C2A-AE8690B48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580" y="4516120"/>
              <a:ext cx="2020888" cy="1085850"/>
            </a:xfrm>
            <a:custGeom>
              <a:avLst/>
              <a:gdLst>
                <a:gd name="T0" fmla="*/ 2147483647 w 1273"/>
                <a:gd name="T1" fmla="*/ 2147483647 h 684"/>
                <a:gd name="T2" fmla="*/ 2147483647 w 1273"/>
                <a:gd name="T3" fmla="*/ 0 h 684"/>
                <a:gd name="T4" fmla="*/ 2147483647 w 1273"/>
                <a:gd name="T5" fmla="*/ 2147483647 h 684"/>
                <a:gd name="T6" fmla="*/ 2147483647 w 1273"/>
                <a:gd name="T7" fmla="*/ 2147483647 h 684"/>
                <a:gd name="T8" fmla="*/ 2147483647 w 1273"/>
                <a:gd name="T9" fmla="*/ 2147483647 h 684"/>
                <a:gd name="T10" fmla="*/ 2147483647 w 1273"/>
                <a:gd name="T11" fmla="*/ 2147483647 h 684"/>
                <a:gd name="T12" fmla="*/ 2147483647 w 1273"/>
                <a:gd name="T13" fmla="*/ 2147483647 h 684"/>
                <a:gd name="T14" fmla="*/ 2147483647 w 1273"/>
                <a:gd name="T15" fmla="*/ 2147483647 h 684"/>
                <a:gd name="T16" fmla="*/ 2147483647 w 1273"/>
                <a:gd name="T17" fmla="*/ 2147483647 h 684"/>
                <a:gd name="T18" fmla="*/ 0 w 1273"/>
                <a:gd name="T19" fmla="*/ 2147483647 h 6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73" h="684">
                  <a:moveTo>
                    <a:pt x="9" y="675"/>
                  </a:moveTo>
                  <a:lnTo>
                    <a:pt x="316" y="0"/>
                  </a:lnTo>
                  <a:lnTo>
                    <a:pt x="461" y="228"/>
                  </a:lnTo>
                  <a:lnTo>
                    <a:pt x="510" y="119"/>
                  </a:lnTo>
                  <a:lnTo>
                    <a:pt x="631" y="467"/>
                  </a:lnTo>
                  <a:lnTo>
                    <a:pt x="667" y="391"/>
                  </a:lnTo>
                  <a:lnTo>
                    <a:pt x="739" y="464"/>
                  </a:lnTo>
                  <a:lnTo>
                    <a:pt x="1058" y="57"/>
                  </a:lnTo>
                  <a:lnTo>
                    <a:pt x="1273" y="684"/>
                  </a:lnTo>
                  <a:lnTo>
                    <a:pt x="0" y="674"/>
                  </a:lnTo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00CC66"/>
                </a:gs>
              </a:gsLst>
              <a:lin ang="5400000" scaled="1"/>
            </a:gra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01" name="Line 26">
              <a:extLst>
                <a:ext uri="{FF2B5EF4-FFF2-40B4-BE49-F238E27FC236}">
                  <a16:creationId xmlns:a16="http://schemas.microsoft.com/office/drawing/2014/main" id="{76C2B1AD-68AC-3E43-B204-7A93A10B34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49583" y="5731510"/>
              <a:ext cx="998476" cy="16803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02" name="Line 27">
              <a:extLst>
                <a:ext uri="{FF2B5EF4-FFF2-40B4-BE49-F238E27FC236}">
                  <a16:creationId xmlns:a16="http://schemas.microsoft.com/office/drawing/2014/main" id="{4BE86F7E-DCF1-E241-A677-361DF198AB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2614" y="5250419"/>
              <a:ext cx="407361" cy="3222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03" name="Text Box 28">
              <a:extLst>
                <a:ext uri="{FF2B5EF4-FFF2-40B4-BE49-F238E27FC236}">
                  <a16:creationId xmlns:a16="http://schemas.microsoft.com/office/drawing/2014/main" id="{F8D280B8-C33B-EE46-BE35-25A0A16463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8444" y="5623323"/>
              <a:ext cx="305521" cy="306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</a:t>
              </a:r>
            </a:p>
          </p:txBody>
        </p:sp>
        <p:sp>
          <p:nvSpPr>
            <p:cNvPr id="204" name="Text Box 29">
              <a:extLst>
                <a:ext uri="{FF2B5EF4-FFF2-40B4-BE49-F238E27FC236}">
                  <a16:creationId xmlns:a16="http://schemas.microsoft.com/office/drawing/2014/main" id="{8D70D046-8490-9C45-95F2-E1E2E11115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1389" y="5395436"/>
              <a:ext cx="305521" cy="308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</a:p>
          </p:txBody>
        </p:sp>
        <p:sp>
          <p:nvSpPr>
            <p:cNvPr id="205" name="Text Box 30">
              <a:extLst>
                <a:ext uri="{FF2B5EF4-FFF2-40B4-BE49-F238E27FC236}">
                  <a16:creationId xmlns:a16="http://schemas.microsoft.com/office/drawing/2014/main" id="{4A8C5018-E79C-ED4A-941F-6091893F16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0027" y="4691063"/>
              <a:ext cx="314376" cy="308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C</a:t>
              </a:r>
            </a:p>
          </p:txBody>
        </p:sp>
        <p:grpSp>
          <p:nvGrpSpPr>
            <p:cNvPr id="206" name="Group 356">
              <a:extLst>
                <a:ext uri="{FF2B5EF4-FFF2-40B4-BE49-F238E27FC236}">
                  <a16:creationId xmlns:a16="http://schemas.microsoft.com/office/drawing/2014/main" id="{92AFBCB0-6ECF-E140-B653-A8297D54E7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4160" y="5222240"/>
              <a:ext cx="627380" cy="643255"/>
              <a:chOff x="313" y="1497"/>
              <a:chExt cx="1152" cy="1014"/>
            </a:xfrm>
          </p:grpSpPr>
          <p:pic>
            <p:nvPicPr>
              <p:cNvPr id="210" name="Picture 354" descr="laptop_stylized_small">
                <a:extLst>
                  <a:ext uri="{FF2B5EF4-FFF2-40B4-BE49-F238E27FC236}">
                    <a16:creationId xmlns:a16="http://schemas.microsoft.com/office/drawing/2014/main" id="{0D6B975F-13AD-E043-84ED-707EDE77C3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1" name="Picture 355" descr="antenna_stylized">
                <a:extLst>
                  <a:ext uri="{FF2B5EF4-FFF2-40B4-BE49-F238E27FC236}">
                    <a16:creationId xmlns:a16="http://schemas.microsoft.com/office/drawing/2014/main" id="{A38A3A76-2004-4F4D-8DA7-84CE55AB13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7" name="Group 356">
              <a:extLst>
                <a:ext uri="{FF2B5EF4-FFF2-40B4-BE49-F238E27FC236}">
                  <a16:creationId xmlns:a16="http://schemas.microsoft.com/office/drawing/2014/main" id="{213CCD0C-BB43-CD4E-9E90-46A9AE3B35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0160" y="5364480"/>
              <a:ext cx="627380" cy="643255"/>
              <a:chOff x="313" y="1497"/>
              <a:chExt cx="1152" cy="1014"/>
            </a:xfrm>
          </p:grpSpPr>
          <p:pic>
            <p:nvPicPr>
              <p:cNvPr id="208" name="Picture 354" descr="laptop_stylized_small">
                <a:extLst>
                  <a:ext uri="{FF2B5EF4-FFF2-40B4-BE49-F238E27FC236}">
                    <a16:creationId xmlns:a16="http://schemas.microsoft.com/office/drawing/2014/main" id="{E01FC48D-15FA-3B4B-B8D5-B11BDF5B60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9" name="Picture 355" descr="antenna_stylized">
                <a:extLst>
                  <a:ext uri="{FF2B5EF4-FFF2-40B4-BE49-F238E27FC236}">
                    <a16:creationId xmlns:a16="http://schemas.microsoft.com/office/drawing/2014/main" id="{3DB05C2E-4B6B-6A48-80D8-1F036DF46D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214" name="Group 2">
            <a:extLst>
              <a:ext uri="{FF2B5EF4-FFF2-40B4-BE49-F238E27FC236}">
                <a16:creationId xmlns:a16="http://schemas.microsoft.com/office/drawing/2014/main" id="{FBB99A50-E959-6142-BA3A-52AF8F6C998B}"/>
              </a:ext>
            </a:extLst>
          </p:cNvPr>
          <p:cNvGrpSpPr>
            <a:grpSpLocks/>
          </p:cNvGrpSpPr>
          <p:nvPr/>
        </p:nvGrpSpPr>
        <p:grpSpPr bwMode="auto">
          <a:xfrm>
            <a:off x="5969000" y="4702175"/>
            <a:ext cx="2809875" cy="1536700"/>
            <a:chOff x="4821555" y="4226560"/>
            <a:chExt cx="3545890" cy="2024698"/>
          </a:xfrm>
        </p:grpSpPr>
        <p:sp>
          <p:nvSpPr>
            <p:cNvPr id="215" name="Text Box 47">
              <a:extLst>
                <a:ext uri="{FF2B5EF4-FFF2-40B4-BE49-F238E27FC236}">
                  <a16:creationId xmlns:a16="http://schemas.microsoft.com/office/drawing/2014/main" id="{5FA31E1B-FBC4-2A41-ACBE-BD1CEB551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1555" y="4395983"/>
              <a:ext cx="304506" cy="307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</a:t>
              </a:r>
            </a:p>
          </p:txBody>
        </p:sp>
        <p:sp>
          <p:nvSpPr>
            <p:cNvPr id="216" name="Text Box 48">
              <a:extLst>
                <a:ext uri="{FF2B5EF4-FFF2-40B4-BE49-F238E27FC236}">
                  <a16:creationId xmlns:a16="http://schemas.microsoft.com/office/drawing/2014/main" id="{BA29D456-DFC5-3C41-AED2-2BEF2E70F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0727" y="4391799"/>
              <a:ext cx="328546" cy="307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</a:p>
          </p:txBody>
        </p:sp>
        <p:sp>
          <p:nvSpPr>
            <p:cNvPr id="217" name="Text Box 49">
              <a:extLst>
                <a:ext uri="{FF2B5EF4-FFF2-40B4-BE49-F238E27FC236}">
                  <a16:creationId xmlns:a16="http://schemas.microsoft.com/office/drawing/2014/main" id="{475BF790-5035-7347-9875-119C4DA3A9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12690" y="4435723"/>
              <a:ext cx="314522" cy="3074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C</a:t>
              </a:r>
            </a:p>
          </p:txBody>
        </p:sp>
        <p:sp>
          <p:nvSpPr>
            <p:cNvPr id="218" name="Text Box 55">
              <a:extLst>
                <a:ext uri="{FF2B5EF4-FFF2-40B4-BE49-F238E27FC236}">
                  <a16:creationId xmlns:a16="http://schemas.microsoft.com/office/drawing/2014/main" id="{4F1AE698-EC84-BA4A-9817-8A6FDD0802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3675" y="5222176"/>
              <a:ext cx="827375" cy="462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</a:t>
              </a:r>
              <a:r>
                <a:rPr kumimoji="0" lang="ja-JP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 signal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strength</a:t>
              </a:r>
            </a:p>
          </p:txBody>
        </p:sp>
        <p:sp>
          <p:nvSpPr>
            <p:cNvPr id="219" name="Line 60">
              <a:extLst>
                <a:ext uri="{FF2B5EF4-FFF2-40B4-BE49-F238E27FC236}">
                  <a16:creationId xmlns:a16="http://schemas.microsoft.com/office/drawing/2014/main" id="{12D38917-6C8C-8343-A011-B3A061BC0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5779" y="6251258"/>
              <a:ext cx="32654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0" name="Line 61">
              <a:extLst>
                <a:ext uri="{FF2B5EF4-FFF2-40B4-BE49-F238E27FC236}">
                  <a16:creationId xmlns:a16="http://schemas.microsoft.com/office/drawing/2014/main" id="{8402D49A-1618-ED45-AA55-6F6CFAFAD1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1688" y="5071579"/>
              <a:ext cx="0" cy="11378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1" name="Freeform 62">
              <a:extLst>
                <a:ext uri="{FF2B5EF4-FFF2-40B4-BE49-F238E27FC236}">
                  <a16:creationId xmlns:a16="http://schemas.microsoft.com/office/drawing/2014/main" id="{01811282-31AB-1645-AABC-6BEA4EA32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5068" y="5127308"/>
              <a:ext cx="2995613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2" name="Freeform 65">
              <a:extLst>
                <a:ext uri="{FF2B5EF4-FFF2-40B4-BE49-F238E27FC236}">
                  <a16:creationId xmlns:a16="http://schemas.microsoft.com/office/drawing/2014/main" id="{23853BFD-C38D-F446-8196-144C09C5D1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080318" y="5097145"/>
              <a:ext cx="2995613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rgbClr val="3333CC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3" name="Text Box 66">
              <a:extLst>
                <a:ext uri="{FF2B5EF4-FFF2-40B4-BE49-F238E27FC236}">
                  <a16:creationId xmlns:a16="http://schemas.microsoft.com/office/drawing/2014/main" id="{499D56C4-FCB9-374D-B01B-E49B8BFC0B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2041" y="5151061"/>
              <a:ext cx="845404" cy="462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C</a:t>
              </a:r>
              <a:r>
                <a:rPr kumimoji="0" lang="ja-JP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 signal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strength</a:t>
              </a:r>
            </a:p>
          </p:txBody>
        </p:sp>
        <p:sp>
          <p:nvSpPr>
            <p:cNvPr id="224" name="Line 67">
              <a:extLst>
                <a:ext uri="{FF2B5EF4-FFF2-40B4-BE49-F238E27FC236}">
                  <a16:creationId xmlns:a16="http://schemas.microsoft.com/office/drawing/2014/main" id="{0415FD8B-03B3-2A43-8EB2-237EFE1BB2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2320" y="4958631"/>
              <a:ext cx="26044" cy="1263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5" name="Line 68">
              <a:extLst>
                <a:ext uri="{FF2B5EF4-FFF2-40B4-BE49-F238E27FC236}">
                  <a16:creationId xmlns:a16="http://schemas.microsoft.com/office/drawing/2014/main" id="{2A0B82D3-EFED-DA43-B9C0-15C3CCD10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2348" y="5027655"/>
              <a:ext cx="0" cy="12068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6" name="Line 69">
              <a:extLst>
                <a:ext uri="{FF2B5EF4-FFF2-40B4-BE49-F238E27FC236}">
                  <a16:creationId xmlns:a16="http://schemas.microsoft.com/office/drawing/2014/main" id="{404E3573-F8C6-5E45-914C-38432DCE35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4145" y="5010922"/>
              <a:ext cx="0" cy="11817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27" name="Group 356">
              <a:extLst>
                <a:ext uri="{FF2B5EF4-FFF2-40B4-BE49-F238E27FC236}">
                  <a16:creationId xmlns:a16="http://schemas.microsoft.com/office/drawing/2014/main" id="{8D9D842B-1ABC-7A48-A983-FEB9C60E22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08880" y="4257040"/>
              <a:ext cx="627380" cy="643255"/>
              <a:chOff x="313" y="1497"/>
              <a:chExt cx="1152" cy="1014"/>
            </a:xfrm>
          </p:grpSpPr>
          <p:pic>
            <p:nvPicPr>
              <p:cNvPr id="234" name="Picture 354" descr="laptop_stylized_small">
                <a:extLst>
                  <a:ext uri="{FF2B5EF4-FFF2-40B4-BE49-F238E27FC236}">
                    <a16:creationId xmlns:a16="http://schemas.microsoft.com/office/drawing/2014/main" id="{0D7E6CBD-2A6D-9043-AC34-9882E71B20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5" name="Picture 355" descr="antenna_stylized">
                <a:extLst>
                  <a:ext uri="{FF2B5EF4-FFF2-40B4-BE49-F238E27FC236}">
                    <a16:creationId xmlns:a16="http://schemas.microsoft.com/office/drawing/2014/main" id="{AA67442E-AB80-A949-A557-DFF2CABE60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28" name="Group 356">
              <a:extLst>
                <a:ext uri="{FF2B5EF4-FFF2-40B4-BE49-F238E27FC236}">
                  <a16:creationId xmlns:a16="http://schemas.microsoft.com/office/drawing/2014/main" id="{2A495040-484D-F44C-BA9B-15DC83D9F0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7600" y="4297680"/>
              <a:ext cx="627380" cy="643255"/>
              <a:chOff x="313" y="1497"/>
              <a:chExt cx="1152" cy="1014"/>
            </a:xfrm>
          </p:grpSpPr>
          <p:pic>
            <p:nvPicPr>
              <p:cNvPr id="232" name="Picture 354" descr="laptop_stylized_small">
                <a:extLst>
                  <a:ext uri="{FF2B5EF4-FFF2-40B4-BE49-F238E27FC236}">
                    <a16:creationId xmlns:a16="http://schemas.microsoft.com/office/drawing/2014/main" id="{7BA1549E-0EC3-B64D-B067-EC5189B4E1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3" name="Picture 355" descr="antenna_stylized">
                <a:extLst>
                  <a:ext uri="{FF2B5EF4-FFF2-40B4-BE49-F238E27FC236}">
                    <a16:creationId xmlns:a16="http://schemas.microsoft.com/office/drawing/2014/main" id="{3F41AAB7-1902-A04F-9645-A26087CFB6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29" name="Group 356">
              <a:extLst>
                <a:ext uri="{FF2B5EF4-FFF2-40B4-BE49-F238E27FC236}">
                  <a16:creationId xmlns:a16="http://schemas.microsoft.com/office/drawing/2014/main" id="{16DA2195-14EA-6243-B65C-EC2B27CCBB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74560" y="4226560"/>
              <a:ext cx="627380" cy="643255"/>
              <a:chOff x="313" y="1497"/>
              <a:chExt cx="1152" cy="1014"/>
            </a:xfrm>
          </p:grpSpPr>
          <p:pic>
            <p:nvPicPr>
              <p:cNvPr id="230" name="Picture 354" descr="laptop_stylized_small">
                <a:extLst>
                  <a:ext uri="{FF2B5EF4-FFF2-40B4-BE49-F238E27FC236}">
                    <a16:creationId xmlns:a16="http://schemas.microsoft.com/office/drawing/2014/main" id="{1560AA7B-6B93-2945-9630-C07258D72E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1" name="Picture 355" descr="antenna_stylized">
                <a:extLst>
                  <a:ext uri="{FF2B5EF4-FFF2-40B4-BE49-F238E27FC236}">
                    <a16:creationId xmlns:a16="http://schemas.microsoft.com/office/drawing/2014/main" id="{FF6A7FA0-099E-0D44-B57F-E44DCFA0D2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7037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IEEE 802.11 MAC Protocol: CSMA/CA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2" name="Rectangle 3">
            <a:extLst>
              <a:ext uri="{FF2B5EF4-FFF2-40B4-BE49-F238E27FC236}">
                <a16:creationId xmlns:a16="http://schemas.microsoft.com/office/drawing/2014/main" id="{46F0333A-83DD-F74F-A348-96E317587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750" y="1298575"/>
            <a:ext cx="668655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ts val="120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2400" b="0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802.11 sender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1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if sense channel idle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for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DIFS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then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transmit entire frame (no CD)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3" name="Line 5">
            <a:extLst>
              <a:ext uri="{FF2B5EF4-FFF2-40B4-BE49-F238E27FC236}">
                <a16:creationId xmlns:a16="http://schemas.microsoft.com/office/drawing/2014/main" id="{9E2A2F29-B074-5A4D-BB4E-83CB4190D15C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1250" y="2092325"/>
            <a:ext cx="0" cy="33385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4" name="Line 6">
            <a:extLst>
              <a:ext uri="{FF2B5EF4-FFF2-40B4-BE49-F238E27FC236}">
                <a16:creationId xmlns:a16="http://schemas.microsoft.com/office/drawing/2014/main" id="{73460FF9-273C-2341-A83B-21612A1CBC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50538" y="2079625"/>
            <a:ext cx="0" cy="33385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5" name="Text Box 7">
            <a:extLst>
              <a:ext uri="{FF2B5EF4-FFF2-40B4-BE49-F238E27FC236}">
                <a16:creationId xmlns:a16="http://schemas.microsoft.com/office/drawing/2014/main" id="{ED919692-31A8-054F-9C95-2A52F2A13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1675" y="1735138"/>
            <a:ext cx="828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sender</a:t>
            </a:r>
          </a:p>
        </p:txBody>
      </p:sp>
      <p:sp>
        <p:nvSpPr>
          <p:cNvPr id="66" name="Text Box 8">
            <a:extLst>
              <a:ext uri="{FF2B5EF4-FFF2-40B4-BE49-F238E27FC236}">
                <a16:creationId xmlns:a16="http://schemas.microsoft.com/office/drawing/2014/main" id="{9D11CDA0-1D11-3047-9C1E-3B00DB6D2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00" y="1744663"/>
            <a:ext cx="9144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receiver</a:t>
            </a:r>
          </a:p>
        </p:txBody>
      </p:sp>
      <p:grpSp>
        <p:nvGrpSpPr>
          <p:cNvPr id="67" name="Group 23">
            <a:extLst>
              <a:ext uri="{FF2B5EF4-FFF2-40B4-BE49-F238E27FC236}">
                <a16:creationId xmlns:a16="http://schemas.microsoft.com/office/drawing/2014/main" id="{DB72C6B2-5F42-674D-8FCA-0841D0870691}"/>
              </a:ext>
            </a:extLst>
          </p:cNvPr>
          <p:cNvGrpSpPr>
            <a:grpSpLocks/>
          </p:cNvGrpSpPr>
          <p:nvPr/>
        </p:nvGrpSpPr>
        <p:grpSpPr bwMode="auto">
          <a:xfrm>
            <a:off x="8035925" y="2389188"/>
            <a:ext cx="2616200" cy="1690687"/>
            <a:chOff x="3614" y="1617"/>
            <a:chExt cx="1648" cy="1065"/>
          </a:xfrm>
        </p:grpSpPr>
        <p:grpSp>
          <p:nvGrpSpPr>
            <p:cNvPr id="68" name="Group 22">
              <a:extLst>
                <a:ext uri="{FF2B5EF4-FFF2-40B4-BE49-F238E27FC236}">
                  <a16:creationId xmlns:a16="http://schemas.microsoft.com/office/drawing/2014/main" id="{DD95C74A-C16D-0B47-A0ED-FFDE081682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14" y="1617"/>
              <a:ext cx="424" cy="194"/>
              <a:chOff x="3614" y="1617"/>
              <a:chExt cx="424" cy="194"/>
            </a:xfrm>
          </p:grpSpPr>
          <p:sp>
            <p:nvSpPr>
              <p:cNvPr id="72" name="AutoShape 11">
                <a:extLst>
                  <a:ext uri="{FF2B5EF4-FFF2-40B4-BE49-F238E27FC236}">
                    <a16:creationId xmlns:a16="http://schemas.microsoft.com/office/drawing/2014/main" id="{D9BC3A4E-3207-B048-A31E-196D97B692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" y="1620"/>
                <a:ext cx="54" cy="162"/>
              </a:xfrm>
              <a:prstGeom prst="leftBrace">
                <a:avLst>
                  <a:gd name="adj1" fmla="val 2500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3" name="Text Box 12">
                <a:extLst>
                  <a:ext uri="{FF2B5EF4-FFF2-40B4-BE49-F238E27FC236}">
                    <a16:creationId xmlns:a16="http://schemas.microsoft.com/office/drawing/2014/main" id="{F79FF5B8-A321-E743-B75F-A96DCDF80B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14" y="1617"/>
                <a:ext cx="37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DIFS</a:t>
                </a:r>
              </a:p>
            </p:txBody>
          </p:sp>
        </p:grpSp>
        <p:grpSp>
          <p:nvGrpSpPr>
            <p:cNvPr id="69" name="Group 20">
              <a:extLst>
                <a:ext uri="{FF2B5EF4-FFF2-40B4-BE49-F238E27FC236}">
                  <a16:creationId xmlns:a16="http://schemas.microsoft.com/office/drawing/2014/main" id="{11B7C547-387E-4B43-9647-F39A2BBF52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0" y="1782"/>
              <a:ext cx="1212" cy="900"/>
              <a:chOff x="4050" y="1782"/>
              <a:chExt cx="1212" cy="900"/>
            </a:xfrm>
          </p:grpSpPr>
          <p:sp>
            <p:nvSpPr>
              <p:cNvPr id="70" name="Freeform 13">
                <a:extLst>
                  <a:ext uri="{FF2B5EF4-FFF2-40B4-BE49-F238E27FC236}">
                    <a16:creationId xmlns:a16="http://schemas.microsoft.com/office/drawing/2014/main" id="{4D50A1EF-833D-AE4E-A262-4DC9557330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0" y="1782"/>
                <a:ext cx="1212" cy="900"/>
              </a:xfrm>
              <a:custGeom>
                <a:avLst/>
                <a:gdLst>
                  <a:gd name="T0" fmla="*/ 6 w 1212"/>
                  <a:gd name="T1" fmla="*/ 0 h 900"/>
                  <a:gd name="T2" fmla="*/ 1212 w 1212"/>
                  <a:gd name="T3" fmla="*/ 228 h 900"/>
                  <a:gd name="T4" fmla="*/ 1212 w 1212"/>
                  <a:gd name="T5" fmla="*/ 900 h 900"/>
                  <a:gd name="T6" fmla="*/ 0 w 1212"/>
                  <a:gd name="T7" fmla="*/ 660 h 900"/>
                  <a:gd name="T8" fmla="*/ 6 w 1212"/>
                  <a:gd name="T9" fmla="*/ 0 h 9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12" h="900">
                    <a:moveTo>
                      <a:pt x="6" y="0"/>
                    </a:moveTo>
                    <a:lnTo>
                      <a:pt x="1212" y="228"/>
                    </a:lnTo>
                    <a:lnTo>
                      <a:pt x="1212" y="900"/>
                    </a:lnTo>
                    <a:lnTo>
                      <a:pt x="0" y="66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1" name="Text Box 18">
                <a:extLst>
                  <a:ext uri="{FF2B5EF4-FFF2-40B4-BE49-F238E27FC236}">
                    <a16:creationId xmlns:a16="http://schemas.microsoft.com/office/drawing/2014/main" id="{77E61552-4FF0-FB44-8642-9FAF013E8F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4" y="2108"/>
                <a:ext cx="39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data</a:t>
                </a:r>
              </a:p>
            </p:txBody>
          </p:sp>
        </p:grpSp>
      </p:grpSp>
      <p:grpSp>
        <p:nvGrpSpPr>
          <p:cNvPr id="74" name="Group 24">
            <a:extLst>
              <a:ext uri="{FF2B5EF4-FFF2-40B4-BE49-F238E27FC236}">
                <a16:creationId xmlns:a16="http://schemas.microsoft.com/office/drawing/2014/main" id="{F39FAC8C-CE88-F844-B77D-4E73F96D7AA0}"/>
              </a:ext>
            </a:extLst>
          </p:cNvPr>
          <p:cNvGrpSpPr>
            <a:grpSpLocks/>
          </p:cNvGrpSpPr>
          <p:nvPr/>
        </p:nvGrpSpPr>
        <p:grpSpPr bwMode="auto">
          <a:xfrm>
            <a:off x="8718550" y="4089400"/>
            <a:ext cx="2511425" cy="923925"/>
            <a:chOff x="4044" y="2688"/>
            <a:chExt cx="1582" cy="582"/>
          </a:xfrm>
        </p:grpSpPr>
        <p:sp>
          <p:nvSpPr>
            <p:cNvPr id="75" name="Text Box 14">
              <a:extLst>
                <a:ext uri="{FF2B5EF4-FFF2-40B4-BE49-F238E27FC236}">
                  <a16:creationId xmlns:a16="http://schemas.microsoft.com/office/drawing/2014/main" id="{121CEDFD-A8A3-3C4E-85EF-92C0E6F784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8" y="2697"/>
              <a:ext cx="36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SIFS</a:t>
              </a:r>
            </a:p>
          </p:txBody>
        </p:sp>
        <p:sp>
          <p:nvSpPr>
            <p:cNvPr id="76" name="AutoShape 15">
              <a:extLst>
                <a:ext uri="{FF2B5EF4-FFF2-40B4-BE49-F238E27FC236}">
                  <a16:creationId xmlns:a16="http://schemas.microsoft.com/office/drawing/2014/main" id="{E6E8F24A-63B2-EF45-AC8E-09F08CD033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62" y="2688"/>
              <a:ext cx="54" cy="162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77" name="Group 21">
              <a:extLst>
                <a:ext uri="{FF2B5EF4-FFF2-40B4-BE49-F238E27FC236}">
                  <a16:creationId xmlns:a16="http://schemas.microsoft.com/office/drawing/2014/main" id="{22A21D51-0387-824E-9A0B-5EA74DE9E4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44" y="2856"/>
              <a:ext cx="1212" cy="414"/>
              <a:chOff x="4044" y="2856"/>
              <a:chExt cx="1212" cy="414"/>
            </a:xfrm>
          </p:grpSpPr>
          <p:sp>
            <p:nvSpPr>
              <p:cNvPr id="78" name="Freeform 17">
                <a:extLst>
                  <a:ext uri="{FF2B5EF4-FFF2-40B4-BE49-F238E27FC236}">
                    <a16:creationId xmlns:a16="http://schemas.microsoft.com/office/drawing/2014/main" id="{7FAC184E-6A68-7746-9D42-6F57DF8E2C1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044" y="2856"/>
                <a:ext cx="1212" cy="414"/>
              </a:xfrm>
              <a:custGeom>
                <a:avLst/>
                <a:gdLst>
                  <a:gd name="T0" fmla="*/ 0 w 1212"/>
                  <a:gd name="T1" fmla="*/ 0 h 414"/>
                  <a:gd name="T2" fmla="*/ 1212 w 1212"/>
                  <a:gd name="T3" fmla="*/ 246 h 414"/>
                  <a:gd name="T4" fmla="*/ 1212 w 1212"/>
                  <a:gd name="T5" fmla="*/ 414 h 414"/>
                  <a:gd name="T6" fmla="*/ 6 w 1212"/>
                  <a:gd name="T7" fmla="*/ 174 h 414"/>
                  <a:gd name="T8" fmla="*/ 0 w 1212"/>
                  <a:gd name="T9" fmla="*/ 0 h 4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12" h="414">
                    <a:moveTo>
                      <a:pt x="0" y="0"/>
                    </a:moveTo>
                    <a:lnTo>
                      <a:pt x="1212" y="246"/>
                    </a:lnTo>
                    <a:lnTo>
                      <a:pt x="1212" y="414"/>
                    </a:lnTo>
                    <a:lnTo>
                      <a:pt x="6" y="1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" name="Text Box 19">
                <a:extLst>
                  <a:ext uri="{FF2B5EF4-FFF2-40B4-BE49-F238E27FC236}">
                    <a16:creationId xmlns:a16="http://schemas.microsoft.com/office/drawing/2014/main" id="{9873A3A6-6621-884E-A2FD-7CEFD2BCF7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36" y="2954"/>
                <a:ext cx="41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ACK</a:t>
                </a:r>
              </a:p>
            </p:txBody>
          </p:sp>
        </p:grpSp>
      </p:grpSp>
      <p:sp>
        <p:nvSpPr>
          <p:cNvPr id="80" name="Rectangle 3">
            <a:extLst>
              <a:ext uri="{FF2B5EF4-FFF2-40B4-BE49-F238E27FC236}">
                <a16:creationId xmlns:a16="http://schemas.microsoft.com/office/drawing/2014/main" id="{6F028A54-FC92-ED46-A0E0-E6240E00B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850" y="4537075"/>
            <a:ext cx="6686550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1776"/>
              </a:spcBef>
              <a:spcAft>
                <a:spcPts val="60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2400" b="0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802.11 receiver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lang="en-US" sz="2400" kern="0" dirty="0">
                <a:solidFill>
                  <a:srgbClr val="000099"/>
                </a:solidFill>
                <a:latin typeface="Arial" charset="0"/>
                <a:cs typeface="Arial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if frame received OK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return ACK after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SIFS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(ACK needed due to hidden terminal problem) 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EE65452D-F042-8F4E-9B73-3034C5D8F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850" y="2581275"/>
            <a:ext cx="6686550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2 if sense channel busy then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start random backoff time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timer counts down while channel idle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transmit when timer expires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if no ACK, increase random backoff interval, repeat 2</a:t>
            </a:r>
          </a:p>
        </p:txBody>
      </p:sp>
    </p:spTree>
    <p:extLst>
      <p:ext uri="{BB962C8B-B14F-4D97-AF65-F5344CB8AC3E}">
        <p14:creationId xmlns:p14="http://schemas.microsoft.com/office/powerpoint/2010/main" val="276085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Avoiding collisions (more)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A36A68D4-8939-1A4D-A6F0-0109DBF73BDB}"/>
              </a:ext>
            </a:extLst>
          </p:cNvPr>
          <p:cNvSpPr txBox="1">
            <a:spLocks noChangeArrowheads="1"/>
          </p:cNvSpPr>
          <p:nvPr/>
        </p:nvSpPr>
        <p:spPr>
          <a:xfrm>
            <a:off x="658958" y="1426008"/>
            <a:ext cx="10909588" cy="4212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indent="-12700">
              <a:lnSpc>
                <a:spcPct val="110000"/>
              </a:lnSpc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idea:</a:t>
            </a:r>
            <a:r>
              <a:rPr lang="en-US" dirty="0">
                <a:solidFill>
                  <a:srgbClr val="C00000"/>
                </a:solidFill>
                <a:cs typeface="Arial" charset="0"/>
              </a:rPr>
              <a:t> </a:t>
            </a:r>
            <a:r>
              <a:rPr lang="en-US" dirty="0"/>
              <a:t>sender </a:t>
            </a:r>
            <a:r>
              <a:rPr lang="en-US" altLang="ja-JP" dirty="0"/>
              <a:t>“</a:t>
            </a:r>
            <a:r>
              <a:rPr lang="en-US" dirty="0"/>
              <a:t>reserves</a:t>
            </a:r>
            <a:r>
              <a:rPr lang="en-US" altLang="ja-JP" dirty="0"/>
              <a:t>”</a:t>
            </a:r>
            <a:r>
              <a:rPr lang="en-US" dirty="0"/>
              <a:t> channel use for data frames using small reservation packets</a:t>
            </a:r>
          </a:p>
          <a:p>
            <a:pPr marL="409575" indent="-279400">
              <a:lnSpc>
                <a:spcPct val="110000"/>
              </a:lnSpc>
              <a:defRPr/>
            </a:pPr>
            <a:r>
              <a:rPr lang="en-US" dirty="0"/>
              <a:t>sender first transmits </a:t>
            </a:r>
            <a:r>
              <a:rPr lang="en-US" i="1" dirty="0"/>
              <a:t>small</a:t>
            </a:r>
            <a:r>
              <a:rPr lang="en-US" dirty="0"/>
              <a:t> </a:t>
            </a:r>
            <a:r>
              <a:rPr lang="en-US" sz="2400" dirty="0"/>
              <a:t>request-to-send</a:t>
            </a:r>
            <a:r>
              <a:rPr lang="en-US" dirty="0"/>
              <a:t> (RTS) packet to BS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RTSs may still collide with each other (but they’re short)</a:t>
            </a:r>
          </a:p>
          <a:p>
            <a:pPr marL="409575" indent="-279400">
              <a:defRPr/>
            </a:pPr>
            <a:r>
              <a:rPr lang="en-US" dirty="0"/>
              <a:t>BS broadcasts</a:t>
            </a:r>
            <a:r>
              <a:rPr lang="en-US" sz="2400" dirty="0"/>
              <a:t> </a:t>
            </a:r>
            <a:r>
              <a:rPr lang="en-US" dirty="0"/>
              <a:t>clear-to-send</a:t>
            </a:r>
            <a:r>
              <a:rPr lang="en-US" sz="2400" dirty="0"/>
              <a:t> </a:t>
            </a:r>
            <a:r>
              <a:rPr lang="en-US" dirty="0"/>
              <a:t>CTS in response to RTS</a:t>
            </a:r>
          </a:p>
          <a:p>
            <a:pPr marL="409575" indent="-279400">
              <a:defRPr/>
            </a:pPr>
            <a:r>
              <a:rPr lang="en-US" dirty="0"/>
              <a:t>CTS heard by all nodes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sender transmits data frame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other stations defer transmissions </a:t>
            </a:r>
          </a:p>
          <a:p>
            <a:pPr lvl="1">
              <a:buFont typeface="Wingdings" charset="0"/>
              <a:buNone/>
              <a:defRPr/>
            </a:pPr>
            <a:endParaRPr lang="en-US" sz="2000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34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Collision Avoidance: RTS-CTS exchange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9" name="Text Box 15">
            <a:extLst>
              <a:ext uri="{FF2B5EF4-FFF2-40B4-BE49-F238E27FC236}">
                <a16:creationId xmlns:a16="http://schemas.microsoft.com/office/drawing/2014/main" id="{B57108CC-F94A-0647-A61D-117249C9C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3014" y="1476955"/>
            <a:ext cx="4921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AP</a:t>
            </a:r>
          </a:p>
        </p:txBody>
      </p:sp>
      <p:sp>
        <p:nvSpPr>
          <p:cNvPr id="50" name="Text Box 41">
            <a:extLst>
              <a:ext uri="{FF2B5EF4-FFF2-40B4-BE49-F238E27FC236}">
                <a16:creationId xmlns:a16="http://schemas.microsoft.com/office/drawing/2014/main" id="{1300CE18-0CEB-194F-B49C-E69348D45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026" y="1326143"/>
            <a:ext cx="350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51" name="Text Box 42">
            <a:extLst>
              <a:ext uri="{FF2B5EF4-FFF2-40B4-BE49-F238E27FC236}">
                <a16:creationId xmlns:a16="http://schemas.microsoft.com/office/drawing/2014/main" id="{C15B4151-D54F-2E43-A559-187F3D2B8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6551" y="1324555"/>
            <a:ext cx="3381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54" name="Line 44">
            <a:extLst>
              <a:ext uri="{FF2B5EF4-FFF2-40B4-BE49-F238E27FC236}">
                <a16:creationId xmlns:a16="http://schemas.microsoft.com/office/drawing/2014/main" id="{B0A88798-8C51-824C-BB8B-592E5F75F3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0289" y="1811918"/>
            <a:ext cx="7835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55" name="Group 70">
            <a:extLst>
              <a:ext uri="{FF2B5EF4-FFF2-40B4-BE49-F238E27FC236}">
                <a16:creationId xmlns:a16="http://schemas.microsoft.com/office/drawing/2014/main" id="{B5C9B155-B7CB-1B4C-A43D-E669314D7D9A}"/>
              </a:ext>
            </a:extLst>
          </p:cNvPr>
          <p:cNvGrpSpPr>
            <a:grpSpLocks/>
          </p:cNvGrpSpPr>
          <p:nvPr/>
        </p:nvGrpSpPr>
        <p:grpSpPr bwMode="auto">
          <a:xfrm>
            <a:off x="2386451" y="1978605"/>
            <a:ext cx="6553199" cy="817563"/>
            <a:chOff x="1128" y="1194"/>
            <a:chExt cx="4128" cy="515"/>
          </a:xfrm>
        </p:grpSpPr>
        <p:grpSp>
          <p:nvGrpSpPr>
            <p:cNvPr id="56" name="Group 9">
              <a:extLst>
                <a:ext uri="{FF2B5EF4-FFF2-40B4-BE49-F238E27FC236}">
                  <a16:creationId xmlns:a16="http://schemas.microsoft.com/office/drawing/2014/main" id="{72C745EB-2518-4F4A-A88F-39EDB9D92E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28" y="1194"/>
              <a:ext cx="4128" cy="515"/>
              <a:chOff x="587" y="1184"/>
              <a:chExt cx="4128" cy="515"/>
            </a:xfrm>
          </p:grpSpPr>
          <p:sp>
            <p:nvSpPr>
              <p:cNvPr id="59" name="Freeform 7">
                <a:extLst>
                  <a:ext uri="{FF2B5EF4-FFF2-40B4-BE49-F238E27FC236}">
                    <a16:creationId xmlns:a16="http://schemas.microsoft.com/office/drawing/2014/main" id="{E1649A62-E270-D04F-9E7D-3B8C12D2A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" y="1238"/>
                <a:ext cx="4121" cy="461"/>
              </a:xfrm>
              <a:custGeom>
                <a:avLst/>
                <a:gdLst>
                  <a:gd name="T0" fmla="*/ 1 w 2996"/>
                  <a:gd name="T1" fmla="*/ 0 h 461"/>
                  <a:gd name="T2" fmla="*/ 9668 w 2996"/>
                  <a:gd name="T3" fmla="*/ 298 h 461"/>
                  <a:gd name="T4" fmla="*/ 9668 w 2996"/>
                  <a:gd name="T5" fmla="*/ 461 h 461"/>
                  <a:gd name="T6" fmla="*/ 0 w 2996"/>
                  <a:gd name="T7" fmla="*/ 160 h 461"/>
                  <a:gd name="T8" fmla="*/ 1 w 2996"/>
                  <a:gd name="T9" fmla="*/ 0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96" h="461">
                    <a:moveTo>
                      <a:pt x="1" y="0"/>
                    </a:moveTo>
                    <a:lnTo>
                      <a:pt x="2996" y="298"/>
                    </a:lnTo>
                    <a:lnTo>
                      <a:pt x="2996" y="461"/>
                    </a:lnTo>
                    <a:lnTo>
                      <a:pt x="0" y="160"/>
                    </a:lnTo>
                    <a:lnTo>
                      <a:pt x="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5">
                      <a:lumMod val="60000"/>
                      <a:lumOff val="4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0" scaled="0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0" name="Freeform 8">
                <a:extLst>
                  <a:ext uri="{FF2B5EF4-FFF2-40B4-BE49-F238E27FC236}">
                    <a16:creationId xmlns:a16="http://schemas.microsoft.com/office/drawing/2014/main" id="{1A155B4B-DC60-DB4E-A3D9-598BEE4423F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87" y="1184"/>
                <a:ext cx="4128" cy="461"/>
              </a:xfrm>
              <a:custGeom>
                <a:avLst/>
                <a:gdLst>
                  <a:gd name="T0" fmla="*/ 1 w 2996"/>
                  <a:gd name="T1" fmla="*/ 0 h 461"/>
                  <a:gd name="T2" fmla="*/ 9668 w 2996"/>
                  <a:gd name="T3" fmla="*/ 298 h 461"/>
                  <a:gd name="T4" fmla="*/ 9668 w 2996"/>
                  <a:gd name="T5" fmla="*/ 461 h 461"/>
                  <a:gd name="T6" fmla="*/ 0 w 2996"/>
                  <a:gd name="T7" fmla="*/ 160 h 461"/>
                  <a:gd name="T8" fmla="*/ 1 w 2996"/>
                  <a:gd name="T9" fmla="*/ 0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96" h="461">
                    <a:moveTo>
                      <a:pt x="1" y="0"/>
                    </a:moveTo>
                    <a:lnTo>
                      <a:pt x="2996" y="298"/>
                    </a:lnTo>
                    <a:lnTo>
                      <a:pt x="2996" y="461"/>
                    </a:lnTo>
                    <a:lnTo>
                      <a:pt x="0" y="160"/>
                    </a:lnTo>
                    <a:lnTo>
                      <a:pt x="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5">
                      <a:lumMod val="60000"/>
                      <a:lumOff val="40000"/>
                    </a:schemeClr>
                  </a:gs>
                  <a:gs pos="99000">
                    <a:schemeClr val="accent5">
                      <a:lumMod val="20000"/>
                      <a:lumOff val="80000"/>
                    </a:schemeClr>
                  </a:gs>
                </a:gsLst>
                <a:lin ang="0" scaled="0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7" name="Text Box 51">
              <a:extLst>
                <a:ext uri="{FF2B5EF4-FFF2-40B4-BE49-F238E27FC236}">
                  <a16:creationId xmlns:a16="http://schemas.microsoft.com/office/drawing/2014/main" id="{18042E5E-B8DC-1E40-8C20-81D21EB6E0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56404">
              <a:off x="1544" y="1279"/>
              <a:ext cx="6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RTS(A)</a:t>
              </a:r>
            </a:p>
          </p:txBody>
        </p:sp>
        <p:sp>
          <p:nvSpPr>
            <p:cNvPr id="58" name="Text Box 52">
              <a:extLst>
                <a:ext uri="{FF2B5EF4-FFF2-40B4-BE49-F238E27FC236}">
                  <a16:creationId xmlns:a16="http://schemas.microsoft.com/office/drawing/2014/main" id="{5887FEFC-6004-8742-A9EA-B9D54A2D52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45820">
              <a:off x="4490" y="1196"/>
              <a:ext cx="6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RTS(B)</a:t>
              </a:r>
            </a:p>
          </p:txBody>
        </p:sp>
      </p:grpSp>
      <p:grpSp>
        <p:nvGrpSpPr>
          <p:cNvPr id="61" name="Group 68">
            <a:extLst>
              <a:ext uri="{FF2B5EF4-FFF2-40B4-BE49-F238E27FC236}">
                <a16:creationId xmlns:a16="http://schemas.microsoft.com/office/drawing/2014/main" id="{98848F57-B443-D64E-A40E-7A9F1DA9DBED}"/>
              </a:ext>
            </a:extLst>
          </p:cNvPr>
          <p:cNvGrpSpPr>
            <a:grpSpLocks/>
          </p:cNvGrpSpPr>
          <p:nvPr/>
        </p:nvGrpSpPr>
        <p:grpSpPr bwMode="auto">
          <a:xfrm>
            <a:off x="2395976" y="2777118"/>
            <a:ext cx="6486526" cy="1174750"/>
            <a:chOff x="1134" y="1697"/>
            <a:chExt cx="4086" cy="740"/>
          </a:xfrm>
        </p:grpSpPr>
        <p:sp>
          <p:nvSpPr>
            <p:cNvPr id="62" name="Freeform 48">
              <a:extLst>
                <a:ext uri="{FF2B5EF4-FFF2-40B4-BE49-F238E27FC236}">
                  <a16:creationId xmlns:a16="http://schemas.microsoft.com/office/drawing/2014/main" id="{F802FF6E-2848-2A4C-BB8D-931A8FD81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" y="1697"/>
              <a:ext cx="3642" cy="461"/>
            </a:xfrm>
            <a:custGeom>
              <a:avLst/>
              <a:gdLst>
                <a:gd name="T0" fmla="*/ 1 w 2996"/>
                <a:gd name="T1" fmla="*/ 0 h 461"/>
                <a:gd name="T2" fmla="*/ 9668 w 2996"/>
                <a:gd name="T3" fmla="*/ 298 h 461"/>
                <a:gd name="T4" fmla="*/ 9668 w 2996"/>
                <a:gd name="T5" fmla="*/ 461 h 461"/>
                <a:gd name="T6" fmla="*/ 0 w 2996"/>
                <a:gd name="T7" fmla="*/ 160 h 461"/>
                <a:gd name="T8" fmla="*/ 1 w 2996"/>
                <a:gd name="T9" fmla="*/ 0 h 4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96" h="461">
                  <a:moveTo>
                    <a:pt x="1" y="0"/>
                  </a:moveTo>
                  <a:lnTo>
                    <a:pt x="2996" y="298"/>
                  </a:lnTo>
                  <a:lnTo>
                    <a:pt x="2996" y="461"/>
                  </a:lnTo>
                  <a:lnTo>
                    <a:pt x="0" y="160"/>
                  </a:lnTo>
                  <a:lnTo>
                    <a:pt x="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99000">
                  <a:schemeClr val="accent5">
                    <a:lumMod val="20000"/>
                    <a:lumOff val="80000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" name="Text Box 54">
              <a:extLst>
                <a:ext uri="{FF2B5EF4-FFF2-40B4-BE49-F238E27FC236}">
                  <a16:creationId xmlns:a16="http://schemas.microsoft.com/office/drawing/2014/main" id="{209499D7-0BB1-E244-8335-0B09C21461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56404">
              <a:off x="1551" y="1738"/>
              <a:ext cx="6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RTS(A)</a:t>
              </a:r>
            </a:p>
          </p:txBody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29BE5B68-7534-AE42-894F-FC6E6CB25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0" y="2082"/>
              <a:ext cx="2260" cy="355"/>
            </a:xfrm>
            <a:custGeom>
              <a:avLst/>
              <a:gdLst>
                <a:gd name="T0" fmla="*/ 0 w 2260"/>
                <a:gd name="T1" fmla="*/ 0 h 355"/>
                <a:gd name="T2" fmla="*/ 2260 w 2260"/>
                <a:gd name="T3" fmla="*/ 186 h 355"/>
                <a:gd name="T4" fmla="*/ 2260 w 2260"/>
                <a:gd name="T5" fmla="*/ 355 h 355"/>
                <a:gd name="T6" fmla="*/ 0 w 2260"/>
                <a:gd name="T7" fmla="*/ 151 h 355"/>
                <a:gd name="T8" fmla="*/ 0 w 2260"/>
                <a:gd name="T9" fmla="*/ 0 h 3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0" h="355">
                  <a:moveTo>
                    <a:pt x="0" y="0"/>
                  </a:moveTo>
                  <a:lnTo>
                    <a:pt x="2260" y="186"/>
                  </a:lnTo>
                  <a:lnTo>
                    <a:pt x="2260" y="355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EAE3F5"/>
                </a:gs>
                <a:gs pos="0">
                  <a:srgbClr val="CDBDE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3B1968BC-1529-3D4A-962E-D401C6E5F7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" y="2082"/>
              <a:ext cx="1831" cy="347"/>
            </a:xfrm>
            <a:custGeom>
              <a:avLst/>
              <a:gdLst>
                <a:gd name="T0" fmla="*/ 1860 w 1860"/>
                <a:gd name="T1" fmla="*/ 0 h 347"/>
                <a:gd name="T2" fmla="*/ 0 w 1860"/>
                <a:gd name="T3" fmla="*/ 179 h 347"/>
                <a:gd name="T4" fmla="*/ 0 w 1860"/>
                <a:gd name="T5" fmla="*/ 347 h 347"/>
                <a:gd name="T6" fmla="*/ 1860 w 1860"/>
                <a:gd name="T7" fmla="*/ 151 h 347"/>
                <a:gd name="T8" fmla="*/ 1860 w 1860"/>
                <a:gd name="T9" fmla="*/ 0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60" h="347">
                  <a:moveTo>
                    <a:pt x="1860" y="0"/>
                  </a:moveTo>
                  <a:lnTo>
                    <a:pt x="0" y="179"/>
                  </a:lnTo>
                  <a:lnTo>
                    <a:pt x="0" y="347"/>
                  </a:lnTo>
                  <a:lnTo>
                    <a:pt x="1860" y="151"/>
                  </a:lnTo>
                  <a:lnTo>
                    <a:pt x="1860" y="0"/>
                  </a:lnTo>
                  <a:close/>
                </a:path>
              </a:pathLst>
            </a:custGeom>
            <a:gradFill>
              <a:gsLst>
                <a:gs pos="0">
                  <a:srgbClr val="E4DBF3"/>
                </a:gs>
                <a:gs pos="100000">
                  <a:srgbClr val="CDBDE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" name="Text Box 58">
              <a:extLst>
                <a:ext uri="{FF2B5EF4-FFF2-40B4-BE49-F238E27FC236}">
                  <a16:creationId xmlns:a16="http://schemas.microsoft.com/office/drawing/2014/main" id="{C0C2C1BA-91FF-224E-A246-0B05B1746B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379204">
              <a:off x="1584" y="2157"/>
              <a:ext cx="6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CTS(A)</a:t>
              </a:r>
            </a:p>
          </p:txBody>
        </p:sp>
        <p:sp>
          <p:nvSpPr>
            <p:cNvPr id="67" name="Text Box 59">
              <a:extLst>
                <a:ext uri="{FF2B5EF4-FFF2-40B4-BE49-F238E27FC236}">
                  <a16:creationId xmlns:a16="http://schemas.microsoft.com/office/drawing/2014/main" id="{EB9E4AF6-51F3-ED4F-B073-A7D914972F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76164">
              <a:off x="3816" y="2147"/>
              <a:ext cx="6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CTS(A)</a:t>
              </a:r>
            </a:p>
          </p:txBody>
        </p:sp>
      </p:grpSp>
      <p:grpSp>
        <p:nvGrpSpPr>
          <p:cNvPr id="68" name="Group 69">
            <a:extLst>
              <a:ext uri="{FF2B5EF4-FFF2-40B4-BE49-F238E27FC236}">
                <a16:creationId xmlns:a16="http://schemas.microsoft.com/office/drawing/2014/main" id="{C9129164-32D4-5B48-854B-478611C1D69B}"/>
              </a:ext>
            </a:extLst>
          </p:cNvPr>
          <p:cNvGrpSpPr>
            <a:grpSpLocks/>
          </p:cNvGrpSpPr>
          <p:nvPr/>
        </p:nvGrpSpPr>
        <p:grpSpPr bwMode="auto">
          <a:xfrm>
            <a:off x="2386451" y="4039180"/>
            <a:ext cx="6553201" cy="2174875"/>
            <a:chOff x="1128" y="2492"/>
            <a:chExt cx="4128" cy="1370"/>
          </a:xfrm>
        </p:grpSpPr>
        <p:sp>
          <p:nvSpPr>
            <p:cNvPr id="69" name="Freeform 60">
              <a:extLst>
                <a:ext uri="{FF2B5EF4-FFF2-40B4-BE49-F238E27FC236}">
                  <a16:creationId xmlns:a16="http://schemas.microsoft.com/office/drawing/2014/main" id="{61752D4D-8298-AD4B-B9D2-D2DED1E2F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" y="2492"/>
              <a:ext cx="4128" cy="1134"/>
            </a:xfrm>
            <a:custGeom>
              <a:avLst/>
              <a:gdLst>
                <a:gd name="T0" fmla="*/ 0 w 3652"/>
                <a:gd name="T1" fmla="*/ 0 h 1134"/>
                <a:gd name="T2" fmla="*/ 3652 w 3652"/>
                <a:gd name="T3" fmla="*/ 318 h 1134"/>
                <a:gd name="T4" fmla="*/ 3652 w 3652"/>
                <a:gd name="T5" fmla="*/ 1134 h 1134"/>
                <a:gd name="T6" fmla="*/ 1 w 3652"/>
                <a:gd name="T7" fmla="*/ 787 h 1134"/>
                <a:gd name="T8" fmla="*/ 0 w 3652"/>
                <a:gd name="T9" fmla="*/ 0 h 1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52" h="1134">
                  <a:moveTo>
                    <a:pt x="0" y="0"/>
                  </a:moveTo>
                  <a:lnTo>
                    <a:pt x="3652" y="318"/>
                  </a:lnTo>
                  <a:lnTo>
                    <a:pt x="3652" y="1134"/>
                  </a:lnTo>
                  <a:lnTo>
                    <a:pt x="1" y="78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100000">
                  <a:srgbClr val="9BE6CC"/>
                </a:gs>
                <a:gs pos="0">
                  <a:srgbClr val="37CC99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0" name="Text Box 61">
              <a:extLst>
                <a:ext uri="{FF2B5EF4-FFF2-40B4-BE49-F238E27FC236}">
                  <a16:creationId xmlns:a16="http://schemas.microsoft.com/office/drawing/2014/main" id="{1C858E66-F881-2349-9632-3938A55730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4" y="2814"/>
              <a:ext cx="11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DATA (A)</a:t>
              </a:r>
            </a:p>
          </p:txBody>
        </p:sp>
        <p:sp>
          <p:nvSpPr>
            <p:cNvPr id="71" name="Freeform 62">
              <a:extLst>
                <a:ext uri="{FF2B5EF4-FFF2-40B4-BE49-F238E27FC236}">
                  <a16:creationId xmlns:a16="http://schemas.microsoft.com/office/drawing/2014/main" id="{835BC1D8-E6BA-1941-80A9-2C5FA5DB4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" y="3507"/>
              <a:ext cx="2260" cy="355"/>
            </a:xfrm>
            <a:custGeom>
              <a:avLst/>
              <a:gdLst>
                <a:gd name="T0" fmla="*/ 0 w 2260"/>
                <a:gd name="T1" fmla="*/ 0 h 355"/>
                <a:gd name="T2" fmla="*/ 2260 w 2260"/>
                <a:gd name="T3" fmla="*/ 186 h 355"/>
                <a:gd name="T4" fmla="*/ 2260 w 2260"/>
                <a:gd name="T5" fmla="*/ 355 h 355"/>
                <a:gd name="T6" fmla="*/ 0 w 2260"/>
                <a:gd name="T7" fmla="*/ 151 h 355"/>
                <a:gd name="T8" fmla="*/ 0 w 2260"/>
                <a:gd name="T9" fmla="*/ 0 h 3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0" h="355">
                  <a:moveTo>
                    <a:pt x="0" y="0"/>
                  </a:moveTo>
                  <a:lnTo>
                    <a:pt x="2260" y="186"/>
                  </a:lnTo>
                  <a:lnTo>
                    <a:pt x="2260" y="355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EAE3F5"/>
                </a:gs>
                <a:gs pos="0">
                  <a:srgbClr val="CDBDE8"/>
                </a:gs>
              </a:gsLst>
              <a:lin ang="0" scaled="0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2" name="Freeform 63">
              <a:extLst>
                <a:ext uri="{FF2B5EF4-FFF2-40B4-BE49-F238E27FC236}">
                  <a16:creationId xmlns:a16="http://schemas.microsoft.com/office/drawing/2014/main" id="{930C8B83-C511-364F-B285-9B194E178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" y="3508"/>
              <a:ext cx="1843" cy="347"/>
            </a:xfrm>
            <a:custGeom>
              <a:avLst/>
              <a:gdLst>
                <a:gd name="T0" fmla="*/ 1860 w 1860"/>
                <a:gd name="T1" fmla="*/ 0 h 347"/>
                <a:gd name="T2" fmla="*/ 0 w 1860"/>
                <a:gd name="T3" fmla="*/ 179 h 347"/>
                <a:gd name="T4" fmla="*/ 0 w 1860"/>
                <a:gd name="T5" fmla="*/ 347 h 347"/>
                <a:gd name="T6" fmla="*/ 1860 w 1860"/>
                <a:gd name="T7" fmla="*/ 151 h 347"/>
                <a:gd name="T8" fmla="*/ 1860 w 1860"/>
                <a:gd name="T9" fmla="*/ 0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60" h="347">
                  <a:moveTo>
                    <a:pt x="1860" y="0"/>
                  </a:moveTo>
                  <a:lnTo>
                    <a:pt x="0" y="179"/>
                  </a:lnTo>
                  <a:lnTo>
                    <a:pt x="0" y="347"/>
                  </a:lnTo>
                  <a:lnTo>
                    <a:pt x="1860" y="151"/>
                  </a:lnTo>
                  <a:lnTo>
                    <a:pt x="1860" y="0"/>
                  </a:lnTo>
                  <a:close/>
                </a:path>
              </a:pathLst>
            </a:custGeom>
            <a:gradFill>
              <a:gsLst>
                <a:gs pos="100000">
                  <a:srgbClr val="EAE3F5"/>
                </a:gs>
                <a:gs pos="0">
                  <a:srgbClr val="CDBDE8"/>
                </a:gs>
              </a:gsLst>
              <a:lin ang="10800000" scaled="0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3" name="Text Box 64">
              <a:extLst>
                <a:ext uri="{FF2B5EF4-FFF2-40B4-BE49-F238E27FC236}">
                  <a16:creationId xmlns:a16="http://schemas.microsoft.com/office/drawing/2014/main" id="{80925179-49BC-2349-8992-75BB30FCD5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379204">
              <a:off x="1600" y="3582"/>
              <a:ext cx="6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ACK(A)</a:t>
              </a:r>
            </a:p>
          </p:txBody>
        </p:sp>
        <p:sp>
          <p:nvSpPr>
            <p:cNvPr id="74" name="Text Box 65">
              <a:extLst>
                <a:ext uri="{FF2B5EF4-FFF2-40B4-BE49-F238E27FC236}">
                  <a16:creationId xmlns:a16="http://schemas.microsoft.com/office/drawing/2014/main" id="{E7403CA7-E600-0C4C-A60D-9BA8AB2972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76164">
              <a:off x="3832" y="3572"/>
              <a:ext cx="6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ACK(A)</a:t>
              </a:r>
            </a:p>
          </p:txBody>
        </p:sp>
      </p:grpSp>
      <p:grpSp>
        <p:nvGrpSpPr>
          <p:cNvPr id="75" name="Group 66">
            <a:extLst>
              <a:ext uri="{FF2B5EF4-FFF2-40B4-BE49-F238E27FC236}">
                <a16:creationId xmlns:a16="http://schemas.microsoft.com/office/drawing/2014/main" id="{F05D0514-260E-1E43-8388-78F33D7F0C1D}"/>
              </a:ext>
            </a:extLst>
          </p:cNvPr>
          <p:cNvGrpSpPr>
            <a:grpSpLocks/>
          </p:cNvGrpSpPr>
          <p:nvPr/>
        </p:nvGrpSpPr>
        <p:grpSpPr bwMode="auto">
          <a:xfrm>
            <a:off x="5013764" y="2129418"/>
            <a:ext cx="3109912" cy="715962"/>
            <a:chOff x="2596" y="1330"/>
            <a:chExt cx="1959" cy="451"/>
          </a:xfrm>
        </p:grpSpPr>
        <p:sp>
          <p:nvSpPr>
            <p:cNvPr id="76" name="AutoShape 10">
              <a:extLst>
                <a:ext uri="{FF2B5EF4-FFF2-40B4-BE49-F238E27FC236}">
                  <a16:creationId xmlns:a16="http://schemas.microsoft.com/office/drawing/2014/main" id="{832EF9D7-69BC-5545-AB6F-734341503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6" y="1330"/>
              <a:ext cx="683" cy="293"/>
            </a:xfrm>
            <a:prstGeom prst="irregularSeal1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7" name="Text Box 11">
              <a:extLst>
                <a:ext uri="{FF2B5EF4-FFF2-40B4-BE49-F238E27FC236}">
                  <a16:creationId xmlns:a16="http://schemas.microsoft.com/office/drawing/2014/main" id="{575A100D-49B2-0D44-9324-89E1FB018D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8" y="1550"/>
              <a:ext cx="17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reservation collision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BF24F12-CE7B-D443-8C15-F591194A251A}"/>
              </a:ext>
            </a:extLst>
          </p:cNvPr>
          <p:cNvGrpSpPr>
            <a:grpSpLocks/>
          </p:cNvGrpSpPr>
          <p:nvPr/>
        </p:nvGrpSpPr>
        <p:grpSpPr bwMode="auto">
          <a:xfrm>
            <a:off x="8939651" y="3755018"/>
            <a:ext cx="711200" cy="2548800"/>
            <a:chOff x="8205350" y="3671888"/>
            <a:chExt cx="711200" cy="2548800"/>
          </a:xfrm>
        </p:grpSpPr>
        <p:sp>
          <p:nvSpPr>
            <p:cNvPr id="79" name="Line 71">
              <a:extLst>
                <a:ext uri="{FF2B5EF4-FFF2-40B4-BE49-F238E27FC236}">
                  <a16:creationId xmlns:a16="http://schemas.microsoft.com/office/drawing/2014/main" id="{8861D341-8C8D-1748-B284-6F9756322A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8038" y="3671888"/>
              <a:ext cx="0" cy="25488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0" name="Text Box 72">
              <a:extLst>
                <a:ext uri="{FF2B5EF4-FFF2-40B4-BE49-F238E27FC236}">
                  <a16:creationId xmlns:a16="http://schemas.microsoft.com/office/drawing/2014/main" id="{36ECAC2C-38BD-2145-8811-D01C7C8804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5350" y="4689475"/>
              <a:ext cx="711200" cy="369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defer</a:t>
              </a:r>
            </a:p>
          </p:txBody>
        </p:sp>
      </p:grpSp>
      <p:grpSp>
        <p:nvGrpSpPr>
          <p:cNvPr id="81" name="Group 361">
            <a:extLst>
              <a:ext uri="{FF2B5EF4-FFF2-40B4-BE49-F238E27FC236}">
                <a16:creationId xmlns:a16="http://schemas.microsoft.com/office/drawing/2014/main" id="{DC6E86CC-64EA-0E4F-A3DA-0C7FF44F1C9F}"/>
              </a:ext>
            </a:extLst>
          </p:cNvPr>
          <p:cNvGrpSpPr>
            <a:grpSpLocks/>
          </p:cNvGrpSpPr>
          <p:nvPr/>
        </p:nvGrpSpPr>
        <p:grpSpPr bwMode="auto">
          <a:xfrm>
            <a:off x="4923276" y="1200730"/>
            <a:ext cx="650875" cy="561975"/>
            <a:chOff x="2967" y="478"/>
            <a:chExt cx="788" cy="625"/>
          </a:xfrm>
        </p:grpSpPr>
        <p:pic>
          <p:nvPicPr>
            <p:cNvPr id="82" name="Picture 358" descr="access_point_stylized_small">
              <a:extLst>
                <a:ext uri="{FF2B5EF4-FFF2-40B4-BE49-F238E27FC236}">
                  <a16:creationId xmlns:a16="http://schemas.microsoft.com/office/drawing/2014/main" id="{ACF5FCAA-0076-D945-A436-4B3616F2A6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" name="Picture 360" descr="antenna_radiation_stylized">
              <a:extLst>
                <a:ext uri="{FF2B5EF4-FFF2-40B4-BE49-F238E27FC236}">
                  <a16:creationId xmlns:a16="http://schemas.microsoft.com/office/drawing/2014/main" id="{F33EA2B5-9337-7F4E-AA4E-DD2845CBD7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4" name="Group 356">
            <a:extLst>
              <a:ext uri="{FF2B5EF4-FFF2-40B4-BE49-F238E27FC236}">
                <a16:creationId xmlns:a16="http://schemas.microsoft.com/office/drawing/2014/main" id="{11578272-6776-B94A-AAF0-9F563045AD45}"/>
              </a:ext>
            </a:extLst>
          </p:cNvPr>
          <p:cNvGrpSpPr>
            <a:grpSpLocks/>
          </p:cNvGrpSpPr>
          <p:nvPr/>
        </p:nvGrpSpPr>
        <p:grpSpPr bwMode="auto">
          <a:xfrm>
            <a:off x="2110226" y="1140405"/>
            <a:ext cx="609600" cy="598488"/>
            <a:chOff x="313" y="1497"/>
            <a:chExt cx="1152" cy="1014"/>
          </a:xfrm>
        </p:grpSpPr>
        <p:pic>
          <p:nvPicPr>
            <p:cNvPr id="85" name="Picture 354" descr="laptop_stylized_small">
              <a:extLst>
                <a:ext uri="{FF2B5EF4-FFF2-40B4-BE49-F238E27FC236}">
                  <a16:creationId xmlns:a16="http://schemas.microsoft.com/office/drawing/2014/main" id="{E256E2DD-3C54-0549-A903-4CAE5BCEDA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6" name="Picture 355" descr="antenna_stylized">
              <a:extLst>
                <a:ext uri="{FF2B5EF4-FFF2-40B4-BE49-F238E27FC236}">
                  <a16:creationId xmlns:a16="http://schemas.microsoft.com/office/drawing/2014/main" id="{93764C0E-BB21-0A41-9D23-7F9259FB50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7" name="Group 356">
            <a:extLst>
              <a:ext uri="{FF2B5EF4-FFF2-40B4-BE49-F238E27FC236}">
                <a16:creationId xmlns:a16="http://schemas.microsoft.com/office/drawing/2014/main" id="{62EC1392-7192-674C-9F39-338C35E2F689}"/>
              </a:ext>
            </a:extLst>
          </p:cNvPr>
          <p:cNvGrpSpPr>
            <a:grpSpLocks/>
          </p:cNvGrpSpPr>
          <p:nvPr/>
        </p:nvGrpSpPr>
        <p:grpSpPr bwMode="auto">
          <a:xfrm>
            <a:off x="8561826" y="1170568"/>
            <a:ext cx="609600" cy="598487"/>
            <a:chOff x="313" y="1497"/>
            <a:chExt cx="1152" cy="1014"/>
          </a:xfrm>
        </p:grpSpPr>
        <p:pic>
          <p:nvPicPr>
            <p:cNvPr id="88" name="Picture 354" descr="laptop_stylized_small">
              <a:extLst>
                <a:ext uri="{FF2B5EF4-FFF2-40B4-BE49-F238E27FC236}">
                  <a16:creationId xmlns:a16="http://schemas.microsoft.com/office/drawing/2014/main" id="{B6D6F070-5327-4042-9FC7-74F8D22287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" name="Picture 355" descr="antenna_stylized">
              <a:extLst>
                <a:ext uri="{FF2B5EF4-FFF2-40B4-BE49-F238E27FC236}">
                  <a16:creationId xmlns:a16="http://schemas.microsoft.com/office/drawing/2014/main" id="{EBDBBDB2-0438-8041-89B1-F3D300C6F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692E6CB-15CD-2240-9932-047722556C45}"/>
              </a:ext>
            </a:extLst>
          </p:cNvPr>
          <p:cNvCxnSpPr/>
          <p:nvPr/>
        </p:nvCxnSpPr>
        <p:spPr>
          <a:xfrm>
            <a:off x="1745679" y="2008911"/>
            <a:ext cx="0" cy="3810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Box 46">
            <a:extLst>
              <a:ext uri="{FF2B5EF4-FFF2-40B4-BE49-F238E27FC236}">
                <a16:creationId xmlns:a16="http://schemas.microsoft.com/office/drawing/2014/main" id="{F0293F4D-BED0-464C-94AF-66657377F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972" y="4165386"/>
            <a:ext cx="620712" cy="369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68404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802.11 frame: addressing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24" name="Text Box 12">
            <a:extLst>
              <a:ext uri="{FF2B5EF4-FFF2-40B4-BE49-F238E27FC236}">
                <a16:creationId xmlns:a16="http://schemas.microsoft.com/office/drawing/2014/main" id="{EB802AA9-5C9F-1F41-8DAA-4DADB50C3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0908" y="1240482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2</a:t>
            </a:r>
          </a:p>
        </p:txBody>
      </p:sp>
      <p:sp>
        <p:nvSpPr>
          <p:cNvPr id="125" name="Text Box 13">
            <a:extLst>
              <a:ext uri="{FF2B5EF4-FFF2-40B4-BE49-F238E27FC236}">
                <a16:creationId xmlns:a16="http://schemas.microsoft.com/office/drawing/2014/main" id="{976031FD-0DE5-5B4A-80BD-BD79CEF9A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2908" y="1240482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2</a:t>
            </a:r>
          </a:p>
        </p:txBody>
      </p:sp>
      <p:sp>
        <p:nvSpPr>
          <p:cNvPr id="126" name="Text Box 14">
            <a:extLst>
              <a:ext uri="{FF2B5EF4-FFF2-40B4-BE49-F238E27FC236}">
                <a16:creationId xmlns:a16="http://schemas.microsoft.com/office/drawing/2014/main" id="{FC24CF30-0DB1-DC4B-A5A5-09191098D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7308" y="1240482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127" name="Text Box 15">
            <a:extLst>
              <a:ext uri="{FF2B5EF4-FFF2-40B4-BE49-F238E27FC236}">
                <a16:creationId xmlns:a16="http://schemas.microsoft.com/office/drawing/2014/main" id="{061DB4A9-0D08-7F4F-A90E-91ADB310D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9308" y="1240482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128" name="Text Box 16">
            <a:extLst>
              <a:ext uri="{FF2B5EF4-FFF2-40B4-BE49-F238E27FC236}">
                <a16:creationId xmlns:a16="http://schemas.microsoft.com/office/drawing/2014/main" id="{2D692E38-D5F5-884C-8D26-3DC54A227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7508" y="1240482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129" name="Text Box 17">
            <a:extLst>
              <a:ext uri="{FF2B5EF4-FFF2-40B4-BE49-F238E27FC236}">
                <a16:creationId xmlns:a16="http://schemas.microsoft.com/office/drawing/2014/main" id="{2E76FE38-B6C0-E94A-A8BE-2F6C0BAB0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5708" y="1240482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2</a:t>
            </a:r>
          </a:p>
        </p:txBody>
      </p:sp>
      <p:sp>
        <p:nvSpPr>
          <p:cNvPr id="130" name="Text Box 18">
            <a:extLst>
              <a:ext uri="{FF2B5EF4-FFF2-40B4-BE49-F238E27FC236}">
                <a16:creationId xmlns:a16="http://schemas.microsoft.com/office/drawing/2014/main" id="{32F7DF4E-4B6B-D24E-83B6-A37375234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96" y="1243396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131" name="Text Box 19">
            <a:extLst>
              <a:ext uri="{FF2B5EF4-FFF2-40B4-BE49-F238E27FC236}">
                <a16:creationId xmlns:a16="http://schemas.microsoft.com/office/drawing/2014/main" id="{388E12FB-1C38-A247-889D-979C81640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9708" y="1240482"/>
            <a:ext cx="102784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0 - 2312</a:t>
            </a:r>
          </a:p>
        </p:txBody>
      </p:sp>
      <p:sp>
        <p:nvSpPr>
          <p:cNvPr id="132" name="Text Box 20">
            <a:extLst>
              <a:ext uri="{FF2B5EF4-FFF2-40B4-BE49-F238E27FC236}">
                <a16:creationId xmlns:a16="http://schemas.microsoft.com/office/drawing/2014/main" id="{18BB5749-AEFF-2549-A25A-F61CA6314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7496" y="1240118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4</a:t>
            </a:r>
          </a:p>
        </p:txBody>
      </p:sp>
      <p:sp>
        <p:nvSpPr>
          <p:cNvPr id="137" name="Text Box 55">
            <a:extLst>
              <a:ext uri="{FF2B5EF4-FFF2-40B4-BE49-F238E27FC236}">
                <a16:creationId xmlns:a16="http://schemas.microsoft.com/office/drawing/2014/main" id="{8AFA0209-7D36-5C40-9653-C3B23F499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850" y="3375310"/>
            <a:ext cx="3390721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C00000"/>
                </a:solidFill>
                <a:latin typeface="+mn-lt"/>
              </a:rPr>
              <a:t>Address 1: 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MAC address of wireless host or AP  to receive this frame</a:t>
            </a:r>
          </a:p>
        </p:txBody>
      </p:sp>
      <p:sp>
        <p:nvSpPr>
          <p:cNvPr id="140" name="Text Box 58">
            <a:extLst>
              <a:ext uri="{FF2B5EF4-FFF2-40B4-BE49-F238E27FC236}">
                <a16:creationId xmlns:a16="http://schemas.microsoft.com/office/drawing/2014/main" id="{1149C5E4-EC40-194B-B404-ED6C93E0F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5841" y="3388845"/>
            <a:ext cx="3235902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C00000"/>
                </a:solidFill>
                <a:latin typeface="+mn-lt"/>
              </a:rPr>
              <a:t>Address 4: 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used only in ad hoc mode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AF74D66-AC0A-4948-956A-137D269B89FE}"/>
              </a:ext>
            </a:extLst>
          </p:cNvPr>
          <p:cNvGrpSpPr/>
          <p:nvPr/>
        </p:nvGrpSpPr>
        <p:grpSpPr>
          <a:xfrm>
            <a:off x="1939636" y="1546513"/>
            <a:ext cx="8091055" cy="854364"/>
            <a:chOff x="1981199" y="2322368"/>
            <a:chExt cx="8091055" cy="85436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5229BFC-8C9D-5341-AFF9-493C1C33ECA0}"/>
                </a:ext>
              </a:extLst>
            </p:cNvPr>
            <p:cNvSpPr/>
            <p:nvPr/>
          </p:nvSpPr>
          <p:spPr>
            <a:xfrm>
              <a:off x="1981199" y="2369127"/>
              <a:ext cx="8091055" cy="748146"/>
            </a:xfrm>
            <a:prstGeom prst="rect">
              <a:avLst/>
            </a:prstGeom>
            <a:solidFill>
              <a:srgbClr val="37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67F13F-1490-C040-9619-96164A9D583F}"/>
                </a:ext>
              </a:extLst>
            </p:cNvPr>
            <p:cNvCxnSpPr/>
            <p:nvPr/>
          </p:nvCxnSpPr>
          <p:spPr>
            <a:xfrm>
              <a:off x="2826327" y="2341418"/>
              <a:ext cx="0" cy="8035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AA45C04-3EEC-A54A-B447-129E48EA93A7}"/>
                </a:ext>
              </a:extLst>
            </p:cNvPr>
            <p:cNvCxnSpPr/>
            <p:nvPr/>
          </p:nvCxnSpPr>
          <p:spPr>
            <a:xfrm>
              <a:off x="3674052" y="2369993"/>
              <a:ext cx="0" cy="8035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30F2417-8AA1-B34D-BAED-58697FAA172F}"/>
                </a:ext>
              </a:extLst>
            </p:cNvPr>
            <p:cNvCxnSpPr/>
            <p:nvPr/>
          </p:nvCxnSpPr>
          <p:spPr>
            <a:xfrm>
              <a:off x="4515427" y="2373168"/>
              <a:ext cx="0" cy="8035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8036314-22EF-A546-8B34-64A33BD2787D}"/>
                </a:ext>
              </a:extLst>
            </p:cNvPr>
            <p:cNvCxnSpPr/>
            <p:nvPr/>
          </p:nvCxnSpPr>
          <p:spPr>
            <a:xfrm>
              <a:off x="5347277" y="2360468"/>
              <a:ext cx="0" cy="8035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34173DD-F5BD-B547-999E-4FA4E0302BE7}"/>
                </a:ext>
              </a:extLst>
            </p:cNvPr>
            <p:cNvCxnSpPr/>
            <p:nvPr/>
          </p:nvCxnSpPr>
          <p:spPr>
            <a:xfrm>
              <a:off x="6185477" y="2347768"/>
              <a:ext cx="0" cy="8035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2CC004E3-DD67-494B-96F9-992882A2BB95}"/>
                </a:ext>
              </a:extLst>
            </p:cNvPr>
            <p:cNvCxnSpPr/>
            <p:nvPr/>
          </p:nvCxnSpPr>
          <p:spPr>
            <a:xfrm>
              <a:off x="7023677" y="2335068"/>
              <a:ext cx="0" cy="8035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C4A59E-2798-E14B-8864-897D2A4077AB}"/>
                </a:ext>
              </a:extLst>
            </p:cNvPr>
            <p:cNvCxnSpPr/>
            <p:nvPr/>
          </p:nvCxnSpPr>
          <p:spPr>
            <a:xfrm>
              <a:off x="7861877" y="2322368"/>
              <a:ext cx="0" cy="8035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5D32E6D-CD0F-B947-BECB-0BB4432C2069}"/>
                </a:ext>
              </a:extLst>
            </p:cNvPr>
            <p:cNvCxnSpPr/>
            <p:nvPr/>
          </p:nvCxnSpPr>
          <p:spPr>
            <a:xfrm>
              <a:off x="9236652" y="2369993"/>
              <a:ext cx="0" cy="8035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Rectangle 3">
            <a:extLst>
              <a:ext uri="{FF2B5EF4-FFF2-40B4-BE49-F238E27FC236}">
                <a16:creationId xmlns:a16="http://schemas.microsoft.com/office/drawing/2014/main" id="{19FB91BB-3917-6C4C-A950-F94A76A4F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485" y="1672504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frame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control</a:t>
            </a:r>
          </a:p>
        </p:txBody>
      </p:sp>
      <p:sp>
        <p:nvSpPr>
          <p:cNvPr id="116" name="Rectangle 4">
            <a:extLst>
              <a:ext uri="{FF2B5EF4-FFF2-40B4-BE49-F238E27FC236}">
                <a16:creationId xmlns:a16="http://schemas.microsoft.com/office/drawing/2014/main" id="{F3F7D97F-8B3D-E248-8ED4-6A7E4027C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3520" y="1672504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duration</a:t>
            </a:r>
          </a:p>
        </p:txBody>
      </p:sp>
      <p:sp>
        <p:nvSpPr>
          <p:cNvPr id="117" name="Rectangle 5">
            <a:extLst>
              <a:ext uri="{FF2B5EF4-FFF2-40B4-BE49-F238E27FC236}">
                <a16:creationId xmlns:a16="http://schemas.microsoft.com/office/drawing/2014/main" id="{91218FF9-7C58-A646-B5C2-DE83E6B62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9430" y="1672504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address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1</a:t>
            </a:r>
          </a:p>
        </p:txBody>
      </p:sp>
      <p:sp>
        <p:nvSpPr>
          <p:cNvPr id="118" name="Rectangle 6">
            <a:extLst>
              <a:ext uri="{FF2B5EF4-FFF2-40B4-BE49-F238E27FC236}">
                <a16:creationId xmlns:a16="http://schemas.microsoft.com/office/drawing/2014/main" id="{D7D7633B-DBB6-0847-9C11-53C1398BA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7630" y="1672504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address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2</a:t>
            </a:r>
          </a:p>
        </p:txBody>
      </p:sp>
      <p:sp>
        <p:nvSpPr>
          <p:cNvPr id="119" name="Rectangle 7">
            <a:extLst>
              <a:ext uri="{FF2B5EF4-FFF2-40B4-BE49-F238E27FC236}">
                <a16:creationId xmlns:a16="http://schemas.microsoft.com/office/drawing/2014/main" id="{E39443BA-2E24-114F-85CB-5CA6A7DF1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2230" y="1672504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address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4</a:t>
            </a:r>
          </a:p>
        </p:txBody>
      </p:sp>
      <p:sp>
        <p:nvSpPr>
          <p:cNvPr id="120" name="Rectangle 8">
            <a:extLst>
              <a:ext uri="{FF2B5EF4-FFF2-40B4-BE49-F238E27FC236}">
                <a16:creationId xmlns:a16="http://schemas.microsoft.com/office/drawing/2014/main" id="{5B42CCAD-488D-4840-9DA3-9D221E25A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5830" y="1672504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address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3</a:t>
            </a:r>
          </a:p>
        </p:txBody>
      </p:sp>
      <p:sp>
        <p:nvSpPr>
          <p:cNvPr id="121" name="Rectangle 9">
            <a:extLst>
              <a:ext uri="{FF2B5EF4-FFF2-40B4-BE49-F238E27FC236}">
                <a16:creationId xmlns:a16="http://schemas.microsoft.com/office/drawing/2014/main" id="{5ABA6D97-54D1-3B48-8E35-4BD2C716F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030" y="1672504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22" name="Rectangle 10">
            <a:extLst>
              <a:ext uri="{FF2B5EF4-FFF2-40B4-BE49-F238E27FC236}">
                <a16:creationId xmlns:a16="http://schemas.microsoft.com/office/drawing/2014/main" id="{B26FE9E4-8E06-0D45-A2FC-D385D56A7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430" y="1672504"/>
            <a:ext cx="1371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payload</a:t>
            </a:r>
          </a:p>
        </p:txBody>
      </p:sp>
      <p:sp>
        <p:nvSpPr>
          <p:cNvPr id="123" name="Rectangle 11">
            <a:extLst>
              <a:ext uri="{FF2B5EF4-FFF2-40B4-BE49-F238E27FC236}">
                <a16:creationId xmlns:a16="http://schemas.microsoft.com/office/drawing/2014/main" id="{99410C58-51A8-2F4C-AAF8-53D3A0A09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2030" y="1672504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CRC</a:t>
            </a:r>
          </a:p>
        </p:txBody>
      </p:sp>
      <p:sp>
        <p:nvSpPr>
          <p:cNvPr id="133" name="Text Box 21">
            <a:extLst>
              <a:ext uri="{FF2B5EF4-FFF2-40B4-BE49-F238E27FC236}">
                <a16:creationId xmlns:a16="http://schemas.microsoft.com/office/drawing/2014/main" id="{42BF6590-B2B6-1548-BA6F-9A4B4FEF9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2992" y="1705119"/>
            <a:ext cx="857927" cy="541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ＭＳ Ｐゴシック" charset="0"/>
              </a:rPr>
              <a:t>seq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ＭＳ Ｐゴシック" charset="0"/>
              </a:rPr>
              <a:t>control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E041B5-9738-A742-BCFC-9F35F63D2AE4}"/>
              </a:ext>
            </a:extLst>
          </p:cNvPr>
          <p:cNvGrpSpPr/>
          <p:nvPr/>
        </p:nvGrpSpPr>
        <p:grpSpPr>
          <a:xfrm>
            <a:off x="1873822" y="2507673"/>
            <a:ext cx="3199209" cy="3495460"/>
            <a:chOff x="1873822" y="2507673"/>
            <a:chExt cx="3199209" cy="3495460"/>
          </a:xfrm>
        </p:grpSpPr>
        <p:sp>
          <p:nvSpPr>
            <p:cNvPr id="134" name="Text Box 52">
              <a:extLst>
                <a:ext uri="{FF2B5EF4-FFF2-40B4-BE49-F238E27FC236}">
                  <a16:creationId xmlns:a16="http://schemas.microsoft.com/office/drawing/2014/main" id="{F97A879F-B7E1-CE4E-8035-D753916E84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3822" y="4913604"/>
              <a:ext cx="3199209" cy="1089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C00000"/>
                  </a:solidFill>
                  <a:latin typeface="+mn-lt"/>
                </a:rPr>
                <a:t>Address 2: </a:t>
              </a:r>
              <a:r>
                <a:rPr lang="en-US" sz="2400" dirty="0">
                  <a:solidFill>
                    <a:srgbClr val="000000"/>
                  </a:solidFill>
                  <a:latin typeface="+mn-lt"/>
                </a:rPr>
                <a:t>MAC address</a:t>
              </a:r>
            </a:p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000000"/>
                  </a:solidFill>
                  <a:latin typeface="+mn-lt"/>
                </a:rPr>
                <a:t>of wireless host or AP </a:t>
              </a:r>
            </a:p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000000"/>
                  </a:solidFill>
                  <a:latin typeface="+mn-lt"/>
                </a:rPr>
                <a:t>transmitting this frame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1320556-572C-904C-8890-04AFCC19201A}"/>
                </a:ext>
              </a:extLst>
            </p:cNvPr>
            <p:cNvCxnSpPr>
              <a:cxnSpLocks/>
            </p:cNvCxnSpPr>
            <p:nvPr/>
          </p:nvCxnSpPr>
          <p:spPr>
            <a:xfrm>
              <a:off x="4904509" y="2507673"/>
              <a:ext cx="0" cy="2493818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AAB3E1-AF2C-8D47-847E-1949D73810EB}"/>
              </a:ext>
            </a:extLst>
          </p:cNvPr>
          <p:cNvGrpSpPr/>
          <p:nvPr/>
        </p:nvGrpSpPr>
        <p:grpSpPr>
          <a:xfrm>
            <a:off x="5552352" y="2500745"/>
            <a:ext cx="3854882" cy="3077369"/>
            <a:chOff x="5552352" y="2500745"/>
            <a:chExt cx="3854882" cy="3077369"/>
          </a:xfrm>
        </p:grpSpPr>
        <p:sp>
          <p:nvSpPr>
            <p:cNvPr id="139" name="Text Box 57">
              <a:extLst>
                <a:ext uri="{FF2B5EF4-FFF2-40B4-BE49-F238E27FC236}">
                  <a16:creationId xmlns:a16="http://schemas.microsoft.com/office/drawing/2014/main" id="{1DD1FB07-4CE6-6A40-AF67-3866E5A190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2352" y="4488585"/>
              <a:ext cx="3854882" cy="1089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C00000"/>
                  </a:solidFill>
                  <a:latin typeface="+mn-lt"/>
                </a:rPr>
                <a:t>Address 3: </a:t>
              </a:r>
              <a:r>
                <a:rPr lang="en-US" sz="2400" dirty="0">
                  <a:solidFill>
                    <a:srgbClr val="000000"/>
                  </a:solidFill>
                  <a:latin typeface="+mn-lt"/>
                </a:rPr>
                <a:t>MAC address of router interface to which AP is attached</a:t>
              </a:r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FEAC2366-7D3C-584C-B185-DBF8143021CB}"/>
                </a:ext>
              </a:extLst>
            </p:cNvPr>
            <p:cNvCxnSpPr/>
            <p:nvPr/>
          </p:nvCxnSpPr>
          <p:spPr>
            <a:xfrm>
              <a:off x="5708072" y="2500745"/>
              <a:ext cx="0" cy="198120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990687-2977-D243-A059-3ABE1E9EFB59}"/>
              </a:ext>
            </a:extLst>
          </p:cNvPr>
          <p:cNvCxnSpPr/>
          <p:nvPr/>
        </p:nvCxnSpPr>
        <p:spPr>
          <a:xfrm>
            <a:off x="7426036" y="2521527"/>
            <a:ext cx="0" cy="8589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EE2B4BE-9FE0-934B-A00D-AA5706A4320B}"/>
              </a:ext>
            </a:extLst>
          </p:cNvPr>
          <p:cNvCxnSpPr/>
          <p:nvPr/>
        </p:nvCxnSpPr>
        <p:spPr>
          <a:xfrm>
            <a:off x="3990109" y="2514600"/>
            <a:ext cx="0" cy="8589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802.11 frame: addressing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53" name="Oval 3">
            <a:extLst>
              <a:ext uri="{FF2B5EF4-FFF2-40B4-BE49-F238E27FC236}">
                <a16:creationId xmlns:a16="http://schemas.microsoft.com/office/drawing/2014/main" id="{B7A96E68-A308-AB4B-BFE7-480796548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606" y="1243734"/>
            <a:ext cx="2454275" cy="2374900"/>
          </a:xfrm>
          <a:prstGeom prst="ellipse">
            <a:avLst/>
          </a:prstGeom>
          <a:solidFill>
            <a:srgbClr val="9AE0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54" name="Line 23">
            <a:extLst>
              <a:ext uri="{FF2B5EF4-FFF2-40B4-BE49-F238E27FC236}">
                <a16:creationId xmlns:a16="http://schemas.microsoft.com/office/drawing/2014/main" id="{CF0F70EE-5942-ED42-A710-11B04F52B64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3218" y="2756622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5" name="Line 25">
            <a:extLst>
              <a:ext uri="{FF2B5EF4-FFF2-40B4-BE49-F238E27FC236}">
                <a16:creationId xmlns:a16="http://schemas.microsoft.com/office/drawing/2014/main" id="{FB9261F9-19E3-3F45-A421-E07670FFAD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89618" y="2299422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56" name="Group 26">
            <a:extLst>
              <a:ext uri="{FF2B5EF4-FFF2-40B4-BE49-F238E27FC236}">
                <a16:creationId xmlns:a16="http://schemas.microsoft.com/office/drawing/2014/main" id="{98651068-8E3D-424E-841A-8FC5D31E7DCB}"/>
              </a:ext>
            </a:extLst>
          </p:cNvPr>
          <p:cNvGrpSpPr>
            <a:grpSpLocks/>
          </p:cNvGrpSpPr>
          <p:nvPr/>
        </p:nvGrpSpPr>
        <p:grpSpPr bwMode="auto">
          <a:xfrm>
            <a:off x="7751618" y="1461222"/>
            <a:ext cx="2362200" cy="1762125"/>
            <a:chOff x="3744" y="1392"/>
            <a:chExt cx="1488" cy="1110"/>
          </a:xfrm>
        </p:grpSpPr>
        <p:sp>
          <p:nvSpPr>
            <p:cNvPr id="157" name="Freeform 27">
              <a:extLst>
                <a:ext uri="{FF2B5EF4-FFF2-40B4-BE49-F238E27FC236}">
                  <a16:creationId xmlns:a16="http://schemas.microsoft.com/office/drawing/2014/main" id="{595F32E8-46BF-C049-B7C7-F4B1041C6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8" name="Text Box 28">
              <a:extLst>
                <a:ext uri="{FF2B5EF4-FFF2-40B4-BE49-F238E27FC236}">
                  <a16:creationId xmlns:a16="http://schemas.microsoft.com/office/drawing/2014/main" id="{4AB99EA9-F357-9548-B945-07E6DF27BE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776"/>
              <a:ext cx="6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Internet</a:t>
              </a:r>
            </a:p>
          </p:txBody>
        </p:sp>
      </p:grpSp>
      <p:sp>
        <p:nvSpPr>
          <p:cNvPr id="175" name="Text Box 90">
            <a:extLst>
              <a:ext uri="{FF2B5EF4-FFF2-40B4-BE49-F238E27FC236}">
                <a16:creationId xmlns:a16="http://schemas.microsoft.com/office/drawing/2014/main" id="{A047F41D-21DF-1444-AE83-8E520251A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9018" y="2375622"/>
            <a:ext cx="4794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H1</a:t>
            </a:r>
          </a:p>
        </p:txBody>
      </p:sp>
      <p:sp>
        <p:nvSpPr>
          <p:cNvPr id="176" name="Text Box 93">
            <a:extLst>
              <a:ext uri="{FF2B5EF4-FFF2-40B4-BE49-F238E27FC236}">
                <a16:creationId xmlns:a16="http://schemas.microsoft.com/office/drawing/2014/main" id="{6162A70C-059D-A34A-A4F8-748DEDB31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9343" y="2404197"/>
            <a:ext cx="4794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R1</a:t>
            </a:r>
          </a:p>
        </p:txBody>
      </p:sp>
      <p:grpSp>
        <p:nvGrpSpPr>
          <p:cNvPr id="235" name="Group 361">
            <a:extLst>
              <a:ext uri="{FF2B5EF4-FFF2-40B4-BE49-F238E27FC236}">
                <a16:creationId xmlns:a16="http://schemas.microsoft.com/office/drawing/2014/main" id="{AB253F13-6F20-9B48-99C2-8CFAB9B9621B}"/>
              </a:ext>
            </a:extLst>
          </p:cNvPr>
          <p:cNvGrpSpPr>
            <a:grpSpLocks/>
          </p:cNvGrpSpPr>
          <p:nvPr/>
        </p:nvGrpSpPr>
        <p:grpSpPr bwMode="auto">
          <a:xfrm>
            <a:off x="5043343" y="2262909"/>
            <a:ext cx="762000" cy="663575"/>
            <a:chOff x="2967" y="478"/>
            <a:chExt cx="788" cy="625"/>
          </a:xfrm>
        </p:grpSpPr>
        <p:pic>
          <p:nvPicPr>
            <p:cNvPr id="236" name="Picture 358" descr="access_point_stylized_small">
              <a:extLst>
                <a:ext uri="{FF2B5EF4-FFF2-40B4-BE49-F238E27FC236}">
                  <a16:creationId xmlns:a16="http://schemas.microsoft.com/office/drawing/2014/main" id="{D8C6CEEA-B59C-7440-A2B8-1739DCE477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7" name="Picture 360" descr="antenna_radiation_stylized">
              <a:extLst>
                <a:ext uri="{FF2B5EF4-FFF2-40B4-BE49-F238E27FC236}">
                  <a16:creationId xmlns:a16="http://schemas.microsoft.com/office/drawing/2014/main" id="{BA954DF7-8433-CE47-9A43-1EE15247B5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8" name="Group 356">
            <a:extLst>
              <a:ext uri="{FF2B5EF4-FFF2-40B4-BE49-F238E27FC236}">
                <a16:creationId xmlns:a16="http://schemas.microsoft.com/office/drawing/2014/main" id="{F8DDEC3C-1463-5049-B71D-D1BE466265B6}"/>
              </a:ext>
            </a:extLst>
          </p:cNvPr>
          <p:cNvGrpSpPr>
            <a:grpSpLocks/>
          </p:cNvGrpSpPr>
          <p:nvPr/>
        </p:nvGrpSpPr>
        <p:grpSpPr bwMode="auto">
          <a:xfrm>
            <a:off x="3641581" y="1826347"/>
            <a:ext cx="609600" cy="598487"/>
            <a:chOff x="313" y="1497"/>
            <a:chExt cx="1152" cy="1014"/>
          </a:xfrm>
        </p:grpSpPr>
        <p:pic>
          <p:nvPicPr>
            <p:cNvPr id="239" name="Picture 354" descr="laptop_stylized_small">
              <a:extLst>
                <a:ext uri="{FF2B5EF4-FFF2-40B4-BE49-F238E27FC236}">
                  <a16:creationId xmlns:a16="http://schemas.microsoft.com/office/drawing/2014/main" id="{41223405-6AE5-D043-BD4D-754C2C6C75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0" name="Picture 355" descr="antenna_stylized">
              <a:extLst>
                <a:ext uri="{FF2B5EF4-FFF2-40B4-BE49-F238E27FC236}">
                  <a16:creationId xmlns:a16="http://schemas.microsoft.com/office/drawing/2014/main" id="{599C7169-19C2-D445-B264-3F99F48592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1" name="Group 356">
            <a:extLst>
              <a:ext uri="{FF2B5EF4-FFF2-40B4-BE49-F238E27FC236}">
                <a16:creationId xmlns:a16="http://schemas.microsoft.com/office/drawing/2014/main" id="{F4AC70A4-8006-0644-AD0C-79A8B7F00630}"/>
              </a:ext>
            </a:extLst>
          </p:cNvPr>
          <p:cNvGrpSpPr>
            <a:grpSpLocks/>
          </p:cNvGrpSpPr>
          <p:nvPr/>
        </p:nvGrpSpPr>
        <p:grpSpPr bwMode="auto">
          <a:xfrm>
            <a:off x="4606781" y="1521547"/>
            <a:ext cx="609600" cy="598487"/>
            <a:chOff x="313" y="1497"/>
            <a:chExt cx="1152" cy="1014"/>
          </a:xfrm>
        </p:grpSpPr>
        <p:pic>
          <p:nvPicPr>
            <p:cNvPr id="242" name="Picture 354" descr="laptop_stylized_small">
              <a:extLst>
                <a:ext uri="{FF2B5EF4-FFF2-40B4-BE49-F238E27FC236}">
                  <a16:creationId xmlns:a16="http://schemas.microsoft.com/office/drawing/2014/main" id="{94842939-7F21-5D4A-AADF-2CEDD791A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3" name="Picture 355" descr="antenna_stylized">
              <a:extLst>
                <a:ext uri="{FF2B5EF4-FFF2-40B4-BE49-F238E27FC236}">
                  <a16:creationId xmlns:a16="http://schemas.microsoft.com/office/drawing/2014/main" id="{7E14D177-A278-4649-8D0E-872D36C8F8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778C56C5-3B29-FD46-96F7-E9E78AB6A338}"/>
              </a:ext>
            </a:extLst>
          </p:cNvPr>
          <p:cNvGrpSpPr/>
          <p:nvPr/>
        </p:nvGrpSpPr>
        <p:grpSpPr>
          <a:xfrm>
            <a:off x="6501251" y="2534801"/>
            <a:ext cx="744676" cy="388508"/>
            <a:chOff x="7493876" y="2774731"/>
            <a:chExt cx="1481958" cy="894622"/>
          </a:xfrm>
        </p:grpSpPr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BF137484-35D9-3F4B-BDAF-EF21E940A37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8F34669-DAD9-C54C-9FD2-DB5AEF5F5BE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F91C6595-D489-B54A-9BCA-B4076579BEB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57" name="Freeform 256">
                <a:extLst>
                  <a:ext uri="{FF2B5EF4-FFF2-40B4-BE49-F238E27FC236}">
                    <a16:creationId xmlns:a16="http://schemas.microsoft.com/office/drawing/2014/main" id="{B3407232-FD70-FE40-8726-32C3F367EE1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8" name="Freeform 257">
                <a:extLst>
                  <a:ext uri="{FF2B5EF4-FFF2-40B4-BE49-F238E27FC236}">
                    <a16:creationId xmlns:a16="http://schemas.microsoft.com/office/drawing/2014/main" id="{134FA0FD-F651-2543-9A5D-F7D024838DF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9" name="Freeform 258">
                <a:extLst>
                  <a:ext uri="{FF2B5EF4-FFF2-40B4-BE49-F238E27FC236}">
                    <a16:creationId xmlns:a16="http://schemas.microsoft.com/office/drawing/2014/main" id="{C3FE3217-2BFB-6242-A96B-672A1B494DB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0" name="Freeform 259">
                <a:extLst>
                  <a:ext uri="{FF2B5EF4-FFF2-40B4-BE49-F238E27FC236}">
                    <a16:creationId xmlns:a16="http://schemas.microsoft.com/office/drawing/2014/main" id="{28DC3D07-988E-8F4B-8CD2-B49D927D66E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0B2884A-380E-2540-845B-4FE280BD341C}"/>
              </a:ext>
            </a:extLst>
          </p:cNvPr>
          <p:cNvGrpSpPr/>
          <p:nvPr/>
        </p:nvGrpSpPr>
        <p:grpSpPr>
          <a:xfrm>
            <a:off x="2100263" y="2823297"/>
            <a:ext cx="5330680" cy="3529506"/>
            <a:chOff x="368445" y="2795588"/>
            <a:chExt cx="5330680" cy="3529506"/>
          </a:xfrm>
        </p:grpSpPr>
        <p:sp>
          <p:nvSpPr>
            <p:cNvPr id="180" name="Freeform 95">
              <a:extLst>
                <a:ext uri="{FF2B5EF4-FFF2-40B4-BE49-F238E27FC236}">
                  <a16:creationId xmlns:a16="http://schemas.microsoft.com/office/drawing/2014/main" id="{2B24C659-126D-274C-92C8-EBCD8D0EC8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635" y="2795588"/>
              <a:ext cx="5201966" cy="2502842"/>
            </a:xfrm>
            <a:custGeom>
              <a:avLst/>
              <a:gdLst>
                <a:gd name="T0" fmla="*/ 1397 w 3374"/>
                <a:gd name="T1" fmla="*/ 0 h 1668"/>
                <a:gd name="T2" fmla="*/ 104 w 3374"/>
                <a:gd name="T3" fmla="*/ 1445 h 1668"/>
                <a:gd name="T4" fmla="*/ 1294 w 3374"/>
                <a:gd name="T5" fmla="*/ 1418 h 1668"/>
                <a:gd name="T6" fmla="*/ 3374 w 3374"/>
                <a:gd name="T7" fmla="*/ 1445 h 1668"/>
                <a:gd name="T8" fmla="*/ 1585 w 3374"/>
                <a:gd name="T9" fmla="*/ 75 h 1668"/>
                <a:gd name="T10" fmla="*/ 1397 w 3374"/>
                <a:gd name="T11" fmla="*/ 0 h 16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connsiteX0" fmla="*/ 3852 w 9712"/>
                <a:gd name="connsiteY0" fmla="*/ 0 h 9452"/>
                <a:gd name="connsiteX1" fmla="*/ 20 w 9712"/>
                <a:gd name="connsiteY1" fmla="*/ 8663 h 9452"/>
                <a:gd name="connsiteX2" fmla="*/ 4918 w 9712"/>
                <a:gd name="connsiteY2" fmla="*/ 9234 h 9452"/>
                <a:gd name="connsiteX3" fmla="*/ 9712 w 9712"/>
                <a:gd name="connsiteY3" fmla="*/ 8663 h 9452"/>
                <a:gd name="connsiteX4" fmla="*/ 4410 w 9712"/>
                <a:gd name="connsiteY4" fmla="*/ 450 h 9452"/>
                <a:gd name="connsiteX5" fmla="*/ 3852 w 9712"/>
                <a:gd name="connsiteY5" fmla="*/ 0 h 9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12" h="9452">
                  <a:moveTo>
                    <a:pt x="3852" y="0"/>
                  </a:moveTo>
                  <a:cubicBezTo>
                    <a:pt x="3432" y="3339"/>
                    <a:pt x="2673" y="6379"/>
                    <a:pt x="20" y="8663"/>
                  </a:cubicBezTo>
                  <a:cubicBezTo>
                    <a:pt x="-288" y="9838"/>
                    <a:pt x="3214" y="9342"/>
                    <a:pt x="4918" y="9234"/>
                  </a:cubicBezTo>
                  <a:cubicBezTo>
                    <a:pt x="6534" y="9234"/>
                    <a:pt x="9570" y="10000"/>
                    <a:pt x="9712" y="8663"/>
                  </a:cubicBezTo>
                  <a:cubicBezTo>
                    <a:pt x="5589" y="6007"/>
                    <a:pt x="5429" y="3489"/>
                    <a:pt x="4410" y="450"/>
                  </a:cubicBezTo>
                  <a:cubicBezTo>
                    <a:pt x="4131" y="150"/>
                    <a:pt x="4244" y="402"/>
                    <a:pt x="3852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E1A1298-7DB2-5D45-8DE9-1494E6DFC21C}"/>
                </a:ext>
              </a:extLst>
            </p:cNvPr>
            <p:cNvGrpSpPr/>
            <p:nvPr/>
          </p:nvGrpSpPr>
          <p:grpSpPr>
            <a:xfrm>
              <a:off x="368445" y="5045075"/>
              <a:ext cx="5330680" cy="1280019"/>
              <a:chOff x="368445" y="5045075"/>
              <a:chExt cx="5330680" cy="1280019"/>
            </a:xfrm>
          </p:grpSpPr>
          <p:sp>
            <p:nvSpPr>
              <p:cNvPr id="179" name="Rectangle 98">
                <a:extLst>
                  <a:ext uri="{FF2B5EF4-FFF2-40B4-BE49-F238E27FC236}">
                    <a16:creationId xmlns:a16="http://schemas.microsoft.com/office/drawing/2014/main" id="{A56CA818-F42A-A34C-A29C-DE8D5184D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125" y="5118100"/>
                <a:ext cx="5207000" cy="427037"/>
              </a:xfrm>
              <a:prstGeom prst="rect">
                <a:avLst/>
              </a:prstGeom>
              <a:solidFill>
                <a:srgbClr val="37CC99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dirty="0">
                  <a:cs typeface="Arial" charset="0"/>
                </a:endParaRPr>
              </a:p>
            </p:txBody>
          </p:sp>
          <p:sp>
            <p:nvSpPr>
              <p:cNvPr id="182" name="Text Box 97">
                <a:extLst>
                  <a:ext uri="{FF2B5EF4-FFF2-40B4-BE49-F238E27FC236}">
                    <a16:creationId xmlns:a16="http://schemas.microsoft.com/office/drawing/2014/main" id="{99E37682-4092-B349-959B-B7A07F9684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5814" y="5135540"/>
                <a:ext cx="1567801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dirty="0">
                    <a:latin typeface="+mn-lt"/>
                    <a:cs typeface="Arial" charset="0"/>
                  </a:rPr>
                  <a:t>AP MAC addr</a:t>
                </a:r>
              </a:p>
            </p:txBody>
          </p:sp>
          <p:sp>
            <p:nvSpPr>
              <p:cNvPr id="183" name="Line 99">
                <a:extLst>
                  <a:ext uri="{FF2B5EF4-FFF2-40B4-BE49-F238E27FC236}">
                    <a16:creationId xmlns:a16="http://schemas.microsoft.com/office/drawing/2014/main" id="{A7E45ADB-234A-7147-9FBB-CDB696DCE1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2800" y="5118100"/>
                <a:ext cx="0" cy="42862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sz="2000" dirty="0">
                  <a:cs typeface="+mn-cs"/>
                </a:endParaRPr>
              </a:p>
            </p:txBody>
          </p:sp>
          <p:sp>
            <p:nvSpPr>
              <p:cNvPr id="184" name="Line 100">
                <a:extLst>
                  <a:ext uri="{FF2B5EF4-FFF2-40B4-BE49-F238E27FC236}">
                    <a16:creationId xmlns:a16="http://schemas.microsoft.com/office/drawing/2014/main" id="{912BD2E0-B5DA-2B4C-8601-BA84D4345C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6800" y="5118100"/>
                <a:ext cx="0" cy="42862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sz="2000" dirty="0">
                  <a:cs typeface="+mn-cs"/>
                </a:endParaRPr>
              </a:p>
            </p:txBody>
          </p:sp>
          <p:sp>
            <p:nvSpPr>
              <p:cNvPr id="185" name="Line 101">
                <a:extLst>
                  <a:ext uri="{FF2B5EF4-FFF2-40B4-BE49-F238E27FC236}">
                    <a16:creationId xmlns:a16="http://schemas.microsoft.com/office/drawing/2014/main" id="{6045170B-2B50-6044-B356-6291516AC3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0800" y="5118100"/>
                <a:ext cx="0" cy="42862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sz="2000" dirty="0">
                  <a:cs typeface="+mn-cs"/>
                </a:endParaRPr>
              </a:p>
            </p:txBody>
          </p:sp>
          <p:sp>
            <p:nvSpPr>
              <p:cNvPr id="202" name="Freeform 109">
                <a:extLst>
                  <a:ext uri="{FF2B5EF4-FFF2-40B4-BE49-F238E27FC236}">
                    <a16:creationId xmlns:a16="http://schemas.microsoft.com/office/drawing/2014/main" id="{5B12B7D0-E5F1-0C45-B08B-A4227BB6A5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150" y="5054600"/>
                <a:ext cx="76200" cy="180975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03" name="Freeform 110">
                <a:extLst>
                  <a:ext uri="{FF2B5EF4-FFF2-40B4-BE49-F238E27FC236}">
                    <a16:creationId xmlns:a16="http://schemas.microsoft.com/office/drawing/2014/main" id="{B204B39D-9790-8748-9630-B9ACA89A11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525" y="5054600"/>
                <a:ext cx="76200" cy="180975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189" name="Line 115">
                <a:extLst>
                  <a:ext uri="{FF2B5EF4-FFF2-40B4-BE49-F238E27FC236}">
                    <a16:creationId xmlns:a16="http://schemas.microsoft.com/office/drawing/2014/main" id="{15E43E4C-A6B4-D247-8DC9-3A0F7A28C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7650" y="5127625"/>
                <a:ext cx="0" cy="42862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sz="2000" dirty="0">
                  <a:cs typeface="+mn-cs"/>
                </a:endParaRPr>
              </a:p>
            </p:txBody>
          </p:sp>
          <p:sp>
            <p:nvSpPr>
              <p:cNvPr id="191" name="Text Box 120">
                <a:extLst>
                  <a:ext uri="{FF2B5EF4-FFF2-40B4-BE49-F238E27FC236}">
                    <a16:creationId xmlns:a16="http://schemas.microsoft.com/office/drawing/2014/main" id="{C1446D21-DDBA-2A4B-9DC2-2D6A2EE8FD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2363" y="5557838"/>
                <a:ext cx="98026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dirty="0">
                    <a:latin typeface="+mn-lt"/>
                    <a:cs typeface="Arial" charset="0"/>
                  </a:rPr>
                  <a:t>address 1</a:t>
                </a:r>
              </a:p>
            </p:txBody>
          </p:sp>
          <p:sp>
            <p:nvSpPr>
              <p:cNvPr id="192" name="Text Box 121">
                <a:extLst>
                  <a:ext uri="{FF2B5EF4-FFF2-40B4-BE49-F238E27FC236}">
                    <a16:creationId xmlns:a16="http://schemas.microsoft.com/office/drawing/2014/main" id="{1DF9D129-3B51-0242-AB99-D4CD1E3FB6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82732" y="5554391"/>
                <a:ext cx="98026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dirty="0">
                    <a:latin typeface="+mn-lt"/>
                    <a:cs typeface="Arial" charset="0"/>
                  </a:rPr>
                  <a:t>address 2</a:t>
                </a:r>
              </a:p>
            </p:txBody>
          </p:sp>
          <p:sp>
            <p:nvSpPr>
              <p:cNvPr id="193" name="Text Box 122">
                <a:extLst>
                  <a:ext uri="{FF2B5EF4-FFF2-40B4-BE49-F238E27FC236}">
                    <a16:creationId xmlns:a16="http://schemas.microsoft.com/office/drawing/2014/main" id="{DFD8E956-8FF5-3B49-8EB6-7A4311C7CD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03991" y="5556318"/>
                <a:ext cx="98026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dirty="0">
                    <a:latin typeface="+mn-lt"/>
                    <a:cs typeface="Arial" charset="0"/>
                  </a:rPr>
                  <a:t>address 3</a:t>
                </a:r>
              </a:p>
            </p:txBody>
          </p:sp>
          <p:sp>
            <p:nvSpPr>
              <p:cNvPr id="194" name="Text Box 123">
                <a:extLst>
                  <a:ext uri="{FF2B5EF4-FFF2-40B4-BE49-F238E27FC236}">
                    <a16:creationId xmlns:a16="http://schemas.microsoft.com/office/drawing/2014/main" id="{4D2811B5-20D9-1B48-9276-6B9303C662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445" y="5924984"/>
                <a:ext cx="2190023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i="1" dirty="0">
                    <a:latin typeface="+mn-lt"/>
                    <a:cs typeface="Arial" charset="0"/>
                  </a:rPr>
                  <a:t>802.</a:t>
                </a:r>
                <a:r>
                  <a:rPr lang="en-US" sz="2000" i="1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11 WiFi  </a:t>
                </a:r>
                <a:r>
                  <a:rPr lang="en-US" sz="2000" i="1" dirty="0">
                    <a:latin typeface="+mn-lt"/>
                    <a:cs typeface="Arial" charset="0"/>
                  </a:rPr>
                  <a:t>frame</a:t>
                </a:r>
              </a:p>
            </p:txBody>
          </p:sp>
          <p:grpSp>
            <p:nvGrpSpPr>
              <p:cNvPr id="186" name="Group 106">
                <a:extLst>
                  <a:ext uri="{FF2B5EF4-FFF2-40B4-BE49-F238E27FC236}">
                    <a16:creationId xmlns:a16="http://schemas.microsoft.com/office/drawing/2014/main" id="{17B65AEF-31B7-C147-8148-5B39C6D1B6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5150" y="5451475"/>
                <a:ext cx="155575" cy="180975"/>
                <a:chOff x="1308" y="3186"/>
                <a:chExt cx="98" cy="114"/>
              </a:xfrm>
            </p:grpSpPr>
            <p:sp>
              <p:nvSpPr>
                <p:cNvPr id="205" name="Freeform 103">
                  <a:extLst>
                    <a:ext uri="{FF2B5EF4-FFF2-40B4-BE49-F238E27FC236}">
                      <a16:creationId xmlns:a16="http://schemas.microsoft.com/office/drawing/2014/main" id="{85891912-5908-E645-943A-A394901005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8" y="3186"/>
                  <a:ext cx="48" cy="114"/>
                </a:xfrm>
                <a:custGeom>
                  <a:avLst/>
                  <a:gdLst>
                    <a:gd name="T0" fmla="*/ 15 w 60"/>
                    <a:gd name="T1" fmla="*/ 0 h 150"/>
                    <a:gd name="T2" fmla="*/ 3 w 60"/>
                    <a:gd name="T3" fmla="*/ 9 h 150"/>
                    <a:gd name="T4" fmla="*/ 12 w 60"/>
                    <a:gd name="T5" fmla="*/ 16 h 150"/>
                    <a:gd name="T6" fmla="*/ 0 w 60"/>
                    <a:gd name="T7" fmla="*/ 29 h 15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0" h="150">
                      <a:moveTo>
                        <a:pt x="60" y="0"/>
                      </a:moveTo>
                      <a:cubicBezTo>
                        <a:pt x="37" y="17"/>
                        <a:pt x="14" y="34"/>
                        <a:pt x="12" y="48"/>
                      </a:cubicBezTo>
                      <a:cubicBezTo>
                        <a:pt x="10" y="62"/>
                        <a:pt x="50" y="67"/>
                        <a:pt x="48" y="84"/>
                      </a:cubicBezTo>
                      <a:cubicBezTo>
                        <a:pt x="46" y="101"/>
                        <a:pt x="8" y="139"/>
                        <a:pt x="0" y="15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sz="2000" dirty="0"/>
                </a:p>
              </p:txBody>
            </p:sp>
            <p:sp>
              <p:nvSpPr>
                <p:cNvPr id="206" name="Freeform 104">
                  <a:extLst>
                    <a:ext uri="{FF2B5EF4-FFF2-40B4-BE49-F238E27FC236}">
                      <a16:creationId xmlns:a16="http://schemas.microsoft.com/office/drawing/2014/main" id="{985D0E83-0F8B-A748-8659-3680E38899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58" y="3186"/>
                  <a:ext cx="48" cy="114"/>
                </a:xfrm>
                <a:custGeom>
                  <a:avLst/>
                  <a:gdLst>
                    <a:gd name="T0" fmla="*/ 15 w 60"/>
                    <a:gd name="T1" fmla="*/ 0 h 150"/>
                    <a:gd name="T2" fmla="*/ 3 w 60"/>
                    <a:gd name="T3" fmla="*/ 9 h 150"/>
                    <a:gd name="T4" fmla="*/ 12 w 60"/>
                    <a:gd name="T5" fmla="*/ 16 h 150"/>
                    <a:gd name="T6" fmla="*/ 0 w 60"/>
                    <a:gd name="T7" fmla="*/ 29 h 15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0" h="150">
                      <a:moveTo>
                        <a:pt x="60" y="0"/>
                      </a:moveTo>
                      <a:cubicBezTo>
                        <a:pt x="37" y="17"/>
                        <a:pt x="14" y="34"/>
                        <a:pt x="12" y="48"/>
                      </a:cubicBezTo>
                      <a:cubicBezTo>
                        <a:pt x="10" y="62"/>
                        <a:pt x="50" y="67"/>
                        <a:pt x="48" y="84"/>
                      </a:cubicBezTo>
                      <a:cubicBezTo>
                        <a:pt x="46" y="101"/>
                        <a:pt x="8" y="139"/>
                        <a:pt x="0" y="15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sz="2000" dirty="0"/>
                </a:p>
              </p:txBody>
            </p:sp>
          </p:grpSp>
          <p:grpSp>
            <p:nvGrpSpPr>
              <p:cNvPr id="188" name="Group 111">
                <a:extLst>
                  <a:ext uri="{FF2B5EF4-FFF2-40B4-BE49-F238E27FC236}">
                    <a16:creationId xmlns:a16="http://schemas.microsoft.com/office/drawing/2014/main" id="{E23E9D92-2A84-8A4C-81D3-CC52DF6E51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22900" y="5045075"/>
                <a:ext cx="155575" cy="180975"/>
                <a:chOff x="1308" y="3186"/>
                <a:chExt cx="98" cy="114"/>
              </a:xfrm>
            </p:grpSpPr>
            <p:sp>
              <p:nvSpPr>
                <p:cNvPr id="199" name="Freeform 113">
                  <a:extLst>
                    <a:ext uri="{FF2B5EF4-FFF2-40B4-BE49-F238E27FC236}">
                      <a16:creationId xmlns:a16="http://schemas.microsoft.com/office/drawing/2014/main" id="{482288A7-63C1-3842-A3D4-7AFC97C532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8" y="3186"/>
                  <a:ext cx="48" cy="114"/>
                </a:xfrm>
                <a:custGeom>
                  <a:avLst/>
                  <a:gdLst>
                    <a:gd name="T0" fmla="*/ 15 w 60"/>
                    <a:gd name="T1" fmla="*/ 0 h 150"/>
                    <a:gd name="T2" fmla="*/ 3 w 60"/>
                    <a:gd name="T3" fmla="*/ 9 h 150"/>
                    <a:gd name="T4" fmla="*/ 12 w 60"/>
                    <a:gd name="T5" fmla="*/ 16 h 150"/>
                    <a:gd name="T6" fmla="*/ 0 w 60"/>
                    <a:gd name="T7" fmla="*/ 29 h 15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0" h="150">
                      <a:moveTo>
                        <a:pt x="60" y="0"/>
                      </a:moveTo>
                      <a:cubicBezTo>
                        <a:pt x="37" y="17"/>
                        <a:pt x="14" y="34"/>
                        <a:pt x="12" y="48"/>
                      </a:cubicBezTo>
                      <a:cubicBezTo>
                        <a:pt x="10" y="62"/>
                        <a:pt x="50" y="67"/>
                        <a:pt x="48" y="84"/>
                      </a:cubicBezTo>
                      <a:cubicBezTo>
                        <a:pt x="46" y="101"/>
                        <a:pt x="8" y="139"/>
                        <a:pt x="0" y="15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sz="2000" dirty="0"/>
                </a:p>
              </p:txBody>
            </p:sp>
            <p:sp>
              <p:nvSpPr>
                <p:cNvPr id="200" name="Freeform 114">
                  <a:extLst>
                    <a:ext uri="{FF2B5EF4-FFF2-40B4-BE49-F238E27FC236}">
                      <a16:creationId xmlns:a16="http://schemas.microsoft.com/office/drawing/2014/main" id="{2617F009-AE0F-7B4D-8569-49CFF3AE43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58" y="3186"/>
                  <a:ext cx="48" cy="114"/>
                </a:xfrm>
                <a:custGeom>
                  <a:avLst/>
                  <a:gdLst>
                    <a:gd name="T0" fmla="*/ 15 w 60"/>
                    <a:gd name="T1" fmla="*/ 0 h 150"/>
                    <a:gd name="T2" fmla="*/ 3 w 60"/>
                    <a:gd name="T3" fmla="*/ 9 h 150"/>
                    <a:gd name="T4" fmla="*/ 12 w 60"/>
                    <a:gd name="T5" fmla="*/ 16 h 150"/>
                    <a:gd name="T6" fmla="*/ 0 w 60"/>
                    <a:gd name="T7" fmla="*/ 29 h 15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0" h="150">
                      <a:moveTo>
                        <a:pt x="60" y="0"/>
                      </a:moveTo>
                      <a:cubicBezTo>
                        <a:pt x="37" y="17"/>
                        <a:pt x="14" y="34"/>
                        <a:pt x="12" y="48"/>
                      </a:cubicBezTo>
                      <a:cubicBezTo>
                        <a:pt x="10" y="62"/>
                        <a:pt x="50" y="67"/>
                        <a:pt x="48" y="84"/>
                      </a:cubicBezTo>
                      <a:cubicBezTo>
                        <a:pt x="46" y="101"/>
                        <a:pt x="8" y="139"/>
                        <a:pt x="0" y="15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sz="2000" dirty="0"/>
                </a:p>
              </p:txBody>
            </p:sp>
          </p:grpSp>
          <p:grpSp>
            <p:nvGrpSpPr>
              <p:cNvPr id="190" name="Group 116">
                <a:extLst>
                  <a:ext uri="{FF2B5EF4-FFF2-40B4-BE49-F238E27FC236}">
                    <a16:creationId xmlns:a16="http://schemas.microsoft.com/office/drawing/2014/main" id="{98525C45-9EC9-3645-AFDF-7B23C730A1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32425" y="5445125"/>
                <a:ext cx="155575" cy="180975"/>
                <a:chOff x="1308" y="3186"/>
                <a:chExt cx="98" cy="114"/>
              </a:xfrm>
            </p:grpSpPr>
            <p:sp>
              <p:nvSpPr>
                <p:cNvPr id="196" name="Freeform 118">
                  <a:extLst>
                    <a:ext uri="{FF2B5EF4-FFF2-40B4-BE49-F238E27FC236}">
                      <a16:creationId xmlns:a16="http://schemas.microsoft.com/office/drawing/2014/main" id="{1178950C-6B09-FC4A-8FA4-A3D624FA92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8" y="3186"/>
                  <a:ext cx="48" cy="114"/>
                </a:xfrm>
                <a:custGeom>
                  <a:avLst/>
                  <a:gdLst>
                    <a:gd name="T0" fmla="*/ 15 w 60"/>
                    <a:gd name="T1" fmla="*/ 0 h 150"/>
                    <a:gd name="T2" fmla="*/ 3 w 60"/>
                    <a:gd name="T3" fmla="*/ 9 h 150"/>
                    <a:gd name="T4" fmla="*/ 12 w 60"/>
                    <a:gd name="T5" fmla="*/ 16 h 150"/>
                    <a:gd name="T6" fmla="*/ 0 w 60"/>
                    <a:gd name="T7" fmla="*/ 29 h 15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0" h="150">
                      <a:moveTo>
                        <a:pt x="60" y="0"/>
                      </a:moveTo>
                      <a:cubicBezTo>
                        <a:pt x="37" y="17"/>
                        <a:pt x="14" y="34"/>
                        <a:pt x="12" y="48"/>
                      </a:cubicBezTo>
                      <a:cubicBezTo>
                        <a:pt x="10" y="62"/>
                        <a:pt x="50" y="67"/>
                        <a:pt x="48" y="84"/>
                      </a:cubicBezTo>
                      <a:cubicBezTo>
                        <a:pt x="46" y="101"/>
                        <a:pt x="8" y="139"/>
                        <a:pt x="0" y="15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sz="2000" dirty="0"/>
                </a:p>
              </p:txBody>
            </p:sp>
            <p:sp>
              <p:nvSpPr>
                <p:cNvPr id="197" name="Freeform 119">
                  <a:extLst>
                    <a:ext uri="{FF2B5EF4-FFF2-40B4-BE49-F238E27FC236}">
                      <a16:creationId xmlns:a16="http://schemas.microsoft.com/office/drawing/2014/main" id="{39622EC3-01B1-9041-A890-8B3802C9AC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58" y="3186"/>
                  <a:ext cx="48" cy="114"/>
                </a:xfrm>
                <a:custGeom>
                  <a:avLst/>
                  <a:gdLst>
                    <a:gd name="T0" fmla="*/ 15 w 60"/>
                    <a:gd name="T1" fmla="*/ 0 h 150"/>
                    <a:gd name="T2" fmla="*/ 3 w 60"/>
                    <a:gd name="T3" fmla="*/ 9 h 150"/>
                    <a:gd name="T4" fmla="*/ 12 w 60"/>
                    <a:gd name="T5" fmla="*/ 16 h 150"/>
                    <a:gd name="T6" fmla="*/ 0 w 60"/>
                    <a:gd name="T7" fmla="*/ 29 h 15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0" h="150">
                      <a:moveTo>
                        <a:pt x="60" y="0"/>
                      </a:moveTo>
                      <a:cubicBezTo>
                        <a:pt x="37" y="17"/>
                        <a:pt x="14" y="34"/>
                        <a:pt x="12" y="48"/>
                      </a:cubicBezTo>
                      <a:cubicBezTo>
                        <a:pt x="10" y="62"/>
                        <a:pt x="50" y="67"/>
                        <a:pt x="48" y="84"/>
                      </a:cubicBezTo>
                      <a:cubicBezTo>
                        <a:pt x="46" y="101"/>
                        <a:pt x="8" y="139"/>
                        <a:pt x="0" y="15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sz="2000" dirty="0"/>
                </a:p>
              </p:txBody>
            </p:sp>
          </p:grpSp>
          <p:sp>
            <p:nvSpPr>
              <p:cNvPr id="265" name="Text Box 97">
                <a:extLst>
                  <a:ext uri="{FF2B5EF4-FFF2-40B4-BE49-F238E27FC236}">
                    <a16:creationId xmlns:a16="http://schemas.microsoft.com/office/drawing/2014/main" id="{97547A4A-C168-4144-8E1C-3C58665A40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0967" y="5133945"/>
                <a:ext cx="155497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dirty="0">
                    <a:latin typeface="+mn-lt"/>
                    <a:cs typeface="Arial" charset="0"/>
                  </a:rPr>
                  <a:t>R1 MAC addr</a:t>
                </a:r>
              </a:p>
            </p:txBody>
          </p:sp>
          <p:sp>
            <p:nvSpPr>
              <p:cNvPr id="266" name="Text Box 97">
                <a:extLst>
                  <a:ext uri="{FF2B5EF4-FFF2-40B4-BE49-F238E27FC236}">
                    <a16:creationId xmlns:a16="http://schemas.microsoft.com/office/drawing/2014/main" id="{9777CB94-1BA4-D64D-AF85-CA46520698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8185" y="5133945"/>
                <a:ext cx="157581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dirty="0">
                    <a:latin typeface="+mn-lt"/>
                    <a:cs typeface="Arial" charset="0"/>
                  </a:rPr>
                  <a:t>H1 MAC addr</a:t>
                </a: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C22B9E-07A1-0342-B5B4-6E8382B56B25}"/>
              </a:ext>
            </a:extLst>
          </p:cNvPr>
          <p:cNvGrpSpPr/>
          <p:nvPr/>
        </p:nvGrpSpPr>
        <p:grpSpPr>
          <a:xfrm>
            <a:off x="4261427" y="2394529"/>
            <a:ext cx="780829" cy="709297"/>
            <a:chOff x="2529609" y="2366820"/>
            <a:chExt cx="780829" cy="709297"/>
          </a:xfrm>
        </p:grpSpPr>
        <p:grpSp>
          <p:nvGrpSpPr>
            <p:cNvPr id="244" name="Group 201">
              <a:extLst>
                <a:ext uri="{FF2B5EF4-FFF2-40B4-BE49-F238E27FC236}">
                  <a16:creationId xmlns:a16="http://schemas.microsoft.com/office/drawing/2014/main" id="{F4E36E31-7823-F04D-8F5F-0E7E175E3D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2121" y="2510967"/>
              <a:ext cx="409575" cy="565150"/>
              <a:chOff x="375561" y="297711"/>
              <a:chExt cx="1252683" cy="2138362"/>
            </a:xfrm>
          </p:grpSpPr>
          <p:sp>
            <p:nvSpPr>
              <p:cNvPr id="245" name="Freeform 244">
                <a:extLst>
                  <a:ext uri="{FF2B5EF4-FFF2-40B4-BE49-F238E27FC236}">
                    <a16:creationId xmlns:a16="http://schemas.microsoft.com/office/drawing/2014/main" id="{20BA22F2-F413-E249-ABFC-E76A5831E9C1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39A92026-28D3-FE4B-B67A-72B3F50015DF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088118C1-D479-6A46-AA1D-D9592C2919CC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61" name="Right Arrow 260">
              <a:extLst>
                <a:ext uri="{FF2B5EF4-FFF2-40B4-BE49-F238E27FC236}">
                  <a16:creationId xmlns:a16="http://schemas.microsoft.com/office/drawing/2014/main" id="{D4CFF042-2F20-3542-AEBF-68F7A356B7FB}"/>
                </a:ext>
              </a:extLst>
            </p:cNvPr>
            <p:cNvSpPr/>
            <p:nvPr/>
          </p:nvSpPr>
          <p:spPr>
            <a:xfrm rot="1799862">
              <a:off x="2529609" y="2366820"/>
              <a:ext cx="780829" cy="190500"/>
            </a:xfrm>
            <a:prstGeom prst="rightArrow">
              <a:avLst/>
            </a:prstGeom>
            <a:gradFill flip="none" rotWithShape="1">
              <a:gsLst>
                <a:gs pos="0">
                  <a:schemeClr val="bg1">
                    <a:alpha val="48000"/>
                  </a:schemeClr>
                </a:gs>
                <a:gs pos="100000">
                  <a:srgbClr val="01119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74" name="Freeform 95">
            <a:extLst>
              <a:ext uri="{FF2B5EF4-FFF2-40B4-BE49-F238E27FC236}">
                <a16:creationId xmlns:a16="http://schemas.microsoft.com/office/drawing/2014/main" id="{8D3DFAB1-B173-2B41-8696-E7AE73A78390}"/>
              </a:ext>
            </a:extLst>
          </p:cNvPr>
          <p:cNvSpPr>
            <a:spLocks/>
          </p:cNvSpPr>
          <p:nvPr/>
        </p:nvSpPr>
        <p:spPr bwMode="auto">
          <a:xfrm>
            <a:off x="6068173" y="3172859"/>
            <a:ext cx="4544256" cy="1101192"/>
          </a:xfrm>
          <a:custGeom>
            <a:avLst/>
            <a:gdLst>
              <a:gd name="T0" fmla="*/ 1397 w 3374"/>
              <a:gd name="T1" fmla="*/ 0 h 1668"/>
              <a:gd name="T2" fmla="*/ 104 w 3374"/>
              <a:gd name="T3" fmla="*/ 1445 h 1668"/>
              <a:gd name="T4" fmla="*/ 1294 w 3374"/>
              <a:gd name="T5" fmla="*/ 1418 h 1668"/>
              <a:gd name="T6" fmla="*/ 3374 w 3374"/>
              <a:gd name="T7" fmla="*/ 1445 h 1668"/>
              <a:gd name="T8" fmla="*/ 1585 w 3374"/>
              <a:gd name="T9" fmla="*/ 75 h 1668"/>
              <a:gd name="T10" fmla="*/ 1397 w 3374"/>
              <a:gd name="T11" fmla="*/ 0 h 16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connsiteX0" fmla="*/ 3852 w 9712"/>
              <a:gd name="connsiteY0" fmla="*/ 0 h 9452"/>
              <a:gd name="connsiteX1" fmla="*/ 20 w 9712"/>
              <a:gd name="connsiteY1" fmla="*/ 8663 h 9452"/>
              <a:gd name="connsiteX2" fmla="*/ 4918 w 9712"/>
              <a:gd name="connsiteY2" fmla="*/ 9234 h 9452"/>
              <a:gd name="connsiteX3" fmla="*/ 9712 w 9712"/>
              <a:gd name="connsiteY3" fmla="*/ 8663 h 9452"/>
              <a:gd name="connsiteX4" fmla="*/ 4410 w 9712"/>
              <a:gd name="connsiteY4" fmla="*/ 450 h 9452"/>
              <a:gd name="connsiteX5" fmla="*/ 3852 w 9712"/>
              <a:gd name="connsiteY5" fmla="*/ 0 h 9452"/>
              <a:gd name="connsiteX0" fmla="*/ 3945 w 9979"/>
              <a:gd name="connsiteY0" fmla="*/ 0 h 10000"/>
              <a:gd name="connsiteX1" fmla="*/ 0 w 9979"/>
              <a:gd name="connsiteY1" fmla="*/ 9165 h 10000"/>
              <a:gd name="connsiteX2" fmla="*/ 5043 w 9979"/>
              <a:gd name="connsiteY2" fmla="*/ 9769 h 10000"/>
              <a:gd name="connsiteX3" fmla="*/ 9979 w 9979"/>
              <a:gd name="connsiteY3" fmla="*/ 9165 h 10000"/>
              <a:gd name="connsiteX4" fmla="*/ 4520 w 9979"/>
              <a:gd name="connsiteY4" fmla="*/ 476 h 10000"/>
              <a:gd name="connsiteX5" fmla="*/ 3945 w 9979"/>
              <a:gd name="connsiteY5" fmla="*/ 0 h 10000"/>
              <a:gd name="connsiteX0" fmla="*/ 3953 w 10000"/>
              <a:gd name="connsiteY0" fmla="*/ 0 h 9782"/>
              <a:gd name="connsiteX1" fmla="*/ 0 w 10000"/>
              <a:gd name="connsiteY1" fmla="*/ 9165 h 9782"/>
              <a:gd name="connsiteX2" fmla="*/ 5054 w 10000"/>
              <a:gd name="connsiteY2" fmla="*/ 9769 h 9782"/>
              <a:gd name="connsiteX3" fmla="*/ 10000 w 10000"/>
              <a:gd name="connsiteY3" fmla="*/ 9165 h 9782"/>
              <a:gd name="connsiteX4" fmla="*/ 4530 w 10000"/>
              <a:gd name="connsiteY4" fmla="*/ 476 h 9782"/>
              <a:gd name="connsiteX5" fmla="*/ 3953 w 10000"/>
              <a:gd name="connsiteY5" fmla="*/ 0 h 9782"/>
              <a:gd name="connsiteX0" fmla="*/ 3953 w 10000"/>
              <a:gd name="connsiteY0" fmla="*/ 0 h 10509"/>
              <a:gd name="connsiteX1" fmla="*/ 0 w 10000"/>
              <a:gd name="connsiteY1" fmla="*/ 9369 h 10509"/>
              <a:gd name="connsiteX2" fmla="*/ 10000 w 10000"/>
              <a:gd name="connsiteY2" fmla="*/ 9369 h 10509"/>
              <a:gd name="connsiteX3" fmla="*/ 4530 w 10000"/>
              <a:gd name="connsiteY3" fmla="*/ 487 h 10509"/>
              <a:gd name="connsiteX4" fmla="*/ 3953 w 10000"/>
              <a:gd name="connsiteY4" fmla="*/ 0 h 10509"/>
              <a:gd name="connsiteX0" fmla="*/ 3953 w 10109"/>
              <a:gd name="connsiteY0" fmla="*/ 0 h 10566"/>
              <a:gd name="connsiteX1" fmla="*/ 0 w 10109"/>
              <a:gd name="connsiteY1" fmla="*/ 9369 h 10566"/>
              <a:gd name="connsiteX2" fmla="*/ 10109 w 10109"/>
              <a:gd name="connsiteY2" fmla="*/ 9482 h 10566"/>
              <a:gd name="connsiteX3" fmla="*/ 4530 w 10109"/>
              <a:gd name="connsiteY3" fmla="*/ 487 h 10566"/>
              <a:gd name="connsiteX4" fmla="*/ 3953 w 10109"/>
              <a:gd name="connsiteY4" fmla="*/ 0 h 10566"/>
              <a:gd name="connsiteX0" fmla="*/ 3953 w 10109"/>
              <a:gd name="connsiteY0" fmla="*/ 0 h 10168"/>
              <a:gd name="connsiteX1" fmla="*/ 0 w 10109"/>
              <a:gd name="connsiteY1" fmla="*/ 9369 h 10168"/>
              <a:gd name="connsiteX2" fmla="*/ 10109 w 10109"/>
              <a:gd name="connsiteY2" fmla="*/ 9482 h 10168"/>
              <a:gd name="connsiteX3" fmla="*/ 4530 w 10109"/>
              <a:gd name="connsiteY3" fmla="*/ 487 h 10168"/>
              <a:gd name="connsiteX4" fmla="*/ 3953 w 10109"/>
              <a:gd name="connsiteY4" fmla="*/ 0 h 10168"/>
              <a:gd name="connsiteX0" fmla="*/ 3953 w 10109"/>
              <a:gd name="connsiteY0" fmla="*/ 0 h 9677"/>
              <a:gd name="connsiteX1" fmla="*/ 0 w 10109"/>
              <a:gd name="connsiteY1" fmla="*/ 9369 h 9677"/>
              <a:gd name="connsiteX2" fmla="*/ 10109 w 10109"/>
              <a:gd name="connsiteY2" fmla="*/ 9482 h 9677"/>
              <a:gd name="connsiteX3" fmla="*/ 4530 w 10109"/>
              <a:gd name="connsiteY3" fmla="*/ 487 h 9677"/>
              <a:gd name="connsiteX4" fmla="*/ 3953 w 10109"/>
              <a:gd name="connsiteY4" fmla="*/ 0 h 9677"/>
              <a:gd name="connsiteX0" fmla="*/ 3948 w 10038"/>
              <a:gd name="connsiteY0" fmla="*/ 0 h 10000"/>
              <a:gd name="connsiteX1" fmla="*/ 38 w 10038"/>
              <a:gd name="connsiteY1" fmla="*/ 9682 h 10000"/>
              <a:gd name="connsiteX2" fmla="*/ 10038 w 10038"/>
              <a:gd name="connsiteY2" fmla="*/ 9798 h 10000"/>
              <a:gd name="connsiteX3" fmla="*/ 4519 w 10038"/>
              <a:gd name="connsiteY3" fmla="*/ 503 h 10000"/>
              <a:gd name="connsiteX4" fmla="*/ 3948 w 10038"/>
              <a:gd name="connsiteY4" fmla="*/ 0 h 10000"/>
              <a:gd name="connsiteX0" fmla="*/ 66 w 11856"/>
              <a:gd name="connsiteY0" fmla="*/ 6001 h 9510"/>
              <a:gd name="connsiteX1" fmla="*/ 1856 w 11856"/>
              <a:gd name="connsiteY1" fmla="*/ 9192 h 9510"/>
              <a:gd name="connsiteX2" fmla="*/ 11856 w 11856"/>
              <a:gd name="connsiteY2" fmla="*/ 9308 h 9510"/>
              <a:gd name="connsiteX3" fmla="*/ 6337 w 11856"/>
              <a:gd name="connsiteY3" fmla="*/ 13 h 9510"/>
              <a:gd name="connsiteX4" fmla="*/ 66 w 11856"/>
              <a:gd name="connsiteY4" fmla="*/ 6001 h 9510"/>
              <a:gd name="connsiteX0" fmla="*/ 0 w 9944"/>
              <a:gd name="connsiteY0" fmla="*/ 6309 h 9999"/>
              <a:gd name="connsiteX1" fmla="*/ 1509 w 9944"/>
              <a:gd name="connsiteY1" fmla="*/ 9665 h 9999"/>
              <a:gd name="connsiteX2" fmla="*/ 9944 w 9944"/>
              <a:gd name="connsiteY2" fmla="*/ 9787 h 9999"/>
              <a:gd name="connsiteX3" fmla="*/ 5289 w 9944"/>
              <a:gd name="connsiteY3" fmla="*/ 13 h 9999"/>
              <a:gd name="connsiteX4" fmla="*/ 0 w 9944"/>
              <a:gd name="connsiteY4" fmla="*/ 6309 h 9999"/>
              <a:gd name="connsiteX0" fmla="*/ 0 w 10061"/>
              <a:gd name="connsiteY0" fmla="*/ 6556 h 10000"/>
              <a:gd name="connsiteX1" fmla="*/ 1578 w 10061"/>
              <a:gd name="connsiteY1" fmla="*/ 9666 h 10000"/>
              <a:gd name="connsiteX2" fmla="*/ 10061 w 10061"/>
              <a:gd name="connsiteY2" fmla="*/ 9788 h 10000"/>
              <a:gd name="connsiteX3" fmla="*/ 5380 w 10061"/>
              <a:gd name="connsiteY3" fmla="*/ 13 h 10000"/>
              <a:gd name="connsiteX4" fmla="*/ 0 w 10061"/>
              <a:gd name="connsiteY4" fmla="*/ 6556 h 10000"/>
              <a:gd name="connsiteX0" fmla="*/ 0 w 10061"/>
              <a:gd name="connsiteY0" fmla="*/ 934 h 4378"/>
              <a:gd name="connsiteX1" fmla="*/ 1578 w 10061"/>
              <a:gd name="connsiteY1" fmla="*/ 4044 h 4378"/>
              <a:gd name="connsiteX2" fmla="*/ 10061 w 10061"/>
              <a:gd name="connsiteY2" fmla="*/ 4166 h 4378"/>
              <a:gd name="connsiteX3" fmla="*/ 1586 w 10061"/>
              <a:gd name="connsiteY3" fmla="*/ 49 h 4378"/>
              <a:gd name="connsiteX4" fmla="*/ 0 w 10061"/>
              <a:gd name="connsiteY4" fmla="*/ 934 h 4378"/>
              <a:gd name="connsiteX0" fmla="*/ 0 w 10000"/>
              <a:gd name="connsiteY0" fmla="*/ 2132 h 10000"/>
              <a:gd name="connsiteX1" fmla="*/ 1568 w 10000"/>
              <a:gd name="connsiteY1" fmla="*/ 9236 h 10000"/>
              <a:gd name="connsiteX2" fmla="*/ 10000 w 10000"/>
              <a:gd name="connsiteY2" fmla="*/ 9515 h 10000"/>
              <a:gd name="connsiteX3" fmla="*/ 1576 w 10000"/>
              <a:gd name="connsiteY3" fmla="*/ 111 h 10000"/>
              <a:gd name="connsiteX4" fmla="*/ 0 w 10000"/>
              <a:gd name="connsiteY4" fmla="*/ 2132 h 10000"/>
              <a:gd name="connsiteX0" fmla="*/ 0 w 10000"/>
              <a:gd name="connsiteY0" fmla="*/ 2132 h 10000"/>
              <a:gd name="connsiteX1" fmla="*/ 1568 w 10000"/>
              <a:gd name="connsiteY1" fmla="*/ 9236 h 10000"/>
              <a:gd name="connsiteX2" fmla="*/ 10000 w 10000"/>
              <a:gd name="connsiteY2" fmla="*/ 9515 h 10000"/>
              <a:gd name="connsiteX3" fmla="*/ 1576 w 10000"/>
              <a:gd name="connsiteY3" fmla="*/ 111 h 10000"/>
              <a:gd name="connsiteX4" fmla="*/ 0 w 10000"/>
              <a:gd name="connsiteY4" fmla="*/ 2132 h 10000"/>
              <a:gd name="connsiteX0" fmla="*/ 0 w 10000"/>
              <a:gd name="connsiteY0" fmla="*/ 2021 h 9889"/>
              <a:gd name="connsiteX1" fmla="*/ 1568 w 10000"/>
              <a:gd name="connsiteY1" fmla="*/ 9125 h 9889"/>
              <a:gd name="connsiteX2" fmla="*/ 10000 w 10000"/>
              <a:gd name="connsiteY2" fmla="*/ 9404 h 9889"/>
              <a:gd name="connsiteX3" fmla="*/ 1576 w 10000"/>
              <a:gd name="connsiteY3" fmla="*/ 0 h 9889"/>
              <a:gd name="connsiteX4" fmla="*/ 0 w 10000"/>
              <a:gd name="connsiteY4" fmla="*/ 2021 h 9889"/>
              <a:gd name="connsiteX0" fmla="*/ 0 w 10000"/>
              <a:gd name="connsiteY0" fmla="*/ 2044 h 10000"/>
              <a:gd name="connsiteX1" fmla="*/ 1568 w 10000"/>
              <a:gd name="connsiteY1" fmla="*/ 9227 h 10000"/>
              <a:gd name="connsiteX2" fmla="*/ 10000 w 10000"/>
              <a:gd name="connsiteY2" fmla="*/ 9510 h 10000"/>
              <a:gd name="connsiteX3" fmla="*/ 1576 w 10000"/>
              <a:gd name="connsiteY3" fmla="*/ 0 h 10000"/>
              <a:gd name="connsiteX4" fmla="*/ 0 w 10000"/>
              <a:gd name="connsiteY4" fmla="*/ 2044 h 10000"/>
              <a:gd name="connsiteX0" fmla="*/ 0 w 10000"/>
              <a:gd name="connsiteY0" fmla="*/ 766 h 8722"/>
              <a:gd name="connsiteX1" fmla="*/ 1568 w 10000"/>
              <a:gd name="connsiteY1" fmla="*/ 7949 h 8722"/>
              <a:gd name="connsiteX2" fmla="*/ 10000 w 10000"/>
              <a:gd name="connsiteY2" fmla="*/ 8232 h 8722"/>
              <a:gd name="connsiteX3" fmla="*/ 299 w 10000"/>
              <a:gd name="connsiteY3" fmla="*/ 0 h 8722"/>
              <a:gd name="connsiteX4" fmla="*/ 0 w 10000"/>
              <a:gd name="connsiteY4" fmla="*/ 766 h 8722"/>
              <a:gd name="connsiteX0" fmla="*/ 0 w 10000"/>
              <a:gd name="connsiteY0" fmla="*/ 878 h 10000"/>
              <a:gd name="connsiteX1" fmla="*/ 1568 w 10000"/>
              <a:gd name="connsiteY1" fmla="*/ 9114 h 10000"/>
              <a:gd name="connsiteX2" fmla="*/ 10000 w 10000"/>
              <a:gd name="connsiteY2" fmla="*/ 9438 h 10000"/>
              <a:gd name="connsiteX3" fmla="*/ 299 w 10000"/>
              <a:gd name="connsiteY3" fmla="*/ 0 h 10000"/>
              <a:gd name="connsiteX4" fmla="*/ 0 w 10000"/>
              <a:gd name="connsiteY4" fmla="*/ 878 h 10000"/>
              <a:gd name="connsiteX0" fmla="*/ 0 w 10000"/>
              <a:gd name="connsiteY0" fmla="*/ 878 h 10000"/>
              <a:gd name="connsiteX1" fmla="*/ 1568 w 10000"/>
              <a:gd name="connsiteY1" fmla="*/ 9114 h 10000"/>
              <a:gd name="connsiteX2" fmla="*/ 10000 w 10000"/>
              <a:gd name="connsiteY2" fmla="*/ 9438 h 10000"/>
              <a:gd name="connsiteX3" fmla="*/ 299 w 10000"/>
              <a:gd name="connsiteY3" fmla="*/ 0 h 10000"/>
              <a:gd name="connsiteX4" fmla="*/ 0 w 10000"/>
              <a:gd name="connsiteY4" fmla="*/ 878 h 10000"/>
              <a:gd name="connsiteX0" fmla="*/ 0 w 10000"/>
              <a:gd name="connsiteY0" fmla="*/ 3621 h 12743"/>
              <a:gd name="connsiteX1" fmla="*/ 1568 w 10000"/>
              <a:gd name="connsiteY1" fmla="*/ 11857 h 12743"/>
              <a:gd name="connsiteX2" fmla="*/ 10000 w 10000"/>
              <a:gd name="connsiteY2" fmla="*/ 12181 h 12743"/>
              <a:gd name="connsiteX3" fmla="*/ 223 w 10000"/>
              <a:gd name="connsiteY3" fmla="*/ 0 h 12743"/>
              <a:gd name="connsiteX4" fmla="*/ 0 w 10000"/>
              <a:gd name="connsiteY4" fmla="*/ 3621 h 12743"/>
              <a:gd name="connsiteX0" fmla="*/ 0 w 9975"/>
              <a:gd name="connsiteY0" fmla="*/ 4071 h 12743"/>
              <a:gd name="connsiteX1" fmla="*/ 1543 w 9975"/>
              <a:gd name="connsiteY1" fmla="*/ 11857 h 12743"/>
              <a:gd name="connsiteX2" fmla="*/ 9975 w 9975"/>
              <a:gd name="connsiteY2" fmla="*/ 12181 h 12743"/>
              <a:gd name="connsiteX3" fmla="*/ 198 w 9975"/>
              <a:gd name="connsiteY3" fmla="*/ 0 h 12743"/>
              <a:gd name="connsiteX4" fmla="*/ 0 w 9975"/>
              <a:gd name="connsiteY4" fmla="*/ 4071 h 12743"/>
              <a:gd name="connsiteX0" fmla="*/ 0 w 10000"/>
              <a:gd name="connsiteY0" fmla="*/ 3195 h 10158"/>
              <a:gd name="connsiteX1" fmla="*/ 1564 w 10000"/>
              <a:gd name="connsiteY1" fmla="*/ 9623 h 10158"/>
              <a:gd name="connsiteX2" fmla="*/ 10000 w 10000"/>
              <a:gd name="connsiteY2" fmla="*/ 9559 h 10158"/>
              <a:gd name="connsiteX3" fmla="*/ 198 w 10000"/>
              <a:gd name="connsiteY3" fmla="*/ 0 h 10158"/>
              <a:gd name="connsiteX4" fmla="*/ 0 w 10000"/>
              <a:gd name="connsiteY4" fmla="*/ 3195 h 1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58">
                <a:moveTo>
                  <a:pt x="0" y="3195"/>
                </a:moveTo>
                <a:cubicBezTo>
                  <a:pt x="1468" y="8160"/>
                  <a:pt x="1171" y="7364"/>
                  <a:pt x="1564" y="9623"/>
                </a:cubicBezTo>
                <a:cubicBezTo>
                  <a:pt x="4053" y="10463"/>
                  <a:pt x="6106" y="10217"/>
                  <a:pt x="10000" y="9559"/>
                </a:cubicBezTo>
                <a:cubicBezTo>
                  <a:pt x="5956" y="7036"/>
                  <a:pt x="5102" y="6655"/>
                  <a:pt x="198" y="0"/>
                </a:cubicBezTo>
                <a:cubicBezTo>
                  <a:pt x="190" y="370"/>
                  <a:pt x="110" y="3058"/>
                  <a:pt x="0" y="3195"/>
                </a:cubicBez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5C6F506-D4B2-2F48-B517-CECE0BDE4622}"/>
              </a:ext>
            </a:extLst>
          </p:cNvPr>
          <p:cNvGrpSpPr/>
          <p:nvPr/>
        </p:nvGrpSpPr>
        <p:grpSpPr>
          <a:xfrm>
            <a:off x="6768233" y="3686981"/>
            <a:ext cx="4062542" cy="1287589"/>
            <a:chOff x="6006234" y="5127854"/>
            <a:chExt cx="4062542" cy="1287589"/>
          </a:xfrm>
        </p:grpSpPr>
        <p:sp>
          <p:nvSpPr>
            <p:cNvPr id="276" name="Rectangle 98">
              <a:extLst>
                <a:ext uri="{FF2B5EF4-FFF2-40B4-BE49-F238E27FC236}">
                  <a16:creationId xmlns:a16="http://schemas.microsoft.com/office/drawing/2014/main" id="{2054129D-824B-5344-8E0B-EABE75004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6234" y="5651006"/>
              <a:ext cx="3872057" cy="427037"/>
            </a:xfrm>
            <a:prstGeom prst="rect">
              <a:avLst/>
            </a:prstGeom>
            <a:solidFill>
              <a:srgbClr val="37CC99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cs typeface="Arial" charset="0"/>
              </a:endParaRPr>
            </a:p>
          </p:txBody>
        </p:sp>
        <p:sp>
          <p:nvSpPr>
            <p:cNvPr id="277" name="Text Box 97">
              <a:extLst>
                <a:ext uri="{FF2B5EF4-FFF2-40B4-BE49-F238E27FC236}">
                  <a16:creationId xmlns:a16="http://schemas.microsoft.com/office/drawing/2014/main" id="{503A90C1-9EFB-CE45-9EB5-0479988899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9923" y="5668446"/>
              <a:ext cx="155497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>
                  <a:latin typeface="+mn-lt"/>
                  <a:cs typeface="Arial" charset="0"/>
                </a:rPr>
                <a:t>R1 MAC addr</a:t>
              </a:r>
            </a:p>
          </p:txBody>
        </p:sp>
        <p:sp>
          <p:nvSpPr>
            <p:cNvPr id="278" name="Line 99">
              <a:extLst>
                <a:ext uri="{FF2B5EF4-FFF2-40B4-BE49-F238E27FC236}">
                  <a16:creationId xmlns:a16="http://schemas.microsoft.com/office/drawing/2014/main" id="{D942D462-67C1-CF41-A18D-5974FFBD2C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6909" y="5651006"/>
              <a:ext cx="0" cy="42862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279" name="Line 100">
              <a:extLst>
                <a:ext uri="{FF2B5EF4-FFF2-40B4-BE49-F238E27FC236}">
                  <a16:creationId xmlns:a16="http://schemas.microsoft.com/office/drawing/2014/main" id="{B8155F34-9B46-AD43-839C-595546281B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0909" y="5651006"/>
              <a:ext cx="0" cy="42862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280" name="Line 101">
              <a:extLst>
                <a:ext uri="{FF2B5EF4-FFF2-40B4-BE49-F238E27FC236}">
                  <a16:creationId xmlns:a16="http://schemas.microsoft.com/office/drawing/2014/main" id="{5ABC89EB-D0EA-1B43-B0FA-FCC2EA53E2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74909" y="5651006"/>
              <a:ext cx="0" cy="42862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282" name="Freeform 109">
              <a:extLst>
                <a:ext uri="{FF2B5EF4-FFF2-40B4-BE49-F238E27FC236}">
                  <a16:creationId xmlns:a16="http://schemas.microsoft.com/office/drawing/2014/main" id="{3AB1364D-3D42-A745-AD15-8892A9203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9259" y="5587506"/>
              <a:ext cx="76200" cy="180975"/>
            </a:xfrm>
            <a:custGeom>
              <a:avLst/>
              <a:gdLst>
                <a:gd name="T0" fmla="*/ 15 w 60"/>
                <a:gd name="T1" fmla="*/ 0 h 150"/>
                <a:gd name="T2" fmla="*/ 3 w 60"/>
                <a:gd name="T3" fmla="*/ 9 h 150"/>
                <a:gd name="T4" fmla="*/ 12 w 60"/>
                <a:gd name="T5" fmla="*/ 16 h 150"/>
                <a:gd name="T6" fmla="*/ 0 w 60"/>
                <a:gd name="T7" fmla="*/ 29 h 1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0" h="150">
                  <a:moveTo>
                    <a:pt x="60" y="0"/>
                  </a:moveTo>
                  <a:cubicBezTo>
                    <a:pt x="37" y="17"/>
                    <a:pt x="14" y="34"/>
                    <a:pt x="12" y="48"/>
                  </a:cubicBezTo>
                  <a:cubicBezTo>
                    <a:pt x="10" y="62"/>
                    <a:pt x="50" y="67"/>
                    <a:pt x="48" y="84"/>
                  </a:cubicBezTo>
                  <a:cubicBezTo>
                    <a:pt x="46" y="101"/>
                    <a:pt x="8" y="139"/>
                    <a:pt x="0" y="15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  <p:sp>
          <p:nvSpPr>
            <p:cNvPr id="283" name="Freeform 110">
              <a:extLst>
                <a:ext uri="{FF2B5EF4-FFF2-40B4-BE49-F238E27FC236}">
                  <a16:creationId xmlns:a16="http://schemas.microsoft.com/office/drawing/2014/main" id="{0FAF8692-1DCB-1749-9859-0620715A4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8634" y="5587506"/>
              <a:ext cx="76200" cy="180975"/>
            </a:xfrm>
            <a:custGeom>
              <a:avLst/>
              <a:gdLst>
                <a:gd name="T0" fmla="*/ 15 w 60"/>
                <a:gd name="T1" fmla="*/ 0 h 150"/>
                <a:gd name="T2" fmla="*/ 3 w 60"/>
                <a:gd name="T3" fmla="*/ 9 h 150"/>
                <a:gd name="T4" fmla="*/ 12 w 60"/>
                <a:gd name="T5" fmla="*/ 16 h 150"/>
                <a:gd name="T6" fmla="*/ 0 w 60"/>
                <a:gd name="T7" fmla="*/ 29 h 1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0" h="150">
                  <a:moveTo>
                    <a:pt x="60" y="0"/>
                  </a:moveTo>
                  <a:cubicBezTo>
                    <a:pt x="37" y="17"/>
                    <a:pt x="14" y="34"/>
                    <a:pt x="12" y="48"/>
                  </a:cubicBezTo>
                  <a:cubicBezTo>
                    <a:pt x="10" y="62"/>
                    <a:pt x="50" y="67"/>
                    <a:pt x="48" y="84"/>
                  </a:cubicBezTo>
                  <a:cubicBezTo>
                    <a:pt x="46" y="101"/>
                    <a:pt x="8" y="139"/>
                    <a:pt x="0" y="15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  <p:sp>
          <p:nvSpPr>
            <p:cNvPr id="285" name="Text Box 120">
              <a:extLst>
                <a:ext uri="{FF2B5EF4-FFF2-40B4-BE49-F238E27FC236}">
                  <a16:creationId xmlns:a16="http://schemas.microsoft.com/office/drawing/2014/main" id="{9306CA36-D876-0445-8578-5CD2708861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8654" y="6076889"/>
              <a:ext cx="142000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latin typeface="+mn-lt"/>
                  <a:cs typeface="Arial" charset="0"/>
                </a:rPr>
                <a:t>MAC dest addr</a:t>
              </a:r>
            </a:p>
          </p:txBody>
        </p:sp>
        <p:sp>
          <p:nvSpPr>
            <p:cNvPr id="286" name="Text Box 121">
              <a:extLst>
                <a:ext uri="{FF2B5EF4-FFF2-40B4-BE49-F238E27FC236}">
                  <a16:creationId xmlns:a16="http://schemas.microsoft.com/office/drawing/2014/main" id="{6F530F5A-E5CF-0A42-B630-34F70C712B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3604" y="6059588"/>
              <a:ext cx="161807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latin typeface="+mn-lt"/>
                  <a:cs typeface="Arial" charset="0"/>
                </a:rPr>
                <a:t>MAC source addr</a:t>
              </a:r>
            </a:p>
          </p:txBody>
        </p:sp>
        <p:sp>
          <p:nvSpPr>
            <p:cNvPr id="288" name="Text Box 123">
              <a:extLst>
                <a:ext uri="{FF2B5EF4-FFF2-40B4-BE49-F238E27FC236}">
                  <a16:creationId xmlns:a16="http://schemas.microsoft.com/office/drawing/2014/main" id="{44EC8747-7E4F-994A-BBDB-60F53B156C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55936" y="5127854"/>
              <a:ext cx="241284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i="1" dirty="0">
                  <a:latin typeface="+mn-lt"/>
                  <a:cs typeface="Arial" charset="0"/>
                </a:rPr>
                <a:t>802.</a:t>
              </a:r>
              <a:r>
                <a:rPr lang="en-US" sz="2000" i="1" dirty="0">
                  <a:solidFill>
                    <a:srgbClr val="C00000"/>
                  </a:solidFill>
                  <a:latin typeface="+mn-lt"/>
                  <a:cs typeface="Arial" charset="0"/>
                </a:rPr>
                <a:t>3 Ethernet </a:t>
              </a:r>
              <a:r>
                <a:rPr lang="en-US" sz="2000" i="1" dirty="0">
                  <a:latin typeface="+mn-lt"/>
                  <a:cs typeface="Arial" charset="0"/>
                </a:rPr>
                <a:t>frame</a:t>
              </a:r>
            </a:p>
          </p:txBody>
        </p:sp>
        <p:grpSp>
          <p:nvGrpSpPr>
            <p:cNvPr id="290" name="Group 106">
              <a:extLst>
                <a:ext uri="{FF2B5EF4-FFF2-40B4-BE49-F238E27FC236}">
                  <a16:creationId xmlns:a16="http://schemas.microsoft.com/office/drawing/2014/main" id="{50A4880A-F6B6-C848-8B6A-BA6069E263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79259" y="5984381"/>
              <a:ext cx="155575" cy="180975"/>
              <a:chOff x="1308" y="3186"/>
              <a:chExt cx="98" cy="114"/>
            </a:xfrm>
          </p:grpSpPr>
          <p:sp>
            <p:nvSpPr>
              <p:cNvPr id="301" name="Freeform 103">
                <a:extLst>
                  <a:ext uri="{FF2B5EF4-FFF2-40B4-BE49-F238E27FC236}">
                    <a16:creationId xmlns:a16="http://schemas.microsoft.com/office/drawing/2014/main" id="{E674A07B-5999-F04A-8DAF-6D062B87B2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302" name="Freeform 104">
                <a:extLst>
                  <a:ext uri="{FF2B5EF4-FFF2-40B4-BE49-F238E27FC236}">
                    <a16:creationId xmlns:a16="http://schemas.microsoft.com/office/drawing/2014/main" id="{E747EB20-D4B2-C24D-AE0D-70BF4BDC4B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sp>
          <p:nvSpPr>
            <p:cNvPr id="292" name="Rectangle 108">
              <a:extLst>
                <a:ext uri="{FF2B5EF4-FFF2-40B4-BE49-F238E27FC236}">
                  <a16:creationId xmlns:a16="http://schemas.microsoft.com/office/drawing/2014/main" id="{DE6CFC50-D52A-C14C-9CED-A1B31DA76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939" y="5660497"/>
              <a:ext cx="98425" cy="45719"/>
            </a:xfrm>
            <a:prstGeom prst="rect">
              <a:avLst/>
            </a:prstGeom>
            <a:solidFill>
              <a:srgbClr val="37CC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cs typeface="Arial" charset="0"/>
              </a:endParaRPr>
            </a:p>
          </p:txBody>
        </p:sp>
        <p:grpSp>
          <p:nvGrpSpPr>
            <p:cNvPr id="293" name="Group 111">
              <a:extLst>
                <a:ext uri="{FF2B5EF4-FFF2-40B4-BE49-F238E27FC236}">
                  <a16:creationId xmlns:a16="http://schemas.microsoft.com/office/drawing/2014/main" id="{693E5EF3-D758-FD49-92AB-8D7115C68D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38539" y="5595092"/>
              <a:ext cx="155575" cy="180975"/>
              <a:chOff x="1308" y="3186"/>
              <a:chExt cx="98" cy="114"/>
            </a:xfrm>
          </p:grpSpPr>
          <p:sp>
            <p:nvSpPr>
              <p:cNvPr id="299" name="Freeform 113">
                <a:extLst>
                  <a:ext uri="{FF2B5EF4-FFF2-40B4-BE49-F238E27FC236}">
                    <a16:creationId xmlns:a16="http://schemas.microsoft.com/office/drawing/2014/main" id="{4FA8A3B1-9397-EB4B-A890-1C5784F2F8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300" name="Freeform 114">
                <a:extLst>
                  <a:ext uri="{FF2B5EF4-FFF2-40B4-BE49-F238E27FC236}">
                    <a16:creationId xmlns:a16="http://schemas.microsoft.com/office/drawing/2014/main" id="{CB4B9DC2-5FF6-0F4E-872C-579E8A0E2D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grpSp>
          <p:nvGrpSpPr>
            <p:cNvPr id="294" name="Group 116">
              <a:extLst>
                <a:ext uri="{FF2B5EF4-FFF2-40B4-BE49-F238E27FC236}">
                  <a16:creationId xmlns:a16="http://schemas.microsoft.com/office/drawing/2014/main" id="{6E743344-CBA3-A94A-85D7-5A2C4050B9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48064" y="5995142"/>
              <a:ext cx="155575" cy="180975"/>
              <a:chOff x="1308" y="3186"/>
              <a:chExt cx="98" cy="114"/>
            </a:xfrm>
          </p:grpSpPr>
          <p:sp>
            <p:nvSpPr>
              <p:cNvPr id="297" name="Freeform 118">
                <a:extLst>
                  <a:ext uri="{FF2B5EF4-FFF2-40B4-BE49-F238E27FC236}">
                    <a16:creationId xmlns:a16="http://schemas.microsoft.com/office/drawing/2014/main" id="{FB7C593C-D274-8E48-B89D-13D998D449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98" name="Freeform 119">
                <a:extLst>
                  <a:ext uri="{FF2B5EF4-FFF2-40B4-BE49-F238E27FC236}">
                    <a16:creationId xmlns:a16="http://schemas.microsoft.com/office/drawing/2014/main" id="{8D2EC2B4-3A1C-1D4D-85C2-9A5DF63C53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sp>
          <p:nvSpPr>
            <p:cNvPr id="296" name="Text Box 97">
              <a:extLst>
                <a:ext uri="{FF2B5EF4-FFF2-40B4-BE49-F238E27FC236}">
                  <a16:creationId xmlns:a16="http://schemas.microsoft.com/office/drawing/2014/main" id="{E3F43EF0-B1BC-BD4D-A49F-AB61AEBECC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2294" y="5666851"/>
              <a:ext cx="157581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>
                  <a:latin typeface="+mn-lt"/>
                  <a:cs typeface="Arial" charset="0"/>
                </a:rPr>
                <a:t>H2 MAC addr</a:t>
              </a:r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3CA38E7A-FC0F-6C42-8DD4-233196E59530}"/>
              </a:ext>
            </a:extLst>
          </p:cNvPr>
          <p:cNvGrpSpPr/>
          <p:nvPr/>
        </p:nvGrpSpPr>
        <p:grpSpPr>
          <a:xfrm>
            <a:off x="5698628" y="2762261"/>
            <a:ext cx="780829" cy="768052"/>
            <a:chOff x="2503903" y="2308065"/>
            <a:chExt cx="780829" cy="768052"/>
          </a:xfrm>
        </p:grpSpPr>
        <p:grpSp>
          <p:nvGrpSpPr>
            <p:cNvPr id="268" name="Group 201">
              <a:extLst>
                <a:ext uri="{FF2B5EF4-FFF2-40B4-BE49-F238E27FC236}">
                  <a16:creationId xmlns:a16="http://schemas.microsoft.com/office/drawing/2014/main" id="{C8F461B9-B587-5B42-A071-B814C48517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2121" y="2510967"/>
              <a:ext cx="409575" cy="565150"/>
              <a:chOff x="375561" y="297711"/>
              <a:chExt cx="1252683" cy="2138362"/>
            </a:xfrm>
          </p:grpSpPr>
          <p:sp>
            <p:nvSpPr>
              <p:cNvPr id="270" name="Freeform 269">
                <a:extLst>
                  <a:ext uri="{FF2B5EF4-FFF2-40B4-BE49-F238E27FC236}">
                    <a16:creationId xmlns:a16="http://schemas.microsoft.com/office/drawing/2014/main" id="{7677FA0C-FC02-EC40-8C41-900467A289CC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71" name="Freeform 270">
                <a:extLst>
                  <a:ext uri="{FF2B5EF4-FFF2-40B4-BE49-F238E27FC236}">
                    <a16:creationId xmlns:a16="http://schemas.microsoft.com/office/drawing/2014/main" id="{81413985-B0EB-8C49-979D-3E27D22DC910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8196084B-5FBD-5D4C-BD9B-EFB4F3348461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69" name="Right Arrow 268">
              <a:extLst>
                <a:ext uri="{FF2B5EF4-FFF2-40B4-BE49-F238E27FC236}">
                  <a16:creationId xmlns:a16="http://schemas.microsoft.com/office/drawing/2014/main" id="{A10FF69E-EA7D-3C46-9A1C-E99FF9395C03}"/>
                </a:ext>
              </a:extLst>
            </p:cNvPr>
            <p:cNvSpPr/>
            <p:nvPr/>
          </p:nvSpPr>
          <p:spPr>
            <a:xfrm>
              <a:off x="2503903" y="2308065"/>
              <a:ext cx="780829" cy="190500"/>
            </a:xfrm>
            <a:prstGeom prst="rightArrow">
              <a:avLst/>
            </a:prstGeom>
            <a:gradFill flip="none" rotWithShape="1">
              <a:gsLst>
                <a:gs pos="0">
                  <a:schemeClr val="bg1">
                    <a:alpha val="48000"/>
                  </a:schemeClr>
                </a:gs>
                <a:gs pos="100000">
                  <a:srgbClr val="01119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875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802.11 frame: addressing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876EB89-DE31-9F4D-9B79-C314F4806345}"/>
              </a:ext>
            </a:extLst>
          </p:cNvPr>
          <p:cNvGrpSpPr/>
          <p:nvPr/>
        </p:nvGrpSpPr>
        <p:grpSpPr>
          <a:xfrm>
            <a:off x="2193926" y="2445464"/>
            <a:ext cx="7481098" cy="403388"/>
            <a:chOff x="2290908" y="1240118"/>
            <a:chExt cx="7481098" cy="403388"/>
          </a:xfrm>
        </p:grpSpPr>
        <p:sp>
          <p:nvSpPr>
            <p:cNvPr id="124" name="Text Box 12">
              <a:extLst>
                <a:ext uri="{FF2B5EF4-FFF2-40B4-BE49-F238E27FC236}">
                  <a16:creationId xmlns:a16="http://schemas.microsoft.com/office/drawing/2014/main" id="{EB802AA9-5C9F-1F41-8DAA-4DADB50C31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908" y="1240482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2</a:t>
              </a:r>
            </a:p>
          </p:txBody>
        </p:sp>
        <p:sp>
          <p:nvSpPr>
            <p:cNvPr id="125" name="Text Box 13">
              <a:extLst>
                <a:ext uri="{FF2B5EF4-FFF2-40B4-BE49-F238E27FC236}">
                  <a16:creationId xmlns:a16="http://schemas.microsoft.com/office/drawing/2014/main" id="{976031FD-0DE5-5B4A-80BD-BD79CEF9AE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2908" y="1240482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2</a:t>
              </a:r>
            </a:p>
          </p:txBody>
        </p:sp>
        <p:sp>
          <p:nvSpPr>
            <p:cNvPr id="126" name="Text Box 14">
              <a:extLst>
                <a:ext uri="{FF2B5EF4-FFF2-40B4-BE49-F238E27FC236}">
                  <a16:creationId xmlns:a16="http://schemas.microsoft.com/office/drawing/2014/main" id="{FC24CF30-0DB1-DC4B-A5A5-09191098D4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7308" y="1240482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6</a:t>
              </a:r>
            </a:p>
          </p:txBody>
        </p:sp>
        <p:sp>
          <p:nvSpPr>
            <p:cNvPr id="127" name="Text Box 15">
              <a:extLst>
                <a:ext uri="{FF2B5EF4-FFF2-40B4-BE49-F238E27FC236}">
                  <a16:creationId xmlns:a16="http://schemas.microsoft.com/office/drawing/2014/main" id="{061DB4A9-0D08-7F4F-A90E-91ADB310D4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308" y="1240482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6</a:t>
              </a:r>
            </a:p>
          </p:txBody>
        </p:sp>
        <p:sp>
          <p:nvSpPr>
            <p:cNvPr id="128" name="Text Box 16">
              <a:extLst>
                <a:ext uri="{FF2B5EF4-FFF2-40B4-BE49-F238E27FC236}">
                  <a16:creationId xmlns:a16="http://schemas.microsoft.com/office/drawing/2014/main" id="{2D692E38-D5F5-884C-8D26-3DC54A227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7508" y="1240482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6</a:t>
              </a:r>
            </a:p>
          </p:txBody>
        </p:sp>
        <p:sp>
          <p:nvSpPr>
            <p:cNvPr id="129" name="Text Box 17">
              <a:extLst>
                <a:ext uri="{FF2B5EF4-FFF2-40B4-BE49-F238E27FC236}">
                  <a16:creationId xmlns:a16="http://schemas.microsoft.com/office/drawing/2014/main" id="{2E76FE38-B6C0-E94A-A8BE-2F6C0BAB01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708" y="1240482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2</a:t>
              </a:r>
            </a:p>
          </p:txBody>
        </p:sp>
        <p:sp>
          <p:nvSpPr>
            <p:cNvPr id="130" name="Text Box 18">
              <a:extLst>
                <a:ext uri="{FF2B5EF4-FFF2-40B4-BE49-F238E27FC236}">
                  <a16:creationId xmlns:a16="http://schemas.microsoft.com/office/drawing/2014/main" id="{32F7DF4E-4B6B-D24E-83B6-A373752348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51796" y="1243396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6</a:t>
              </a:r>
            </a:p>
          </p:txBody>
        </p:sp>
        <p:sp>
          <p:nvSpPr>
            <p:cNvPr id="131" name="Text Box 19">
              <a:extLst>
                <a:ext uri="{FF2B5EF4-FFF2-40B4-BE49-F238E27FC236}">
                  <a16:creationId xmlns:a16="http://schemas.microsoft.com/office/drawing/2014/main" id="{388E12FB-1C38-A247-889D-979C816404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9708" y="1240482"/>
              <a:ext cx="102784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0 - 2312</a:t>
              </a:r>
            </a:p>
          </p:txBody>
        </p:sp>
        <p:sp>
          <p:nvSpPr>
            <p:cNvPr id="132" name="Text Box 20">
              <a:extLst>
                <a:ext uri="{FF2B5EF4-FFF2-40B4-BE49-F238E27FC236}">
                  <a16:creationId xmlns:a16="http://schemas.microsoft.com/office/drawing/2014/main" id="{18BB5749-AEFF-2549-A25A-F61CA6314E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57496" y="1240118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2BF75EA-252E-EC4E-9450-4659C118C568}"/>
              </a:ext>
            </a:extLst>
          </p:cNvPr>
          <p:cNvGrpSpPr/>
          <p:nvPr/>
        </p:nvGrpSpPr>
        <p:grpSpPr>
          <a:xfrm>
            <a:off x="1842654" y="2807276"/>
            <a:ext cx="8130594" cy="854364"/>
            <a:chOff x="1939636" y="1546513"/>
            <a:chExt cx="8130594" cy="85436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AF74D66-AC0A-4948-956A-137D269B89FE}"/>
                </a:ext>
              </a:extLst>
            </p:cNvPr>
            <p:cNvGrpSpPr/>
            <p:nvPr/>
          </p:nvGrpSpPr>
          <p:grpSpPr>
            <a:xfrm>
              <a:off x="1939636" y="1546513"/>
              <a:ext cx="8091055" cy="854364"/>
              <a:chOff x="1981199" y="2322368"/>
              <a:chExt cx="8091055" cy="85436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5229BFC-8C9D-5341-AFF9-493C1C33ECA0}"/>
                  </a:ext>
                </a:extLst>
              </p:cNvPr>
              <p:cNvSpPr/>
              <p:nvPr/>
            </p:nvSpPr>
            <p:spPr>
              <a:xfrm>
                <a:off x="1981199" y="2369127"/>
                <a:ext cx="8091055" cy="748146"/>
              </a:xfrm>
              <a:prstGeom prst="rect">
                <a:avLst/>
              </a:prstGeom>
              <a:solidFill>
                <a:srgbClr val="37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767F13F-1490-C040-9619-96164A9D583F}"/>
                  </a:ext>
                </a:extLst>
              </p:cNvPr>
              <p:cNvCxnSpPr/>
              <p:nvPr/>
            </p:nvCxnSpPr>
            <p:spPr>
              <a:xfrm>
                <a:off x="2826327" y="2341418"/>
                <a:ext cx="0" cy="80356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6AA45C04-3EEC-A54A-B447-129E48EA93A7}"/>
                  </a:ext>
                </a:extLst>
              </p:cNvPr>
              <p:cNvCxnSpPr/>
              <p:nvPr/>
            </p:nvCxnSpPr>
            <p:spPr>
              <a:xfrm>
                <a:off x="3674052" y="2369993"/>
                <a:ext cx="0" cy="80356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930F2417-8AA1-B34D-BAED-58697FAA172F}"/>
                  </a:ext>
                </a:extLst>
              </p:cNvPr>
              <p:cNvCxnSpPr/>
              <p:nvPr/>
            </p:nvCxnSpPr>
            <p:spPr>
              <a:xfrm>
                <a:off x="4515427" y="2373168"/>
                <a:ext cx="0" cy="80356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68036314-22EF-A546-8B34-64A33BD2787D}"/>
                  </a:ext>
                </a:extLst>
              </p:cNvPr>
              <p:cNvCxnSpPr/>
              <p:nvPr/>
            </p:nvCxnSpPr>
            <p:spPr>
              <a:xfrm>
                <a:off x="5347277" y="2360468"/>
                <a:ext cx="0" cy="80356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E34173DD-F5BD-B547-999E-4FA4E0302BE7}"/>
                  </a:ext>
                </a:extLst>
              </p:cNvPr>
              <p:cNvCxnSpPr/>
              <p:nvPr/>
            </p:nvCxnSpPr>
            <p:spPr>
              <a:xfrm>
                <a:off x="6185477" y="2347768"/>
                <a:ext cx="0" cy="80356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2CC004E3-DD67-494B-96F9-992882A2BB95}"/>
                  </a:ext>
                </a:extLst>
              </p:cNvPr>
              <p:cNvCxnSpPr/>
              <p:nvPr/>
            </p:nvCxnSpPr>
            <p:spPr>
              <a:xfrm>
                <a:off x="7023677" y="2335068"/>
                <a:ext cx="0" cy="80356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BEC4A59E-2798-E14B-8864-897D2A4077AB}"/>
                  </a:ext>
                </a:extLst>
              </p:cNvPr>
              <p:cNvCxnSpPr/>
              <p:nvPr/>
            </p:nvCxnSpPr>
            <p:spPr>
              <a:xfrm>
                <a:off x="7861877" y="2322368"/>
                <a:ext cx="0" cy="80356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55D32E6D-CD0F-B947-BECB-0BB4432C2069}"/>
                  </a:ext>
                </a:extLst>
              </p:cNvPr>
              <p:cNvCxnSpPr/>
              <p:nvPr/>
            </p:nvCxnSpPr>
            <p:spPr>
              <a:xfrm>
                <a:off x="9236652" y="2369993"/>
                <a:ext cx="0" cy="80356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Rectangle 3">
              <a:extLst>
                <a:ext uri="{FF2B5EF4-FFF2-40B4-BE49-F238E27FC236}">
                  <a16:creationId xmlns:a16="http://schemas.microsoft.com/office/drawing/2014/main" id="{19FB91BB-3917-6C4C-A950-F94A76A4F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3485" y="1672504"/>
              <a:ext cx="838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frame</a:t>
              </a:r>
            </a:p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control</a:t>
              </a:r>
            </a:p>
          </p:txBody>
        </p:sp>
        <p:sp>
          <p:nvSpPr>
            <p:cNvPr id="116" name="Rectangle 4">
              <a:extLst>
                <a:ext uri="{FF2B5EF4-FFF2-40B4-BE49-F238E27FC236}">
                  <a16:creationId xmlns:a16="http://schemas.microsoft.com/office/drawing/2014/main" id="{F3F7D97F-8B3D-E248-8ED4-6A7E4027C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3520" y="1672504"/>
              <a:ext cx="838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duration</a:t>
              </a:r>
            </a:p>
          </p:txBody>
        </p:sp>
        <p:sp>
          <p:nvSpPr>
            <p:cNvPr id="117" name="Rectangle 5">
              <a:extLst>
                <a:ext uri="{FF2B5EF4-FFF2-40B4-BE49-F238E27FC236}">
                  <a16:creationId xmlns:a16="http://schemas.microsoft.com/office/drawing/2014/main" id="{91218FF9-7C58-A646-B5C2-DE83E6B62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9430" y="1672504"/>
              <a:ext cx="838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address</a:t>
              </a:r>
            </a:p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1</a:t>
              </a:r>
            </a:p>
          </p:txBody>
        </p:sp>
        <p:sp>
          <p:nvSpPr>
            <p:cNvPr id="118" name="Rectangle 6">
              <a:extLst>
                <a:ext uri="{FF2B5EF4-FFF2-40B4-BE49-F238E27FC236}">
                  <a16:creationId xmlns:a16="http://schemas.microsoft.com/office/drawing/2014/main" id="{D7D7633B-DBB6-0847-9C11-53C1398BA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7630" y="1672504"/>
              <a:ext cx="838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address</a:t>
              </a:r>
            </a:p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2</a:t>
              </a:r>
            </a:p>
          </p:txBody>
        </p:sp>
        <p:sp>
          <p:nvSpPr>
            <p:cNvPr id="119" name="Rectangle 7">
              <a:extLst>
                <a:ext uri="{FF2B5EF4-FFF2-40B4-BE49-F238E27FC236}">
                  <a16:creationId xmlns:a16="http://schemas.microsoft.com/office/drawing/2014/main" id="{E39443BA-2E24-114F-85CB-5CA6A7DF1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2230" y="1672504"/>
              <a:ext cx="838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address</a:t>
              </a:r>
            </a:p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4</a:t>
              </a:r>
            </a:p>
          </p:txBody>
        </p:sp>
        <p:sp>
          <p:nvSpPr>
            <p:cNvPr id="120" name="Rectangle 8">
              <a:extLst>
                <a:ext uri="{FF2B5EF4-FFF2-40B4-BE49-F238E27FC236}">
                  <a16:creationId xmlns:a16="http://schemas.microsoft.com/office/drawing/2014/main" id="{5B42CCAD-488D-4840-9DA3-9D221E25A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5830" y="1672504"/>
              <a:ext cx="838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address</a:t>
              </a:r>
            </a:p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3</a:t>
              </a:r>
            </a:p>
          </p:txBody>
        </p:sp>
        <p:sp>
          <p:nvSpPr>
            <p:cNvPr id="121" name="Rectangle 9">
              <a:extLst>
                <a:ext uri="{FF2B5EF4-FFF2-40B4-BE49-F238E27FC236}">
                  <a16:creationId xmlns:a16="http://schemas.microsoft.com/office/drawing/2014/main" id="{5ABA6D97-54D1-3B48-8E35-4BD2C716F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4030" y="1672504"/>
              <a:ext cx="838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22" name="Rectangle 10">
              <a:extLst>
                <a:ext uri="{FF2B5EF4-FFF2-40B4-BE49-F238E27FC236}">
                  <a16:creationId xmlns:a16="http://schemas.microsoft.com/office/drawing/2014/main" id="{B26FE9E4-8E06-0D45-A2FC-D385D56A7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0430" y="1672504"/>
              <a:ext cx="1371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payload</a:t>
              </a:r>
            </a:p>
          </p:txBody>
        </p:sp>
        <p:sp>
          <p:nvSpPr>
            <p:cNvPr id="123" name="Rectangle 11">
              <a:extLst>
                <a:ext uri="{FF2B5EF4-FFF2-40B4-BE49-F238E27FC236}">
                  <a16:creationId xmlns:a16="http://schemas.microsoft.com/office/drawing/2014/main" id="{99410C58-51A8-2F4C-AAF8-53D3A0A09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2030" y="1672504"/>
              <a:ext cx="838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CRC</a:t>
              </a:r>
            </a:p>
          </p:txBody>
        </p:sp>
        <p:sp>
          <p:nvSpPr>
            <p:cNvPr id="133" name="Text Box 21">
              <a:extLst>
                <a:ext uri="{FF2B5EF4-FFF2-40B4-BE49-F238E27FC236}">
                  <a16:creationId xmlns:a16="http://schemas.microsoft.com/office/drawing/2014/main" id="{42BF6590-B2B6-1548-BA6F-9A4B4FEF9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992" y="1705119"/>
              <a:ext cx="857927" cy="541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ＭＳ Ｐゴシック" charset="0"/>
                </a:rPr>
                <a:t>seq</a:t>
              </a:r>
            </a:p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ＭＳ Ｐゴシック" charset="0"/>
                </a:rPr>
                <a:t>control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6481F62-6A16-EA44-8755-766D3E98624A}"/>
              </a:ext>
            </a:extLst>
          </p:cNvPr>
          <p:cNvGrpSpPr/>
          <p:nvPr/>
        </p:nvGrpSpPr>
        <p:grpSpPr>
          <a:xfrm>
            <a:off x="2700050" y="1584472"/>
            <a:ext cx="3120341" cy="1172583"/>
            <a:chOff x="2700050" y="1584472"/>
            <a:chExt cx="3120341" cy="1172583"/>
          </a:xfrm>
        </p:grpSpPr>
        <p:sp>
          <p:nvSpPr>
            <p:cNvPr id="97" name="Text Box 49">
              <a:extLst>
                <a:ext uri="{FF2B5EF4-FFF2-40B4-BE49-F238E27FC236}">
                  <a16:creationId xmlns:a16="http://schemas.microsoft.com/office/drawing/2014/main" id="{466552B5-10BD-034F-BE84-61973FDE6F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0050" y="1584472"/>
              <a:ext cx="3120341" cy="617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  <a:defRPr/>
              </a:pPr>
              <a:r>
                <a:rPr lang="en-US" sz="2000" dirty="0">
                  <a:latin typeface="+mn-lt"/>
                  <a:cs typeface="Arial" charset="0"/>
                </a:rPr>
                <a:t>duration of reserved 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en-US" sz="2000" dirty="0">
                  <a:latin typeface="+mn-lt"/>
                  <a:cs typeface="Arial" charset="0"/>
                </a:rPr>
                <a:t>transmission time (RTS/CTS)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2E4A699-96FE-A54C-83F0-23EFCCB12912}"/>
                </a:ext>
              </a:extLst>
            </p:cNvPr>
            <p:cNvCxnSpPr>
              <a:cxnSpLocks/>
            </p:cNvCxnSpPr>
            <p:nvPr/>
          </p:nvCxnSpPr>
          <p:spPr>
            <a:xfrm>
              <a:off x="2826327" y="2133600"/>
              <a:ext cx="0" cy="6234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E66252-5813-E043-BE6E-1062BD068D6D}"/>
              </a:ext>
            </a:extLst>
          </p:cNvPr>
          <p:cNvGrpSpPr/>
          <p:nvPr/>
        </p:nvGrpSpPr>
        <p:grpSpPr>
          <a:xfrm>
            <a:off x="6050830" y="1584904"/>
            <a:ext cx="3938298" cy="1186006"/>
            <a:chOff x="6050830" y="1584904"/>
            <a:chExt cx="3938298" cy="1186006"/>
          </a:xfrm>
        </p:grpSpPr>
        <p:sp>
          <p:nvSpPr>
            <p:cNvPr id="99" name="Text Box 51">
              <a:extLst>
                <a:ext uri="{FF2B5EF4-FFF2-40B4-BE49-F238E27FC236}">
                  <a16:creationId xmlns:a16="http://schemas.microsoft.com/office/drawing/2014/main" id="{1806EBB6-EA72-2242-848C-6ACE6989A1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0830" y="1584904"/>
              <a:ext cx="3938298" cy="617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  <a:defRPr/>
              </a:pPr>
              <a:r>
                <a:rPr lang="en-US" sz="2000" dirty="0">
                  <a:latin typeface="+mn-lt"/>
                  <a:cs typeface="Arial" charset="0"/>
                </a:rPr>
                <a:t>frame sequence # (for reliable data transfer)</a:t>
              </a: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09823E0-05D7-C643-9172-A5A4EF953A3C}"/>
                </a:ext>
              </a:extLst>
            </p:cNvPr>
            <p:cNvCxnSpPr>
              <a:cxnSpLocks/>
            </p:cNvCxnSpPr>
            <p:nvPr/>
          </p:nvCxnSpPr>
          <p:spPr>
            <a:xfrm>
              <a:off x="6179127" y="2147455"/>
              <a:ext cx="0" cy="6234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23C239E-B80C-764B-8459-185695EFB5C4}"/>
              </a:ext>
            </a:extLst>
          </p:cNvPr>
          <p:cNvGrpSpPr/>
          <p:nvPr/>
        </p:nvGrpSpPr>
        <p:grpSpPr>
          <a:xfrm>
            <a:off x="1731386" y="3602038"/>
            <a:ext cx="8562541" cy="1852978"/>
            <a:chOff x="1731386" y="3602038"/>
            <a:chExt cx="8562541" cy="1852978"/>
          </a:xfrm>
        </p:grpSpPr>
        <p:sp>
          <p:nvSpPr>
            <p:cNvPr id="92" name="Freeform 47">
              <a:extLst>
                <a:ext uri="{FF2B5EF4-FFF2-40B4-BE49-F238E27FC236}">
                  <a16:creationId xmlns:a16="http://schemas.microsoft.com/office/drawing/2014/main" id="{CEF30CE9-5F52-B34B-917D-7F82AB5D0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6395" y="3602038"/>
              <a:ext cx="8503916" cy="1054105"/>
            </a:xfrm>
            <a:custGeom>
              <a:avLst/>
              <a:gdLst>
                <a:gd name="T0" fmla="*/ 2147483647 w 5489"/>
                <a:gd name="T1" fmla="*/ 0 h 672"/>
                <a:gd name="T2" fmla="*/ 0 w 5489"/>
                <a:gd name="T3" fmla="*/ 2147483647 h 672"/>
                <a:gd name="T4" fmla="*/ 2147483647 w 5489"/>
                <a:gd name="T5" fmla="*/ 2147483647 h 672"/>
                <a:gd name="T6" fmla="*/ 2147483647 w 5489"/>
                <a:gd name="T7" fmla="*/ 0 h 672"/>
                <a:gd name="T8" fmla="*/ 2147483647 w 5489"/>
                <a:gd name="T9" fmla="*/ 0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117 w 9823"/>
                <a:gd name="connsiteY0" fmla="*/ 0 h 10000"/>
                <a:gd name="connsiteX1" fmla="*/ 0 w 9823"/>
                <a:gd name="connsiteY1" fmla="*/ 9881 h 10000"/>
                <a:gd name="connsiteX2" fmla="*/ 9823 w 9823"/>
                <a:gd name="connsiteY2" fmla="*/ 10000 h 10000"/>
                <a:gd name="connsiteX3" fmla="*/ 1064 w 9823"/>
                <a:gd name="connsiteY3" fmla="*/ 0 h 10000"/>
                <a:gd name="connsiteX4" fmla="*/ 117 w 9823"/>
                <a:gd name="connsiteY4" fmla="*/ 0 h 10000"/>
                <a:gd name="connsiteX0" fmla="*/ 119 w 10000"/>
                <a:gd name="connsiteY0" fmla="*/ 0 h 10000"/>
                <a:gd name="connsiteX1" fmla="*/ 0 w 10000"/>
                <a:gd name="connsiteY1" fmla="*/ 9881 h 10000"/>
                <a:gd name="connsiteX2" fmla="*/ 10000 w 10000"/>
                <a:gd name="connsiteY2" fmla="*/ 10000 h 10000"/>
                <a:gd name="connsiteX3" fmla="*/ 1083 w 10000"/>
                <a:gd name="connsiteY3" fmla="*/ 0 h 10000"/>
                <a:gd name="connsiteX4" fmla="*/ 119 w 10000"/>
                <a:gd name="connsiteY4" fmla="*/ 0 h 10000"/>
                <a:gd name="connsiteX0" fmla="*/ 119 w 10000"/>
                <a:gd name="connsiteY0" fmla="*/ 0 h 10000"/>
                <a:gd name="connsiteX1" fmla="*/ 0 w 10000"/>
                <a:gd name="connsiteY1" fmla="*/ 9881 h 10000"/>
                <a:gd name="connsiteX2" fmla="*/ 10000 w 10000"/>
                <a:gd name="connsiteY2" fmla="*/ 10000 h 10000"/>
                <a:gd name="connsiteX3" fmla="*/ 1083 w 10000"/>
                <a:gd name="connsiteY3" fmla="*/ 0 h 10000"/>
                <a:gd name="connsiteX4" fmla="*/ 119 w 10000"/>
                <a:gd name="connsiteY4" fmla="*/ 0 h 10000"/>
                <a:gd name="connsiteX0" fmla="*/ 119 w 10000"/>
                <a:gd name="connsiteY0" fmla="*/ 0 h 10390"/>
                <a:gd name="connsiteX1" fmla="*/ 0 w 10000"/>
                <a:gd name="connsiteY1" fmla="*/ 9881 h 10390"/>
                <a:gd name="connsiteX2" fmla="*/ 10000 w 10000"/>
                <a:gd name="connsiteY2" fmla="*/ 10390 h 10390"/>
                <a:gd name="connsiteX3" fmla="*/ 1083 w 10000"/>
                <a:gd name="connsiteY3" fmla="*/ 0 h 10390"/>
                <a:gd name="connsiteX4" fmla="*/ 119 w 10000"/>
                <a:gd name="connsiteY4" fmla="*/ 0 h 10390"/>
                <a:gd name="connsiteX0" fmla="*/ 119 w 10000"/>
                <a:gd name="connsiteY0" fmla="*/ 0 h 10390"/>
                <a:gd name="connsiteX1" fmla="*/ 0 w 10000"/>
                <a:gd name="connsiteY1" fmla="*/ 9881 h 10390"/>
                <a:gd name="connsiteX2" fmla="*/ 10000 w 10000"/>
                <a:gd name="connsiteY2" fmla="*/ 10390 h 10390"/>
                <a:gd name="connsiteX3" fmla="*/ 1083 w 10000"/>
                <a:gd name="connsiteY3" fmla="*/ 0 h 10390"/>
                <a:gd name="connsiteX4" fmla="*/ 119 w 10000"/>
                <a:gd name="connsiteY4" fmla="*/ 0 h 10390"/>
                <a:gd name="connsiteX0" fmla="*/ 119 w 9935"/>
                <a:gd name="connsiteY0" fmla="*/ 0 h 9881"/>
                <a:gd name="connsiteX1" fmla="*/ 0 w 9935"/>
                <a:gd name="connsiteY1" fmla="*/ 9881 h 9881"/>
                <a:gd name="connsiteX2" fmla="*/ 9935 w 9935"/>
                <a:gd name="connsiteY2" fmla="*/ 9741 h 9881"/>
                <a:gd name="connsiteX3" fmla="*/ 1083 w 9935"/>
                <a:gd name="connsiteY3" fmla="*/ 0 h 9881"/>
                <a:gd name="connsiteX4" fmla="*/ 119 w 9935"/>
                <a:gd name="connsiteY4" fmla="*/ 0 h 9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5" h="9881">
                  <a:moveTo>
                    <a:pt x="119" y="0"/>
                  </a:moveTo>
                  <a:cubicBezTo>
                    <a:pt x="176" y="5632"/>
                    <a:pt x="105" y="6587"/>
                    <a:pt x="0" y="9881"/>
                  </a:cubicBezTo>
                  <a:lnTo>
                    <a:pt x="9935" y="9741"/>
                  </a:lnTo>
                  <a:cubicBezTo>
                    <a:pt x="5001" y="7179"/>
                    <a:pt x="1810" y="6071"/>
                    <a:pt x="1083" y="0"/>
                  </a:cubicBezTo>
                  <a:lnTo>
                    <a:pt x="119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1" name="Text Box 35">
              <a:extLst>
                <a:ext uri="{FF2B5EF4-FFF2-40B4-BE49-F238E27FC236}">
                  <a16:creationId xmlns:a16="http://schemas.microsoft.com/office/drawing/2014/main" id="{53FD5931-3A00-834B-92F9-42D38A57CB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420" y="4306888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82" name="Text Box 36">
              <a:extLst>
                <a:ext uri="{FF2B5EF4-FFF2-40B4-BE49-F238E27FC236}">
                  <a16:creationId xmlns:a16="http://schemas.microsoft.com/office/drawing/2014/main" id="{EC678FA1-C5C0-6C47-843B-4CA7E0159E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3545" y="4311650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83" name="Text Box 37">
              <a:extLst>
                <a:ext uri="{FF2B5EF4-FFF2-40B4-BE49-F238E27FC236}">
                  <a16:creationId xmlns:a16="http://schemas.microsoft.com/office/drawing/2014/main" id="{73CD0239-48E1-BA4E-8364-EEDAE67E75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1295" y="4308475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84" name="Text Box 38">
              <a:extLst>
                <a:ext uri="{FF2B5EF4-FFF2-40B4-BE49-F238E27FC236}">
                  <a16:creationId xmlns:a16="http://schemas.microsoft.com/office/drawing/2014/main" id="{63B34AE6-45A8-E24F-8C2D-0A064EACB1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7595" y="4305300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85" name="Text Box 39">
              <a:extLst>
                <a:ext uri="{FF2B5EF4-FFF2-40B4-BE49-F238E27FC236}">
                  <a16:creationId xmlns:a16="http://schemas.microsoft.com/office/drawing/2014/main" id="{70E9A9E2-9CF9-DE4D-B967-2CF05E23D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4820" y="4308475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86" name="Text Box 40">
              <a:extLst>
                <a:ext uri="{FF2B5EF4-FFF2-40B4-BE49-F238E27FC236}">
                  <a16:creationId xmlns:a16="http://schemas.microsoft.com/office/drawing/2014/main" id="{62D927A6-2642-A749-9E6B-75DBDEEBE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8870" y="4305300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87" name="Text Box 41">
              <a:extLst>
                <a:ext uri="{FF2B5EF4-FFF2-40B4-BE49-F238E27FC236}">
                  <a16:creationId xmlns:a16="http://schemas.microsoft.com/office/drawing/2014/main" id="{A9E87E57-8333-154C-B8A6-66FFECC9E9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8495" y="4308475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88" name="Text Box 42">
              <a:extLst>
                <a:ext uri="{FF2B5EF4-FFF2-40B4-BE49-F238E27FC236}">
                  <a16:creationId xmlns:a16="http://schemas.microsoft.com/office/drawing/2014/main" id="{A8F5AC11-3127-4643-9CFE-0B9A54E4F0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1595" y="4305300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89" name="Text Box 43">
              <a:extLst>
                <a:ext uri="{FF2B5EF4-FFF2-40B4-BE49-F238E27FC236}">
                  <a16:creationId xmlns:a16="http://schemas.microsoft.com/office/drawing/2014/main" id="{7E1214D8-0AB4-1746-A9BB-6443784BF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9145" y="4308475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90" name="Text Box 44">
              <a:extLst>
                <a:ext uri="{FF2B5EF4-FFF2-40B4-BE49-F238E27FC236}">
                  <a16:creationId xmlns:a16="http://schemas.microsoft.com/office/drawing/2014/main" id="{A329D889-7CB9-8E45-8A33-0F8F98F6C6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2295" y="4308475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91" name="Text Box 45">
              <a:extLst>
                <a:ext uri="{FF2B5EF4-FFF2-40B4-BE49-F238E27FC236}">
                  <a16:creationId xmlns:a16="http://schemas.microsoft.com/office/drawing/2014/main" id="{5F2F18C5-CFCE-984B-A25E-FA1146FF0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4920" y="4308475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0045020-1F30-1044-80B0-00A4722275EF}"/>
                </a:ext>
              </a:extLst>
            </p:cNvPr>
            <p:cNvGrpSpPr/>
            <p:nvPr/>
          </p:nvGrpSpPr>
          <p:grpSpPr>
            <a:xfrm>
              <a:off x="1731386" y="4613565"/>
              <a:ext cx="8562541" cy="841451"/>
              <a:chOff x="1759095" y="5313789"/>
              <a:chExt cx="8562541" cy="841451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931C23F7-E53D-CD43-92F8-40A0BF77312B}"/>
                  </a:ext>
                </a:extLst>
              </p:cNvPr>
              <p:cNvGrpSpPr/>
              <p:nvPr/>
            </p:nvGrpSpPr>
            <p:grpSpPr>
              <a:xfrm>
                <a:off x="1773382" y="5313789"/>
                <a:ext cx="8548254" cy="841451"/>
                <a:chOff x="1981199" y="2335068"/>
                <a:chExt cx="8091055" cy="841451"/>
              </a:xfrm>
            </p:grpSpPr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7BB4EFDE-B2A2-BB4D-A337-29A3AC337197}"/>
                    </a:ext>
                  </a:extLst>
                </p:cNvPr>
                <p:cNvSpPr/>
                <p:nvPr/>
              </p:nvSpPr>
              <p:spPr>
                <a:xfrm>
                  <a:off x="1981199" y="2369127"/>
                  <a:ext cx="8091055" cy="748146"/>
                </a:xfrm>
                <a:prstGeom prst="rect">
                  <a:avLst/>
                </a:prstGeom>
                <a:solidFill>
                  <a:srgbClr val="37CC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F58D0690-BF56-004A-BEE6-13BC6AC33DD7}"/>
                    </a:ext>
                  </a:extLst>
                </p:cNvPr>
                <p:cNvCxnSpPr/>
                <p:nvPr/>
              </p:nvCxnSpPr>
              <p:spPr>
                <a:xfrm>
                  <a:off x="2908926" y="2360389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9433DD97-F55E-FF4F-BAB7-B51DEF3F12C1}"/>
                    </a:ext>
                  </a:extLst>
                </p:cNvPr>
                <p:cNvCxnSpPr/>
                <p:nvPr/>
              </p:nvCxnSpPr>
              <p:spPr>
                <a:xfrm>
                  <a:off x="3846433" y="2358610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A7EB1677-CF4B-304D-8344-1D6A48C73499}"/>
                    </a:ext>
                  </a:extLst>
                </p:cNvPr>
                <p:cNvCxnSpPr/>
                <p:nvPr/>
              </p:nvCxnSpPr>
              <p:spPr>
                <a:xfrm>
                  <a:off x="4849415" y="2361785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4486CB61-ADA1-4C44-AA59-CA6AC729D3CC}"/>
                    </a:ext>
                  </a:extLst>
                </p:cNvPr>
                <p:cNvCxnSpPr/>
                <p:nvPr/>
              </p:nvCxnSpPr>
              <p:spPr>
                <a:xfrm>
                  <a:off x="5508884" y="2364262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6F5CB440-3829-EC4F-9D71-5137826D002C}"/>
                    </a:ext>
                  </a:extLst>
                </p:cNvPr>
                <p:cNvCxnSpPr/>
                <p:nvPr/>
              </p:nvCxnSpPr>
              <p:spPr>
                <a:xfrm>
                  <a:off x="6153156" y="2351563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5030AA9F-FEDB-3E43-9B6E-1F428D9BBDDE}"/>
                    </a:ext>
                  </a:extLst>
                </p:cNvPr>
                <p:cNvCxnSpPr/>
                <p:nvPr/>
              </p:nvCxnSpPr>
              <p:spPr>
                <a:xfrm>
                  <a:off x="6808202" y="2335068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2A65CE1C-2920-3A4C-86B8-96B1654CE85C}"/>
                    </a:ext>
                  </a:extLst>
                </p:cNvPr>
                <p:cNvCxnSpPr/>
                <p:nvPr/>
              </p:nvCxnSpPr>
              <p:spPr>
                <a:xfrm>
                  <a:off x="7456064" y="2356515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4D3881CA-1CB0-F049-B8DB-8860D858E81C}"/>
                    </a:ext>
                  </a:extLst>
                </p:cNvPr>
                <p:cNvCxnSpPr/>
                <p:nvPr/>
              </p:nvCxnSpPr>
              <p:spPr>
                <a:xfrm>
                  <a:off x="9394667" y="2358610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BC0F3B53-3CF4-F54B-9BB3-6F8E6C9C8C84}"/>
                    </a:ext>
                  </a:extLst>
                </p:cNvPr>
                <p:cNvCxnSpPr/>
                <p:nvPr/>
              </p:nvCxnSpPr>
              <p:spPr>
                <a:xfrm>
                  <a:off x="8103090" y="2364735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8253BA72-E8E0-6D48-B97E-7D2981750E39}"/>
                    </a:ext>
                  </a:extLst>
                </p:cNvPr>
                <p:cNvCxnSpPr/>
                <p:nvPr/>
              </p:nvCxnSpPr>
              <p:spPr>
                <a:xfrm>
                  <a:off x="8750116" y="2372955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Rectangle 24">
                <a:extLst>
                  <a:ext uri="{FF2B5EF4-FFF2-40B4-BE49-F238E27FC236}">
                    <a16:creationId xmlns:a16="http://schemas.microsoft.com/office/drawing/2014/main" id="{5B7BB24E-E2F2-D34E-AA02-9031EC032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695" y="5419734"/>
                <a:ext cx="9906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type</a:t>
                </a:r>
              </a:p>
            </p:txBody>
          </p:sp>
          <p:sp>
            <p:nvSpPr>
              <p:cNvPr id="71" name="Rectangle 25">
                <a:extLst>
                  <a:ext uri="{FF2B5EF4-FFF2-40B4-BE49-F238E27FC236}">
                    <a16:creationId xmlns:a16="http://schemas.microsoft.com/office/drawing/2014/main" id="{90761904-FD12-544B-802D-B98DE3127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2895" y="5419734"/>
                <a:ext cx="685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from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AP</a:t>
                </a:r>
              </a:p>
            </p:txBody>
          </p:sp>
          <p:sp>
            <p:nvSpPr>
              <p:cNvPr id="72" name="Rectangle 26">
                <a:extLst>
                  <a:ext uri="{FF2B5EF4-FFF2-40B4-BE49-F238E27FC236}">
                    <a16:creationId xmlns:a16="http://schemas.microsoft.com/office/drawing/2014/main" id="{15E0B19B-CA4A-8349-9F78-C811A3F23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0295" y="5419734"/>
                <a:ext cx="1066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subtype</a:t>
                </a:r>
              </a:p>
            </p:txBody>
          </p:sp>
          <p:sp>
            <p:nvSpPr>
              <p:cNvPr id="73" name="Rectangle 27">
                <a:extLst>
                  <a:ext uri="{FF2B5EF4-FFF2-40B4-BE49-F238E27FC236}">
                    <a16:creationId xmlns:a16="http://schemas.microsoft.com/office/drawing/2014/main" id="{0A7D32A6-B9BA-C848-B12F-36A36EF59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7095" y="5419734"/>
                <a:ext cx="685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to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AP</a:t>
                </a:r>
              </a:p>
            </p:txBody>
          </p:sp>
          <p:sp>
            <p:nvSpPr>
              <p:cNvPr id="74" name="Rectangle 28">
                <a:extLst>
                  <a:ext uri="{FF2B5EF4-FFF2-40B4-BE49-F238E27FC236}">
                    <a16:creationId xmlns:a16="http://schemas.microsoft.com/office/drawing/2014/main" id="{F6B08CED-355E-9C41-B908-1FE074BB9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8695" y="5419734"/>
                <a:ext cx="685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more 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frag</a:t>
                </a:r>
              </a:p>
            </p:txBody>
          </p:sp>
          <p:sp>
            <p:nvSpPr>
              <p:cNvPr id="75" name="Rectangle 29">
                <a:extLst>
                  <a:ext uri="{FF2B5EF4-FFF2-40B4-BE49-F238E27FC236}">
                    <a16:creationId xmlns:a16="http://schemas.microsoft.com/office/drawing/2014/main" id="{3239D4B5-2716-2F4F-994A-65F60610A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21895" y="5419734"/>
                <a:ext cx="685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WEP</a:t>
                </a:r>
              </a:p>
            </p:txBody>
          </p:sp>
          <p:sp>
            <p:nvSpPr>
              <p:cNvPr id="76" name="Rectangle 30">
                <a:extLst>
                  <a:ext uri="{FF2B5EF4-FFF2-40B4-BE49-F238E27FC236}">
                    <a16:creationId xmlns:a16="http://schemas.microsoft.com/office/drawing/2014/main" id="{79FBC908-4253-FF4D-BDE4-2A6D42E6F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36095" y="5419734"/>
                <a:ext cx="685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more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data</a:t>
                </a:r>
              </a:p>
            </p:txBody>
          </p:sp>
          <p:sp>
            <p:nvSpPr>
              <p:cNvPr id="77" name="Rectangle 31">
                <a:extLst>
                  <a:ext uri="{FF2B5EF4-FFF2-40B4-BE49-F238E27FC236}">
                    <a16:creationId xmlns:a16="http://schemas.microsoft.com/office/drawing/2014/main" id="{45AEEAE0-E39F-B343-BA24-1BAE29DF1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50295" y="5419734"/>
                <a:ext cx="685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power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mgt</a:t>
                </a:r>
              </a:p>
            </p:txBody>
          </p:sp>
          <p:sp>
            <p:nvSpPr>
              <p:cNvPr id="78" name="Rectangle 32">
                <a:extLst>
                  <a:ext uri="{FF2B5EF4-FFF2-40B4-BE49-F238E27FC236}">
                    <a16:creationId xmlns:a16="http://schemas.microsoft.com/office/drawing/2014/main" id="{719D6A34-C2FA-A04D-8269-B9CC9EC8C8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4495" y="5419734"/>
                <a:ext cx="685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retry</a:t>
                </a:r>
              </a:p>
            </p:txBody>
          </p:sp>
          <p:sp>
            <p:nvSpPr>
              <p:cNvPr id="79" name="Rectangle 33">
                <a:extLst>
                  <a:ext uri="{FF2B5EF4-FFF2-40B4-BE49-F238E27FC236}">
                    <a16:creationId xmlns:a16="http://schemas.microsoft.com/office/drawing/2014/main" id="{3249B43F-ECA4-CB4E-AA0D-67E39F50F2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7695" y="5419734"/>
                <a:ext cx="685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rsvd</a:t>
                </a:r>
              </a:p>
            </p:txBody>
          </p:sp>
          <p:sp>
            <p:nvSpPr>
              <p:cNvPr id="80" name="Rectangle 34">
                <a:extLst>
                  <a:ext uri="{FF2B5EF4-FFF2-40B4-BE49-F238E27FC236}">
                    <a16:creationId xmlns:a16="http://schemas.microsoft.com/office/drawing/2014/main" id="{6F674E7D-980F-DF40-AC5B-C5B6C0BF08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9095" y="5419734"/>
                <a:ext cx="9906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protocol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version</a:t>
                </a: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6C6ACE3-E36F-FB48-876E-AF096FDEF49F}"/>
              </a:ext>
            </a:extLst>
          </p:cNvPr>
          <p:cNvGrpSpPr/>
          <p:nvPr/>
        </p:nvGrpSpPr>
        <p:grpSpPr>
          <a:xfrm>
            <a:off x="3033424" y="5444836"/>
            <a:ext cx="4794394" cy="820183"/>
            <a:chOff x="3033424" y="5444836"/>
            <a:chExt cx="4794394" cy="820183"/>
          </a:xfrm>
        </p:grpSpPr>
        <p:sp>
          <p:nvSpPr>
            <p:cNvPr id="94" name="Text Box 54">
              <a:extLst>
                <a:ext uri="{FF2B5EF4-FFF2-40B4-BE49-F238E27FC236}">
                  <a16:creationId xmlns:a16="http://schemas.microsoft.com/office/drawing/2014/main" id="{19BE8EC4-BB2C-9741-A9CC-22E32A55EA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3424" y="5895687"/>
              <a:ext cx="479439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frame type (RTS, CTS, ACK, data)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8B042EA-AE0D-F84D-99DD-E2C3B9B3C6BA}"/>
                </a:ext>
              </a:extLst>
            </p:cNvPr>
            <p:cNvCxnSpPr/>
            <p:nvPr/>
          </p:nvCxnSpPr>
          <p:spPr>
            <a:xfrm>
              <a:off x="3172690" y="5444836"/>
              <a:ext cx="0" cy="457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152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5" name="Oval 5">
            <a:extLst>
              <a:ext uri="{FF2B5EF4-FFF2-40B4-BE49-F238E27FC236}">
                <a16:creationId xmlns:a16="http://schemas.microsoft.com/office/drawing/2014/main" id="{6FD887B1-36B7-C042-AF16-EC543F193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6" name="Oval 11">
            <a:extLst>
              <a:ext uri="{FF2B5EF4-FFF2-40B4-BE49-F238E27FC236}">
                <a16:creationId xmlns:a16="http://schemas.microsoft.com/office/drawing/2014/main" id="{E4A6400A-EFEA-6943-B38A-9D6A4B5A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7" name="Line 22">
            <a:extLst>
              <a:ext uri="{FF2B5EF4-FFF2-40B4-BE49-F238E27FC236}">
                <a16:creationId xmlns:a16="http://schemas.microsoft.com/office/drawing/2014/main" id="{7B958348-F69B-0945-B7D1-5D0DD9A35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23">
            <a:extLst>
              <a:ext uri="{FF2B5EF4-FFF2-40B4-BE49-F238E27FC236}">
                <a16:creationId xmlns:a16="http://schemas.microsoft.com/office/drawing/2014/main" id="{6DC7CEC3-9E37-6C43-B01A-57E7BFF1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9" name="Oval 38">
            <a:extLst>
              <a:ext uri="{FF2B5EF4-FFF2-40B4-BE49-F238E27FC236}">
                <a16:creationId xmlns:a16="http://schemas.microsoft.com/office/drawing/2014/main" id="{D2BE75E6-7844-934E-960A-D867D9A2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0" name="Line 59">
            <a:extLst>
              <a:ext uri="{FF2B5EF4-FFF2-40B4-BE49-F238E27FC236}">
                <a16:creationId xmlns:a16="http://schemas.microsoft.com/office/drawing/2014/main" id="{09A1ED68-4C61-C547-B087-02636BAF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DCF89B4B-F2C0-9B46-A017-74044CA88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Line 61">
            <a:extLst>
              <a:ext uri="{FF2B5EF4-FFF2-40B4-BE49-F238E27FC236}">
                <a16:creationId xmlns:a16="http://schemas.microsoft.com/office/drawing/2014/main" id="{CB846523-0AE5-B44E-9CD4-A5780699D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Line 62">
            <a:extLst>
              <a:ext uri="{FF2B5EF4-FFF2-40B4-BE49-F238E27FC236}">
                <a16:creationId xmlns:a16="http://schemas.microsoft.com/office/drawing/2014/main" id="{3D8D61FF-B178-A042-9F75-800F5BC23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Line 64">
            <a:extLst>
              <a:ext uri="{FF2B5EF4-FFF2-40B4-BE49-F238E27FC236}">
                <a16:creationId xmlns:a16="http://schemas.microsoft.com/office/drawing/2014/main" id="{0E054FAC-6E60-6F42-9532-E4FBA10A8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35" name="Group 356">
            <a:extLst>
              <a:ext uri="{FF2B5EF4-FFF2-40B4-BE49-F238E27FC236}">
                <a16:creationId xmlns:a16="http://schemas.microsoft.com/office/drawing/2014/main" id="{33648B09-CC71-7244-88FB-21FDB43B1417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136" name="Picture 354" descr="laptop_stylized_small">
              <a:extLst>
                <a:ext uri="{FF2B5EF4-FFF2-40B4-BE49-F238E27FC236}">
                  <a16:creationId xmlns:a16="http://schemas.microsoft.com/office/drawing/2014/main" id="{916388DC-DFC7-6644-A58A-7E3CE3A4F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355" descr="antenna_stylized">
              <a:extLst>
                <a:ext uri="{FF2B5EF4-FFF2-40B4-BE49-F238E27FC236}">
                  <a16:creationId xmlns:a16="http://schemas.microsoft.com/office/drawing/2014/main" id="{37884014-95FD-4041-8DD3-B67813446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8" name="Group 361">
            <a:extLst>
              <a:ext uri="{FF2B5EF4-FFF2-40B4-BE49-F238E27FC236}">
                <a16:creationId xmlns:a16="http://schemas.microsoft.com/office/drawing/2014/main" id="{F0D83CBC-A45C-DB46-B426-BC3CB27E561A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139" name="Picture 358" descr="access_point_stylized_small">
              <a:extLst>
                <a:ext uri="{FF2B5EF4-FFF2-40B4-BE49-F238E27FC236}">
                  <a16:creationId xmlns:a16="http://schemas.microsoft.com/office/drawing/2014/main" id="{5FE77BF3-1EFB-E041-BAC1-94C95522F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360" descr="antenna_radiation_stylized">
              <a:extLst>
                <a:ext uri="{FF2B5EF4-FFF2-40B4-BE49-F238E27FC236}">
                  <a16:creationId xmlns:a16="http://schemas.microsoft.com/office/drawing/2014/main" id="{ED27BB04-ED6E-0D4B-8FE8-C96C4F7B9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1" name="Group 1">
            <a:extLst>
              <a:ext uri="{FF2B5EF4-FFF2-40B4-BE49-F238E27FC236}">
                <a16:creationId xmlns:a16="http://schemas.microsoft.com/office/drawing/2014/main" id="{F8EB07E3-DFC0-A445-A33D-75C2AD0A9EF8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142" name="Group 398">
              <a:extLst>
                <a:ext uri="{FF2B5EF4-FFF2-40B4-BE49-F238E27FC236}">
                  <a16:creationId xmlns:a16="http://schemas.microsoft.com/office/drawing/2014/main" id="{B220ABB4-ABAB-CE46-BE7A-ED482AEAA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44" name="Line 270">
                <a:extLst>
                  <a:ext uri="{FF2B5EF4-FFF2-40B4-BE49-F238E27FC236}">
                    <a16:creationId xmlns:a16="http://schemas.microsoft.com/office/drawing/2014/main" id="{EB3D1AFB-9917-EB40-AEBE-C975E63F2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" name="Line 271">
                <a:extLst>
                  <a:ext uri="{FF2B5EF4-FFF2-40B4-BE49-F238E27FC236}">
                    <a16:creationId xmlns:a16="http://schemas.microsoft.com/office/drawing/2014/main" id="{E08FC51C-048E-3E4D-9A0F-1FD8F96EB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F60BFC20-FF60-2749-A1D5-607289DB4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7" name="Line 273">
                <a:extLst>
                  <a:ext uri="{FF2B5EF4-FFF2-40B4-BE49-F238E27FC236}">
                    <a16:creationId xmlns:a16="http://schemas.microsoft.com/office/drawing/2014/main" id="{512627BE-7F4B-E642-8B83-2CFC68BC4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4E8A0C01-D6A7-1F42-A4A2-1DC6B281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Line 275">
                <a:extLst>
                  <a:ext uri="{FF2B5EF4-FFF2-40B4-BE49-F238E27FC236}">
                    <a16:creationId xmlns:a16="http://schemas.microsoft.com/office/drawing/2014/main" id="{7438FAEA-A6F2-A246-8105-F54EDDC70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E69B15B3-9399-E041-878F-938173CDF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1" name="Line 277">
                <a:extLst>
                  <a:ext uri="{FF2B5EF4-FFF2-40B4-BE49-F238E27FC236}">
                    <a16:creationId xmlns:a16="http://schemas.microsoft.com/office/drawing/2014/main" id="{1E4874DA-7ED7-874D-B991-AABE14689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2" name="Line 278">
                <a:extLst>
                  <a:ext uri="{FF2B5EF4-FFF2-40B4-BE49-F238E27FC236}">
                    <a16:creationId xmlns:a16="http://schemas.microsoft.com/office/drawing/2014/main" id="{6D14A8CC-9625-344D-A6EB-3F17469C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Line 279">
                <a:extLst>
                  <a:ext uri="{FF2B5EF4-FFF2-40B4-BE49-F238E27FC236}">
                    <a16:creationId xmlns:a16="http://schemas.microsoft.com/office/drawing/2014/main" id="{F87A61CD-1278-5C40-A7DA-1D6151D5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" name="Line 280">
                <a:extLst>
                  <a:ext uri="{FF2B5EF4-FFF2-40B4-BE49-F238E27FC236}">
                    <a16:creationId xmlns:a16="http://schemas.microsoft.com/office/drawing/2014/main" id="{C0E5602D-DC2C-1843-8D4A-58D3A1ED1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5" name="Line 281">
                <a:extLst>
                  <a:ext uri="{FF2B5EF4-FFF2-40B4-BE49-F238E27FC236}">
                    <a16:creationId xmlns:a16="http://schemas.microsoft.com/office/drawing/2014/main" id="{DD5E8B9D-A9BC-9746-BBCA-405945A54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6" name="Line 282">
                <a:extLst>
                  <a:ext uri="{FF2B5EF4-FFF2-40B4-BE49-F238E27FC236}">
                    <a16:creationId xmlns:a16="http://schemas.microsoft.com/office/drawing/2014/main" id="{19AF81E9-349A-9344-8D71-5F08AE6BF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7" name="Line 283">
                <a:extLst>
                  <a:ext uri="{FF2B5EF4-FFF2-40B4-BE49-F238E27FC236}">
                    <a16:creationId xmlns:a16="http://schemas.microsoft.com/office/drawing/2014/main" id="{84FD3D45-465C-2A4D-8826-8073E7679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8" name="Line 284">
                <a:extLst>
                  <a:ext uri="{FF2B5EF4-FFF2-40B4-BE49-F238E27FC236}">
                    <a16:creationId xmlns:a16="http://schemas.microsoft.com/office/drawing/2014/main" id="{236149EB-A521-C54B-978B-B2F3D2A80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43" name="Picture 399" descr="cell_tower_radiation copy">
              <a:extLst>
                <a:ext uri="{FF2B5EF4-FFF2-40B4-BE49-F238E27FC236}">
                  <a16:creationId xmlns:a16="http://schemas.microsoft.com/office/drawing/2014/main" id="{15477466-B0BB-D045-8469-CE320C8C1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403">
            <a:extLst>
              <a:ext uri="{FF2B5EF4-FFF2-40B4-BE49-F238E27FC236}">
                <a16:creationId xmlns:a16="http://schemas.microsoft.com/office/drawing/2014/main" id="{7E28037A-7EFC-0B46-95B9-4678DDAA8EC2}"/>
              </a:ext>
            </a:extLst>
          </p:cNvPr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160" name="Picture 364" descr="iphone_stylized_small">
              <a:extLst>
                <a:ext uri="{FF2B5EF4-FFF2-40B4-BE49-F238E27FC236}">
                  <a16:creationId xmlns:a16="http://schemas.microsoft.com/office/drawing/2014/main" id="{C84FCFF4-A725-4549-A2E6-AB7B6D196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Picture 402" descr="antenna_radiation_stylized">
              <a:extLst>
                <a:ext uri="{FF2B5EF4-FFF2-40B4-BE49-F238E27FC236}">
                  <a16:creationId xmlns:a16="http://schemas.microsoft.com/office/drawing/2014/main" id="{E54086FD-B992-B84A-9956-901A6D564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2" name="Group 100">
            <a:extLst>
              <a:ext uri="{FF2B5EF4-FFF2-40B4-BE49-F238E27FC236}">
                <a16:creationId xmlns:a16="http://schemas.microsoft.com/office/drawing/2014/main" id="{E7C998EB-2394-544D-80BB-533A98F699A4}"/>
              </a:ext>
            </a:extLst>
          </p:cNvPr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163" name="Group 398">
              <a:extLst>
                <a:ext uri="{FF2B5EF4-FFF2-40B4-BE49-F238E27FC236}">
                  <a16:creationId xmlns:a16="http://schemas.microsoft.com/office/drawing/2014/main" id="{4BA56D45-414C-BE4C-9A22-F243E7D16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65" name="Line 270">
                <a:extLst>
                  <a:ext uri="{FF2B5EF4-FFF2-40B4-BE49-F238E27FC236}">
                    <a16:creationId xmlns:a16="http://schemas.microsoft.com/office/drawing/2014/main" id="{C419645E-7341-1E42-A987-8906510D2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6" name="Line 271">
                <a:extLst>
                  <a:ext uri="{FF2B5EF4-FFF2-40B4-BE49-F238E27FC236}">
                    <a16:creationId xmlns:a16="http://schemas.microsoft.com/office/drawing/2014/main" id="{E3413CC8-503E-F54F-9020-EA30E1FB6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7" name="Line 272">
                <a:extLst>
                  <a:ext uri="{FF2B5EF4-FFF2-40B4-BE49-F238E27FC236}">
                    <a16:creationId xmlns:a16="http://schemas.microsoft.com/office/drawing/2014/main" id="{32BE2CA0-4934-C548-8F71-8643317D6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8" name="Line 273">
                <a:extLst>
                  <a:ext uri="{FF2B5EF4-FFF2-40B4-BE49-F238E27FC236}">
                    <a16:creationId xmlns:a16="http://schemas.microsoft.com/office/drawing/2014/main" id="{0F568FA7-5D04-F249-88F8-D9BF4BB14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Line 274">
                <a:extLst>
                  <a:ext uri="{FF2B5EF4-FFF2-40B4-BE49-F238E27FC236}">
                    <a16:creationId xmlns:a16="http://schemas.microsoft.com/office/drawing/2014/main" id="{FC33DD3A-B462-0C49-9211-16445A418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0" name="Line 275">
                <a:extLst>
                  <a:ext uri="{FF2B5EF4-FFF2-40B4-BE49-F238E27FC236}">
                    <a16:creationId xmlns:a16="http://schemas.microsoft.com/office/drawing/2014/main" id="{A27E10EF-E77C-324E-ABE5-7D9D36FAF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1" name="Line 276">
                <a:extLst>
                  <a:ext uri="{FF2B5EF4-FFF2-40B4-BE49-F238E27FC236}">
                    <a16:creationId xmlns:a16="http://schemas.microsoft.com/office/drawing/2014/main" id="{38A6549E-F28B-E548-A11B-F2688FE02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Line 277">
                <a:extLst>
                  <a:ext uri="{FF2B5EF4-FFF2-40B4-BE49-F238E27FC236}">
                    <a16:creationId xmlns:a16="http://schemas.microsoft.com/office/drawing/2014/main" id="{CF1EC650-3BA3-404C-9765-2B632619E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Line 278">
                <a:extLst>
                  <a:ext uri="{FF2B5EF4-FFF2-40B4-BE49-F238E27FC236}">
                    <a16:creationId xmlns:a16="http://schemas.microsoft.com/office/drawing/2014/main" id="{633808AB-AED9-EF48-97E4-4DF625A9D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Line 279">
                <a:extLst>
                  <a:ext uri="{FF2B5EF4-FFF2-40B4-BE49-F238E27FC236}">
                    <a16:creationId xmlns:a16="http://schemas.microsoft.com/office/drawing/2014/main" id="{F8580CEE-7A5C-7048-9921-68FF09DF0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Line 280">
                <a:extLst>
                  <a:ext uri="{FF2B5EF4-FFF2-40B4-BE49-F238E27FC236}">
                    <a16:creationId xmlns:a16="http://schemas.microsoft.com/office/drawing/2014/main" id="{00996F04-1F8B-CC4D-B37A-210D0A122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Line 281">
                <a:extLst>
                  <a:ext uri="{FF2B5EF4-FFF2-40B4-BE49-F238E27FC236}">
                    <a16:creationId xmlns:a16="http://schemas.microsoft.com/office/drawing/2014/main" id="{F19E527D-6BF3-CC47-875A-C4D2C88E8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Line 282">
                <a:extLst>
                  <a:ext uri="{FF2B5EF4-FFF2-40B4-BE49-F238E27FC236}">
                    <a16:creationId xmlns:a16="http://schemas.microsoft.com/office/drawing/2014/main" id="{18E888AA-D35B-AE4C-90FA-C2A7AF933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Line 283">
                <a:extLst>
                  <a:ext uri="{FF2B5EF4-FFF2-40B4-BE49-F238E27FC236}">
                    <a16:creationId xmlns:a16="http://schemas.microsoft.com/office/drawing/2014/main" id="{B8D4E8F1-7790-4D40-A0EB-41F3ADEAB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9" name="Line 284">
                <a:extLst>
                  <a:ext uri="{FF2B5EF4-FFF2-40B4-BE49-F238E27FC236}">
                    <a16:creationId xmlns:a16="http://schemas.microsoft.com/office/drawing/2014/main" id="{D429B434-2C40-F74E-8CAE-0FC7B5346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64" name="Picture 399" descr="cell_tower_radiation copy">
              <a:extLst>
                <a:ext uri="{FF2B5EF4-FFF2-40B4-BE49-F238E27FC236}">
                  <a16:creationId xmlns:a16="http://schemas.microsoft.com/office/drawing/2014/main" id="{A9CD3D46-2E69-B845-B173-09090C1C4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356">
            <a:extLst>
              <a:ext uri="{FF2B5EF4-FFF2-40B4-BE49-F238E27FC236}">
                <a16:creationId xmlns:a16="http://schemas.microsoft.com/office/drawing/2014/main" id="{8FC9C87C-2193-FD4F-BA1A-A7FDAA554282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181" name="Picture 354" descr="laptop_stylized_small">
              <a:extLst>
                <a:ext uri="{FF2B5EF4-FFF2-40B4-BE49-F238E27FC236}">
                  <a16:creationId xmlns:a16="http://schemas.microsoft.com/office/drawing/2014/main" id="{21BC2357-8DAB-214A-992E-C0220012B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2" name="Picture 355" descr="antenna_stylized">
              <a:extLst>
                <a:ext uri="{FF2B5EF4-FFF2-40B4-BE49-F238E27FC236}">
                  <a16:creationId xmlns:a16="http://schemas.microsoft.com/office/drawing/2014/main" id="{FD2019DB-E154-D74C-9D01-E47FB8140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3" name="Group 356">
            <a:extLst>
              <a:ext uri="{FF2B5EF4-FFF2-40B4-BE49-F238E27FC236}">
                <a16:creationId xmlns:a16="http://schemas.microsoft.com/office/drawing/2014/main" id="{72BBF72D-947D-B841-83D8-A2FA489C0CFA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184" name="Picture 354" descr="laptop_stylized_small">
              <a:extLst>
                <a:ext uri="{FF2B5EF4-FFF2-40B4-BE49-F238E27FC236}">
                  <a16:creationId xmlns:a16="http://schemas.microsoft.com/office/drawing/2014/main" id="{836F4D94-BCDF-3542-A343-115E952ED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" name="Picture 355" descr="antenna_stylized">
              <a:extLst>
                <a:ext uri="{FF2B5EF4-FFF2-40B4-BE49-F238E27FC236}">
                  <a16:creationId xmlns:a16="http://schemas.microsoft.com/office/drawing/2014/main" id="{B4D8151E-705C-EE40-B724-E0B69FCF0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6" name="Group 356">
            <a:extLst>
              <a:ext uri="{FF2B5EF4-FFF2-40B4-BE49-F238E27FC236}">
                <a16:creationId xmlns:a16="http://schemas.microsoft.com/office/drawing/2014/main" id="{90CF8AA6-D241-564C-A835-C42E9A50FB94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187" name="Picture 354" descr="laptop_stylized_small">
              <a:extLst>
                <a:ext uri="{FF2B5EF4-FFF2-40B4-BE49-F238E27FC236}">
                  <a16:creationId xmlns:a16="http://schemas.microsoft.com/office/drawing/2014/main" id="{EA37CFAF-38EB-2545-8F20-380411EFB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355" descr="antenna_stylized">
              <a:extLst>
                <a:ext uri="{FF2B5EF4-FFF2-40B4-BE49-F238E27FC236}">
                  <a16:creationId xmlns:a16="http://schemas.microsoft.com/office/drawing/2014/main" id="{79DFDD41-1102-684C-B91C-88ADEBF38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9" name="Group 403">
            <a:extLst>
              <a:ext uri="{FF2B5EF4-FFF2-40B4-BE49-F238E27FC236}">
                <a16:creationId xmlns:a16="http://schemas.microsoft.com/office/drawing/2014/main" id="{3D48FC39-032B-A342-BFD0-33CBD6CB3A7F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190" name="Picture 364" descr="iphone_stylized_small">
              <a:extLst>
                <a:ext uri="{FF2B5EF4-FFF2-40B4-BE49-F238E27FC236}">
                  <a16:creationId xmlns:a16="http://schemas.microsoft.com/office/drawing/2014/main" id="{D28B1A7C-E2CC-BE4F-8868-8685B0438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1" name="Picture 402" descr="antenna_radiation_stylized">
              <a:extLst>
                <a:ext uri="{FF2B5EF4-FFF2-40B4-BE49-F238E27FC236}">
                  <a16:creationId xmlns:a16="http://schemas.microsoft.com/office/drawing/2014/main" id="{5BB3FE4E-87C2-8246-82D8-D49345DCD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2" name="Group 403">
            <a:extLst>
              <a:ext uri="{FF2B5EF4-FFF2-40B4-BE49-F238E27FC236}">
                <a16:creationId xmlns:a16="http://schemas.microsoft.com/office/drawing/2014/main" id="{86FB4197-A7C7-2C4B-87E5-4528376C50B4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193" name="Picture 364" descr="iphone_stylized_small">
              <a:extLst>
                <a:ext uri="{FF2B5EF4-FFF2-40B4-BE49-F238E27FC236}">
                  <a16:creationId xmlns:a16="http://schemas.microsoft.com/office/drawing/2014/main" id="{0C0CDB8A-DE3D-5F4A-A881-49C3DC050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" name="Picture 402" descr="antenna_radiation_stylized">
              <a:extLst>
                <a:ext uri="{FF2B5EF4-FFF2-40B4-BE49-F238E27FC236}">
                  <a16:creationId xmlns:a16="http://schemas.microsoft.com/office/drawing/2014/main" id="{FBB79140-E464-FA4E-BC03-E9D77416B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Group 356">
            <a:extLst>
              <a:ext uri="{FF2B5EF4-FFF2-40B4-BE49-F238E27FC236}">
                <a16:creationId xmlns:a16="http://schemas.microsoft.com/office/drawing/2014/main" id="{814B233D-4B4F-8340-BCC6-0250B96E73AE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196" name="Picture 354" descr="laptop_stylized_small">
              <a:extLst>
                <a:ext uri="{FF2B5EF4-FFF2-40B4-BE49-F238E27FC236}">
                  <a16:creationId xmlns:a16="http://schemas.microsoft.com/office/drawing/2014/main" id="{EC5C806D-D5CA-5A4B-958A-3D3885D63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355" descr="antenna_stylized">
              <a:extLst>
                <a:ext uri="{FF2B5EF4-FFF2-40B4-BE49-F238E27FC236}">
                  <a16:creationId xmlns:a16="http://schemas.microsoft.com/office/drawing/2014/main" id="{22DE5A99-B75E-E846-A9CA-B5A4A8A08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356">
            <a:extLst>
              <a:ext uri="{FF2B5EF4-FFF2-40B4-BE49-F238E27FC236}">
                <a16:creationId xmlns:a16="http://schemas.microsoft.com/office/drawing/2014/main" id="{44A62913-19C4-CF45-A43E-AF4966B1C6B9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199" name="Picture 354" descr="laptop_stylized_small">
              <a:extLst>
                <a:ext uri="{FF2B5EF4-FFF2-40B4-BE49-F238E27FC236}">
                  <a16:creationId xmlns:a16="http://schemas.microsoft.com/office/drawing/2014/main" id="{2C6FC57A-B2AA-024C-AA50-833F87F56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355" descr="antenna_stylized">
              <a:extLst>
                <a:ext uri="{FF2B5EF4-FFF2-40B4-BE49-F238E27FC236}">
                  <a16:creationId xmlns:a16="http://schemas.microsoft.com/office/drawing/2014/main" id="{A7408C9B-0424-4D46-A3CB-20DA2F965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1" name="Group 403">
            <a:extLst>
              <a:ext uri="{FF2B5EF4-FFF2-40B4-BE49-F238E27FC236}">
                <a16:creationId xmlns:a16="http://schemas.microsoft.com/office/drawing/2014/main" id="{8BF4494C-B45F-EA42-8D3E-0E8E92701DEB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02" name="Picture 364" descr="iphone_stylized_small">
              <a:extLst>
                <a:ext uri="{FF2B5EF4-FFF2-40B4-BE49-F238E27FC236}">
                  <a16:creationId xmlns:a16="http://schemas.microsoft.com/office/drawing/2014/main" id="{F9290FEC-F0ED-A746-9BCA-11DE56BF8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402" descr="antenna_radiation_stylized">
              <a:extLst>
                <a:ext uri="{FF2B5EF4-FFF2-40B4-BE49-F238E27FC236}">
                  <a16:creationId xmlns:a16="http://schemas.microsoft.com/office/drawing/2014/main" id="{7F0B6E3C-FE7C-8244-BFE5-BB2FF84C8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" name="Group 142">
            <a:extLst>
              <a:ext uri="{FF2B5EF4-FFF2-40B4-BE49-F238E27FC236}">
                <a16:creationId xmlns:a16="http://schemas.microsoft.com/office/drawing/2014/main" id="{05787F7C-D6F9-5148-A1C8-AE0EF1035320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05" name="Group 398">
              <a:extLst>
                <a:ext uri="{FF2B5EF4-FFF2-40B4-BE49-F238E27FC236}">
                  <a16:creationId xmlns:a16="http://schemas.microsoft.com/office/drawing/2014/main" id="{DEF19A22-8F91-6842-8109-AEB66C6A5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07" name="Line 270">
                <a:extLst>
                  <a:ext uri="{FF2B5EF4-FFF2-40B4-BE49-F238E27FC236}">
                    <a16:creationId xmlns:a16="http://schemas.microsoft.com/office/drawing/2014/main" id="{E417E1DB-608C-9848-9F0A-5122753DA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8" name="Line 271">
                <a:extLst>
                  <a:ext uri="{FF2B5EF4-FFF2-40B4-BE49-F238E27FC236}">
                    <a16:creationId xmlns:a16="http://schemas.microsoft.com/office/drawing/2014/main" id="{3B2D533F-D1A2-B24B-A569-AA613E922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Line 272">
                <a:extLst>
                  <a:ext uri="{FF2B5EF4-FFF2-40B4-BE49-F238E27FC236}">
                    <a16:creationId xmlns:a16="http://schemas.microsoft.com/office/drawing/2014/main" id="{F887C580-CEC3-4746-B37A-5E728888A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0" name="Line 273">
                <a:extLst>
                  <a:ext uri="{FF2B5EF4-FFF2-40B4-BE49-F238E27FC236}">
                    <a16:creationId xmlns:a16="http://schemas.microsoft.com/office/drawing/2014/main" id="{5069F6B6-EC0B-9443-B3DF-EC160AF3C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Line 274">
                <a:extLst>
                  <a:ext uri="{FF2B5EF4-FFF2-40B4-BE49-F238E27FC236}">
                    <a16:creationId xmlns:a16="http://schemas.microsoft.com/office/drawing/2014/main" id="{148C5F81-3D28-1B46-BC25-8FFB6E9BB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2" name="Line 275">
                <a:extLst>
                  <a:ext uri="{FF2B5EF4-FFF2-40B4-BE49-F238E27FC236}">
                    <a16:creationId xmlns:a16="http://schemas.microsoft.com/office/drawing/2014/main" id="{E994C03E-7A8C-7649-B94A-FFE6213CF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Line 276">
                <a:extLst>
                  <a:ext uri="{FF2B5EF4-FFF2-40B4-BE49-F238E27FC236}">
                    <a16:creationId xmlns:a16="http://schemas.microsoft.com/office/drawing/2014/main" id="{3D5CC52A-81FD-E049-A4D9-6576D1FA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4" name="Line 277">
                <a:extLst>
                  <a:ext uri="{FF2B5EF4-FFF2-40B4-BE49-F238E27FC236}">
                    <a16:creationId xmlns:a16="http://schemas.microsoft.com/office/drawing/2014/main" id="{3ED01E6D-C154-C542-A593-1C66F0510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5" name="Line 278">
                <a:extLst>
                  <a:ext uri="{FF2B5EF4-FFF2-40B4-BE49-F238E27FC236}">
                    <a16:creationId xmlns:a16="http://schemas.microsoft.com/office/drawing/2014/main" id="{F83323B0-0B99-0747-B347-8742C2532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6" name="Line 279">
                <a:extLst>
                  <a:ext uri="{FF2B5EF4-FFF2-40B4-BE49-F238E27FC236}">
                    <a16:creationId xmlns:a16="http://schemas.microsoft.com/office/drawing/2014/main" id="{BC214760-2F6D-A54C-96DB-B2563CA35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7" name="Line 280">
                <a:extLst>
                  <a:ext uri="{FF2B5EF4-FFF2-40B4-BE49-F238E27FC236}">
                    <a16:creationId xmlns:a16="http://schemas.microsoft.com/office/drawing/2014/main" id="{A0160D0F-A86D-4241-B44D-6E98425F8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8" name="Line 281">
                <a:extLst>
                  <a:ext uri="{FF2B5EF4-FFF2-40B4-BE49-F238E27FC236}">
                    <a16:creationId xmlns:a16="http://schemas.microsoft.com/office/drawing/2014/main" id="{3ABDB358-8829-E54F-AB3F-14EB8832B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9" name="Line 282">
                <a:extLst>
                  <a:ext uri="{FF2B5EF4-FFF2-40B4-BE49-F238E27FC236}">
                    <a16:creationId xmlns:a16="http://schemas.microsoft.com/office/drawing/2014/main" id="{030D6FBA-2C96-C74F-A538-CE828952D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283">
                <a:extLst>
                  <a:ext uri="{FF2B5EF4-FFF2-40B4-BE49-F238E27FC236}">
                    <a16:creationId xmlns:a16="http://schemas.microsoft.com/office/drawing/2014/main" id="{444C9AF6-B194-1F4D-9498-4133CAD31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1" name="Line 284">
                <a:extLst>
                  <a:ext uri="{FF2B5EF4-FFF2-40B4-BE49-F238E27FC236}">
                    <a16:creationId xmlns:a16="http://schemas.microsoft.com/office/drawing/2014/main" id="{1007F074-DD2C-A041-8028-27935643F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06" name="Picture 399" descr="cell_tower_radiation copy">
              <a:extLst>
                <a:ext uri="{FF2B5EF4-FFF2-40B4-BE49-F238E27FC236}">
                  <a16:creationId xmlns:a16="http://schemas.microsoft.com/office/drawing/2014/main" id="{05BFEF5A-A9A7-8E49-BE1F-03DCB72C0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2" name="Group 356">
            <a:extLst>
              <a:ext uri="{FF2B5EF4-FFF2-40B4-BE49-F238E27FC236}">
                <a16:creationId xmlns:a16="http://schemas.microsoft.com/office/drawing/2014/main" id="{FE7D4943-DFC4-1049-B8CF-FEDA6FD746B2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23" name="Picture 354" descr="laptop_stylized_small">
              <a:extLst>
                <a:ext uri="{FF2B5EF4-FFF2-40B4-BE49-F238E27FC236}">
                  <a16:creationId xmlns:a16="http://schemas.microsoft.com/office/drawing/2014/main" id="{1B9DAB19-8344-BD4E-8CEC-E81794843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4" name="Picture 355" descr="antenna_stylized">
              <a:extLst>
                <a:ext uri="{FF2B5EF4-FFF2-40B4-BE49-F238E27FC236}">
                  <a16:creationId xmlns:a16="http://schemas.microsoft.com/office/drawing/2014/main" id="{EBC88AD6-BA3E-324A-A0BF-8DF9D89E1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" name="Group 356">
            <a:extLst>
              <a:ext uri="{FF2B5EF4-FFF2-40B4-BE49-F238E27FC236}">
                <a16:creationId xmlns:a16="http://schemas.microsoft.com/office/drawing/2014/main" id="{E2A474A7-8A71-AC43-9403-5CD64CFABC6B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26" name="Picture 354" descr="laptop_stylized_small">
              <a:extLst>
                <a:ext uri="{FF2B5EF4-FFF2-40B4-BE49-F238E27FC236}">
                  <a16:creationId xmlns:a16="http://schemas.microsoft.com/office/drawing/2014/main" id="{F44CEA56-C9A6-9141-81A0-8DCC3E2F5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7" name="Picture 355" descr="antenna_stylized">
              <a:extLst>
                <a:ext uri="{FF2B5EF4-FFF2-40B4-BE49-F238E27FC236}">
                  <a16:creationId xmlns:a16="http://schemas.microsoft.com/office/drawing/2014/main" id="{0C57F82F-4D98-D54F-81F8-DA60E1261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8" name="Group 356">
            <a:extLst>
              <a:ext uri="{FF2B5EF4-FFF2-40B4-BE49-F238E27FC236}">
                <a16:creationId xmlns:a16="http://schemas.microsoft.com/office/drawing/2014/main" id="{07CEAB6C-C9D1-9A47-BAA4-4D786E6D429A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29" name="Picture 354" descr="laptop_stylized_small">
              <a:extLst>
                <a:ext uri="{FF2B5EF4-FFF2-40B4-BE49-F238E27FC236}">
                  <a16:creationId xmlns:a16="http://schemas.microsoft.com/office/drawing/2014/main" id="{66EB1CC5-C145-7141-AE88-FDE185E24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0" name="Picture 355" descr="antenna_stylized">
              <a:extLst>
                <a:ext uri="{FF2B5EF4-FFF2-40B4-BE49-F238E27FC236}">
                  <a16:creationId xmlns:a16="http://schemas.microsoft.com/office/drawing/2014/main" id="{CBA3A680-EE48-5C4A-B84E-4A1FCE548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1" name="Group 403">
            <a:extLst>
              <a:ext uri="{FF2B5EF4-FFF2-40B4-BE49-F238E27FC236}">
                <a16:creationId xmlns:a16="http://schemas.microsoft.com/office/drawing/2014/main" id="{E09A0004-7386-EF43-AE45-070A340FAD3F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2" name="Picture 364" descr="iphone_stylized_small">
              <a:extLst>
                <a:ext uri="{FF2B5EF4-FFF2-40B4-BE49-F238E27FC236}">
                  <a16:creationId xmlns:a16="http://schemas.microsoft.com/office/drawing/2014/main" id="{D04F1FE1-F105-E24F-BD11-05351E3FC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" name="Picture 402" descr="antenna_radiation_stylized">
              <a:extLst>
                <a:ext uri="{FF2B5EF4-FFF2-40B4-BE49-F238E27FC236}">
                  <a16:creationId xmlns:a16="http://schemas.microsoft.com/office/drawing/2014/main" id="{8995403E-B75E-864E-A3AC-A8BADEA4F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4" name="Group 356">
            <a:extLst>
              <a:ext uri="{FF2B5EF4-FFF2-40B4-BE49-F238E27FC236}">
                <a16:creationId xmlns:a16="http://schemas.microsoft.com/office/drawing/2014/main" id="{45D88A96-1BEF-AF40-9EF4-F653E8F6912B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5" name="Picture 354" descr="laptop_stylized_small">
              <a:extLst>
                <a:ext uri="{FF2B5EF4-FFF2-40B4-BE49-F238E27FC236}">
                  <a16:creationId xmlns:a16="http://schemas.microsoft.com/office/drawing/2014/main" id="{5CA82CB5-E7B6-C445-B684-658BC5C33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355" descr="antenna_stylized">
              <a:extLst>
                <a:ext uri="{FF2B5EF4-FFF2-40B4-BE49-F238E27FC236}">
                  <a16:creationId xmlns:a16="http://schemas.microsoft.com/office/drawing/2014/main" id="{75F9DB31-6339-494A-A074-B9A0B4516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7" name="Group 403">
            <a:extLst>
              <a:ext uri="{FF2B5EF4-FFF2-40B4-BE49-F238E27FC236}">
                <a16:creationId xmlns:a16="http://schemas.microsoft.com/office/drawing/2014/main" id="{EF99A882-0F7D-1340-8F07-148A4616940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8" name="Picture 364" descr="iphone_stylized_small">
              <a:extLst>
                <a:ext uri="{FF2B5EF4-FFF2-40B4-BE49-F238E27FC236}">
                  <a16:creationId xmlns:a16="http://schemas.microsoft.com/office/drawing/2014/main" id="{8C6A6BBA-51E0-724F-AB7E-9DE15DF9F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Picture 402" descr="antenna_radiation_stylized">
              <a:extLst>
                <a:ext uri="{FF2B5EF4-FFF2-40B4-BE49-F238E27FC236}">
                  <a16:creationId xmlns:a16="http://schemas.microsoft.com/office/drawing/2014/main" id="{E51015F6-50FB-094B-BDF9-2FE77B033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" name="Line 63">
            <a:extLst>
              <a:ext uri="{FF2B5EF4-FFF2-40B4-BE49-F238E27FC236}">
                <a16:creationId xmlns:a16="http://schemas.microsoft.com/office/drawing/2014/main" id="{CCB97428-BD70-4E49-A590-83AF71EA82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1" name="Line 34">
            <a:extLst>
              <a:ext uri="{FF2B5EF4-FFF2-40B4-BE49-F238E27FC236}">
                <a16:creationId xmlns:a16="http://schemas.microsoft.com/office/drawing/2014/main" id="{4FC66219-F808-FD4D-9B59-86F203C09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2" name="Group 6">
            <a:extLst>
              <a:ext uri="{FF2B5EF4-FFF2-40B4-BE49-F238E27FC236}">
                <a16:creationId xmlns:a16="http://schemas.microsoft.com/office/drawing/2014/main" id="{C361E706-F3A3-CF44-AE02-BA0595774CD9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43" name="Freeform 7">
              <a:extLst>
                <a:ext uri="{FF2B5EF4-FFF2-40B4-BE49-F238E27FC236}">
                  <a16:creationId xmlns:a16="http://schemas.microsoft.com/office/drawing/2014/main" id="{393C90C1-E2F5-7E4D-9330-704828EC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Text Box 8">
              <a:extLst>
                <a:ext uri="{FF2B5EF4-FFF2-40B4-BE49-F238E27FC236}">
                  <a16:creationId xmlns:a16="http://schemas.microsoft.com/office/drawing/2014/main" id="{91AB3FE3-6836-1F44-BEB7-C93EF507C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2030"/>
              <a:ext cx="10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wired network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658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46" y="429888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802.11: advanced capabilities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5" name="Rectangle 90">
            <a:extLst>
              <a:ext uri="{FF2B5EF4-FFF2-40B4-BE49-F238E27FC236}">
                <a16:creationId xmlns:a16="http://schemas.microsoft.com/office/drawing/2014/main" id="{8EA7F9EA-683D-D348-B790-BEC7D72E48B4}"/>
              </a:ext>
            </a:extLst>
          </p:cNvPr>
          <p:cNvSpPr txBox="1">
            <a:spLocks noChangeArrowheads="1"/>
          </p:cNvSpPr>
          <p:nvPr/>
        </p:nvSpPr>
        <p:spPr>
          <a:xfrm>
            <a:off x="606570" y="1351395"/>
            <a:ext cx="6570085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buFont typeface="Wingdings" charset="0"/>
              <a:buNone/>
              <a:tabLst>
                <a:tab pos="746125" algn="l"/>
              </a:tabLst>
              <a:defRPr/>
            </a:pPr>
            <a:r>
              <a:rPr lang="en-US" sz="3600" dirty="0">
                <a:solidFill>
                  <a:srgbClr val="C00000"/>
                </a:solidFill>
              </a:rPr>
              <a:t>Rate adaptation</a:t>
            </a:r>
          </a:p>
          <a:p>
            <a:pPr indent="-339725">
              <a:tabLst>
                <a:tab pos="746125" algn="l"/>
              </a:tabLst>
              <a:defRPr/>
            </a:pPr>
            <a:r>
              <a:rPr lang="en-US" sz="3200" dirty="0"/>
              <a:t>base station, mobile dynamically change transmission rate (physical layer modulation technique) as mobile moves, SNR varies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D00E50-64BD-D048-85C6-F756B5BBC2FF}"/>
              </a:ext>
            </a:extLst>
          </p:cNvPr>
          <p:cNvGrpSpPr/>
          <p:nvPr/>
        </p:nvGrpSpPr>
        <p:grpSpPr>
          <a:xfrm>
            <a:off x="7462701" y="2055525"/>
            <a:ext cx="3731772" cy="2664675"/>
            <a:chOff x="7462701" y="1501343"/>
            <a:chExt cx="2762898" cy="2664675"/>
          </a:xfrm>
        </p:grpSpPr>
        <p:sp>
          <p:nvSpPr>
            <p:cNvPr id="72" name="Freeform 124">
              <a:extLst>
                <a:ext uri="{FF2B5EF4-FFF2-40B4-BE49-F238E27FC236}">
                  <a16:creationId xmlns:a16="http://schemas.microsoft.com/office/drawing/2014/main" id="{A87447AE-2ED0-0C41-AED7-9EECAB361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4868" y="1820430"/>
              <a:ext cx="631825" cy="1687513"/>
            </a:xfrm>
            <a:custGeom>
              <a:avLst/>
              <a:gdLst>
                <a:gd name="T0" fmla="*/ 0 w 384"/>
                <a:gd name="T1" fmla="*/ 0 h 1592"/>
                <a:gd name="T2" fmla="*/ 2147483647 w 384"/>
                <a:gd name="T3" fmla="*/ 2147483647 h 1592"/>
                <a:gd name="T4" fmla="*/ 2147483647 w 384"/>
                <a:gd name="T5" fmla="*/ 2147483647 h 1592"/>
                <a:gd name="T6" fmla="*/ 2147483647 w 384"/>
                <a:gd name="T7" fmla="*/ 2147483647 h 15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4" h="1592">
                  <a:moveTo>
                    <a:pt x="0" y="0"/>
                  </a:moveTo>
                  <a:cubicBezTo>
                    <a:pt x="66" y="110"/>
                    <a:pt x="133" y="220"/>
                    <a:pt x="184" y="384"/>
                  </a:cubicBezTo>
                  <a:cubicBezTo>
                    <a:pt x="235" y="548"/>
                    <a:pt x="271" y="783"/>
                    <a:pt x="304" y="984"/>
                  </a:cubicBezTo>
                  <a:cubicBezTo>
                    <a:pt x="337" y="1185"/>
                    <a:pt x="371" y="1492"/>
                    <a:pt x="384" y="1592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dirty="0"/>
            </a:p>
          </p:txBody>
        </p:sp>
        <p:sp>
          <p:nvSpPr>
            <p:cNvPr id="73" name="Freeform 125">
              <a:extLst>
                <a:ext uri="{FF2B5EF4-FFF2-40B4-BE49-F238E27FC236}">
                  <a16:creationId xmlns:a16="http://schemas.microsoft.com/office/drawing/2014/main" id="{D385B981-2B9B-B340-A145-B54F6625B3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2855" y="1666443"/>
              <a:ext cx="604838" cy="1879600"/>
            </a:xfrm>
            <a:custGeom>
              <a:avLst/>
              <a:gdLst>
                <a:gd name="T0" fmla="*/ 0 w 432"/>
                <a:gd name="T1" fmla="*/ 0 h 1800"/>
                <a:gd name="T2" fmla="*/ 2147483647 w 432"/>
                <a:gd name="T3" fmla="*/ 2147483647 h 1800"/>
                <a:gd name="T4" fmla="*/ 2147483647 w 432"/>
                <a:gd name="T5" fmla="*/ 2147483647 h 1800"/>
                <a:gd name="T6" fmla="*/ 2147483647 w 432"/>
                <a:gd name="T7" fmla="*/ 2147483647 h 1800"/>
                <a:gd name="T8" fmla="*/ 2147483647 w 432"/>
                <a:gd name="T9" fmla="*/ 2147483647 h 18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2" h="1800">
                  <a:moveTo>
                    <a:pt x="0" y="0"/>
                  </a:moveTo>
                  <a:cubicBezTo>
                    <a:pt x="62" y="98"/>
                    <a:pt x="125" y="196"/>
                    <a:pt x="168" y="296"/>
                  </a:cubicBezTo>
                  <a:cubicBezTo>
                    <a:pt x="211" y="396"/>
                    <a:pt x="224" y="451"/>
                    <a:pt x="256" y="600"/>
                  </a:cubicBezTo>
                  <a:cubicBezTo>
                    <a:pt x="288" y="749"/>
                    <a:pt x="331" y="992"/>
                    <a:pt x="360" y="1192"/>
                  </a:cubicBezTo>
                  <a:cubicBezTo>
                    <a:pt x="389" y="1392"/>
                    <a:pt x="410" y="1596"/>
                    <a:pt x="432" y="180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dirty="0"/>
            </a:p>
          </p:txBody>
        </p:sp>
        <p:sp>
          <p:nvSpPr>
            <p:cNvPr id="74" name="Freeform 126">
              <a:extLst>
                <a:ext uri="{FF2B5EF4-FFF2-40B4-BE49-F238E27FC236}">
                  <a16:creationId xmlns:a16="http://schemas.microsoft.com/office/drawing/2014/main" id="{1046761F-B0F0-3D4C-8939-27522DB97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1005" y="1666443"/>
              <a:ext cx="571500" cy="1889125"/>
            </a:xfrm>
            <a:custGeom>
              <a:avLst/>
              <a:gdLst>
                <a:gd name="T0" fmla="*/ 0 w 408"/>
                <a:gd name="T1" fmla="*/ 0 h 1792"/>
                <a:gd name="T2" fmla="*/ 2147483647 w 408"/>
                <a:gd name="T3" fmla="*/ 2147483647 h 1792"/>
                <a:gd name="T4" fmla="*/ 2147483647 w 408"/>
                <a:gd name="T5" fmla="*/ 2147483647 h 1792"/>
                <a:gd name="T6" fmla="*/ 2147483647 w 408"/>
                <a:gd name="T7" fmla="*/ 2147483647 h 1792"/>
                <a:gd name="T8" fmla="*/ 2147483647 w 408"/>
                <a:gd name="T9" fmla="*/ 2147483647 h 1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8" h="1792">
                  <a:moveTo>
                    <a:pt x="0" y="0"/>
                  </a:moveTo>
                  <a:cubicBezTo>
                    <a:pt x="56" y="98"/>
                    <a:pt x="113" y="197"/>
                    <a:pt x="152" y="296"/>
                  </a:cubicBezTo>
                  <a:cubicBezTo>
                    <a:pt x="191" y="395"/>
                    <a:pt x="200" y="443"/>
                    <a:pt x="232" y="592"/>
                  </a:cubicBezTo>
                  <a:cubicBezTo>
                    <a:pt x="264" y="741"/>
                    <a:pt x="315" y="992"/>
                    <a:pt x="344" y="1192"/>
                  </a:cubicBezTo>
                  <a:cubicBezTo>
                    <a:pt x="373" y="1392"/>
                    <a:pt x="397" y="1691"/>
                    <a:pt x="408" y="1792"/>
                  </a:cubicBezTo>
                </a:path>
              </a:pathLst>
            </a:custGeom>
            <a:noFill/>
            <a:ln w="28575" cap="flat" cmpd="sng">
              <a:solidFill>
                <a:srgbClr val="00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dirty="0"/>
            </a:p>
          </p:txBody>
        </p:sp>
        <p:sp>
          <p:nvSpPr>
            <p:cNvPr id="75" name="Rectangle 127">
              <a:extLst>
                <a:ext uri="{FF2B5EF4-FFF2-40B4-BE49-F238E27FC236}">
                  <a16:creationId xmlns:a16="http://schemas.microsoft.com/office/drawing/2014/main" id="{1D440901-0C31-0F4D-8946-D3F10558E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0580" y="1658505"/>
              <a:ext cx="1847850" cy="19113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cs typeface="+mn-cs"/>
              </a:endParaRPr>
            </a:p>
          </p:txBody>
        </p:sp>
        <p:sp>
          <p:nvSpPr>
            <p:cNvPr id="76" name="Line 128">
              <a:extLst>
                <a:ext uri="{FF2B5EF4-FFF2-40B4-BE49-F238E27FC236}">
                  <a16:creationId xmlns:a16="http://schemas.microsoft.com/office/drawing/2014/main" id="{910206CA-3247-C24D-82A9-E68F31B24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0580" y="1987118"/>
              <a:ext cx="1838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cs typeface="+mn-cs"/>
              </a:endParaRPr>
            </a:p>
          </p:txBody>
        </p:sp>
        <p:sp>
          <p:nvSpPr>
            <p:cNvPr id="77" name="Line 129">
              <a:extLst>
                <a:ext uri="{FF2B5EF4-FFF2-40B4-BE49-F238E27FC236}">
                  <a16:creationId xmlns:a16="http://schemas.microsoft.com/office/drawing/2014/main" id="{05E0E39F-FE53-A846-BD7B-D66F56535A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6930" y="2296680"/>
              <a:ext cx="1838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cs typeface="+mn-cs"/>
              </a:endParaRPr>
            </a:p>
          </p:txBody>
        </p:sp>
        <p:sp>
          <p:nvSpPr>
            <p:cNvPr id="78" name="Line 130">
              <a:extLst>
                <a:ext uri="{FF2B5EF4-FFF2-40B4-BE49-F238E27FC236}">
                  <a16:creationId xmlns:a16="http://schemas.microsoft.com/office/drawing/2014/main" id="{80C0E12A-DB35-F247-8473-E7870BD918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693" y="2615768"/>
              <a:ext cx="1839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cs typeface="+mn-cs"/>
              </a:endParaRPr>
            </a:p>
          </p:txBody>
        </p:sp>
        <p:sp>
          <p:nvSpPr>
            <p:cNvPr id="79" name="Line 131">
              <a:extLst>
                <a:ext uri="{FF2B5EF4-FFF2-40B4-BE49-F238E27FC236}">
                  <a16:creationId xmlns:a16="http://schemas.microsoft.com/office/drawing/2014/main" id="{9E7648BC-85FB-D445-ADF6-E9850B6F6B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8043" y="2925330"/>
              <a:ext cx="1839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cs typeface="+mn-cs"/>
              </a:endParaRPr>
            </a:p>
          </p:txBody>
        </p:sp>
        <p:sp>
          <p:nvSpPr>
            <p:cNvPr id="80" name="Line 132">
              <a:extLst>
                <a:ext uri="{FF2B5EF4-FFF2-40B4-BE49-F238E27FC236}">
                  <a16:creationId xmlns:a16="http://schemas.microsoft.com/office/drawing/2014/main" id="{60971AE1-D663-2146-941D-807E03CEA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4393" y="3246005"/>
              <a:ext cx="1839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cs typeface="+mn-cs"/>
              </a:endParaRPr>
            </a:p>
          </p:txBody>
        </p:sp>
        <p:sp>
          <p:nvSpPr>
            <p:cNvPr id="81" name="Line 133">
              <a:extLst>
                <a:ext uri="{FF2B5EF4-FFF2-40B4-BE49-F238E27FC236}">
                  <a16:creationId xmlns:a16="http://schemas.microsoft.com/office/drawing/2014/main" id="{F183B9C8-59FF-FF42-81A0-D1D65348C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83180" y="1658505"/>
              <a:ext cx="0" cy="1911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cs typeface="+mn-cs"/>
              </a:endParaRPr>
            </a:p>
          </p:txBody>
        </p:sp>
        <p:sp>
          <p:nvSpPr>
            <p:cNvPr id="82" name="Line 134">
              <a:extLst>
                <a:ext uri="{FF2B5EF4-FFF2-40B4-BE49-F238E27FC236}">
                  <a16:creationId xmlns:a16="http://schemas.microsoft.com/office/drawing/2014/main" id="{95BC1052-E2A8-4244-BD31-881FB4E633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40380" y="1669618"/>
              <a:ext cx="0" cy="1911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cs typeface="+mn-cs"/>
              </a:endParaRPr>
            </a:p>
          </p:txBody>
        </p:sp>
        <p:sp>
          <p:nvSpPr>
            <p:cNvPr id="83" name="Line 135">
              <a:extLst>
                <a:ext uri="{FF2B5EF4-FFF2-40B4-BE49-F238E27FC236}">
                  <a16:creationId xmlns:a16="http://schemas.microsoft.com/office/drawing/2014/main" id="{6201EE71-0F86-1942-A349-D190824BDB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95993" y="1663268"/>
              <a:ext cx="0" cy="1911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cs typeface="+mn-cs"/>
              </a:endParaRPr>
            </a:p>
          </p:txBody>
        </p:sp>
        <p:sp>
          <p:nvSpPr>
            <p:cNvPr id="84" name="Text Box 136">
              <a:extLst>
                <a:ext uri="{FF2B5EF4-FFF2-40B4-BE49-F238E27FC236}">
                  <a16:creationId xmlns:a16="http://schemas.microsoft.com/office/drawing/2014/main" id="{2C8BC37A-3079-3141-8CAD-104408E0B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4118" y="3555568"/>
              <a:ext cx="3930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+mn-cs"/>
                </a:rPr>
                <a:t>10</a:t>
              </a:r>
              <a:endParaRPr lang="en-US" sz="1600" baseline="30000" dirty="0">
                <a:latin typeface="+mn-lt"/>
                <a:cs typeface="+mn-cs"/>
              </a:endParaRPr>
            </a:p>
          </p:txBody>
        </p:sp>
        <p:sp>
          <p:nvSpPr>
            <p:cNvPr id="85" name="Text Box 137">
              <a:extLst>
                <a:ext uri="{FF2B5EF4-FFF2-40B4-BE49-F238E27FC236}">
                  <a16:creationId xmlns:a16="http://schemas.microsoft.com/office/drawing/2014/main" id="{FDD958A4-F26F-7A4D-ABAB-97CE564DD4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19730" y="3555568"/>
              <a:ext cx="3930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+mn-cs"/>
                </a:rPr>
                <a:t>20</a:t>
              </a:r>
              <a:endParaRPr lang="en-US" sz="1600" baseline="30000" dirty="0">
                <a:latin typeface="+mn-lt"/>
                <a:cs typeface="+mn-cs"/>
              </a:endParaRPr>
            </a:p>
          </p:txBody>
        </p:sp>
        <p:sp>
          <p:nvSpPr>
            <p:cNvPr id="86" name="Text Box 138">
              <a:extLst>
                <a:ext uri="{FF2B5EF4-FFF2-40B4-BE49-F238E27FC236}">
                  <a16:creationId xmlns:a16="http://schemas.microsoft.com/office/drawing/2014/main" id="{3A2A8346-A59E-BC41-890D-70D2E2A20F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65818" y="3557155"/>
              <a:ext cx="3930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+mn-cs"/>
                </a:rPr>
                <a:t>30</a:t>
              </a:r>
              <a:endParaRPr lang="en-US" sz="1600" baseline="30000" dirty="0">
                <a:latin typeface="+mn-lt"/>
                <a:cs typeface="+mn-cs"/>
              </a:endParaRPr>
            </a:p>
          </p:txBody>
        </p:sp>
        <p:sp>
          <p:nvSpPr>
            <p:cNvPr id="87" name="Text Box 139">
              <a:extLst>
                <a:ext uri="{FF2B5EF4-FFF2-40B4-BE49-F238E27FC236}">
                  <a16:creationId xmlns:a16="http://schemas.microsoft.com/office/drawing/2014/main" id="{C3099B89-2944-444D-A87C-4AFB683CA3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32543" y="3560330"/>
              <a:ext cx="3930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+mn-cs"/>
                </a:rPr>
                <a:t>40</a:t>
              </a:r>
              <a:endParaRPr lang="en-US" sz="1600" baseline="30000" dirty="0">
                <a:latin typeface="+mn-lt"/>
                <a:cs typeface="+mn-cs"/>
              </a:endParaRPr>
            </a:p>
          </p:txBody>
        </p:sp>
        <p:sp>
          <p:nvSpPr>
            <p:cNvPr id="88" name="Text Box 146">
              <a:extLst>
                <a:ext uri="{FF2B5EF4-FFF2-40B4-BE49-F238E27FC236}">
                  <a16:creationId xmlns:a16="http://schemas.microsoft.com/office/drawing/2014/main" id="{4A7A6B1D-4D41-954E-A5F6-3028E04D05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08099" y="3827464"/>
              <a:ext cx="86914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+mn-cs"/>
                </a:rPr>
                <a:t>SNR(dB)</a:t>
              </a:r>
            </a:p>
          </p:txBody>
        </p:sp>
        <p:sp>
          <p:nvSpPr>
            <p:cNvPr id="89" name="Text Box 147">
              <a:extLst>
                <a:ext uri="{FF2B5EF4-FFF2-40B4-BE49-F238E27FC236}">
                  <a16:creationId xmlns:a16="http://schemas.microsoft.com/office/drawing/2014/main" id="{E2163787-4691-5D46-8699-B77A930A9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7376940" y="2379023"/>
              <a:ext cx="5100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+mn-cs"/>
                </a:rPr>
                <a:t>BER</a:t>
              </a:r>
            </a:p>
          </p:txBody>
        </p:sp>
        <p:sp>
          <p:nvSpPr>
            <p:cNvPr id="90" name="Text Box 148">
              <a:extLst>
                <a:ext uri="{FF2B5EF4-FFF2-40B4-BE49-F238E27FC236}">
                  <a16:creationId xmlns:a16="http://schemas.microsoft.com/office/drawing/2014/main" id="{7C1ED569-5C1A-F54A-AB69-46434B3A3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9128" y="1501343"/>
              <a:ext cx="46519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>
                  <a:latin typeface="+mn-lt"/>
                  <a:cs typeface="+mn-cs"/>
                </a:rPr>
                <a:t>10</a:t>
              </a:r>
              <a:r>
                <a:rPr lang="en-US" sz="1400" baseline="30000" dirty="0">
                  <a:latin typeface="+mn-lt"/>
                  <a:cs typeface="+mn-cs"/>
                </a:rPr>
                <a:t>-1</a:t>
              </a:r>
            </a:p>
          </p:txBody>
        </p:sp>
        <p:sp>
          <p:nvSpPr>
            <p:cNvPr id="91" name="Text Box 149">
              <a:extLst>
                <a:ext uri="{FF2B5EF4-FFF2-40B4-BE49-F238E27FC236}">
                  <a16:creationId xmlns:a16="http://schemas.microsoft.com/office/drawing/2014/main" id="{94E14E63-66FD-4443-B41D-AF70FFBA1C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1828" y="1820430"/>
              <a:ext cx="46519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>
                  <a:latin typeface="+mn-lt"/>
                  <a:cs typeface="+mn-cs"/>
                </a:rPr>
                <a:t>10</a:t>
              </a:r>
              <a:r>
                <a:rPr lang="en-US" sz="1400" baseline="30000" dirty="0">
                  <a:latin typeface="+mn-lt"/>
                  <a:cs typeface="+mn-cs"/>
                </a:rPr>
                <a:t>-2</a:t>
              </a:r>
            </a:p>
          </p:txBody>
        </p:sp>
        <p:sp>
          <p:nvSpPr>
            <p:cNvPr id="92" name="Text Box 150">
              <a:extLst>
                <a:ext uri="{FF2B5EF4-FFF2-40B4-BE49-F238E27FC236}">
                  <a16:creationId xmlns:a16="http://schemas.microsoft.com/office/drawing/2014/main" id="{E0977E27-9D19-A64A-AF3A-97F63CB63A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3890" y="2131580"/>
              <a:ext cx="46519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>
                  <a:latin typeface="+mn-lt"/>
                  <a:cs typeface="+mn-cs"/>
                </a:rPr>
                <a:t>10</a:t>
              </a:r>
              <a:r>
                <a:rPr lang="en-US" sz="1400" baseline="30000" dirty="0">
                  <a:latin typeface="+mn-lt"/>
                  <a:cs typeface="+mn-cs"/>
                </a:rPr>
                <a:t>-3</a:t>
              </a:r>
            </a:p>
          </p:txBody>
        </p:sp>
        <p:sp>
          <p:nvSpPr>
            <p:cNvPr id="93" name="Text Box 151">
              <a:extLst>
                <a:ext uri="{FF2B5EF4-FFF2-40B4-BE49-F238E27FC236}">
                  <a16:creationId xmlns:a16="http://schemas.microsoft.com/office/drawing/2014/main" id="{71116C7E-0C8A-C345-987E-209472BF62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1828" y="2752293"/>
              <a:ext cx="46519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>
                  <a:latin typeface="+mn-lt"/>
                  <a:cs typeface="+mn-cs"/>
                </a:rPr>
                <a:t>10</a:t>
              </a:r>
              <a:r>
                <a:rPr lang="en-US" sz="1400" baseline="30000" dirty="0">
                  <a:latin typeface="+mn-lt"/>
                  <a:cs typeface="+mn-cs"/>
                </a:rPr>
                <a:t>-5</a:t>
              </a:r>
            </a:p>
          </p:txBody>
        </p:sp>
        <p:sp>
          <p:nvSpPr>
            <p:cNvPr id="94" name="Text Box 152">
              <a:extLst>
                <a:ext uri="{FF2B5EF4-FFF2-40B4-BE49-F238E27FC236}">
                  <a16:creationId xmlns:a16="http://schemas.microsoft.com/office/drawing/2014/main" id="{1704C017-27C0-A24D-9102-5AE6A700E8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3415" y="3071380"/>
              <a:ext cx="46519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>
                  <a:latin typeface="+mn-lt"/>
                  <a:cs typeface="+mn-cs"/>
                </a:rPr>
                <a:t>10</a:t>
              </a:r>
              <a:r>
                <a:rPr lang="en-US" sz="1400" baseline="30000" dirty="0">
                  <a:latin typeface="+mn-lt"/>
                  <a:cs typeface="+mn-cs"/>
                </a:rPr>
                <a:t>-6</a:t>
              </a:r>
            </a:p>
          </p:txBody>
        </p:sp>
        <p:sp>
          <p:nvSpPr>
            <p:cNvPr id="95" name="Text Box 153">
              <a:extLst>
                <a:ext uri="{FF2B5EF4-FFF2-40B4-BE49-F238E27FC236}">
                  <a16:creationId xmlns:a16="http://schemas.microsoft.com/office/drawing/2014/main" id="{75B908A4-A34C-2445-B429-1AC5208B18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7065" y="3399993"/>
              <a:ext cx="46519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>
                  <a:latin typeface="+mn-lt"/>
                  <a:cs typeface="+mn-cs"/>
                </a:rPr>
                <a:t>10</a:t>
              </a:r>
              <a:r>
                <a:rPr lang="en-US" sz="1400" baseline="30000" dirty="0">
                  <a:latin typeface="+mn-lt"/>
                  <a:cs typeface="+mn-cs"/>
                </a:rPr>
                <a:t>-7</a:t>
              </a:r>
            </a:p>
          </p:txBody>
        </p:sp>
        <p:sp>
          <p:nvSpPr>
            <p:cNvPr id="96" name="Text Box 154">
              <a:extLst>
                <a:ext uri="{FF2B5EF4-FFF2-40B4-BE49-F238E27FC236}">
                  <a16:creationId xmlns:a16="http://schemas.microsoft.com/office/drawing/2014/main" id="{6CA0DB94-D333-E944-A25F-F9D61C7ADF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0715" y="2455430"/>
              <a:ext cx="46519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>
                  <a:latin typeface="+mn-lt"/>
                  <a:cs typeface="+mn-cs"/>
                </a:rPr>
                <a:t>10</a:t>
              </a:r>
              <a:r>
                <a:rPr lang="en-US" sz="1400" baseline="30000" dirty="0">
                  <a:latin typeface="+mn-lt"/>
                  <a:cs typeface="+mn-cs"/>
                </a:rPr>
                <a:t>-4</a:t>
              </a:r>
            </a:p>
          </p:txBody>
        </p:sp>
      </p:grpSp>
      <p:sp>
        <p:nvSpPr>
          <p:cNvPr id="97" name="Oval 158">
            <a:extLst>
              <a:ext uri="{FF2B5EF4-FFF2-40B4-BE49-F238E27FC236}">
                <a16:creationId xmlns:a16="http://schemas.microsoft.com/office/drawing/2014/main" id="{209748AE-384B-F949-89CC-37F237ECE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1137" y="3758480"/>
            <a:ext cx="152400" cy="1619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400" dirty="0"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193BFB-7D25-3945-9C36-2F993BA9DB5E}"/>
              </a:ext>
            </a:extLst>
          </p:cNvPr>
          <p:cNvGrpSpPr/>
          <p:nvPr/>
        </p:nvGrpSpPr>
        <p:grpSpPr>
          <a:xfrm>
            <a:off x="8550275" y="5018232"/>
            <a:ext cx="1525223" cy="787073"/>
            <a:chOff x="1997075" y="4768850"/>
            <a:chExt cx="1525223" cy="787073"/>
          </a:xfrm>
        </p:grpSpPr>
        <p:sp>
          <p:nvSpPr>
            <p:cNvPr id="66" name="Line 140">
              <a:extLst>
                <a:ext uri="{FF2B5EF4-FFF2-40B4-BE49-F238E27FC236}">
                  <a16:creationId xmlns:a16="http://schemas.microsoft.com/office/drawing/2014/main" id="{9ABBD722-F994-5D44-9F28-C96E66B76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075" y="5237163"/>
              <a:ext cx="296863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cs typeface="+mn-cs"/>
              </a:endParaRPr>
            </a:p>
          </p:txBody>
        </p:sp>
        <p:sp>
          <p:nvSpPr>
            <p:cNvPr id="67" name="Line 141">
              <a:extLst>
                <a:ext uri="{FF2B5EF4-FFF2-40B4-BE49-F238E27FC236}">
                  <a16:creationId xmlns:a16="http://schemas.microsoft.com/office/drawing/2014/main" id="{D2378DA5-4292-1146-841A-83348B0599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075" y="5064125"/>
              <a:ext cx="29686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cs typeface="+mn-cs"/>
              </a:endParaRPr>
            </a:p>
          </p:txBody>
        </p:sp>
        <p:sp>
          <p:nvSpPr>
            <p:cNvPr id="68" name="Line 142">
              <a:extLst>
                <a:ext uri="{FF2B5EF4-FFF2-40B4-BE49-F238E27FC236}">
                  <a16:creationId xmlns:a16="http://schemas.microsoft.com/office/drawing/2014/main" id="{BD436497-C11B-DE4B-B7CC-A36D247B74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6600" y="4894263"/>
              <a:ext cx="269875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cs typeface="+mn-cs"/>
              </a:endParaRPr>
            </a:p>
          </p:txBody>
        </p:sp>
        <p:sp>
          <p:nvSpPr>
            <p:cNvPr id="69" name="Text Box 143">
              <a:extLst>
                <a:ext uri="{FF2B5EF4-FFF2-40B4-BE49-F238E27FC236}">
                  <a16:creationId xmlns:a16="http://schemas.microsoft.com/office/drawing/2014/main" id="{B06EB229-594F-B74D-AB37-1AFD23D937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9650" y="4768850"/>
              <a:ext cx="1242648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100" dirty="0">
                  <a:latin typeface="+mn-lt"/>
                  <a:cs typeface="+mn-cs"/>
                </a:rPr>
                <a:t>QAM256 (8 Mbps)</a:t>
              </a:r>
            </a:p>
          </p:txBody>
        </p:sp>
        <p:sp>
          <p:nvSpPr>
            <p:cNvPr id="70" name="Text Box 144">
              <a:extLst>
                <a:ext uri="{FF2B5EF4-FFF2-40B4-BE49-F238E27FC236}">
                  <a16:creationId xmlns:a16="http://schemas.microsoft.com/office/drawing/2014/main" id="{1299B93C-66F7-2D42-BCDE-AB352ACB0F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1713" y="4922838"/>
              <a:ext cx="1170513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100" dirty="0">
                  <a:latin typeface="+mn-lt"/>
                  <a:cs typeface="+mn-cs"/>
                </a:rPr>
                <a:t>QAM16 (4 Mbps)</a:t>
              </a:r>
            </a:p>
          </p:txBody>
        </p:sp>
        <p:sp>
          <p:nvSpPr>
            <p:cNvPr id="71" name="Text Box 145">
              <a:extLst>
                <a:ext uri="{FF2B5EF4-FFF2-40B4-BE49-F238E27FC236}">
                  <a16:creationId xmlns:a16="http://schemas.microsoft.com/office/drawing/2014/main" id="{8E3C0C78-B8F0-5C4A-94BE-C201B16ADC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1238" y="5103813"/>
              <a:ext cx="1016625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100" dirty="0">
                  <a:latin typeface="+mn-lt"/>
                  <a:cs typeface="+mn-cs"/>
                </a:rPr>
                <a:t>BPSK (1 Mbps)</a:t>
              </a:r>
            </a:p>
          </p:txBody>
        </p:sp>
        <p:sp>
          <p:nvSpPr>
            <p:cNvPr id="98" name="Oval 159">
              <a:extLst>
                <a:ext uri="{FF2B5EF4-FFF2-40B4-BE49-F238E27FC236}">
                  <a16:creationId xmlns:a16="http://schemas.microsoft.com/office/drawing/2014/main" id="{3DC8AEBF-AF89-0041-BAEC-013B1349E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5338" y="5330825"/>
              <a:ext cx="152400" cy="1619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cs typeface="+mn-cs"/>
              </a:endParaRPr>
            </a:p>
          </p:txBody>
        </p:sp>
        <p:sp>
          <p:nvSpPr>
            <p:cNvPr id="99" name="Text Box 160">
              <a:extLst>
                <a:ext uri="{FF2B5EF4-FFF2-40B4-BE49-F238E27FC236}">
                  <a16:creationId xmlns:a16="http://schemas.microsoft.com/office/drawing/2014/main" id="{3789CE0E-0C61-9946-9828-EE6C26B329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763" y="5294313"/>
              <a:ext cx="1069524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100" dirty="0">
                  <a:latin typeface="+mn-lt"/>
                  <a:cs typeface="+mn-cs"/>
                </a:rPr>
                <a:t>operating point</a:t>
              </a:r>
            </a:p>
          </p:txBody>
        </p:sp>
      </p:grpSp>
      <p:sp>
        <p:nvSpPr>
          <p:cNvPr id="100" name="Text Box 161">
            <a:extLst>
              <a:ext uri="{FF2B5EF4-FFF2-40B4-BE49-F238E27FC236}">
                <a16:creationId xmlns:a16="http://schemas.microsoft.com/office/drawing/2014/main" id="{73953D5A-AF9D-A74F-B537-6801EC650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075" y="3954895"/>
            <a:ext cx="657961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011199"/>
                </a:solidFill>
                <a:latin typeface="+mn-lt"/>
                <a:cs typeface="Arial" charset="0"/>
              </a:rPr>
              <a:t>1. </a:t>
            </a:r>
            <a:r>
              <a:rPr lang="en-US" sz="2400" dirty="0">
                <a:latin typeface="+mn-lt"/>
                <a:cs typeface="Arial" charset="0"/>
              </a:rPr>
              <a:t>SNR decreases, BER increase as node moves away from base station</a:t>
            </a:r>
          </a:p>
        </p:txBody>
      </p:sp>
      <p:sp>
        <p:nvSpPr>
          <p:cNvPr id="101" name="Text Box 162">
            <a:extLst>
              <a:ext uri="{FF2B5EF4-FFF2-40B4-BE49-F238E27FC236}">
                <a16:creationId xmlns:a16="http://schemas.microsoft.com/office/drawing/2014/main" id="{E2FD50A6-89FD-3D40-BBE1-B3A224D60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367" y="4893108"/>
            <a:ext cx="661843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011199"/>
                </a:solidFill>
                <a:latin typeface="+mn-lt"/>
                <a:cs typeface="Arial" charset="0"/>
              </a:rPr>
              <a:t>2. </a:t>
            </a:r>
            <a:r>
              <a:rPr lang="en-US" sz="2400" dirty="0">
                <a:latin typeface="+mn-lt"/>
                <a:cs typeface="Arial" charset="0"/>
              </a:rPr>
              <a:t>When BER becomes too high, switch to lower transmission rate but with lower BER</a:t>
            </a:r>
          </a:p>
        </p:txBody>
      </p:sp>
    </p:spTree>
    <p:extLst>
      <p:ext uri="{BB962C8B-B14F-4D97-AF65-F5344CB8AC3E}">
        <p14:creationId xmlns:p14="http://schemas.microsoft.com/office/powerpoint/2010/main" val="295473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6 C -0.00143 -0.01527 -0.00247 -0.02986 -0.00456 -0.04444 C -0.00651 -0.05902 -0.00951 -0.07407 -0.01172 -0.08703 C -0.01419 -0.09976 -0.01589 -0.10879 -0.0181 -0.12152 C -0.02031 -0.13379 -0.02344 -0.15208 -0.02539 -0.16088 C -0.02747 -0.16944 -0.02773 -0.16828 -0.02956 -0.17361 C -0.03138 -0.17847 -0.03425 -0.18541 -0.03672 -0.19189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6" y="-96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72 -0.19189 C -0.03672 -0.19166 -0.0362 -0.07662 -0.03555 0.0388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152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55 0.03889 C -0.0388 0.01968 -0.04193 0.00162 -0.04531 -0.02199 C -0.04896 -0.0456 -0.05221 -0.07662 -0.05703 -0.10347 C -0.06172 -0.13055 -0.07161 -0.16921 -0.07435 -0.18217 " pathEditMode="relative" rAng="0" ptsTypes="AAAA">
                                      <p:cBhvr>
                                        <p:cTn id="17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0" y="-1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7" grpId="1" animBg="1"/>
      <p:bldP spid="97" grpId="2" animBg="1"/>
      <p:bldP spid="100" grpId="0"/>
      <p:bldP spid="10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46" y="429888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802.11: advanced capabilities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3" name="Rectangle 4">
            <a:extLst>
              <a:ext uri="{FF2B5EF4-FFF2-40B4-BE49-F238E27FC236}">
                <a16:creationId xmlns:a16="http://schemas.microsoft.com/office/drawing/2014/main" id="{7EE47952-3299-F34C-9371-84E782764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054" y="1405371"/>
            <a:ext cx="1027531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tabLst>
                <a:tab pos="746125" algn="l"/>
              </a:tabLst>
              <a:defRPr/>
            </a:pPr>
            <a:r>
              <a:rPr lang="en-US" sz="3200" dirty="0">
                <a:solidFill>
                  <a:srgbClr val="C00000"/>
                </a:solidFill>
                <a:cs typeface="+mn-cs"/>
              </a:rPr>
              <a:t>power management</a:t>
            </a:r>
          </a:p>
          <a:p>
            <a:pPr marL="354013" indent="-28575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tabLst>
                <a:tab pos="746125" algn="l"/>
              </a:tabLst>
              <a:defRPr/>
            </a:pPr>
            <a:r>
              <a:rPr lang="en-US" sz="3200" dirty="0">
                <a:cs typeface="+mn-cs"/>
              </a:rPr>
              <a:t>node-to-AP: </a:t>
            </a:r>
            <a:r>
              <a:rPr lang="en-US" sz="3200" dirty="0"/>
              <a:t>“</a:t>
            </a:r>
            <a:r>
              <a:rPr lang="en-US" sz="3200" dirty="0">
                <a:cs typeface="+mn-cs"/>
              </a:rPr>
              <a:t>I am going to sleep until next beacon frame</a:t>
            </a:r>
            <a:r>
              <a:rPr lang="en-US" altLang="ja-JP" sz="3200" dirty="0">
                <a:cs typeface="+mn-cs"/>
              </a:rPr>
              <a:t>”</a:t>
            </a:r>
            <a:endParaRPr lang="en-US" sz="3200" dirty="0">
              <a:cs typeface="+mn-cs"/>
            </a:endParaRP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tabLst>
                <a:tab pos="854075" algn="l"/>
              </a:tabLst>
              <a:defRPr/>
            </a:pPr>
            <a:r>
              <a:rPr lang="en-US" sz="2800" dirty="0">
                <a:cs typeface="+mn-cs"/>
              </a:rPr>
              <a:t>AP knows not to transmit frames to this node</a:t>
            </a: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tabLst>
                <a:tab pos="854075" algn="l"/>
              </a:tabLst>
              <a:defRPr/>
            </a:pPr>
            <a:r>
              <a:rPr lang="en-US" sz="2800" dirty="0">
                <a:cs typeface="+mn-cs"/>
              </a:rPr>
              <a:t>node wakes up before next beacon frame</a:t>
            </a:r>
          </a:p>
          <a:p>
            <a:pPr marL="354013" indent="-28575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tabLst>
                <a:tab pos="746125" algn="l"/>
              </a:tabLst>
              <a:defRPr/>
            </a:pPr>
            <a:r>
              <a:rPr lang="en-US" sz="3200" dirty="0">
                <a:cs typeface="+mn-cs"/>
              </a:rPr>
              <a:t>beacon frame: contains list of mobiles with AP-to-mobile frames waiting to be sent</a:t>
            </a:r>
          </a:p>
          <a:p>
            <a:pPr marL="701675" lvl="1" indent="-244475"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tabLst>
                <a:tab pos="793750" algn="l"/>
              </a:tabLst>
              <a:defRPr/>
            </a:pPr>
            <a:r>
              <a:rPr lang="en-US" sz="2800" dirty="0">
                <a:cs typeface="+mn-cs"/>
              </a:rPr>
              <a:t>node will stay awake if AP-to-mobile frames to be sent; otherwise sleep again until next beacon frame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tabLst>
                <a:tab pos="746125" algn="l"/>
              </a:tabLst>
              <a:defRPr/>
            </a:pPr>
            <a:endParaRPr lang="en-US" sz="24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502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7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834" y="6599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916765" y="2251719"/>
            <a:ext cx="5571867" cy="923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indent="-38258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F3BAE1-7C74-F944-AEC6-02670EE1832C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068638"/>
            <a:ext cx="4826000" cy="345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</a:rPr>
              <a:t>Wireless</a:t>
            </a:r>
          </a:p>
          <a:p>
            <a:pPr>
              <a:buClr>
                <a:schemeClr val="bg1">
                  <a:lumMod val="85000"/>
                </a:schemeClr>
              </a:buClr>
              <a:defRPr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Wireless links and network characteristics </a:t>
            </a:r>
          </a:p>
          <a:p>
            <a:pPr>
              <a:buClr>
                <a:schemeClr val="bg1">
                  <a:lumMod val="85000"/>
                </a:schemeClr>
              </a:buClr>
              <a:defRPr/>
            </a:pPr>
            <a:r>
              <a:rPr lang="en-US" dirty="0" err="1">
                <a:solidFill>
                  <a:schemeClr val="bg2">
                    <a:lumMod val="90000"/>
                  </a:schemeClr>
                </a:solidFill>
              </a:rPr>
              <a:t>WiFi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: 802.11 wireless LANs</a:t>
            </a:r>
          </a:p>
          <a:p>
            <a:pPr>
              <a:buClr>
                <a:schemeClr val="bg1">
                  <a:lumMod val="85000"/>
                </a:schemeClr>
              </a:buClr>
              <a:defRPr/>
            </a:pPr>
            <a:r>
              <a:rPr lang="en-US" dirty="0"/>
              <a:t>Bluetooth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98E34A-2531-E532-EDE7-D3CAA37F3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Class 22: </a:t>
            </a:r>
            <a:fld id="{C4204591-24BD-A542-B9D5-F8D8A88D2FE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26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46" y="429888"/>
            <a:ext cx="10515600" cy="89462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0" dirty="0">
                <a:solidFill>
                  <a:srgbClr val="000099"/>
                </a:solidFill>
                <a:latin typeface="+mn-lt"/>
              </a:rPr>
              <a:t>Personal area networks: Bluetooth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F16EE124-6686-D742-8D2C-5556636C506B}"/>
              </a:ext>
            </a:extLst>
          </p:cNvPr>
          <p:cNvSpPr txBox="1">
            <a:spLocks noChangeArrowheads="1"/>
          </p:cNvSpPr>
          <p:nvPr/>
        </p:nvSpPr>
        <p:spPr>
          <a:xfrm>
            <a:off x="1068820" y="1464542"/>
            <a:ext cx="6869834" cy="506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defRPr/>
            </a:pPr>
            <a:r>
              <a:rPr lang="en-US" sz="3200" dirty="0"/>
              <a:t>less than 10 m diameter</a:t>
            </a:r>
          </a:p>
          <a:p>
            <a:pPr marL="285750" indent="-285750">
              <a:defRPr/>
            </a:pPr>
            <a:r>
              <a:rPr lang="en-US" sz="3200" dirty="0"/>
              <a:t>replacement for cables (mouse, keyboard, headphones)</a:t>
            </a:r>
          </a:p>
          <a:p>
            <a:pPr marL="285750" indent="-285750">
              <a:defRPr/>
            </a:pPr>
            <a:r>
              <a:rPr lang="en-US" sz="3200" dirty="0"/>
              <a:t>ad hoc: no infrastructure</a:t>
            </a:r>
          </a:p>
          <a:p>
            <a:pPr marL="285750" indent="-285750">
              <a:defRPr/>
            </a:pPr>
            <a:r>
              <a:rPr lang="en-US" sz="3200" dirty="0"/>
              <a:t>2.4-2.5 GHz ISM radio band, up to 3 Mbps</a:t>
            </a:r>
          </a:p>
          <a:p>
            <a:pPr marL="285750" indent="-285750">
              <a:defRPr/>
            </a:pPr>
            <a:r>
              <a:rPr lang="en-US" sz="3200" dirty="0"/>
              <a:t>master controller / client devices: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800" dirty="0"/>
              <a:t>master polls clients, grants requests for client transmissions</a:t>
            </a:r>
          </a:p>
        </p:txBody>
      </p:sp>
      <p:sp>
        <p:nvSpPr>
          <p:cNvPr id="46" name="Oval 2">
            <a:extLst>
              <a:ext uri="{FF2B5EF4-FFF2-40B4-BE49-F238E27FC236}">
                <a16:creationId xmlns:a16="http://schemas.microsoft.com/office/drawing/2014/main" id="{8AC49C04-DED4-814A-8DAB-BC7847B0A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9382" y="1155700"/>
            <a:ext cx="3479800" cy="3416300"/>
          </a:xfrm>
          <a:prstGeom prst="ellipse">
            <a:avLst/>
          </a:prstGeom>
          <a:solidFill>
            <a:srgbClr val="9AE0FF">
              <a:alpha val="49019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2" name="Text Box 9">
            <a:extLst>
              <a:ext uri="{FF2B5EF4-FFF2-40B4-BE49-F238E27FC236}">
                <a16:creationId xmlns:a16="http://schemas.microsoft.com/office/drawing/2014/main" id="{4913B9D8-3142-BC41-91B5-73140C234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1607" y="2600325"/>
            <a:ext cx="10191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radius of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coverage</a:t>
            </a:r>
          </a:p>
        </p:txBody>
      </p:sp>
      <p:grpSp>
        <p:nvGrpSpPr>
          <p:cNvPr id="53" name="Group 10">
            <a:extLst>
              <a:ext uri="{FF2B5EF4-FFF2-40B4-BE49-F238E27FC236}">
                <a16:creationId xmlns:a16="http://schemas.microsoft.com/office/drawing/2014/main" id="{0DC7174A-F090-8042-8A4C-1A0B8A7189D4}"/>
              </a:ext>
            </a:extLst>
          </p:cNvPr>
          <p:cNvGrpSpPr>
            <a:grpSpLocks/>
          </p:cNvGrpSpPr>
          <p:nvPr/>
        </p:nvGrpSpPr>
        <p:grpSpPr bwMode="auto">
          <a:xfrm>
            <a:off x="8907607" y="2092325"/>
            <a:ext cx="320675" cy="336550"/>
            <a:chOff x="4166" y="3398"/>
            <a:chExt cx="202" cy="212"/>
          </a:xfrm>
        </p:grpSpPr>
        <p:sp>
          <p:nvSpPr>
            <p:cNvPr id="54" name="Oval 11">
              <a:extLst>
                <a:ext uri="{FF2B5EF4-FFF2-40B4-BE49-F238E27FC236}">
                  <a16:creationId xmlns:a16="http://schemas.microsoft.com/office/drawing/2014/main" id="{97C71025-DFD7-CF4F-8147-121CA5F79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408"/>
              <a:ext cx="192" cy="18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" name="Text Box 12">
              <a:extLst>
                <a:ext uri="{FF2B5EF4-FFF2-40B4-BE49-F238E27FC236}">
                  <a16:creationId xmlns:a16="http://schemas.microsoft.com/office/drawing/2014/main" id="{D14BFDAF-6CBD-6D4A-88E3-C471BFD9D8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6" y="339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</a:t>
              </a:r>
            </a:p>
          </p:txBody>
        </p:sp>
      </p:grpSp>
      <p:grpSp>
        <p:nvGrpSpPr>
          <p:cNvPr id="56" name="Group 13">
            <a:extLst>
              <a:ext uri="{FF2B5EF4-FFF2-40B4-BE49-F238E27FC236}">
                <a16:creationId xmlns:a16="http://schemas.microsoft.com/office/drawing/2014/main" id="{D62FC4B5-1613-3F43-8F34-86E29073B390}"/>
              </a:ext>
            </a:extLst>
          </p:cNvPr>
          <p:cNvGrpSpPr>
            <a:grpSpLocks/>
          </p:cNvGrpSpPr>
          <p:nvPr/>
        </p:nvGrpSpPr>
        <p:grpSpPr bwMode="auto">
          <a:xfrm>
            <a:off x="9822007" y="3387725"/>
            <a:ext cx="320675" cy="336550"/>
            <a:chOff x="4166" y="3398"/>
            <a:chExt cx="202" cy="212"/>
          </a:xfrm>
        </p:grpSpPr>
        <p:sp>
          <p:nvSpPr>
            <p:cNvPr id="57" name="Oval 14">
              <a:extLst>
                <a:ext uri="{FF2B5EF4-FFF2-40B4-BE49-F238E27FC236}">
                  <a16:creationId xmlns:a16="http://schemas.microsoft.com/office/drawing/2014/main" id="{447A804D-66CA-0844-B93F-1889AC5C1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408"/>
              <a:ext cx="192" cy="18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8" name="Text Box 15">
              <a:extLst>
                <a:ext uri="{FF2B5EF4-FFF2-40B4-BE49-F238E27FC236}">
                  <a16:creationId xmlns:a16="http://schemas.microsoft.com/office/drawing/2014/main" id="{05A8235B-0A3E-0044-880C-B6F22FB19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6" y="339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</a:t>
              </a:r>
            </a:p>
          </p:txBody>
        </p:sp>
      </p:grpSp>
      <p:grpSp>
        <p:nvGrpSpPr>
          <p:cNvPr id="59" name="Group 16">
            <a:extLst>
              <a:ext uri="{FF2B5EF4-FFF2-40B4-BE49-F238E27FC236}">
                <a16:creationId xmlns:a16="http://schemas.microsoft.com/office/drawing/2014/main" id="{5FC933A8-255C-7945-9DF9-D8785D473EA5}"/>
              </a:ext>
            </a:extLst>
          </p:cNvPr>
          <p:cNvGrpSpPr>
            <a:grpSpLocks/>
          </p:cNvGrpSpPr>
          <p:nvPr/>
        </p:nvGrpSpPr>
        <p:grpSpPr bwMode="auto">
          <a:xfrm>
            <a:off x="8615507" y="3451225"/>
            <a:ext cx="320675" cy="336550"/>
            <a:chOff x="4166" y="3398"/>
            <a:chExt cx="202" cy="212"/>
          </a:xfrm>
        </p:grpSpPr>
        <p:sp>
          <p:nvSpPr>
            <p:cNvPr id="60" name="Oval 17">
              <a:extLst>
                <a:ext uri="{FF2B5EF4-FFF2-40B4-BE49-F238E27FC236}">
                  <a16:creationId xmlns:a16="http://schemas.microsoft.com/office/drawing/2014/main" id="{03EB0E4F-00F8-B942-A4C4-FDA3A622A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408"/>
              <a:ext cx="192" cy="18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" name="Text Box 18">
              <a:extLst>
                <a:ext uri="{FF2B5EF4-FFF2-40B4-BE49-F238E27FC236}">
                  <a16:creationId xmlns:a16="http://schemas.microsoft.com/office/drawing/2014/main" id="{5A768BC2-ADB5-274B-8CC5-8A782EBC13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6" y="339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</a:t>
              </a:r>
            </a:p>
          </p:txBody>
        </p:sp>
      </p:grpSp>
      <p:grpSp>
        <p:nvGrpSpPr>
          <p:cNvPr id="62" name="Group 19">
            <a:extLst>
              <a:ext uri="{FF2B5EF4-FFF2-40B4-BE49-F238E27FC236}">
                <a16:creationId xmlns:a16="http://schemas.microsoft.com/office/drawing/2014/main" id="{C94DD3CC-15CE-2041-8098-9F5F6089DC6A}"/>
              </a:ext>
            </a:extLst>
          </p:cNvPr>
          <p:cNvGrpSpPr>
            <a:grpSpLocks/>
          </p:cNvGrpSpPr>
          <p:nvPr/>
        </p:nvGrpSpPr>
        <p:grpSpPr bwMode="auto">
          <a:xfrm>
            <a:off x="9971232" y="1990725"/>
            <a:ext cx="306388" cy="336550"/>
            <a:chOff x="4784" y="2710"/>
            <a:chExt cx="193" cy="212"/>
          </a:xfrm>
        </p:grpSpPr>
        <p:sp>
          <p:nvSpPr>
            <p:cNvPr id="63" name="Oval 20">
              <a:extLst>
                <a:ext uri="{FF2B5EF4-FFF2-40B4-BE49-F238E27FC236}">
                  <a16:creationId xmlns:a16="http://schemas.microsoft.com/office/drawing/2014/main" id="{AC0B8F9D-6E1F-2647-A713-54E6624E8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" name="Text Box 21">
              <a:extLst>
                <a:ext uri="{FF2B5EF4-FFF2-40B4-BE49-F238E27FC236}">
                  <a16:creationId xmlns:a16="http://schemas.microsoft.com/office/drawing/2014/main" id="{CF465196-899C-B243-9904-0142295B8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</a:t>
              </a:r>
            </a:p>
          </p:txBody>
        </p:sp>
      </p:grpSp>
      <p:grpSp>
        <p:nvGrpSpPr>
          <p:cNvPr id="65" name="Group 22">
            <a:extLst>
              <a:ext uri="{FF2B5EF4-FFF2-40B4-BE49-F238E27FC236}">
                <a16:creationId xmlns:a16="http://schemas.microsoft.com/office/drawing/2014/main" id="{29FB60F8-B0F1-CB44-AE0F-40A154998AA5}"/>
              </a:ext>
            </a:extLst>
          </p:cNvPr>
          <p:cNvGrpSpPr>
            <a:grpSpLocks/>
          </p:cNvGrpSpPr>
          <p:nvPr/>
        </p:nvGrpSpPr>
        <p:grpSpPr bwMode="auto">
          <a:xfrm>
            <a:off x="9425132" y="3540125"/>
            <a:ext cx="306388" cy="336550"/>
            <a:chOff x="4784" y="2710"/>
            <a:chExt cx="193" cy="212"/>
          </a:xfrm>
        </p:grpSpPr>
        <p:sp>
          <p:nvSpPr>
            <p:cNvPr id="66" name="Oval 23">
              <a:extLst>
                <a:ext uri="{FF2B5EF4-FFF2-40B4-BE49-F238E27FC236}">
                  <a16:creationId xmlns:a16="http://schemas.microsoft.com/office/drawing/2014/main" id="{2077E79B-D8E3-EB41-934D-B370E6753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7" name="Text Box 24">
              <a:extLst>
                <a:ext uri="{FF2B5EF4-FFF2-40B4-BE49-F238E27FC236}">
                  <a16:creationId xmlns:a16="http://schemas.microsoft.com/office/drawing/2014/main" id="{39361884-F68C-9C45-B85E-3BA9EA43E8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</a:t>
              </a:r>
            </a:p>
          </p:txBody>
        </p:sp>
      </p:grpSp>
      <p:grpSp>
        <p:nvGrpSpPr>
          <p:cNvPr id="68" name="Group 25">
            <a:extLst>
              <a:ext uri="{FF2B5EF4-FFF2-40B4-BE49-F238E27FC236}">
                <a16:creationId xmlns:a16="http://schemas.microsoft.com/office/drawing/2014/main" id="{1D3D1F44-67CB-EC42-BBC7-C1B374111AA1}"/>
              </a:ext>
            </a:extLst>
          </p:cNvPr>
          <p:cNvGrpSpPr>
            <a:grpSpLocks/>
          </p:cNvGrpSpPr>
          <p:nvPr/>
        </p:nvGrpSpPr>
        <p:grpSpPr bwMode="auto">
          <a:xfrm>
            <a:off x="9145732" y="2498725"/>
            <a:ext cx="306388" cy="336550"/>
            <a:chOff x="4784" y="2710"/>
            <a:chExt cx="193" cy="212"/>
          </a:xfrm>
        </p:grpSpPr>
        <p:sp>
          <p:nvSpPr>
            <p:cNvPr id="69" name="Oval 26">
              <a:extLst>
                <a:ext uri="{FF2B5EF4-FFF2-40B4-BE49-F238E27FC236}">
                  <a16:creationId xmlns:a16="http://schemas.microsoft.com/office/drawing/2014/main" id="{DF85E967-A88E-E347-8324-54FCBD9C1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0" name="Text Box 27">
              <a:extLst>
                <a:ext uri="{FF2B5EF4-FFF2-40B4-BE49-F238E27FC236}">
                  <a16:creationId xmlns:a16="http://schemas.microsoft.com/office/drawing/2014/main" id="{074AC8DB-295F-164C-A08E-0D23160EE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</a:t>
              </a:r>
            </a:p>
          </p:txBody>
        </p:sp>
      </p:grpSp>
      <p:grpSp>
        <p:nvGrpSpPr>
          <p:cNvPr id="71" name="Group 28">
            <a:extLst>
              <a:ext uri="{FF2B5EF4-FFF2-40B4-BE49-F238E27FC236}">
                <a16:creationId xmlns:a16="http://schemas.microsoft.com/office/drawing/2014/main" id="{515A9BD0-1948-FA44-B168-48227379845D}"/>
              </a:ext>
            </a:extLst>
          </p:cNvPr>
          <p:cNvGrpSpPr>
            <a:grpSpLocks/>
          </p:cNvGrpSpPr>
          <p:nvPr/>
        </p:nvGrpSpPr>
        <p:grpSpPr bwMode="auto">
          <a:xfrm>
            <a:off x="10466532" y="3362325"/>
            <a:ext cx="306388" cy="336550"/>
            <a:chOff x="4784" y="2710"/>
            <a:chExt cx="193" cy="212"/>
          </a:xfrm>
        </p:grpSpPr>
        <p:sp>
          <p:nvSpPr>
            <p:cNvPr id="72" name="Oval 29">
              <a:extLst>
                <a:ext uri="{FF2B5EF4-FFF2-40B4-BE49-F238E27FC236}">
                  <a16:creationId xmlns:a16="http://schemas.microsoft.com/office/drawing/2014/main" id="{8842359E-E0B1-EE4F-98F8-5FAD015C0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3" name="Text Box 30">
              <a:extLst>
                <a:ext uri="{FF2B5EF4-FFF2-40B4-BE49-F238E27FC236}">
                  <a16:creationId xmlns:a16="http://schemas.microsoft.com/office/drawing/2014/main" id="{5438D92C-6418-E641-8C87-3961B34B0D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</a:t>
              </a:r>
            </a:p>
          </p:txBody>
        </p:sp>
      </p:grpSp>
      <p:grpSp>
        <p:nvGrpSpPr>
          <p:cNvPr id="74" name="Group 31">
            <a:extLst>
              <a:ext uri="{FF2B5EF4-FFF2-40B4-BE49-F238E27FC236}">
                <a16:creationId xmlns:a16="http://schemas.microsoft.com/office/drawing/2014/main" id="{F4E08F2A-513C-0B4B-B123-8B77E159DA05}"/>
              </a:ext>
            </a:extLst>
          </p:cNvPr>
          <p:cNvGrpSpPr>
            <a:grpSpLocks/>
          </p:cNvGrpSpPr>
          <p:nvPr/>
        </p:nvGrpSpPr>
        <p:grpSpPr bwMode="auto">
          <a:xfrm>
            <a:off x="8539308" y="4632327"/>
            <a:ext cx="3024188" cy="1330325"/>
            <a:chOff x="4270" y="2826"/>
            <a:chExt cx="1905" cy="838"/>
          </a:xfrm>
        </p:grpSpPr>
        <p:grpSp>
          <p:nvGrpSpPr>
            <p:cNvPr id="75" name="Group 32">
              <a:extLst>
                <a:ext uri="{FF2B5EF4-FFF2-40B4-BE49-F238E27FC236}">
                  <a16:creationId xmlns:a16="http://schemas.microsoft.com/office/drawing/2014/main" id="{C1EF4AFF-4847-BC4A-9356-D7984EE70C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0" y="2878"/>
              <a:ext cx="210" cy="212"/>
              <a:chOff x="1334" y="2718"/>
              <a:chExt cx="210" cy="212"/>
            </a:xfrm>
          </p:grpSpPr>
          <p:sp>
            <p:nvSpPr>
              <p:cNvPr id="83" name="Oval 33">
                <a:extLst>
                  <a:ext uri="{FF2B5EF4-FFF2-40B4-BE49-F238E27FC236}">
                    <a16:creationId xmlns:a16="http://schemas.microsoft.com/office/drawing/2014/main" id="{BA5D85A5-33B7-544E-A3EF-1CC06BAC8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2" y="2728"/>
                <a:ext cx="192" cy="184"/>
              </a:xfrm>
              <a:prstGeom prst="ellipse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4" name="Text Box 34">
                <a:extLst>
                  <a:ext uri="{FF2B5EF4-FFF2-40B4-BE49-F238E27FC236}">
                    <a16:creationId xmlns:a16="http://schemas.microsoft.com/office/drawing/2014/main" id="{B9E25DE3-DD42-9F4A-A8B6-77FE592CE5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4" y="2718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M</a:t>
                </a:r>
              </a:p>
            </p:txBody>
          </p:sp>
        </p:grpSp>
        <p:grpSp>
          <p:nvGrpSpPr>
            <p:cNvPr id="76" name="Group 35">
              <a:extLst>
                <a:ext uri="{FF2B5EF4-FFF2-40B4-BE49-F238E27FC236}">
                  <a16:creationId xmlns:a16="http://schemas.microsoft.com/office/drawing/2014/main" id="{C0326B32-D242-CD46-BA67-E5F665928F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4" y="3166"/>
              <a:ext cx="202" cy="212"/>
              <a:chOff x="4166" y="3398"/>
              <a:chExt cx="202" cy="212"/>
            </a:xfrm>
          </p:grpSpPr>
          <p:sp>
            <p:nvSpPr>
              <p:cNvPr id="81" name="Oval 36">
                <a:extLst>
                  <a:ext uri="{FF2B5EF4-FFF2-40B4-BE49-F238E27FC236}">
                    <a16:creationId xmlns:a16="http://schemas.microsoft.com/office/drawing/2014/main" id="{57FC2B25-3ECE-2645-B0C4-DD97F1E96B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3408"/>
                <a:ext cx="192" cy="18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" name="Text Box 37">
                <a:extLst>
                  <a:ext uri="{FF2B5EF4-FFF2-40B4-BE49-F238E27FC236}">
                    <a16:creationId xmlns:a16="http://schemas.microsoft.com/office/drawing/2014/main" id="{69A9ECEF-DA0E-6646-A3A7-1F03B160EF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66" y="3398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2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C</a:t>
                </a:r>
              </a:p>
            </p:txBody>
          </p:sp>
        </p:grpSp>
        <p:sp>
          <p:nvSpPr>
            <p:cNvPr id="77" name="Text Box 38">
              <a:extLst>
                <a:ext uri="{FF2B5EF4-FFF2-40B4-BE49-F238E27FC236}">
                  <a16:creationId xmlns:a16="http://schemas.microsoft.com/office/drawing/2014/main" id="{C0D006DA-97A6-4040-80CE-D6CEAD88C1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3" y="2826"/>
              <a:ext cx="1652" cy="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master controller</a:t>
              </a:r>
            </a:p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client device</a:t>
              </a:r>
            </a:p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parked device (inactive)</a:t>
              </a:r>
            </a:p>
          </p:txBody>
        </p:sp>
        <p:grpSp>
          <p:nvGrpSpPr>
            <p:cNvPr id="78" name="Group 39">
              <a:extLst>
                <a:ext uri="{FF2B5EF4-FFF2-40B4-BE49-F238E27FC236}">
                  <a16:creationId xmlns:a16="http://schemas.microsoft.com/office/drawing/2014/main" id="{C545195C-7C2F-754C-BEA1-3F97A407DB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2" y="3398"/>
              <a:ext cx="193" cy="212"/>
              <a:chOff x="4784" y="2710"/>
              <a:chExt cx="193" cy="212"/>
            </a:xfrm>
          </p:grpSpPr>
          <p:sp>
            <p:nvSpPr>
              <p:cNvPr id="79" name="Oval 40">
                <a:extLst>
                  <a:ext uri="{FF2B5EF4-FFF2-40B4-BE49-F238E27FC236}">
                    <a16:creationId xmlns:a16="http://schemas.microsoft.com/office/drawing/2014/main" id="{232654F8-3401-D347-8413-42464D68E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4" y="2720"/>
                <a:ext cx="192" cy="184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" name="Text Box 41">
                <a:extLst>
                  <a:ext uri="{FF2B5EF4-FFF2-40B4-BE49-F238E27FC236}">
                    <a16:creationId xmlns:a16="http://schemas.microsoft.com/office/drawing/2014/main" id="{0FC7AC48-1900-304D-A668-9A27801D66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6" y="2710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969696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</a:t>
                </a:r>
              </a:p>
            </p:txBody>
          </p:sp>
        </p:grp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4C05D34-7A2C-0749-A882-EB9BBC96AE94}"/>
              </a:ext>
            </a:extLst>
          </p:cNvPr>
          <p:cNvCxnSpPr>
            <a:stCxn id="46" idx="2"/>
            <a:endCxn id="52" idx="3"/>
          </p:cNvCxnSpPr>
          <p:nvPr/>
        </p:nvCxnSpPr>
        <p:spPr>
          <a:xfrm>
            <a:off x="7869382" y="2863850"/>
            <a:ext cx="3581400" cy="26988"/>
          </a:xfrm>
          <a:prstGeom prst="straightConnector1">
            <a:avLst/>
          </a:prstGeom>
          <a:ln w="12700">
            <a:solidFill>
              <a:srgbClr val="01119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">
            <a:extLst>
              <a:ext uri="{FF2B5EF4-FFF2-40B4-BE49-F238E27FC236}">
                <a16:creationId xmlns:a16="http://schemas.microsoft.com/office/drawing/2014/main" id="{10629841-45FC-A74B-B8FE-BA0DCFE22DB0}"/>
              </a:ext>
            </a:extLst>
          </p:cNvPr>
          <p:cNvGrpSpPr>
            <a:grpSpLocks/>
          </p:cNvGrpSpPr>
          <p:nvPr/>
        </p:nvGrpSpPr>
        <p:grpSpPr bwMode="auto">
          <a:xfrm>
            <a:off x="9466407" y="2727325"/>
            <a:ext cx="333375" cy="336550"/>
            <a:chOff x="1334" y="2718"/>
            <a:chExt cx="210" cy="212"/>
          </a:xfrm>
        </p:grpSpPr>
        <p:sp>
          <p:nvSpPr>
            <p:cNvPr id="48" name="Oval 5">
              <a:extLst>
                <a:ext uri="{FF2B5EF4-FFF2-40B4-BE49-F238E27FC236}">
                  <a16:creationId xmlns:a16="http://schemas.microsoft.com/office/drawing/2014/main" id="{9FC9E5BF-409B-B143-9D5B-4C0E5298A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" y="2728"/>
              <a:ext cx="192" cy="184"/>
            </a:xfrm>
            <a:prstGeom prst="ellipse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" name="Text Box 6">
              <a:extLst>
                <a:ext uri="{FF2B5EF4-FFF2-40B4-BE49-F238E27FC236}">
                  <a16:creationId xmlns:a16="http://schemas.microsoft.com/office/drawing/2014/main" id="{5D3C307C-92D4-234C-91EF-4112052B70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4" y="271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344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46" y="429888"/>
            <a:ext cx="10515600" cy="89462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0" dirty="0">
                <a:solidFill>
                  <a:srgbClr val="000099"/>
                </a:solidFill>
                <a:latin typeface="+mn-lt"/>
              </a:rPr>
              <a:t>Personal area networks: Bluetooth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F16EE124-6686-D742-8D2C-5556636C506B}"/>
              </a:ext>
            </a:extLst>
          </p:cNvPr>
          <p:cNvSpPr txBox="1">
            <a:spLocks noChangeArrowheads="1"/>
          </p:cNvSpPr>
          <p:nvPr/>
        </p:nvSpPr>
        <p:spPr>
          <a:xfrm>
            <a:off x="1041111" y="1464542"/>
            <a:ext cx="6371071" cy="5282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defRPr/>
            </a:pPr>
            <a:r>
              <a:rPr lang="en-US" sz="3200" dirty="0"/>
              <a:t>TDM, </a:t>
            </a:r>
            <a:r>
              <a:rPr lang="en-US" dirty="0"/>
              <a:t>625 </a:t>
            </a:r>
            <a:r>
              <a:rPr lang="en-US" dirty="0">
                <a:latin typeface="Symbol" pitchFamily="2" charset="2"/>
              </a:rPr>
              <a:t>m</a:t>
            </a:r>
            <a:r>
              <a:rPr lang="en-US" dirty="0"/>
              <a:t>sec sec. slot</a:t>
            </a:r>
          </a:p>
          <a:p>
            <a:pPr marL="285750" indent="-285750">
              <a:defRPr/>
            </a:pPr>
            <a:r>
              <a:rPr lang="en-US" sz="2800" dirty="0"/>
              <a:t>FDM: sender uses </a:t>
            </a:r>
            <a:r>
              <a:rPr lang="en-US" dirty="0"/>
              <a:t>79 frequency channels in known, pseudo-random order slot-to-slot (spread spectrum)</a:t>
            </a:r>
          </a:p>
          <a:p>
            <a:pPr marL="628650" lvl="1" indent="-285750">
              <a:defRPr/>
            </a:pPr>
            <a:r>
              <a:rPr lang="en-US" dirty="0"/>
              <a:t>other devices/equipment not in piconet only interfere in some slots</a:t>
            </a:r>
          </a:p>
          <a:p>
            <a:pPr marL="457200" indent="-457200">
              <a:defRPr/>
            </a:pPr>
            <a:r>
              <a:rPr lang="en-US" dirty="0">
                <a:solidFill>
                  <a:srgbClr val="C00000"/>
                </a:solidFill>
              </a:rPr>
              <a:t>parked mode: </a:t>
            </a:r>
            <a:r>
              <a:rPr lang="en-US" dirty="0"/>
              <a:t>clients can “go to sleep” (park) and later wakeup (to preserve battery)</a:t>
            </a:r>
          </a:p>
          <a:p>
            <a:pPr marL="457200" indent="-457200">
              <a:defRPr/>
            </a:pPr>
            <a:r>
              <a:rPr lang="en-US" sz="2800" dirty="0">
                <a:solidFill>
                  <a:srgbClr val="C00000"/>
                </a:solidFill>
              </a:rPr>
              <a:t>boo</a:t>
            </a:r>
            <a:r>
              <a:rPr lang="en-US" dirty="0">
                <a:solidFill>
                  <a:srgbClr val="C00000"/>
                </a:solidFill>
              </a:rPr>
              <a:t>tstrapping: </a:t>
            </a:r>
            <a:r>
              <a:rPr lang="en-US" dirty="0"/>
              <a:t>nodes self-assemble (plug and play) into piconet</a:t>
            </a:r>
            <a:endParaRPr lang="en-US" sz="2800" dirty="0"/>
          </a:p>
        </p:txBody>
      </p:sp>
      <p:sp>
        <p:nvSpPr>
          <p:cNvPr id="46" name="Oval 2">
            <a:extLst>
              <a:ext uri="{FF2B5EF4-FFF2-40B4-BE49-F238E27FC236}">
                <a16:creationId xmlns:a16="http://schemas.microsoft.com/office/drawing/2014/main" id="{8AC49C04-DED4-814A-8DAB-BC7847B0A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9382" y="1155700"/>
            <a:ext cx="3479800" cy="3416300"/>
          </a:xfrm>
          <a:prstGeom prst="ellipse">
            <a:avLst/>
          </a:prstGeom>
          <a:solidFill>
            <a:srgbClr val="9AE0FF">
              <a:alpha val="49019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2" name="Text Box 9">
            <a:extLst>
              <a:ext uri="{FF2B5EF4-FFF2-40B4-BE49-F238E27FC236}">
                <a16:creationId xmlns:a16="http://schemas.microsoft.com/office/drawing/2014/main" id="{4913B9D8-3142-BC41-91B5-73140C234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1607" y="2600325"/>
            <a:ext cx="10191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radius of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coverage</a:t>
            </a:r>
          </a:p>
        </p:txBody>
      </p:sp>
      <p:grpSp>
        <p:nvGrpSpPr>
          <p:cNvPr id="53" name="Group 10">
            <a:extLst>
              <a:ext uri="{FF2B5EF4-FFF2-40B4-BE49-F238E27FC236}">
                <a16:creationId xmlns:a16="http://schemas.microsoft.com/office/drawing/2014/main" id="{0DC7174A-F090-8042-8A4C-1A0B8A7189D4}"/>
              </a:ext>
            </a:extLst>
          </p:cNvPr>
          <p:cNvGrpSpPr>
            <a:grpSpLocks/>
          </p:cNvGrpSpPr>
          <p:nvPr/>
        </p:nvGrpSpPr>
        <p:grpSpPr bwMode="auto">
          <a:xfrm>
            <a:off x="8907607" y="2092325"/>
            <a:ext cx="320675" cy="336550"/>
            <a:chOff x="4166" y="3398"/>
            <a:chExt cx="202" cy="212"/>
          </a:xfrm>
        </p:grpSpPr>
        <p:sp>
          <p:nvSpPr>
            <p:cNvPr id="54" name="Oval 11">
              <a:extLst>
                <a:ext uri="{FF2B5EF4-FFF2-40B4-BE49-F238E27FC236}">
                  <a16:creationId xmlns:a16="http://schemas.microsoft.com/office/drawing/2014/main" id="{97C71025-DFD7-CF4F-8147-121CA5F79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408"/>
              <a:ext cx="192" cy="18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" name="Text Box 12">
              <a:extLst>
                <a:ext uri="{FF2B5EF4-FFF2-40B4-BE49-F238E27FC236}">
                  <a16:creationId xmlns:a16="http://schemas.microsoft.com/office/drawing/2014/main" id="{D14BFDAF-6CBD-6D4A-88E3-C471BFD9D8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6" y="339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</a:t>
              </a:r>
            </a:p>
          </p:txBody>
        </p:sp>
      </p:grpSp>
      <p:grpSp>
        <p:nvGrpSpPr>
          <p:cNvPr id="56" name="Group 13">
            <a:extLst>
              <a:ext uri="{FF2B5EF4-FFF2-40B4-BE49-F238E27FC236}">
                <a16:creationId xmlns:a16="http://schemas.microsoft.com/office/drawing/2014/main" id="{D62FC4B5-1613-3F43-8F34-86E29073B390}"/>
              </a:ext>
            </a:extLst>
          </p:cNvPr>
          <p:cNvGrpSpPr>
            <a:grpSpLocks/>
          </p:cNvGrpSpPr>
          <p:nvPr/>
        </p:nvGrpSpPr>
        <p:grpSpPr bwMode="auto">
          <a:xfrm>
            <a:off x="9822007" y="3387725"/>
            <a:ext cx="320675" cy="336550"/>
            <a:chOff x="4166" y="3398"/>
            <a:chExt cx="202" cy="212"/>
          </a:xfrm>
        </p:grpSpPr>
        <p:sp>
          <p:nvSpPr>
            <p:cNvPr id="57" name="Oval 14">
              <a:extLst>
                <a:ext uri="{FF2B5EF4-FFF2-40B4-BE49-F238E27FC236}">
                  <a16:creationId xmlns:a16="http://schemas.microsoft.com/office/drawing/2014/main" id="{447A804D-66CA-0844-B93F-1889AC5C1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408"/>
              <a:ext cx="192" cy="18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8" name="Text Box 15">
              <a:extLst>
                <a:ext uri="{FF2B5EF4-FFF2-40B4-BE49-F238E27FC236}">
                  <a16:creationId xmlns:a16="http://schemas.microsoft.com/office/drawing/2014/main" id="{05A8235B-0A3E-0044-880C-B6F22FB19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6" y="339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</a:t>
              </a:r>
            </a:p>
          </p:txBody>
        </p:sp>
      </p:grpSp>
      <p:grpSp>
        <p:nvGrpSpPr>
          <p:cNvPr id="59" name="Group 16">
            <a:extLst>
              <a:ext uri="{FF2B5EF4-FFF2-40B4-BE49-F238E27FC236}">
                <a16:creationId xmlns:a16="http://schemas.microsoft.com/office/drawing/2014/main" id="{5FC933A8-255C-7945-9DF9-D8785D473EA5}"/>
              </a:ext>
            </a:extLst>
          </p:cNvPr>
          <p:cNvGrpSpPr>
            <a:grpSpLocks/>
          </p:cNvGrpSpPr>
          <p:nvPr/>
        </p:nvGrpSpPr>
        <p:grpSpPr bwMode="auto">
          <a:xfrm>
            <a:off x="8615507" y="3451225"/>
            <a:ext cx="320675" cy="336550"/>
            <a:chOff x="4166" y="3398"/>
            <a:chExt cx="202" cy="212"/>
          </a:xfrm>
        </p:grpSpPr>
        <p:sp>
          <p:nvSpPr>
            <p:cNvPr id="60" name="Oval 17">
              <a:extLst>
                <a:ext uri="{FF2B5EF4-FFF2-40B4-BE49-F238E27FC236}">
                  <a16:creationId xmlns:a16="http://schemas.microsoft.com/office/drawing/2014/main" id="{03EB0E4F-00F8-B942-A4C4-FDA3A622A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408"/>
              <a:ext cx="192" cy="18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" name="Text Box 18">
              <a:extLst>
                <a:ext uri="{FF2B5EF4-FFF2-40B4-BE49-F238E27FC236}">
                  <a16:creationId xmlns:a16="http://schemas.microsoft.com/office/drawing/2014/main" id="{5A768BC2-ADB5-274B-8CC5-8A782EBC13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6" y="339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</a:t>
              </a:r>
            </a:p>
          </p:txBody>
        </p:sp>
      </p:grpSp>
      <p:grpSp>
        <p:nvGrpSpPr>
          <p:cNvPr id="62" name="Group 19">
            <a:extLst>
              <a:ext uri="{FF2B5EF4-FFF2-40B4-BE49-F238E27FC236}">
                <a16:creationId xmlns:a16="http://schemas.microsoft.com/office/drawing/2014/main" id="{C94DD3CC-15CE-2041-8098-9F5F6089DC6A}"/>
              </a:ext>
            </a:extLst>
          </p:cNvPr>
          <p:cNvGrpSpPr>
            <a:grpSpLocks/>
          </p:cNvGrpSpPr>
          <p:nvPr/>
        </p:nvGrpSpPr>
        <p:grpSpPr bwMode="auto">
          <a:xfrm>
            <a:off x="9971232" y="1990725"/>
            <a:ext cx="306388" cy="336550"/>
            <a:chOff x="4784" y="2710"/>
            <a:chExt cx="193" cy="212"/>
          </a:xfrm>
        </p:grpSpPr>
        <p:sp>
          <p:nvSpPr>
            <p:cNvPr id="63" name="Oval 20">
              <a:extLst>
                <a:ext uri="{FF2B5EF4-FFF2-40B4-BE49-F238E27FC236}">
                  <a16:creationId xmlns:a16="http://schemas.microsoft.com/office/drawing/2014/main" id="{AC0B8F9D-6E1F-2647-A713-54E6624E8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" name="Text Box 21">
              <a:extLst>
                <a:ext uri="{FF2B5EF4-FFF2-40B4-BE49-F238E27FC236}">
                  <a16:creationId xmlns:a16="http://schemas.microsoft.com/office/drawing/2014/main" id="{CF465196-899C-B243-9904-0142295B8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</a:t>
              </a:r>
            </a:p>
          </p:txBody>
        </p:sp>
      </p:grpSp>
      <p:grpSp>
        <p:nvGrpSpPr>
          <p:cNvPr id="65" name="Group 22">
            <a:extLst>
              <a:ext uri="{FF2B5EF4-FFF2-40B4-BE49-F238E27FC236}">
                <a16:creationId xmlns:a16="http://schemas.microsoft.com/office/drawing/2014/main" id="{29FB60F8-B0F1-CB44-AE0F-40A154998AA5}"/>
              </a:ext>
            </a:extLst>
          </p:cNvPr>
          <p:cNvGrpSpPr>
            <a:grpSpLocks/>
          </p:cNvGrpSpPr>
          <p:nvPr/>
        </p:nvGrpSpPr>
        <p:grpSpPr bwMode="auto">
          <a:xfrm>
            <a:off x="9425132" y="3540125"/>
            <a:ext cx="306388" cy="336550"/>
            <a:chOff x="4784" y="2710"/>
            <a:chExt cx="193" cy="212"/>
          </a:xfrm>
        </p:grpSpPr>
        <p:sp>
          <p:nvSpPr>
            <p:cNvPr id="66" name="Oval 23">
              <a:extLst>
                <a:ext uri="{FF2B5EF4-FFF2-40B4-BE49-F238E27FC236}">
                  <a16:creationId xmlns:a16="http://schemas.microsoft.com/office/drawing/2014/main" id="{2077E79B-D8E3-EB41-934D-B370E6753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7" name="Text Box 24">
              <a:extLst>
                <a:ext uri="{FF2B5EF4-FFF2-40B4-BE49-F238E27FC236}">
                  <a16:creationId xmlns:a16="http://schemas.microsoft.com/office/drawing/2014/main" id="{39361884-F68C-9C45-B85E-3BA9EA43E8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</a:t>
              </a:r>
            </a:p>
          </p:txBody>
        </p:sp>
      </p:grpSp>
      <p:grpSp>
        <p:nvGrpSpPr>
          <p:cNvPr id="68" name="Group 25">
            <a:extLst>
              <a:ext uri="{FF2B5EF4-FFF2-40B4-BE49-F238E27FC236}">
                <a16:creationId xmlns:a16="http://schemas.microsoft.com/office/drawing/2014/main" id="{1D3D1F44-67CB-EC42-BBC7-C1B374111AA1}"/>
              </a:ext>
            </a:extLst>
          </p:cNvPr>
          <p:cNvGrpSpPr>
            <a:grpSpLocks/>
          </p:cNvGrpSpPr>
          <p:nvPr/>
        </p:nvGrpSpPr>
        <p:grpSpPr bwMode="auto">
          <a:xfrm>
            <a:off x="9145732" y="2498725"/>
            <a:ext cx="306388" cy="336550"/>
            <a:chOff x="4784" y="2710"/>
            <a:chExt cx="193" cy="212"/>
          </a:xfrm>
        </p:grpSpPr>
        <p:sp>
          <p:nvSpPr>
            <p:cNvPr id="69" name="Oval 26">
              <a:extLst>
                <a:ext uri="{FF2B5EF4-FFF2-40B4-BE49-F238E27FC236}">
                  <a16:creationId xmlns:a16="http://schemas.microsoft.com/office/drawing/2014/main" id="{DF85E967-A88E-E347-8324-54FCBD9C1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0" name="Text Box 27">
              <a:extLst>
                <a:ext uri="{FF2B5EF4-FFF2-40B4-BE49-F238E27FC236}">
                  <a16:creationId xmlns:a16="http://schemas.microsoft.com/office/drawing/2014/main" id="{074AC8DB-295F-164C-A08E-0D23160EE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</a:t>
              </a:r>
            </a:p>
          </p:txBody>
        </p:sp>
      </p:grpSp>
      <p:grpSp>
        <p:nvGrpSpPr>
          <p:cNvPr id="71" name="Group 28">
            <a:extLst>
              <a:ext uri="{FF2B5EF4-FFF2-40B4-BE49-F238E27FC236}">
                <a16:creationId xmlns:a16="http://schemas.microsoft.com/office/drawing/2014/main" id="{515A9BD0-1948-FA44-B168-48227379845D}"/>
              </a:ext>
            </a:extLst>
          </p:cNvPr>
          <p:cNvGrpSpPr>
            <a:grpSpLocks/>
          </p:cNvGrpSpPr>
          <p:nvPr/>
        </p:nvGrpSpPr>
        <p:grpSpPr bwMode="auto">
          <a:xfrm>
            <a:off x="10466532" y="3362325"/>
            <a:ext cx="306388" cy="336550"/>
            <a:chOff x="4784" y="2710"/>
            <a:chExt cx="193" cy="212"/>
          </a:xfrm>
        </p:grpSpPr>
        <p:sp>
          <p:nvSpPr>
            <p:cNvPr id="72" name="Oval 29">
              <a:extLst>
                <a:ext uri="{FF2B5EF4-FFF2-40B4-BE49-F238E27FC236}">
                  <a16:creationId xmlns:a16="http://schemas.microsoft.com/office/drawing/2014/main" id="{8842359E-E0B1-EE4F-98F8-5FAD015C0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3" name="Text Box 30">
              <a:extLst>
                <a:ext uri="{FF2B5EF4-FFF2-40B4-BE49-F238E27FC236}">
                  <a16:creationId xmlns:a16="http://schemas.microsoft.com/office/drawing/2014/main" id="{5438D92C-6418-E641-8C87-3961B34B0D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</a:t>
              </a:r>
            </a:p>
          </p:txBody>
        </p:sp>
      </p:grpSp>
      <p:grpSp>
        <p:nvGrpSpPr>
          <p:cNvPr id="74" name="Group 31">
            <a:extLst>
              <a:ext uri="{FF2B5EF4-FFF2-40B4-BE49-F238E27FC236}">
                <a16:creationId xmlns:a16="http://schemas.microsoft.com/office/drawing/2014/main" id="{F4E08F2A-513C-0B4B-B123-8B77E159DA05}"/>
              </a:ext>
            </a:extLst>
          </p:cNvPr>
          <p:cNvGrpSpPr>
            <a:grpSpLocks/>
          </p:cNvGrpSpPr>
          <p:nvPr/>
        </p:nvGrpSpPr>
        <p:grpSpPr bwMode="auto">
          <a:xfrm>
            <a:off x="8539308" y="4632327"/>
            <a:ext cx="3024188" cy="1330325"/>
            <a:chOff x="4270" y="2826"/>
            <a:chExt cx="1905" cy="838"/>
          </a:xfrm>
        </p:grpSpPr>
        <p:grpSp>
          <p:nvGrpSpPr>
            <p:cNvPr id="75" name="Group 32">
              <a:extLst>
                <a:ext uri="{FF2B5EF4-FFF2-40B4-BE49-F238E27FC236}">
                  <a16:creationId xmlns:a16="http://schemas.microsoft.com/office/drawing/2014/main" id="{C1EF4AFF-4847-BC4A-9356-D7984EE70C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0" y="2878"/>
              <a:ext cx="210" cy="212"/>
              <a:chOff x="1334" y="2718"/>
              <a:chExt cx="210" cy="212"/>
            </a:xfrm>
          </p:grpSpPr>
          <p:sp>
            <p:nvSpPr>
              <p:cNvPr id="83" name="Oval 33">
                <a:extLst>
                  <a:ext uri="{FF2B5EF4-FFF2-40B4-BE49-F238E27FC236}">
                    <a16:creationId xmlns:a16="http://schemas.microsoft.com/office/drawing/2014/main" id="{BA5D85A5-33B7-544E-A3EF-1CC06BAC8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2" y="2728"/>
                <a:ext cx="192" cy="184"/>
              </a:xfrm>
              <a:prstGeom prst="ellipse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4" name="Text Box 34">
                <a:extLst>
                  <a:ext uri="{FF2B5EF4-FFF2-40B4-BE49-F238E27FC236}">
                    <a16:creationId xmlns:a16="http://schemas.microsoft.com/office/drawing/2014/main" id="{B9E25DE3-DD42-9F4A-A8B6-77FE592CE5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4" y="2718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M</a:t>
                </a:r>
              </a:p>
            </p:txBody>
          </p:sp>
        </p:grpSp>
        <p:grpSp>
          <p:nvGrpSpPr>
            <p:cNvPr id="76" name="Group 35">
              <a:extLst>
                <a:ext uri="{FF2B5EF4-FFF2-40B4-BE49-F238E27FC236}">
                  <a16:creationId xmlns:a16="http://schemas.microsoft.com/office/drawing/2014/main" id="{C0326B32-D242-CD46-BA67-E5F665928F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4" y="3166"/>
              <a:ext cx="202" cy="212"/>
              <a:chOff x="4166" y="3398"/>
              <a:chExt cx="202" cy="212"/>
            </a:xfrm>
          </p:grpSpPr>
          <p:sp>
            <p:nvSpPr>
              <p:cNvPr id="81" name="Oval 36">
                <a:extLst>
                  <a:ext uri="{FF2B5EF4-FFF2-40B4-BE49-F238E27FC236}">
                    <a16:creationId xmlns:a16="http://schemas.microsoft.com/office/drawing/2014/main" id="{57FC2B25-3ECE-2645-B0C4-DD97F1E96B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3408"/>
                <a:ext cx="192" cy="18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" name="Text Box 37">
                <a:extLst>
                  <a:ext uri="{FF2B5EF4-FFF2-40B4-BE49-F238E27FC236}">
                    <a16:creationId xmlns:a16="http://schemas.microsoft.com/office/drawing/2014/main" id="{69A9ECEF-DA0E-6646-A3A7-1F03B160EF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66" y="3398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2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C</a:t>
                </a:r>
              </a:p>
            </p:txBody>
          </p:sp>
        </p:grpSp>
        <p:sp>
          <p:nvSpPr>
            <p:cNvPr id="77" name="Text Box 38">
              <a:extLst>
                <a:ext uri="{FF2B5EF4-FFF2-40B4-BE49-F238E27FC236}">
                  <a16:creationId xmlns:a16="http://schemas.microsoft.com/office/drawing/2014/main" id="{C0D006DA-97A6-4040-80CE-D6CEAD88C1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3" y="2826"/>
              <a:ext cx="1652" cy="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master controller</a:t>
              </a:r>
            </a:p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client device</a:t>
              </a:r>
            </a:p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parked device (inactive)</a:t>
              </a:r>
            </a:p>
          </p:txBody>
        </p:sp>
        <p:grpSp>
          <p:nvGrpSpPr>
            <p:cNvPr id="78" name="Group 39">
              <a:extLst>
                <a:ext uri="{FF2B5EF4-FFF2-40B4-BE49-F238E27FC236}">
                  <a16:creationId xmlns:a16="http://schemas.microsoft.com/office/drawing/2014/main" id="{C545195C-7C2F-754C-BEA1-3F97A407DB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2" y="3398"/>
              <a:ext cx="193" cy="212"/>
              <a:chOff x="4784" y="2710"/>
              <a:chExt cx="193" cy="212"/>
            </a:xfrm>
          </p:grpSpPr>
          <p:sp>
            <p:nvSpPr>
              <p:cNvPr id="79" name="Oval 40">
                <a:extLst>
                  <a:ext uri="{FF2B5EF4-FFF2-40B4-BE49-F238E27FC236}">
                    <a16:creationId xmlns:a16="http://schemas.microsoft.com/office/drawing/2014/main" id="{232654F8-3401-D347-8413-42464D68E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4" y="2720"/>
                <a:ext cx="192" cy="184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" name="Text Box 41">
                <a:extLst>
                  <a:ext uri="{FF2B5EF4-FFF2-40B4-BE49-F238E27FC236}">
                    <a16:creationId xmlns:a16="http://schemas.microsoft.com/office/drawing/2014/main" id="{0FC7AC48-1900-304D-A668-9A27801D66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6" y="2710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969696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</a:t>
                </a:r>
              </a:p>
            </p:txBody>
          </p:sp>
        </p:grp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4C05D34-7A2C-0749-A882-EB9BBC96AE94}"/>
              </a:ext>
            </a:extLst>
          </p:cNvPr>
          <p:cNvCxnSpPr>
            <a:stCxn id="46" idx="2"/>
            <a:endCxn id="52" idx="3"/>
          </p:cNvCxnSpPr>
          <p:nvPr/>
        </p:nvCxnSpPr>
        <p:spPr>
          <a:xfrm>
            <a:off x="7869382" y="2863850"/>
            <a:ext cx="3581400" cy="26988"/>
          </a:xfrm>
          <a:prstGeom prst="straightConnector1">
            <a:avLst/>
          </a:prstGeom>
          <a:ln w="12700">
            <a:solidFill>
              <a:srgbClr val="01119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">
            <a:extLst>
              <a:ext uri="{FF2B5EF4-FFF2-40B4-BE49-F238E27FC236}">
                <a16:creationId xmlns:a16="http://schemas.microsoft.com/office/drawing/2014/main" id="{10629841-45FC-A74B-B8FE-BA0DCFE22DB0}"/>
              </a:ext>
            </a:extLst>
          </p:cNvPr>
          <p:cNvGrpSpPr>
            <a:grpSpLocks/>
          </p:cNvGrpSpPr>
          <p:nvPr/>
        </p:nvGrpSpPr>
        <p:grpSpPr bwMode="auto">
          <a:xfrm>
            <a:off x="9466407" y="2727325"/>
            <a:ext cx="333375" cy="336550"/>
            <a:chOff x="1334" y="2718"/>
            <a:chExt cx="210" cy="212"/>
          </a:xfrm>
        </p:grpSpPr>
        <p:sp>
          <p:nvSpPr>
            <p:cNvPr id="48" name="Oval 5">
              <a:extLst>
                <a:ext uri="{FF2B5EF4-FFF2-40B4-BE49-F238E27FC236}">
                  <a16:creationId xmlns:a16="http://schemas.microsoft.com/office/drawing/2014/main" id="{9FC9E5BF-409B-B143-9D5B-4C0E5298A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" y="2728"/>
              <a:ext cx="192" cy="184"/>
            </a:xfrm>
            <a:prstGeom prst="ellipse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" name="Text Box 6">
              <a:extLst>
                <a:ext uri="{FF2B5EF4-FFF2-40B4-BE49-F238E27FC236}">
                  <a16:creationId xmlns:a16="http://schemas.microsoft.com/office/drawing/2014/main" id="{5D3C307C-92D4-234C-91EF-4112052B70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4" y="271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126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5" name="Oval 5">
            <a:extLst>
              <a:ext uri="{FF2B5EF4-FFF2-40B4-BE49-F238E27FC236}">
                <a16:creationId xmlns:a16="http://schemas.microsoft.com/office/drawing/2014/main" id="{6FD887B1-36B7-C042-AF16-EC543F193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6" name="Oval 11">
            <a:extLst>
              <a:ext uri="{FF2B5EF4-FFF2-40B4-BE49-F238E27FC236}">
                <a16:creationId xmlns:a16="http://schemas.microsoft.com/office/drawing/2014/main" id="{E4A6400A-EFEA-6943-B38A-9D6A4B5A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7" name="Line 22">
            <a:extLst>
              <a:ext uri="{FF2B5EF4-FFF2-40B4-BE49-F238E27FC236}">
                <a16:creationId xmlns:a16="http://schemas.microsoft.com/office/drawing/2014/main" id="{7B958348-F69B-0945-B7D1-5D0DD9A35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23">
            <a:extLst>
              <a:ext uri="{FF2B5EF4-FFF2-40B4-BE49-F238E27FC236}">
                <a16:creationId xmlns:a16="http://schemas.microsoft.com/office/drawing/2014/main" id="{6DC7CEC3-9E37-6C43-B01A-57E7BFF1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9" name="Oval 38">
            <a:extLst>
              <a:ext uri="{FF2B5EF4-FFF2-40B4-BE49-F238E27FC236}">
                <a16:creationId xmlns:a16="http://schemas.microsoft.com/office/drawing/2014/main" id="{D2BE75E6-7844-934E-960A-D867D9A2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0" name="Line 59">
            <a:extLst>
              <a:ext uri="{FF2B5EF4-FFF2-40B4-BE49-F238E27FC236}">
                <a16:creationId xmlns:a16="http://schemas.microsoft.com/office/drawing/2014/main" id="{09A1ED68-4C61-C547-B087-02636BAF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DCF89B4B-F2C0-9B46-A017-74044CA88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Line 61">
            <a:extLst>
              <a:ext uri="{FF2B5EF4-FFF2-40B4-BE49-F238E27FC236}">
                <a16:creationId xmlns:a16="http://schemas.microsoft.com/office/drawing/2014/main" id="{CB846523-0AE5-B44E-9CD4-A5780699D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Line 62">
            <a:extLst>
              <a:ext uri="{FF2B5EF4-FFF2-40B4-BE49-F238E27FC236}">
                <a16:creationId xmlns:a16="http://schemas.microsoft.com/office/drawing/2014/main" id="{3D8D61FF-B178-A042-9F75-800F5BC23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Line 64">
            <a:extLst>
              <a:ext uri="{FF2B5EF4-FFF2-40B4-BE49-F238E27FC236}">
                <a16:creationId xmlns:a16="http://schemas.microsoft.com/office/drawing/2014/main" id="{0E054FAC-6E60-6F42-9532-E4FBA10A8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35" name="Group 356">
            <a:extLst>
              <a:ext uri="{FF2B5EF4-FFF2-40B4-BE49-F238E27FC236}">
                <a16:creationId xmlns:a16="http://schemas.microsoft.com/office/drawing/2014/main" id="{33648B09-CC71-7244-88FB-21FDB43B1417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136" name="Picture 354" descr="laptop_stylized_small">
              <a:extLst>
                <a:ext uri="{FF2B5EF4-FFF2-40B4-BE49-F238E27FC236}">
                  <a16:creationId xmlns:a16="http://schemas.microsoft.com/office/drawing/2014/main" id="{916388DC-DFC7-6644-A58A-7E3CE3A4F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355" descr="antenna_stylized">
              <a:extLst>
                <a:ext uri="{FF2B5EF4-FFF2-40B4-BE49-F238E27FC236}">
                  <a16:creationId xmlns:a16="http://schemas.microsoft.com/office/drawing/2014/main" id="{37884014-95FD-4041-8DD3-B67813446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8" name="Group 361">
            <a:extLst>
              <a:ext uri="{FF2B5EF4-FFF2-40B4-BE49-F238E27FC236}">
                <a16:creationId xmlns:a16="http://schemas.microsoft.com/office/drawing/2014/main" id="{F0D83CBC-A45C-DB46-B426-BC3CB27E561A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139" name="Picture 358" descr="access_point_stylized_small">
              <a:extLst>
                <a:ext uri="{FF2B5EF4-FFF2-40B4-BE49-F238E27FC236}">
                  <a16:creationId xmlns:a16="http://schemas.microsoft.com/office/drawing/2014/main" id="{5FE77BF3-1EFB-E041-BAC1-94C95522F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360" descr="antenna_radiation_stylized">
              <a:extLst>
                <a:ext uri="{FF2B5EF4-FFF2-40B4-BE49-F238E27FC236}">
                  <a16:creationId xmlns:a16="http://schemas.microsoft.com/office/drawing/2014/main" id="{ED27BB04-ED6E-0D4B-8FE8-C96C4F7B9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1" name="Group 1">
            <a:extLst>
              <a:ext uri="{FF2B5EF4-FFF2-40B4-BE49-F238E27FC236}">
                <a16:creationId xmlns:a16="http://schemas.microsoft.com/office/drawing/2014/main" id="{F8EB07E3-DFC0-A445-A33D-75C2AD0A9EF8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142" name="Group 398">
              <a:extLst>
                <a:ext uri="{FF2B5EF4-FFF2-40B4-BE49-F238E27FC236}">
                  <a16:creationId xmlns:a16="http://schemas.microsoft.com/office/drawing/2014/main" id="{B220ABB4-ABAB-CE46-BE7A-ED482AEAA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44" name="Line 270">
                <a:extLst>
                  <a:ext uri="{FF2B5EF4-FFF2-40B4-BE49-F238E27FC236}">
                    <a16:creationId xmlns:a16="http://schemas.microsoft.com/office/drawing/2014/main" id="{EB3D1AFB-9917-EB40-AEBE-C975E63F2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" name="Line 271">
                <a:extLst>
                  <a:ext uri="{FF2B5EF4-FFF2-40B4-BE49-F238E27FC236}">
                    <a16:creationId xmlns:a16="http://schemas.microsoft.com/office/drawing/2014/main" id="{E08FC51C-048E-3E4D-9A0F-1FD8F96EB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F60BFC20-FF60-2749-A1D5-607289DB4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7" name="Line 273">
                <a:extLst>
                  <a:ext uri="{FF2B5EF4-FFF2-40B4-BE49-F238E27FC236}">
                    <a16:creationId xmlns:a16="http://schemas.microsoft.com/office/drawing/2014/main" id="{512627BE-7F4B-E642-8B83-2CFC68BC4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4E8A0C01-D6A7-1F42-A4A2-1DC6B281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Line 275">
                <a:extLst>
                  <a:ext uri="{FF2B5EF4-FFF2-40B4-BE49-F238E27FC236}">
                    <a16:creationId xmlns:a16="http://schemas.microsoft.com/office/drawing/2014/main" id="{7438FAEA-A6F2-A246-8105-F54EDDC70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E69B15B3-9399-E041-878F-938173CDF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1" name="Line 277">
                <a:extLst>
                  <a:ext uri="{FF2B5EF4-FFF2-40B4-BE49-F238E27FC236}">
                    <a16:creationId xmlns:a16="http://schemas.microsoft.com/office/drawing/2014/main" id="{1E4874DA-7ED7-874D-B991-AABE14689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2" name="Line 278">
                <a:extLst>
                  <a:ext uri="{FF2B5EF4-FFF2-40B4-BE49-F238E27FC236}">
                    <a16:creationId xmlns:a16="http://schemas.microsoft.com/office/drawing/2014/main" id="{6D14A8CC-9625-344D-A6EB-3F17469C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Line 279">
                <a:extLst>
                  <a:ext uri="{FF2B5EF4-FFF2-40B4-BE49-F238E27FC236}">
                    <a16:creationId xmlns:a16="http://schemas.microsoft.com/office/drawing/2014/main" id="{F87A61CD-1278-5C40-A7DA-1D6151D5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" name="Line 280">
                <a:extLst>
                  <a:ext uri="{FF2B5EF4-FFF2-40B4-BE49-F238E27FC236}">
                    <a16:creationId xmlns:a16="http://schemas.microsoft.com/office/drawing/2014/main" id="{C0E5602D-DC2C-1843-8D4A-58D3A1ED1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5" name="Line 281">
                <a:extLst>
                  <a:ext uri="{FF2B5EF4-FFF2-40B4-BE49-F238E27FC236}">
                    <a16:creationId xmlns:a16="http://schemas.microsoft.com/office/drawing/2014/main" id="{DD5E8B9D-A9BC-9746-BBCA-405945A54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6" name="Line 282">
                <a:extLst>
                  <a:ext uri="{FF2B5EF4-FFF2-40B4-BE49-F238E27FC236}">
                    <a16:creationId xmlns:a16="http://schemas.microsoft.com/office/drawing/2014/main" id="{19AF81E9-349A-9344-8D71-5F08AE6BF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7" name="Line 283">
                <a:extLst>
                  <a:ext uri="{FF2B5EF4-FFF2-40B4-BE49-F238E27FC236}">
                    <a16:creationId xmlns:a16="http://schemas.microsoft.com/office/drawing/2014/main" id="{84FD3D45-465C-2A4D-8826-8073E7679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8" name="Line 284">
                <a:extLst>
                  <a:ext uri="{FF2B5EF4-FFF2-40B4-BE49-F238E27FC236}">
                    <a16:creationId xmlns:a16="http://schemas.microsoft.com/office/drawing/2014/main" id="{236149EB-A521-C54B-978B-B2F3D2A80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43" name="Picture 399" descr="cell_tower_radiation copy">
              <a:extLst>
                <a:ext uri="{FF2B5EF4-FFF2-40B4-BE49-F238E27FC236}">
                  <a16:creationId xmlns:a16="http://schemas.microsoft.com/office/drawing/2014/main" id="{15477466-B0BB-D045-8469-CE320C8C1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403">
            <a:extLst>
              <a:ext uri="{FF2B5EF4-FFF2-40B4-BE49-F238E27FC236}">
                <a16:creationId xmlns:a16="http://schemas.microsoft.com/office/drawing/2014/main" id="{7E28037A-7EFC-0B46-95B9-4678DDAA8EC2}"/>
              </a:ext>
            </a:extLst>
          </p:cNvPr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160" name="Picture 364" descr="iphone_stylized_small">
              <a:extLst>
                <a:ext uri="{FF2B5EF4-FFF2-40B4-BE49-F238E27FC236}">
                  <a16:creationId xmlns:a16="http://schemas.microsoft.com/office/drawing/2014/main" id="{C84FCFF4-A725-4549-A2E6-AB7B6D196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Picture 402" descr="antenna_radiation_stylized">
              <a:extLst>
                <a:ext uri="{FF2B5EF4-FFF2-40B4-BE49-F238E27FC236}">
                  <a16:creationId xmlns:a16="http://schemas.microsoft.com/office/drawing/2014/main" id="{E54086FD-B992-B84A-9956-901A6D564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2" name="Group 100">
            <a:extLst>
              <a:ext uri="{FF2B5EF4-FFF2-40B4-BE49-F238E27FC236}">
                <a16:creationId xmlns:a16="http://schemas.microsoft.com/office/drawing/2014/main" id="{E7C998EB-2394-544D-80BB-533A98F699A4}"/>
              </a:ext>
            </a:extLst>
          </p:cNvPr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163" name="Group 398">
              <a:extLst>
                <a:ext uri="{FF2B5EF4-FFF2-40B4-BE49-F238E27FC236}">
                  <a16:creationId xmlns:a16="http://schemas.microsoft.com/office/drawing/2014/main" id="{4BA56D45-414C-BE4C-9A22-F243E7D16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65" name="Line 270">
                <a:extLst>
                  <a:ext uri="{FF2B5EF4-FFF2-40B4-BE49-F238E27FC236}">
                    <a16:creationId xmlns:a16="http://schemas.microsoft.com/office/drawing/2014/main" id="{C419645E-7341-1E42-A987-8906510D2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6" name="Line 271">
                <a:extLst>
                  <a:ext uri="{FF2B5EF4-FFF2-40B4-BE49-F238E27FC236}">
                    <a16:creationId xmlns:a16="http://schemas.microsoft.com/office/drawing/2014/main" id="{E3413CC8-503E-F54F-9020-EA30E1FB6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7" name="Line 272">
                <a:extLst>
                  <a:ext uri="{FF2B5EF4-FFF2-40B4-BE49-F238E27FC236}">
                    <a16:creationId xmlns:a16="http://schemas.microsoft.com/office/drawing/2014/main" id="{32BE2CA0-4934-C548-8F71-8643317D6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8" name="Line 273">
                <a:extLst>
                  <a:ext uri="{FF2B5EF4-FFF2-40B4-BE49-F238E27FC236}">
                    <a16:creationId xmlns:a16="http://schemas.microsoft.com/office/drawing/2014/main" id="{0F568FA7-5D04-F249-88F8-D9BF4BB14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Line 274">
                <a:extLst>
                  <a:ext uri="{FF2B5EF4-FFF2-40B4-BE49-F238E27FC236}">
                    <a16:creationId xmlns:a16="http://schemas.microsoft.com/office/drawing/2014/main" id="{FC33DD3A-B462-0C49-9211-16445A418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0" name="Line 275">
                <a:extLst>
                  <a:ext uri="{FF2B5EF4-FFF2-40B4-BE49-F238E27FC236}">
                    <a16:creationId xmlns:a16="http://schemas.microsoft.com/office/drawing/2014/main" id="{A27E10EF-E77C-324E-ABE5-7D9D36FAF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1" name="Line 276">
                <a:extLst>
                  <a:ext uri="{FF2B5EF4-FFF2-40B4-BE49-F238E27FC236}">
                    <a16:creationId xmlns:a16="http://schemas.microsoft.com/office/drawing/2014/main" id="{38A6549E-F28B-E548-A11B-F2688FE02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Line 277">
                <a:extLst>
                  <a:ext uri="{FF2B5EF4-FFF2-40B4-BE49-F238E27FC236}">
                    <a16:creationId xmlns:a16="http://schemas.microsoft.com/office/drawing/2014/main" id="{CF1EC650-3BA3-404C-9765-2B632619E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Line 278">
                <a:extLst>
                  <a:ext uri="{FF2B5EF4-FFF2-40B4-BE49-F238E27FC236}">
                    <a16:creationId xmlns:a16="http://schemas.microsoft.com/office/drawing/2014/main" id="{633808AB-AED9-EF48-97E4-4DF625A9D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Line 279">
                <a:extLst>
                  <a:ext uri="{FF2B5EF4-FFF2-40B4-BE49-F238E27FC236}">
                    <a16:creationId xmlns:a16="http://schemas.microsoft.com/office/drawing/2014/main" id="{F8580CEE-7A5C-7048-9921-68FF09DF0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Line 280">
                <a:extLst>
                  <a:ext uri="{FF2B5EF4-FFF2-40B4-BE49-F238E27FC236}">
                    <a16:creationId xmlns:a16="http://schemas.microsoft.com/office/drawing/2014/main" id="{00996F04-1F8B-CC4D-B37A-210D0A122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Line 281">
                <a:extLst>
                  <a:ext uri="{FF2B5EF4-FFF2-40B4-BE49-F238E27FC236}">
                    <a16:creationId xmlns:a16="http://schemas.microsoft.com/office/drawing/2014/main" id="{F19E527D-6BF3-CC47-875A-C4D2C88E8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Line 282">
                <a:extLst>
                  <a:ext uri="{FF2B5EF4-FFF2-40B4-BE49-F238E27FC236}">
                    <a16:creationId xmlns:a16="http://schemas.microsoft.com/office/drawing/2014/main" id="{18E888AA-D35B-AE4C-90FA-C2A7AF933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Line 283">
                <a:extLst>
                  <a:ext uri="{FF2B5EF4-FFF2-40B4-BE49-F238E27FC236}">
                    <a16:creationId xmlns:a16="http://schemas.microsoft.com/office/drawing/2014/main" id="{B8D4E8F1-7790-4D40-A0EB-41F3ADEAB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9" name="Line 284">
                <a:extLst>
                  <a:ext uri="{FF2B5EF4-FFF2-40B4-BE49-F238E27FC236}">
                    <a16:creationId xmlns:a16="http://schemas.microsoft.com/office/drawing/2014/main" id="{D429B434-2C40-F74E-8CAE-0FC7B5346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64" name="Picture 399" descr="cell_tower_radiation copy">
              <a:extLst>
                <a:ext uri="{FF2B5EF4-FFF2-40B4-BE49-F238E27FC236}">
                  <a16:creationId xmlns:a16="http://schemas.microsoft.com/office/drawing/2014/main" id="{A9CD3D46-2E69-B845-B173-09090C1C4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356">
            <a:extLst>
              <a:ext uri="{FF2B5EF4-FFF2-40B4-BE49-F238E27FC236}">
                <a16:creationId xmlns:a16="http://schemas.microsoft.com/office/drawing/2014/main" id="{8FC9C87C-2193-FD4F-BA1A-A7FDAA554282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181" name="Picture 354" descr="laptop_stylized_small">
              <a:extLst>
                <a:ext uri="{FF2B5EF4-FFF2-40B4-BE49-F238E27FC236}">
                  <a16:creationId xmlns:a16="http://schemas.microsoft.com/office/drawing/2014/main" id="{21BC2357-8DAB-214A-992E-C0220012B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2" name="Picture 355" descr="antenna_stylized">
              <a:extLst>
                <a:ext uri="{FF2B5EF4-FFF2-40B4-BE49-F238E27FC236}">
                  <a16:creationId xmlns:a16="http://schemas.microsoft.com/office/drawing/2014/main" id="{FD2019DB-E154-D74C-9D01-E47FB8140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3" name="Group 356">
            <a:extLst>
              <a:ext uri="{FF2B5EF4-FFF2-40B4-BE49-F238E27FC236}">
                <a16:creationId xmlns:a16="http://schemas.microsoft.com/office/drawing/2014/main" id="{72BBF72D-947D-B841-83D8-A2FA489C0CFA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184" name="Picture 354" descr="laptop_stylized_small">
              <a:extLst>
                <a:ext uri="{FF2B5EF4-FFF2-40B4-BE49-F238E27FC236}">
                  <a16:creationId xmlns:a16="http://schemas.microsoft.com/office/drawing/2014/main" id="{836F4D94-BCDF-3542-A343-115E952ED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" name="Picture 355" descr="antenna_stylized">
              <a:extLst>
                <a:ext uri="{FF2B5EF4-FFF2-40B4-BE49-F238E27FC236}">
                  <a16:creationId xmlns:a16="http://schemas.microsoft.com/office/drawing/2014/main" id="{B4D8151E-705C-EE40-B724-E0B69FCF0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6" name="Group 356">
            <a:extLst>
              <a:ext uri="{FF2B5EF4-FFF2-40B4-BE49-F238E27FC236}">
                <a16:creationId xmlns:a16="http://schemas.microsoft.com/office/drawing/2014/main" id="{90CF8AA6-D241-564C-A835-C42E9A50FB94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187" name="Picture 354" descr="laptop_stylized_small">
              <a:extLst>
                <a:ext uri="{FF2B5EF4-FFF2-40B4-BE49-F238E27FC236}">
                  <a16:creationId xmlns:a16="http://schemas.microsoft.com/office/drawing/2014/main" id="{EA37CFAF-38EB-2545-8F20-380411EFB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355" descr="antenna_stylized">
              <a:extLst>
                <a:ext uri="{FF2B5EF4-FFF2-40B4-BE49-F238E27FC236}">
                  <a16:creationId xmlns:a16="http://schemas.microsoft.com/office/drawing/2014/main" id="{79DFDD41-1102-684C-B91C-88ADEBF38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9" name="Group 403">
            <a:extLst>
              <a:ext uri="{FF2B5EF4-FFF2-40B4-BE49-F238E27FC236}">
                <a16:creationId xmlns:a16="http://schemas.microsoft.com/office/drawing/2014/main" id="{3D48FC39-032B-A342-BFD0-33CBD6CB3A7F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190" name="Picture 364" descr="iphone_stylized_small">
              <a:extLst>
                <a:ext uri="{FF2B5EF4-FFF2-40B4-BE49-F238E27FC236}">
                  <a16:creationId xmlns:a16="http://schemas.microsoft.com/office/drawing/2014/main" id="{D28B1A7C-E2CC-BE4F-8868-8685B0438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1" name="Picture 402" descr="antenna_radiation_stylized">
              <a:extLst>
                <a:ext uri="{FF2B5EF4-FFF2-40B4-BE49-F238E27FC236}">
                  <a16:creationId xmlns:a16="http://schemas.microsoft.com/office/drawing/2014/main" id="{5BB3FE4E-87C2-8246-82D8-D49345DCD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2" name="Group 403">
            <a:extLst>
              <a:ext uri="{FF2B5EF4-FFF2-40B4-BE49-F238E27FC236}">
                <a16:creationId xmlns:a16="http://schemas.microsoft.com/office/drawing/2014/main" id="{86FB4197-A7C7-2C4B-87E5-4528376C50B4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193" name="Picture 364" descr="iphone_stylized_small">
              <a:extLst>
                <a:ext uri="{FF2B5EF4-FFF2-40B4-BE49-F238E27FC236}">
                  <a16:creationId xmlns:a16="http://schemas.microsoft.com/office/drawing/2014/main" id="{0C0CDB8A-DE3D-5F4A-A881-49C3DC050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" name="Picture 402" descr="antenna_radiation_stylized">
              <a:extLst>
                <a:ext uri="{FF2B5EF4-FFF2-40B4-BE49-F238E27FC236}">
                  <a16:creationId xmlns:a16="http://schemas.microsoft.com/office/drawing/2014/main" id="{FBB79140-E464-FA4E-BC03-E9D77416B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Group 356">
            <a:extLst>
              <a:ext uri="{FF2B5EF4-FFF2-40B4-BE49-F238E27FC236}">
                <a16:creationId xmlns:a16="http://schemas.microsoft.com/office/drawing/2014/main" id="{814B233D-4B4F-8340-BCC6-0250B96E73AE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196" name="Picture 354" descr="laptop_stylized_small">
              <a:extLst>
                <a:ext uri="{FF2B5EF4-FFF2-40B4-BE49-F238E27FC236}">
                  <a16:creationId xmlns:a16="http://schemas.microsoft.com/office/drawing/2014/main" id="{EC5C806D-D5CA-5A4B-958A-3D3885D63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355" descr="antenna_stylized">
              <a:extLst>
                <a:ext uri="{FF2B5EF4-FFF2-40B4-BE49-F238E27FC236}">
                  <a16:creationId xmlns:a16="http://schemas.microsoft.com/office/drawing/2014/main" id="{22DE5A99-B75E-E846-A9CA-B5A4A8A08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356">
            <a:extLst>
              <a:ext uri="{FF2B5EF4-FFF2-40B4-BE49-F238E27FC236}">
                <a16:creationId xmlns:a16="http://schemas.microsoft.com/office/drawing/2014/main" id="{44A62913-19C4-CF45-A43E-AF4966B1C6B9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199" name="Picture 354" descr="laptop_stylized_small">
              <a:extLst>
                <a:ext uri="{FF2B5EF4-FFF2-40B4-BE49-F238E27FC236}">
                  <a16:creationId xmlns:a16="http://schemas.microsoft.com/office/drawing/2014/main" id="{2C6FC57A-B2AA-024C-AA50-833F87F56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355" descr="antenna_stylized">
              <a:extLst>
                <a:ext uri="{FF2B5EF4-FFF2-40B4-BE49-F238E27FC236}">
                  <a16:creationId xmlns:a16="http://schemas.microsoft.com/office/drawing/2014/main" id="{A7408C9B-0424-4D46-A3CB-20DA2F965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1" name="Group 403">
            <a:extLst>
              <a:ext uri="{FF2B5EF4-FFF2-40B4-BE49-F238E27FC236}">
                <a16:creationId xmlns:a16="http://schemas.microsoft.com/office/drawing/2014/main" id="{8BF4494C-B45F-EA42-8D3E-0E8E92701DEB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02" name="Picture 364" descr="iphone_stylized_small">
              <a:extLst>
                <a:ext uri="{FF2B5EF4-FFF2-40B4-BE49-F238E27FC236}">
                  <a16:creationId xmlns:a16="http://schemas.microsoft.com/office/drawing/2014/main" id="{F9290FEC-F0ED-A746-9BCA-11DE56BF8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402" descr="antenna_radiation_stylized">
              <a:extLst>
                <a:ext uri="{FF2B5EF4-FFF2-40B4-BE49-F238E27FC236}">
                  <a16:creationId xmlns:a16="http://schemas.microsoft.com/office/drawing/2014/main" id="{7F0B6E3C-FE7C-8244-BFE5-BB2FF84C8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" name="Group 142">
            <a:extLst>
              <a:ext uri="{FF2B5EF4-FFF2-40B4-BE49-F238E27FC236}">
                <a16:creationId xmlns:a16="http://schemas.microsoft.com/office/drawing/2014/main" id="{05787F7C-D6F9-5148-A1C8-AE0EF1035320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05" name="Group 398">
              <a:extLst>
                <a:ext uri="{FF2B5EF4-FFF2-40B4-BE49-F238E27FC236}">
                  <a16:creationId xmlns:a16="http://schemas.microsoft.com/office/drawing/2014/main" id="{DEF19A22-8F91-6842-8109-AEB66C6A5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07" name="Line 270">
                <a:extLst>
                  <a:ext uri="{FF2B5EF4-FFF2-40B4-BE49-F238E27FC236}">
                    <a16:creationId xmlns:a16="http://schemas.microsoft.com/office/drawing/2014/main" id="{E417E1DB-608C-9848-9F0A-5122753DA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8" name="Line 271">
                <a:extLst>
                  <a:ext uri="{FF2B5EF4-FFF2-40B4-BE49-F238E27FC236}">
                    <a16:creationId xmlns:a16="http://schemas.microsoft.com/office/drawing/2014/main" id="{3B2D533F-D1A2-B24B-A569-AA613E922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Line 272">
                <a:extLst>
                  <a:ext uri="{FF2B5EF4-FFF2-40B4-BE49-F238E27FC236}">
                    <a16:creationId xmlns:a16="http://schemas.microsoft.com/office/drawing/2014/main" id="{F887C580-CEC3-4746-B37A-5E728888A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0" name="Line 273">
                <a:extLst>
                  <a:ext uri="{FF2B5EF4-FFF2-40B4-BE49-F238E27FC236}">
                    <a16:creationId xmlns:a16="http://schemas.microsoft.com/office/drawing/2014/main" id="{5069F6B6-EC0B-9443-B3DF-EC160AF3C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Line 274">
                <a:extLst>
                  <a:ext uri="{FF2B5EF4-FFF2-40B4-BE49-F238E27FC236}">
                    <a16:creationId xmlns:a16="http://schemas.microsoft.com/office/drawing/2014/main" id="{148C5F81-3D28-1B46-BC25-8FFB6E9BB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2" name="Line 275">
                <a:extLst>
                  <a:ext uri="{FF2B5EF4-FFF2-40B4-BE49-F238E27FC236}">
                    <a16:creationId xmlns:a16="http://schemas.microsoft.com/office/drawing/2014/main" id="{E994C03E-7A8C-7649-B94A-FFE6213CF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Line 276">
                <a:extLst>
                  <a:ext uri="{FF2B5EF4-FFF2-40B4-BE49-F238E27FC236}">
                    <a16:creationId xmlns:a16="http://schemas.microsoft.com/office/drawing/2014/main" id="{3D5CC52A-81FD-E049-A4D9-6576D1FA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4" name="Line 277">
                <a:extLst>
                  <a:ext uri="{FF2B5EF4-FFF2-40B4-BE49-F238E27FC236}">
                    <a16:creationId xmlns:a16="http://schemas.microsoft.com/office/drawing/2014/main" id="{3ED01E6D-C154-C542-A593-1C66F0510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5" name="Line 278">
                <a:extLst>
                  <a:ext uri="{FF2B5EF4-FFF2-40B4-BE49-F238E27FC236}">
                    <a16:creationId xmlns:a16="http://schemas.microsoft.com/office/drawing/2014/main" id="{F83323B0-0B99-0747-B347-8742C2532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6" name="Line 279">
                <a:extLst>
                  <a:ext uri="{FF2B5EF4-FFF2-40B4-BE49-F238E27FC236}">
                    <a16:creationId xmlns:a16="http://schemas.microsoft.com/office/drawing/2014/main" id="{BC214760-2F6D-A54C-96DB-B2563CA35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7" name="Line 280">
                <a:extLst>
                  <a:ext uri="{FF2B5EF4-FFF2-40B4-BE49-F238E27FC236}">
                    <a16:creationId xmlns:a16="http://schemas.microsoft.com/office/drawing/2014/main" id="{A0160D0F-A86D-4241-B44D-6E98425F8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8" name="Line 281">
                <a:extLst>
                  <a:ext uri="{FF2B5EF4-FFF2-40B4-BE49-F238E27FC236}">
                    <a16:creationId xmlns:a16="http://schemas.microsoft.com/office/drawing/2014/main" id="{3ABDB358-8829-E54F-AB3F-14EB8832B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9" name="Line 282">
                <a:extLst>
                  <a:ext uri="{FF2B5EF4-FFF2-40B4-BE49-F238E27FC236}">
                    <a16:creationId xmlns:a16="http://schemas.microsoft.com/office/drawing/2014/main" id="{030D6FBA-2C96-C74F-A538-CE828952D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283">
                <a:extLst>
                  <a:ext uri="{FF2B5EF4-FFF2-40B4-BE49-F238E27FC236}">
                    <a16:creationId xmlns:a16="http://schemas.microsoft.com/office/drawing/2014/main" id="{444C9AF6-B194-1F4D-9498-4133CAD31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1" name="Line 284">
                <a:extLst>
                  <a:ext uri="{FF2B5EF4-FFF2-40B4-BE49-F238E27FC236}">
                    <a16:creationId xmlns:a16="http://schemas.microsoft.com/office/drawing/2014/main" id="{1007F074-DD2C-A041-8028-27935643F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06" name="Picture 399" descr="cell_tower_radiation copy">
              <a:extLst>
                <a:ext uri="{FF2B5EF4-FFF2-40B4-BE49-F238E27FC236}">
                  <a16:creationId xmlns:a16="http://schemas.microsoft.com/office/drawing/2014/main" id="{05BFEF5A-A9A7-8E49-BE1F-03DCB72C0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2" name="Group 356">
            <a:extLst>
              <a:ext uri="{FF2B5EF4-FFF2-40B4-BE49-F238E27FC236}">
                <a16:creationId xmlns:a16="http://schemas.microsoft.com/office/drawing/2014/main" id="{FE7D4943-DFC4-1049-B8CF-FEDA6FD746B2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23" name="Picture 354" descr="laptop_stylized_small">
              <a:extLst>
                <a:ext uri="{FF2B5EF4-FFF2-40B4-BE49-F238E27FC236}">
                  <a16:creationId xmlns:a16="http://schemas.microsoft.com/office/drawing/2014/main" id="{1B9DAB19-8344-BD4E-8CEC-E81794843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4" name="Picture 355" descr="antenna_stylized">
              <a:extLst>
                <a:ext uri="{FF2B5EF4-FFF2-40B4-BE49-F238E27FC236}">
                  <a16:creationId xmlns:a16="http://schemas.microsoft.com/office/drawing/2014/main" id="{EBC88AD6-BA3E-324A-A0BF-8DF9D89E1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" name="Group 356">
            <a:extLst>
              <a:ext uri="{FF2B5EF4-FFF2-40B4-BE49-F238E27FC236}">
                <a16:creationId xmlns:a16="http://schemas.microsoft.com/office/drawing/2014/main" id="{E2A474A7-8A71-AC43-9403-5CD64CFABC6B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26" name="Picture 354" descr="laptop_stylized_small">
              <a:extLst>
                <a:ext uri="{FF2B5EF4-FFF2-40B4-BE49-F238E27FC236}">
                  <a16:creationId xmlns:a16="http://schemas.microsoft.com/office/drawing/2014/main" id="{F44CEA56-C9A6-9141-81A0-8DCC3E2F5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7" name="Picture 355" descr="antenna_stylized">
              <a:extLst>
                <a:ext uri="{FF2B5EF4-FFF2-40B4-BE49-F238E27FC236}">
                  <a16:creationId xmlns:a16="http://schemas.microsoft.com/office/drawing/2014/main" id="{0C57F82F-4D98-D54F-81F8-DA60E1261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8" name="Group 356">
            <a:extLst>
              <a:ext uri="{FF2B5EF4-FFF2-40B4-BE49-F238E27FC236}">
                <a16:creationId xmlns:a16="http://schemas.microsoft.com/office/drawing/2014/main" id="{07CEAB6C-C9D1-9A47-BAA4-4D786E6D429A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29" name="Picture 354" descr="laptop_stylized_small">
              <a:extLst>
                <a:ext uri="{FF2B5EF4-FFF2-40B4-BE49-F238E27FC236}">
                  <a16:creationId xmlns:a16="http://schemas.microsoft.com/office/drawing/2014/main" id="{66EB1CC5-C145-7141-AE88-FDE185E24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0" name="Picture 355" descr="antenna_stylized">
              <a:extLst>
                <a:ext uri="{FF2B5EF4-FFF2-40B4-BE49-F238E27FC236}">
                  <a16:creationId xmlns:a16="http://schemas.microsoft.com/office/drawing/2014/main" id="{CBA3A680-EE48-5C4A-B84E-4A1FCE548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1" name="Group 403">
            <a:extLst>
              <a:ext uri="{FF2B5EF4-FFF2-40B4-BE49-F238E27FC236}">
                <a16:creationId xmlns:a16="http://schemas.microsoft.com/office/drawing/2014/main" id="{E09A0004-7386-EF43-AE45-070A340FAD3F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2" name="Picture 364" descr="iphone_stylized_small">
              <a:extLst>
                <a:ext uri="{FF2B5EF4-FFF2-40B4-BE49-F238E27FC236}">
                  <a16:creationId xmlns:a16="http://schemas.microsoft.com/office/drawing/2014/main" id="{D04F1FE1-F105-E24F-BD11-05351E3FC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" name="Picture 402" descr="antenna_radiation_stylized">
              <a:extLst>
                <a:ext uri="{FF2B5EF4-FFF2-40B4-BE49-F238E27FC236}">
                  <a16:creationId xmlns:a16="http://schemas.microsoft.com/office/drawing/2014/main" id="{8995403E-B75E-864E-A3AC-A8BADEA4F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4" name="Group 356">
            <a:extLst>
              <a:ext uri="{FF2B5EF4-FFF2-40B4-BE49-F238E27FC236}">
                <a16:creationId xmlns:a16="http://schemas.microsoft.com/office/drawing/2014/main" id="{45D88A96-1BEF-AF40-9EF4-F653E8F6912B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5" name="Picture 354" descr="laptop_stylized_small">
              <a:extLst>
                <a:ext uri="{FF2B5EF4-FFF2-40B4-BE49-F238E27FC236}">
                  <a16:creationId xmlns:a16="http://schemas.microsoft.com/office/drawing/2014/main" id="{5CA82CB5-E7B6-C445-B684-658BC5C33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355" descr="antenna_stylized">
              <a:extLst>
                <a:ext uri="{FF2B5EF4-FFF2-40B4-BE49-F238E27FC236}">
                  <a16:creationId xmlns:a16="http://schemas.microsoft.com/office/drawing/2014/main" id="{75F9DB31-6339-494A-A074-B9A0B4516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7" name="Group 403">
            <a:extLst>
              <a:ext uri="{FF2B5EF4-FFF2-40B4-BE49-F238E27FC236}">
                <a16:creationId xmlns:a16="http://schemas.microsoft.com/office/drawing/2014/main" id="{EF99A882-0F7D-1340-8F07-148A4616940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8" name="Picture 364" descr="iphone_stylized_small">
              <a:extLst>
                <a:ext uri="{FF2B5EF4-FFF2-40B4-BE49-F238E27FC236}">
                  <a16:creationId xmlns:a16="http://schemas.microsoft.com/office/drawing/2014/main" id="{8C6A6BBA-51E0-724F-AB7E-9DE15DF9F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Picture 402" descr="antenna_radiation_stylized">
              <a:extLst>
                <a:ext uri="{FF2B5EF4-FFF2-40B4-BE49-F238E27FC236}">
                  <a16:creationId xmlns:a16="http://schemas.microsoft.com/office/drawing/2014/main" id="{E51015F6-50FB-094B-BDF9-2FE77B033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" name="Line 63">
            <a:extLst>
              <a:ext uri="{FF2B5EF4-FFF2-40B4-BE49-F238E27FC236}">
                <a16:creationId xmlns:a16="http://schemas.microsoft.com/office/drawing/2014/main" id="{CCB97428-BD70-4E49-A590-83AF71EA82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1" name="Line 34">
            <a:extLst>
              <a:ext uri="{FF2B5EF4-FFF2-40B4-BE49-F238E27FC236}">
                <a16:creationId xmlns:a16="http://schemas.microsoft.com/office/drawing/2014/main" id="{4FC66219-F808-FD4D-9B59-86F203C09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2" name="Group 6">
            <a:extLst>
              <a:ext uri="{FF2B5EF4-FFF2-40B4-BE49-F238E27FC236}">
                <a16:creationId xmlns:a16="http://schemas.microsoft.com/office/drawing/2014/main" id="{C361E706-F3A3-CF44-AE02-BA0595774CD9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43" name="Freeform 7">
              <a:extLst>
                <a:ext uri="{FF2B5EF4-FFF2-40B4-BE49-F238E27FC236}">
                  <a16:creationId xmlns:a16="http://schemas.microsoft.com/office/drawing/2014/main" id="{393C90C1-E2F5-7E4D-9330-704828EC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Text Box 8">
              <a:extLst>
                <a:ext uri="{FF2B5EF4-FFF2-40B4-BE49-F238E27FC236}">
                  <a16:creationId xmlns:a16="http://schemas.microsoft.com/office/drawing/2014/main" id="{91AB3FE3-6836-1F44-BEB7-C93EF507C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2030"/>
              <a:ext cx="10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wired network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245" name="Rectangle 84">
            <a:extLst>
              <a:ext uri="{FF2B5EF4-FFF2-40B4-BE49-F238E27FC236}">
                <a16:creationId xmlns:a16="http://schemas.microsoft.com/office/drawing/2014/main" id="{08CF2C46-CB87-3E41-835B-3548E5B9F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1688" y="1658938"/>
            <a:ext cx="5903912" cy="1897062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46" name="Rectangle 85">
            <a:extLst>
              <a:ext uri="{FF2B5EF4-FFF2-40B4-BE49-F238E27FC236}">
                <a16:creationId xmlns:a16="http://schemas.microsoft.com/office/drawing/2014/main" id="{14EB31E7-C9BF-C544-834A-4A0984C48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9324" y="1587500"/>
            <a:ext cx="2212975" cy="2238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47" name="Rectangle 83">
            <a:extLst>
              <a:ext uri="{FF2B5EF4-FFF2-40B4-BE49-F238E27FC236}">
                <a16:creationId xmlns:a16="http://schemas.microsoft.com/office/drawing/2014/main" id="{AF0C97F5-B4B5-814D-A857-F9DECE153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8212" y="1458913"/>
            <a:ext cx="5780087" cy="208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wireless hosts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laptop, smartphone, IoT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run applications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may be stationary (non-mobile) or mobile</a:t>
            </a:r>
          </a:p>
          <a:p>
            <a:pPr marL="635000" lvl="1" indent="-1778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000" dirty="0">
                <a:cs typeface="+mn-cs"/>
              </a:rPr>
              <a:t>wireless does </a:t>
            </a:r>
            <a:r>
              <a:rPr lang="en-US" sz="2000" i="1" dirty="0">
                <a:cs typeface="+mn-cs"/>
              </a:rPr>
              <a:t>not</a:t>
            </a:r>
            <a:r>
              <a:rPr lang="en-US" sz="2000" dirty="0">
                <a:cs typeface="+mn-cs"/>
              </a:rPr>
              <a:t> always mean mobility! </a:t>
            </a:r>
          </a:p>
        </p:txBody>
      </p:sp>
      <p:sp>
        <p:nvSpPr>
          <p:cNvPr id="248" name="Line 86">
            <a:extLst>
              <a:ext uri="{FF2B5EF4-FFF2-40B4-BE49-F238E27FC236}">
                <a16:creationId xmlns:a16="http://schemas.microsoft.com/office/drawing/2014/main" id="{1AFC5C88-325B-ED46-A1F7-AC0CB2BE28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89662" y="3568700"/>
            <a:ext cx="960437" cy="2227263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r>
              <a:rPr lang="en-US" dirty="0">
                <a:cs typeface="+mn-cs"/>
              </a:rPr>
              <a:t>       </a:t>
            </a:r>
          </a:p>
        </p:txBody>
      </p:sp>
      <p:sp>
        <p:nvSpPr>
          <p:cNvPr id="249" name="Line 87">
            <a:extLst>
              <a:ext uri="{FF2B5EF4-FFF2-40B4-BE49-F238E27FC236}">
                <a16:creationId xmlns:a16="http://schemas.microsoft.com/office/drawing/2014/main" id="{56D9D167-3C00-4D48-9D10-52117EAC26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3568701"/>
            <a:ext cx="1866900" cy="1690688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r>
              <a:rPr lang="en-US" dirty="0">
                <a:cs typeface="+mn-cs"/>
              </a:rPr>
              <a:t>          </a:t>
            </a:r>
          </a:p>
        </p:txBody>
      </p:sp>
      <p:grpSp>
        <p:nvGrpSpPr>
          <p:cNvPr id="250" name="Group 356">
            <a:extLst>
              <a:ext uri="{FF2B5EF4-FFF2-40B4-BE49-F238E27FC236}">
                <a16:creationId xmlns:a16="http://schemas.microsoft.com/office/drawing/2014/main" id="{01A65E57-B0FD-9A46-B720-C71660C1A5E7}"/>
              </a:ext>
            </a:extLst>
          </p:cNvPr>
          <p:cNvGrpSpPr>
            <a:grpSpLocks/>
          </p:cNvGrpSpPr>
          <p:nvPr/>
        </p:nvGrpSpPr>
        <p:grpSpPr bwMode="auto">
          <a:xfrm>
            <a:off x="10753725" y="1857375"/>
            <a:ext cx="762000" cy="771525"/>
            <a:chOff x="313" y="1497"/>
            <a:chExt cx="1152" cy="1014"/>
          </a:xfrm>
        </p:grpSpPr>
        <p:pic>
          <p:nvPicPr>
            <p:cNvPr id="251" name="Picture 354" descr="laptop_stylized_small">
              <a:extLst>
                <a:ext uri="{FF2B5EF4-FFF2-40B4-BE49-F238E27FC236}">
                  <a16:creationId xmlns:a16="http://schemas.microsoft.com/office/drawing/2014/main" id="{3A58384A-4E81-1340-98E9-92C6375DDA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2" name="Picture 355" descr="antenna_stylized">
              <a:extLst>
                <a:ext uri="{FF2B5EF4-FFF2-40B4-BE49-F238E27FC236}">
                  <a16:creationId xmlns:a16="http://schemas.microsoft.com/office/drawing/2014/main" id="{83C4FC22-C297-3047-9776-EBE241DEDB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3" name="Group 403">
            <a:extLst>
              <a:ext uri="{FF2B5EF4-FFF2-40B4-BE49-F238E27FC236}">
                <a16:creationId xmlns:a16="http://schemas.microsoft.com/office/drawing/2014/main" id="{F0441C14-0EBC-A24F-BD4C-E12173B024B8}"/>
              </a:ext>
            </a:extLst>
          </p:cNvPr>
          <p:cNvGrpSpPr>
            <a:grpSpLocks/>
          </p:cNvGrpSpPr>
          <p:nvPr/>
        </p:nvGrpSpPr>
        <p:grpSpPr bwMode="auto">
          <a:xfrm>
            <a:off x="9982200" y="1778000"/>
            <a:ext cx="598488" cy="514350"/>
            <a:chOff x="2751" y="1851"/>
            <a:chExt cx="462" cy="478"/>
          </a:xfrm>
        </p:grpSpPr>
        <p:pic>
          <p:nvPicPr>
            <p:cNvPr id="254" name="Picture 364" descr="iphone_stylized_small">
              <a:extLst>
                <a:ext uri="{FF2B5EF4-FFF2-40B4-BE49-F238E27FC236}">
                  <a16:creationId xmlns:a16="http://schemas.microsoft.com/office/drawing/2014/main" id="{880564B7-D055-9F4A-BDED-B43CB43E90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5" name="Picture 402" descr="antenna_radiation_stylized">
              <a:extLst>
                <a:ext uri="{FF2B5EF4-FFF2-40B4-BE49-F238E27FC236}">
                  <a16:creationId xmlns:a16="http://schemas.microsoft.com/office/drawing/2014/main" id="{04CFB053-353C-684D-90C6-18048F6104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C33668E5-7FCA-404E-B876-F39735723001}"/>
              </a:ext>
            </a:extLst>
          </p:cNvPr>
          <p:cNvGrpSpPr/>
          <p:nvPr/>
        </p:nvGrpSpPr>
        <p:grpSpPr>
          <a:xfrm>
            <a:off x="9429035" y="1895968"/>
            <a:ext cx="616665" cy="796431"/>
            <a:chOff x="7797061" y="3296104"/>
            <a:chExt cx="347997" cy="396620"/>
          </a:xfrm>
        </p:grpSpPr>
        <p:pic>
          <p:nvPicPr>
            <p:cNvPr id="260" name="Picture 571" descr="fridge2.png">
              <a:extLst>
                <a:ext uri="{FF2B5EF4-FFF2-40B4-BE49-F238E27FC236}">
                  <a16:creationId xmlns:a16="http://schemas.microsoft.com/office/drawing/2014/main" id="{E130FE84-F44D-5448-810A-9B4F14283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6825" y="3355697"/>
              <a:ext cx="189578" cy="337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1" name="Picture 1115" descr="antenna_stylized">
              <a:extLst>
                <a:ext uri="{FF2B5EF4-FFF2-40B4-BE49-F238E27FC236}">
                  <a16:creationId xmlns:a16="http://schemas.microsoft.com/office/drawing/2014/main" id="{4C6F1F56-F16C-9D41-905E-FAB32E1AB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7061" y="3296104"/>
              <a:ext cx="347997" cy="167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5902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5" name="Oval 5">
            <a:extLst>
              <a:ext uri="{FF2B5EF4-FFF2-40B4-BE49-F238E27FC236}">
                <a16:creationId xmlns:a16="http://schemas.microsoft.com/office/drawing/2014/main" id="{6FD887B1-36B7-C042-AF16-EC543F193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6" name="Oval 11">
            <a:extLst>
              <a:ext uri="{FF2B5EF4-FFF2-40B4-BE49-F238E27FC236}">
                <a16:creationId xmlns:a16="http://schemas.microsoft.com/office/drawing/2014/main" id="{E4A6400A-EFEA-6943-B38A-9D6A4B5A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7" name="Line 22">
            <a:extLst>
              <a:ext uri="{FF2B5EF4-FFF2-40B4-BE49-F238E27FC236}">
                <a16:creationId xmlns:a16="http://schemas.microsoft.com/office/drawing/2014/main" id="{7B958348-F69B-0945-B7D1-5D0DD9A35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23">
            <a:extLst>
              <a:ext uri="{FF2B5EF4-FFF2-40B4-BE49-F238E27FC236}">
                <a16:creationId xmlns:a16="http://schemas.microsoft.com/office/drawing/2014/main" id="{6DC7CEC3-9E37-6C43-B01A-57E7BFF1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9" name="Oval 38">
            <a:extLst>
              <a:ext uri="{FF2B5EF4-FFF2-40B4-BE49-F238E27FC236}">
                <a16:creationId xmlns:a16="http://schemas.microsoft.com/office/drawing/2014/main" id="{D2BE75E6-7844-934E-960A-D867D9A2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0" name="Line 59">
            <a:extLst>
              <a:ext uri="{FF2B5EF4-FFF2-40B4-BE49-F238E27FC236}">
                <a16:creationId xmlns:a16="http://schemas.microsoft.com/office/drawing/2014/main" id="{09A1ED68-4C61-C547-B087-02636BAF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DCF89B4B-F2C0-9B46-A017-74044CA88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Line 61">
            <a:extLst>
              <a:ext uri="{FF2B5EF4-FFF2-40B4-BE49-F238E27FC236}">
                <a16:creationId xmlns:a16="http://schemas.microsoft.com/office/drawing/2014/main" id="{CB846523-0AE5-B44E-9CD4-A5780699D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Line 62">
            <a:extLst>
              <a:ext uri="{FF2B5EF4-FFF2-40B4-BE49-F238E27FC236}">
                <a16:creationId xmlns:a16="http://schemas.microsoft.com/office/drawing/2014/main" id="{3D8D61FF-B178-A042-9F75-800F5BC23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Line 64">
            <a:extLst>
              <a:ext uri="{FF2B5EF4-FFF2-40B4-BE49-F238E27FC236}">
                <a16:creationId xmlns:a16="http://schemas.microsoft.com/office/drawing/2014/main" id="{0E054FAC-6E60-6F42-9532-E4FBA10A8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35" name="Group 356">
            <a:extLst>
              <a:ext uri="{FF2B5EF4-FFF2-40B4-BE49-F238E27FC236}">
                <a16:creationId xmlns:a16="http://schemas.microsoft.com/office/drawing/2014/main" id="{33648B09-CC71-7244-88FB-21FDB43B1417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136" name="Picture 354" descr="laptop_stylized_small">
              <a:extLst>
                <a:ext uri="{FF2B5EF4-FFF2-40B4-BE49-F238E27FC236}">
                  <a16:creationId xmlns:a16="http://schemas.microsoft.com/office/drawing/2014/main" id="{916388DC-DFC7-6644-A58A-7E3CE3A4F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355" descr="antenna_stylized">
              <a:extLst>
                <a:ext uri="{FF2B5EF4-FFF2-40B4-BE49-F238E27FC236}">
                  <a16:creationId xmlns:a16="http://schemas.microsoft.com/office/drawing/2014/main" id="{37884014-95FD-4041-8DD3-B67813446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8" name="Group 361">
            <a:extLst>
              <a:ext uri="{FF2B5EF4-FFF2-40B4-BE49-F238E27FC236}">
                <a16:creationId xmlns:a16="http://schemas.microsoft.com/office/drawing/2014/main" id="{F0D83CBC-A45C-DB46-B426-BC3CB27E561A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139" name="Picture 358" descr="access_point_stylized_small">
              <a:extLst>
                <a:ext uri="{FF2B5EF4-FFF2-40B4-BE49-F238E27FC236}">
                  <a16:creationId xmlns:a16="http://schemas.microsoft.com/office/drawing/2014/main" id="{5FE77BF3-1EFB-E041-BAC1-94C95522F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360" descr="antenna_radiation_stylized">
              <a:extLst>
                <a:ext uri="{FF2B5EF4-FFF2-40B4-BE49-F238E27FC236}">
                  <a16:creationId xmlns:a16="http://schemas.microsoft.com/office/drawing/2014/main" id="{ED27BB04-ED6E-0D4B-8FE8-C96C4F7B9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1" name="Group 1">
            <a:extLst>
              <a:ext uri="{FF2B5EF4-FFF2-40B4-BE49-F238E27FC236}">
                <a16:creationId xmlns:a16="http://schemas.microsoft.com/office/drawing/2014/main" id="{F8EB07E3-DFC0-A445-A33D-75C2AD0A9EF8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142" name="Group 398">
              <a:extLst>
                <a:ext uri="{FF2B5EF4-FFF2-40B4-BE49-F238E27FC236}">
                  <a16:creationId xmlns:a16="http://schemas.microsoft.com/office/drawing/2014/main" id="{B220ABB4-ABAB-CE46-BE7A-ED482AEAA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44" name="Line 270">
                <a:extLst>
                  <a:ext uri="{FF2B5EF4-FFF2-40B4-BE49-F238E27FC236}">
                    <a16:creationId xmlns:a16="http://schemas.microsoft.com/office/drawing/2014/main" id="{EB3D1AFB-9917-EB40-AEBE-C975E63F2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" name="Line 271">
                <a:extLst>
                  <a:ext uri="{FF2B5EF4-FFF2-40B4-BE49-F238E27FC236}">
                    <a16:creationId xmlns:a16="http://schemas.microsoft.com/office/drawing/2014/main" id="{E08FC51C-048E-3E4D-9A0F-1FD8F96EB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F60BFC20-FF60-2749-A1D5-607289DB4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7" name="Line 273">
                <a:extLst>
                  <a:ext uri="{FF2B5EF4-FFF2-40B4-BE49-F238E27FC236}">
                    <a16:creationId xmlns:a16="http://schemas.microsoft.com/office/drawing/2014/main" id="{512627BE-7F4B-E642-8B83-2CFC68BC4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4E8A0C01-D6A7-1F42-A4A2-1DC6B281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Line 275">
                <a:extLst>
                  <a:ext uri="{FF2B5EF4-FFF2-40B4-BE49-F238E27FC236}">
                    <a16:creationId xmlns:a16="http://schemas.microsoft.com/office/drawing/2014/main" id="{7438FAEA-A6F2-A246-8105-F54EDDC70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E69B15B3-9399-E041-878F-938173CDF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1" name="Line 277">
                <a:extLst>
                  <a:ext uri="{FF2B5EF4-FFF2-40B4-BE49-F238E27FC236}">
                    <a16:creationId xmlns:a16="http://schemas.microsoft.com/office/drawing/2014/main" id="{1E4874DA-7ED7-874D-B991-AABE14689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2" name="Line 278">
                <a:extLst>
                  <a:ext uri="{FF2B5EF4-FFF2-40B4-BE49-F238E27FC236}">
                    <a16:creationId xmlns:a16="http://schemas.microsoft.com/office/drawing/2014/main" id="{6D14A8CC-9625-344D-A6EB-3F17469C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Line 279">
                <a:extLst>
                  <a:ext uri="{FF2B5EF4-FFF2-40B4-BE49-F238E27FC236}">
                    <a16:creationId xmlns:a16="http://schemas.microsoft.com/office/drawing/2014/main" id="{F87A61CD-1278-5C40-A7DA-1D6151D5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" name="Line 280">
                <a:extLst>
                  <a:ext uri="{FF2B5EF4-FFF2-40B4-BE49-F238E27FC236}">
                    <a16:creationId xmlns:a16="http://schemas.microsoft.com/office/drawing/2014/main" id="{C0E5602D-DC2C-1843-8D4A-58D3A1ED1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5" name="Line 281">
                <a:extLst>
                  <a:ext uri="{FF2B5EF4-FFF2-40B4-BE49-F238E27FC236}">
                    <a16:creationId xmlns:a16="http://schemas.microsoft.com/office/drawing/2014/main" id="{DD5E8B9D-A9BC-9746-BBCA-405945A54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6" name="Line 282">
                <a:extLst>
                  <a:ext uri="{FF2B5EF4-FFF2-40B4-BE49-F238E27FC236}">
                    <a16:creationId xmlns:a16="http://schemas.microsoft.com/office/drawing/2014/main" id="{19AF81E9-349A-9344-8D71-5F08AE6BF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7" name="Line 283">
                <a:extLst>
                  <a:ext uri="{FF2B5EF4-FFF2-40B4-BE49-F238E27FC236}">
                    <a16:creationId xmlns:a16="http://schemas.microsoft.com/office/drawing/2014/main" id="{84FD3D45-465C-2A4D-8826-8073E7679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8" name="Line 284">
                <a:extLst>
                  <a:ext uri="{FF2B5EF4-FFF2-40B4-BE49-F238E27FC236}">
                    <a16:creationId xmlns:a16="http://schemas.microsoft.com/office/drawing/2014/main" id="{236149EB-A521-C54B-978B-B2F3D2A80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43" name="Picture 399" descr="cell_tower_radiation copy">
              <a:extLst>
                <a:ext uri="{FF2B5EF4-FFF2-40B4-BE49-F238E27FC236}">
                  <a16:creationId xmlns:a16="http://schemas.microsoft.com/office/drawing/2014/main" id="{15477466-B0BB-D045-8469-CE320C8C1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403">
            <a:extLst>
              <a:ext uri="{FF2B5EF4-FFF2-40B4-BE49-F238E27FC236}">
                <a16:creationId xmlns:a16="http://schemas.microsoft.com/office/drawing/2014/main" id="{7E28037A-7EFC-0B46-95B9-4678DDAA8EC2}"/>
              </a:ext>
            </a:extLst>
          </p:cNvPr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160" name="Picture 364" descr="iphone_stylized_small">
              <a:extLst>
                <a:ext uri="{FF2B5EF4-FFF2-40B4-BE49-F238E27FC236}">
                  <a16:creationId xmlns:a16="http://schemas.microsoft.com/office/drawing/2014/main" id="{C84FCFF4-A725-4549-A2E6-AB7B6D196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Picture 402" descr="antenna_radiation_stylized">
              <a:extLst>
                <a:ext uri="{FF2B5EF4-FFF2-40B4-BE49-F238E27FC236}">
                  <a16:creationId xmlns:a16="http://schemas.microsoft.com/office/drawing/2014/main" id="{E54086FD-B992-B84A-9956-901A6D564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2" name="Group 100">
            <a:extLst>
              <a:ext uri="{FF2B5EF4-FFF2-40B4-BE49-F238E27FC236}">
                <a16:creationId xmlns:a16="http://schemas.microsoft.com/office/drawing/2014/main" id="{E7C998EB-2394-544D-80BB-533A98F699A4}"/>
              </a:ext>
            </a:extLst>
          </p:cNvPr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163" name="Group 398">
              <a:extLst>
                <a:ext uri="{FF2B5EF4-FFF2-40B4-BE49-F238E27FC236}">
                  <a16:creationId xmlns:a16="http://schemas.microsoft.com/office/drawing/2014/main" id="{4BA56D45-414C-BE4C-9A22-F243E7D16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65" name="Line 270">
                <a:extLst>
                  <a:ext uri="{FF2B5EF4-FFF2-40B4-BE49-F238E27FC236}">
                    <a16:creationId xmlns:a16="http://schemas.microsoft.com/office/drawing/2014/main" id="{C419645E-7341-1E42-A987-8906510D2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6" name="Line 271">
                <a:extLst>
                  <a:ext uri="{FF2B5EF4-FFF2-40B4-BE49-F238E27FC236}">
                    <a16:creationId xmlns:a16="http://schemas.microsoft.com/office/drawing/2014/main" id="{E3413CC8-503E-F54F-9020-EA30E1FB6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7" name="Line 272">
                <a:extLst>
                  <a:ext uri="{FF2B5EF4-FFF2-40B4-BE49-F238E27FC236}">
                    <a16:creationId xmlns:a16="http://schemas.microsoft.com/office/drawing/2014/main" id="{32BE2CA0-4934-C548-8F71-8643317D6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8" name="Line 273">
                <a:extLst>
                  <a:ext uri="{FF2B5EF4-FFF2-40B4-BE49-F238E27FC236}">
                    <a16:creationId xmlns:a16="http://schemas.microsoft.com/office/drawing/2014/main" id="{0F568FA7-5D04-F249-88F8-D9BF4BB14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Line 274">
                <a:extLst>
                  <a:ext uri="{FF2B5EF4-FFF2-40B4-BE49-F238E27FC236}">
                    <a16:creationId xmlns:a16="http://schemas.microsoft.com/office/drawing/2014/main" id="{FC33DD3A-B462-0C49-9211-16445A418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0" name="Line 275">
                <a:extLst>
                  <a:ext uri="{FF2B5EF4-FFF2-40B4-BE49-F238E27FC236}">
                    <a16:creationId xmlns:a16="http://schemas.microsoft.com/office/drawing/2014/main" id="{A27E10EF-E77C-324E-ABE5-7D9D36FAF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1" name="Line 276">
                <a:extLst>
                  <a:ext uri="{FF2B5EF4-FFF2-40B4-BE49-F238E27FC236}">
                    <a16:creationId xmlns:a16="http://schemas.microsoft.com/office/drawing/2014/main" id="{38A6549E-F28B-E548-A11B-F2688FE02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Line 277">
                <a:extLst>
                  <a:ext uri="{FF2B5EF4-FFF2-40B4-BE49-F238E27FC236}">
                    <a16:creationId xmlns:a16="http://schemas.microsoft.com/office/drawing/2014/main" id="{CF1EC650-3BA3-404C-9765-2B632619E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Line 278">
                <a:extLst>
                  <a:ext uri="{FF2B5EF4-FFF2-40B4-BE49-F238E27FC236}">
                    <a16:creationId xmlns:a16="http://schemas.microsoft.com/office/drawing/2014/main" id="{633808AB-AED9-EF48-97E4-4DF625A9D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Line 279">
                <a:extLst>
                  <a:ext uri="{FF2B5EF4-FFF2-40B4-BE49-F238E27FC236}">
                    <a16:creationId xmlns:a16="http://schemas.microsoft.com/office/drawing/2014/main" id="{F8580CEE-7A5C-7048-9921-68FF09DF0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Line 280">
                <a:extLst>
                  <a:ext uri="{FF2B5EF4-FFF2-40B4-BE49-F238E27FC236}">
                    <a16:creationId xmlns:a16="http://schemas.microsoft.com/office/drawing/2014/main" id="{00996F04-1F8B-CC4D-B37A-210D0A122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Line 281">
                <a:extLst>
                  <a:ext uri="{FF2B5EF4-FFF2-40B4-BE49-F238E27FC236}">
                    <a16:creationId xmlns:a16="http://schemas.microsoft.com/office/drawing/2014/main" id="{F19E527D-6BF3-CC47-875A-C4D2C88E8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Line 282">
                <a:extLst>
                  <a:ext uri="{FF2B5EF4-FFF2-40B4-BE49-F238E27FC236}">
                    <a16:creationId xmlns:a16="http://schemas.microsoft.com/office/drawing/2014/main" id="{18E888AA-D35B-AE4C-90FA-C2A7AF933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Line 283">
                <a:extLst>
                  <a:ext uri="{FF2B5EF4-FFF2-40B4-BE49-F238E27FC236}">
                    <a16:creationId xmlns:a16="http://schemas.microsoft.com/office/drawing/2014/main" id="{B8D4E8F1-7790-4D40-A0EB-41F3ADEAB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9" name="Line 284">
                <a:extLst>
                  <a:ext uri="{FF2B5EF4-FFF2-40B4-BE49-F238E27FC236}">
                    <a16:creationId xmlns:a16="http://schemas.microsoft.com/office/drawing/2014/main" id="{D429B434-2C40-F74E-8CAE-0FC7B5346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64" name="Picture 399" descr="cell_tower_radiation copy">
              <a:extLst>
                <a:ext uri="{FF2B5EF4-FFF2-40B4-BE49-F238E27FC236}">
                  <a16:creationId xmlns:a16="http://schemas.microsoft.com/office/drawing/2014/main" id="{A9CD3D46-2E69-B845-B173-09090C1C4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356">
            <a:extLst>
              <a:ext uri="{FF2B5EF4-FFF2-40B4-BE49-F238E27FC236}">
                <a16:creationId xmlns:a16="http://schemas.microsoft.com/office/drawing/2014/main" id="{8FC9C87C-2193-FD4F-BA1A-A7FDAA554282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181" name="Picture 354" descr="laptop_stylized_small">
              <a:extLst>
                <a:ext uri="{FF2B5EF4-FFF2-40B4-BE49-F238E27FC236}">
                  <a16:creationId xmlns:a16="http://schemas.microsoft.com/office/drawing/2014/main" id="{21BC2357-8DAB-214A-992E-C0220012B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2" name="Picture 355" descr="antenna_stylized">
              <a:extLst>
                <a:ext uri="{FF2B5EF4-FFF2-40B4-BE49-F238E27FC236}">
                  <a16:creationId xmlns:a16="http://schemas.microsoft.com/office/drawing/2014/main" id="{FD2019DB-E154-D74C-9D01-E47FB8140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3" name="Group 356">
            <a:extLst>
              <a:ext uri="{FF2B5EF4-FFF2-40B4-BE49-F238E27FC236}">
                <a16:creationId xmlns:a16="http://schemas.microsoft.com/office/drawing/2014/main" id="{72BBF72D-947D-B841-83D8-A2FA489C0CFA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184" name="Picture 354" descr="laptop_stylized_small">
              <a:extLst>
                <a:ext uri="{FF2B5EF4-FFF2-40B4-BE49-F238E27FC236}">
                  <a16:creationId xmlns:a16="http://schemas.microsoft.com/office/drawing/2014/main" id="{836F4D94-BCDF-3542-A343-115E952ED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" name="Picture 355" descr="antenna_stylized">
              <a:extLst>
                <a:ext uri="{FF2B5EF4-FFF2-40B4-BE49-F238E27FC236}">
                  <a16:creationId xmlns:a16="http://schemas.microsoft.com/office/drawing/2014/main" id="{B4D8151E-705C-EE40-B724-E0B69FCF0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6" name="Group 356">
            <a:extLst>
              <a:ext uri="{FF2B5EF4-FFF2-40B4-BE49-F238E27FC236}">
                <a16:creationId xmlns:a16="http://schemas.microsoft.com/office/drawing/2014/main" id="{90CF8AA6-D241-564C-A835-C42E9A50FB94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187" name="Picture 354" descr="laptop_stylized_small">
              <a:extLst>
                <a:ext uri="{FF2B5EF4-FFF2-40B4-BE49-F238E27FC236}">
                  <a16:creationId xmlns:a16="http://schemas.microsoft.com/office/drawing/2014/main" id="{EA37CFAF-38EB-2545-8F20-380411EFB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355" descr="antenna_stylized">
              <a:extLst>
                <a:ext uri="{FF2B5EF4-FFF2-40B4-BE49-F238E27FC236}">
                  <a16:creationId xmlns:a16="http://schemas.microsoft.com/office/drawing/2014/main" id="{79DFDD41-1102-684C-B91C-88ADEBF38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9" name="Group 403">
            <a:extLst>
              <a:ext uri="{FF2B5EF4-FFF2-40B4-BE49-F238E27FC236}">
                <a16:creationId xmlns:a16="http://schemas.microsoft.com/office/drawing/2014/main" id="{3D48FC39-032B-A342-BFD0-33CBD6CB3A7F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190" name="Picture 364" descr="iphone_stylized_small">
              <a:extLst>
                <a:ext uri="{FF2B5EF4-FFF2-40B4-BE49-F238E27FC236}">
                  <a16:creationId xmlns:a16="http://schemas.microsoft.com/office/drawing/2014/main" id="{D28B1A7C-E2CC-BE4F-8868-8685B0438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1" name="Picture 402" descr="antenna_radiation_stylized">
              <a:extLst>
                <a:ext uri="{FF2B5EF4-FFF2-40B4-BE49-F238E27FC236}">
                  <a16:creationId xmlns:a16="http://schemas.microsoft.com/office/drawing/2014/main" id="{5BB3FE4E-87C2-8246-82D8-D49345DCD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2" name="Group 403">
            <a:extLst>
              <a:ext uri="{FF2B5EF4-FFF2-40B4-BE49-F238E27FC236}">
                <a16:creationId xmlns:a16="http://schemas.microsoft.com/office/drawing/2014/main" id="{86FB4197-A7C7-2C4B-87E5-4528376C50B4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193" name="Picture 364" descr="iphone_stylized_small">
              <a:extLst>
                <a:ext uri="{FF2B5EF4-FFF2-40B4-BE49-F238E27FC236}">
                  <a16:creationId xmlns:a16="http://schemas.microsoft.com/office/drawing/2014/main" id="{0C0CDB8A-DE3D-5F4A-A881-49C3DC050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" name="Picture 402" descr="antenna_radiation_stylized">
              <a:extLst>
                <a:ext uri="{FF2B5EF4-FFF2-40B4-BE49-F238E27FC236}">
                  <a16:creationId xmlns:a16="http://schemas.microsoft.com/office/drawing/2014/main" id="{FBB79140-E464-FA4E-BC03-E9D77416B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Group 356">
            <a:extLst>
              <a:ext uri="{FF2B5EF4-FFF2-40B4-BE49-F238E27FC236}">
                <a16:creationId xmlns:a16="http://schemas.microsoft.com/office/drawing/2014/main" id="{814B233D-4B4F-8340-BCC6-0250B96E73AE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196" name="Picture 354" descr="laptop_stylized_small">
              <a:extLst>
                <a:ext uri="{FF2B5EF4-FFF2-40B4-BE49-F238E27FC236}">
                  <a16:creationId xmlns:a16="http://schemas.microsoft.com/office/drawing/2014/main" id="{EC5C806D-D5CA-5A4B-958A-3D3885D63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355" descr="antenna_stylized">
              <a:extLst>
                <a:ext uri="{FF2B5EF4-FFF2-40B4-BE49-F238E27FC236}">
                  <a16:creationId xmlns:a16="http://schemas.microsoft.com/office/drawing/2014/main" id="{22DE5A99-B75E-E846-A9CA-B5A4A8A08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356">
            <a:extLst>
              <a:ext uri="{FF2B5EF4-FFF2-40B4-BE49-F238E27FC236}">
                <a16:creationId xmlns:a16="http://schemas.microsoft.com/office/drawing/2014/main" id="{44A62913-19C4-CF45-A43E-AF4966B1C6B9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199" name="Picture 354" descr="laptop_stylized_small">
              <a:extLst>
                <a:ext uri="{FF2B5EF4-FFF2-40B4-BE49-F238E27FC236}">
                  <a16:creationId xmlns:a16="http://schemas.microsoft.com/office/drawing/2014/main" id="{2C6FC57A-B2AA-024C-AA50-833F87F56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355" descr="antenna_stylized">
              <a:extLst>
                <a:ext uri="{FF2B5EF4-FFF2-40B4-BE49-F238E27FC236}">
                  <a16:creationId xmlns:a16="http://schemas.microsoft.com/office/drawing/2014/main" id="{A7408C9B-0424-4D46-A3CB-20DA2F965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1" name="Group 403">
            <a:extLst>
              <a:ext uri="{FF2B5EF4-FFF2-40B4-BE49-F238E27FC236}">
                <a16:creationId xmlns:a16="http://schemas.microsoft.com/office/drawing/2014/main" id="{8BF4494C-B45F-EA42-8D3E-0E8E92701DEB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02" name="Picture 364" descr="iphone_stylized_small">
              <a:extLst>
                <a:ext uri="{FF2B5EF4-FFF2-40B4-BE49-F238E27FC236}">
                  <a16:creationId xmlns:a16="http://schemas.microsoft.com/office/drawing/2014/main" id="{F9290FEC-F0ED-A746-9BCA-11DE56BF8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402" descr="antenna_radiation_stylized">
              <a:extLst>
                <a:ext uri="{FF2B5EF4-FFF2-40B4-BE49-F238E27FC236}">
                  <a16:creationId xmlns:a16="http://schemas.microsoft.com/office/drawing/2014/main" id="{7F0B6E3C-FE7C-8244-BFE5-BB2FF84C8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" name="Group 142">
            <a:extLst>
              <a:ext uri="{FF2B5EF4-FFF2-40B4-BE49-F238E27FC236}">
                <a16:creationId xmlns:a16="http://schemas.microsoft.com/office/drawing/2014/main" id="{05787F7C-D6F9-5148-A1C8-AE0EF1035320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05" name="Group 398">
              <a:extLst>
                <a:ext uri="{FF2B5EF4-FFF2-40B4-BE49-F238E27FC236}">
                  <a16:creationId xmlns:a16="http://schemas.microsoft.com/office/drawing/2014/main" id="{DEF19A22-8F91-6842-8109-AEB66C6A5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07" name="Line 270">
                <a:extLst>
                  <a:ext uri="{FF2B5EF4-FFF2-40B4-BE49-F238E27FC236}">
                    <a16:creationId xmlns:a16="http://schemas.microsoft.com/office/drawing/2014/main" id="{E417E1DB-608C-9848-9F0A-5122753DA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8" name="Line 271">
                <a:extLst>
                  <a:ext uri="{FF2B5EF4-FFF2-40B4-BE49-F238E27FC236}">
                    <a16:creationId xmlns:a16="http://schemas.microsoft.com/office/drawing/2014/main" id="{3B2D533F-D1A2-B24B-A569-AA613E922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Line 272">
                <a:extLst>
                  <a:ext uri="{FF2B5EF4-FFF2-40B4-BE49-F238E27FC236}">
                    <a16:creationId xmlns:a16="http://schemas.microsoft.com/office/drawing/2014/main" id="{F887C580-CEC3-4746-B37A-5E728888A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0" name="Line 273">
                <a:extLst>
                  <a:ext uri="{FF2B5EF4-FFF2-40B4-BE49-F238E27FC236}">
                    <a16:creationId xmlns:a16="http://schemas.microsoft.com/office/drawing/2014/main" id="{5069F6B6-EC0B-9443-B3DF-EC160AF3C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Line 274">
                <a:extLst>
                  <a:ext uri="{FF2B5EF4-FFF2-40B4-BE49-F238E27FC236}">
                    <a16:creationId xmlns:a16="http://schemas.microsoft.com/office/drawing/2014/main" id="{148C5F81-3D28-1B46-BC25-8FFB6E9BB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2" name="Line 275">
                <a:extLst>
                  <a:ext uri="{FF2B5EF4-FFF2-40B4-BE49-F238E27FC236}">
                    <a16:creationId xmlns:a16="http://schemas.microsoft.com/office/drawing/2014/main" id="{E994C03E-7A8C-7649-B94A-FFE6213CF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Line 276">
                <a:extLst>
                  <a:ext uri="{FF2B5EF4-FFF2-40B4-BE49-F238E27FC236}">
                    <a16:creationId xmlns:a16="http://schemas.microsoft.com/office/drawing/2014/main" id="{3D5CC52A-81FD-E049-A4D9-6576D1FA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4" name="Line 277">
                <a:extLst>
                  <a:ext uri="{FF2B5EF4-FFF2-40B4-BE49-F238E27FC236}">
                    <a16:creationId xmlns:a16="http://schemas.microsoft.com/office/drawing/2014/main" id="{3ED01E6D-C154-C542-A593-1C66F0510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5" name="Line 278">
                <a:extLst>
                  <a:ext uri="{FF2B5EF4-FFF2-40B4-BE49-F238E27FC236}">
                    <a16:creationId xmlns:a16="http://schemas.microsoft.com/office/drawing/2014/main" id="{F83323B0-0B99-0747-B347-8742C2532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6" name="Line 279">
                <a:extLst>
                  <a:ext uri="{FF2B5EF4-FFF2-40B4-BE49-F238E27FC236}">
                    <a16:creationId xmlns:a16="http://schemas.microsoft.com/office/drawing/2014/main" id="{BC214760-2F6D-A54C-96DB-B2563CA35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7" name="Line 280">
                <a:extLst>
                  <a:ext uri="{FF2B5EF4-FFF2-40B4-BE49-F238E27FC236}">
                    <a16:creationId xmlns:a16="http://schemas.microsoft.com/office/drawing/2014/main" id="{A0160D0F-A86D-4241-B44D-6E98425F8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8" name="Line 281">
                <a:extLst>
                  <a:ext uri="{FF2B5EF4-FFF2-40B4-BE49-F238E27FC236}">
                    <a16:creationId xmlns:a16="http://schemas.microsoft.com/office/drawing/2014/main" id="{3ABDB358-8829-E54F-AB3F-14EB8832B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9" name="Line 282">
                <a:extLst>
                  <a:ext uri="{FF2B5EF4-FFF2-40B4-BE49-F238E27FC236}">
                    <a16:creationId xmlns:a16="http://schemas.microsoft.com/office/drawing/2014/main" id="{030D6FBA-2C96-C74F-A538-CE828952D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283">
                <a:extLst>
                  <a:ext uri="{FF2B5EF4-FFF2-40B4-BE49-F238E27FC236}">
                    <a16:creationId xmlns:a16="http://schemas.microsoft.com/office/drawing/2014/main" id="{444C9AF6-B194-1F4D-9498-4133CAD31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1" name="Line 284">
                <a:extLst>
                  <a:ext uri="{FF2B5EF4-FFF2-40B4-BE49-F238E27FC236}">
                    <a16:creationId xmlns:a16="http://schemas.microsoft.com/office/drawing/2014/main" id="{1007F074-DD2C-A041-8028-27935643F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06" name="Picture 399" descr="cell_tower_radiation copy">
              <a:extLst>
                <a:ext uri="{FF2B5EF4-FFF2-40B4-BE49-F238E27FC236}">
                  <a16:creationId xmlns:a16="http://schemas.microsoft.com/office/drawing/2014/main" id="{05BFEF5A-A9A7-8E49-BE1F-03DCB72C0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2" name="Group 356">
            <a:extLst>
              <a:ext uri="{FF2B5EF4-FFF2-40B4-BE49-F238E27FC236}">
                <a16:creationId xmlns:a16="http://schemas.microsoft.com/office/drawing/2014/main" id="{FE7D4943-DFC4-1049-B8CF-FEDA6FD746B2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23" name="Picture 354" descr="laptop_stylized_small">
              <a:extLst>
                <a:ext uri="{FF2B5EF4-FFF2-40B4-BE49-F238E27FC236}">
                  <a16:creationId xmlns:a16="http://schemas.microsoft.com/office/drawing/2014/main" id="{1B9DAB19-8344-BD4E-8CEC-E81794843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4" name="Picture 355" descr="antenna_stylized">
              <a:extLst>
                <a:ext uri="{FF2B5EF4-FFF2-40B4-BE49-F238E27FC236}">
                  <a16:creationId xmlns:a16="http://schemas.microsoft.com/office/drawing/2014/main" id="{EBC88AD6-BA3E-324A-A0BF-8DF9D89E1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" name="Group 356">
            <a:extLst>
              <a:ext uri="{FF2B5EF4-FFF2-40B4-BE49-F238E27FC236}">
                <a16:creationId xmlns:a16="http://schemas.microsoft.com/office/drawing/2014/main" id="{E2A474A7-8A71-AC43-9403-5CD64CFABC6B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26" name="Picture 354" descr="laptop_stylized_small">
              <a:extLst>
                <a:ext uri="{FF2B5EF4-FFF2-40B4-BE49-F238E27FC236}">
                  <a16:creationId xmlns:a16="http://schemas.microsoft.com/office/drawing/2014/main" id="{F44CEA56-C9A6-9141-81A0-8DCC3E2F5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7" name="Picture 355" descr="antenna_stylized">
              <a:extLst>
                <a:ext uri="{FF2B5EF4-FFF2-40B4-BE49-F238E27FC236}">
                  <a16:creationId xmlns:a16="http://schemas.microsoft.com/office/drawing/2014/main" id="{0C57F82F-4D98-D54F-81F8-DA60E1261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8" name="Group 356">
            <a:extLst>
              <a:ext uri="{FF2B5EF4-FFF2-40B4-BE49-F238E27FC236}">
                <a16:creationId xmlns:a16="http://schemas.microsoft.com/office/drawing/2014/main" id="{07CEAB6C-C9D1-9A47-BAA4-4D786E6D429A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29" name="Picture 354" descr="laptop_stylized_small">
              <a:extLst>
                <a:ext uri="{FF2B5EF4-FFF2-40B4-BE49-F238E27FC236}">
                  <a16:creationId xmlns:a16="http://schemas.microsoft.com/office/drawing/2014/main" id="{66EB1CC5-C145-7141-AE88-FDE185E24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0" name="Picture 355" descr="antenna_stylized">
              <a:extLst>
                <a:ext uri="{FF2B5EF4-FFF2-40B4-BE49-F238E27FC236}">
                  <a16:creationId xmlns:a16="http://schemas.microsoft.com/office/drawing/2014/main" id="{CBA3A680-EE48-5C4A-B84E-4A1FCE548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1" name="Group 403">
            <a:extLst>
              <a:ext uri="{FF2B5EF4-FFF2-40B4-BE49-F238E27FC236}">
                <a16:creationId xmlns:a16="http://schemas.microsoft.com/office/drawing/2014/main" id="{E09A0004-7386-EF43-AE45-070A340FAD3F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2" name="Picture 364" descr="iphone_stylized_small">
              <a:extLst>
                <a:ext uri="{FF2B5EF4-FFF2-40B4-BE49-F238E27FC236}">
                  <a16:creationId xmlns:a16="http://schemas.microsoft.com/office/drawing/2014/main" id="{D04F1FE1-F105-E24F-BD11-05351E3FC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" name="Picture 402" descr="antenna_radiation_stylized">
              <a:extLst>
                <a:ext uri="{FF2B5EF4-FFF2-40B4-BE49-F238E27FC236}">
                  <a16:creationId xmlns:a16="http://schemas.microsoft.com/office/drawing/2014/main" id="{8995403E-B75E-864E-A3AC-A8BADEA4F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4" name="Group 356">
            <a:extLst>
              <a:ext uri="{FF2B5EF4-FFF2-40B4-BE49-F238E27FC236}">
                <a16:creationId xmlns:a16="http://schemas.microsoft.com/office/drawing/2014/main" id="{45D88A96-1BEF-AF40-9EF4-F653E8F6912B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5" name="Picture 354" descr="laptop_stylized_small">
              <a:extLst>
                <a:ext uri="{FF2B5EF4-FFF2-40B4-BE49-F238E27FC236}">
                  <a16:creationId xmlns:a16="http://schemas.microsoft.com/office/drawing/2014/main" id="{5CA82CB5-E7B6-C445-B684-658BC5C33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355" descr="antenna_stylized">
              <a:extLst>
                <a:ext uri="{FF2B5EF4-FFF2-40B4-BE49-F238E27FC236}">
                  <a16:creationId xmlns:a16="http://schemas.microsoft.com/office/drawing/2014/main" id="{75F9DB31-6339-494A-A074-B9A0B4516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7" name="Group 403">
            <a:extLst>
              <a:ext uri="{FF2B5EF4-FFF2-40B4-BE49-F238E27FC236}">
                <a16:creationId xmlns:a16="http://schemas.microsoft.com/office/drawing/2014/main" id="{EF99A882-0F7D-1340-8F07-148A4616940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8" name="Picture 364" descr="iphone_stylized_small">
              <a:extLst>
                <a:ext uri="{FF2B5EF4-FFF2-40B4-BE49-F238E27FC236}">
                  <a16:creationId xmlns:a16="http://schemas.microsoft.com/office/drawing/2014/main" id="{8C6A6BBA-51E0-724F-AB7E-9DE15DF9F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Picture 402" descr="antenna_radiation_stylized">
              <a:extLst>
                <a:ext uri="{FF2B5EF4-FFF2-40B4-BE49-F238E27FC236}">
                  <a16:creationId xmlns:a16="http://schemas.microsoft.com/office/drawing/2014/main" id="{E51015F6-50FB-094B-BDF9-2FE77B033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" name="Line 63">
            <a:extLst>
              <a:ext uri="{FF2B5EF4-FFF2-40B4-BE49-F238E27FC236}">
                <a16:creationId xmlns:a16="http://schemas.microsoft.com/office/drawing/2014/main" id="{CCB97428-BD70-4E49-A590-83AF71EA82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1" name="Line 34">
            <a:extLst>
              <a:ext uri="{FF2B5EF4-FFF2-40B4-BE49-F238E27FC236}">
                <a16:creationId xmlns:a16="http://schemas.microsoft.com/office/drawing/2014/main" id="{4FC66219-F808-FD4D-9B59-86F203C09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2" name="Group 6">
            <a:extLst>
              <a:ext uri="{FF2B5EF4-FFF2-40B4-BE49-F238E27FC236}">
                <a16:creationId xmlns:a16="http://schemas.microsoft.com/office/drawing/2014/main" id="{C361E706-F3A3-CF44-AE02-BA0595774CD9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43" name="Freeform 7">
              <a:extLst>
                <a:ext uri="{FF2B5EF4-FFF2-40B4-BE49-F238E27FC236}">
                  <a16:creationId xmlns:a16="http://schemas.microsoft.com/office/drawing/2014/main" id="{393C90C1-E2F5-7E4D-9330-704828EC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Text Box 8">
              <a:extLst>
                <a:ext uri="{FF2B5EF4-FFF2-40B4-BE49-F238E27FC236}">
                  <a16:creationId xmlns:a16="http://schemas.microsoft.com/office/drawing/2014/main" id="{91AB3FE3-6836-1F44-BEB7-C93EF507C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2030"/>
              <a:ext cx="10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wired network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256" name="Rectangle 64">
            <a:extLst>
              <a:ext uri="{FF2B5EF4-FFF2-40B4-BE49-F238E27FC236}">
                <a16:creationId xmlns:a16="http://schemas.microsoft.com/office/drawing/2014/main" id="{6AA6881B-4358-FF4E-A4CC-2B9126420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400" y="1621631"/>
            <a:ext cx="5486399" cy="2188369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57" name="Rectangle 65">
            <a:extLst>
              <a:ext uri="{FF2B5EF4-FFF2-40B4-BE49-F238E27FC236}">
                <a16:creationId xmlns:a16="http://schemas.microsoft.com/office/drawing/2014/main" id="{D3DD057D-1216-6143-801F-C09B36730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2688" y="1485900"/>
            <a:ext cx="2030412" cy="312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58" name="Rectangle 66">
            <a:extLst>
              <a:ext uri="{FF2B5EF4-FFF2-40B4-BE49-F238E27FC236}">
                <a16:creationId xmlns:a16="http://schemas.microsoft.com/office/drawing/2014/main" id="{AFF8804D-A907-D64D-B296-CED28A197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0" y="1412875"/>
            <a:ext cx="53975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 base station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typically connected to wired network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relay - responsible for sending packets between wired network and wireless host(s) in its </a:t>
            </a:r>
            <a:r>
              <a:rPr lang="en-US" sz="2400" dirty="0"/>
              <a:t>“</a:t>
            </a:r>
            <a:r>
              <a:rPr lang="en-US" sz="2400" dirty="0">
                <a:cs typeface="+mn-cs"/>
              </a:rPr>
              <a:t>area</a:t>
            </a:r>
            <a:r>
              <a:rPr lang="en-US" sz="2400" dirty="0"/>
              <a:t>”</a:t>
            </a:r>
            <a:endParaRPr lang="en-US" sz="2400" dirty="0">
              <a:cs typeface="+mn-cs"/>
            </a:endParaRPr>
          </a:p>
          <a:p>
            <a:pPr marL="508000" lvl="1" indent="-2286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cs typeface="+mn-cs"/>
              </a:rPr>
              <a:t>e.g., cell towers,  802.11 access points </a:t>
            </a:r>
          </a:p>
        </p:txBody>
      </p:sp>
      <p:sp>
        <p:nvSpPr>
          <p:cNvPr id="262" name="Line 75">
            <a:extLst>
              <a:ext uri="{FF2B5EF4-FFF2-40B4-BE49-F238E27FC236}">
                <a16:creationId xmlns:a16="http://schemas.microsoft.com/office/drawing/2014/main" id="{A8073855-FFB7-4243-B73E-71BE7F0079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30899" y="3794124"/>
            <a:ext cx="1770063" cy="1552575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84" name="Rectangle 65">
            <a:extLst>
              <a:ext uri="{FF2B5EF4-FFF2-40B4-BE49-F238E27FC236}">
                <a16:creationId xmlns:a16="http://schemas.microsoft.com/office/drawing/2014/main" id="{DF949D2A-16AA-6549-B627-118C1D0EC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1587500"/>
            <a:ext cx="1358900" cy="312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grpSp>
        <p:nvGrpSpPr>
          <p:cNvPr id="263" name="Group 190">
            <a:extLst>
              <a:ext uri="{FF2B5EF4-FFF2-40B4-BE49-F238E27FC236}">
                <a16:creationId xmlns:a16="http://schemas.microsoft.com/office/drawing/2014/main" id="{AF5699E1-B44D-5047-9954-D0A83ED44246}"/>
              </a:ext>
            </a:extLst>
          </p:cNvPr>
          <p:cNvGrpSpPr>
            <a:grpSpLocks/>
          </p:cNvGrpSpPr>
          <p:nvPr/>
        </p:nvGrpSpPr>
        <p:grpSpPr bwMode="auto">
          <a:xfrm>
            <a:off x="10258425" y="1214438"/>
            <a:ext cx="458788" cy="620712"/>
            <a:chOff x="5955030" y="3031808"/>
            <a:chExt cx="914400" cy="1398587"/>
          </a:xfrm>
        </p:grpSpPr>
        <p:grpSp>
          <p:nvGrpSpPr>
            <p:cNvPr id="264" name="Group 398">
              <a:extLst>
                <a:ext uri="{FF2B5EF4-FFF2-40B4-BE49-F238E27FC236}">
                  <a16:creationId xmlns:a16="http://schemas.microsoft.com/office/drawing/2014/main" id="{806484FB-7958-7247-8BEE-0D5BFB63A5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66" name="Line 270">
                <a:extLst>
                  <a:ext uri="{FF2B5EF4-FFF2-40B4-BE49-F238E27FC236}">
                    <a16:creationId xmlns:a16="http://schemas.microsoft.com/office/drawing/2014/main" id="{27275B54-E4E9-344E-8181-84B435A41D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67" name="Line 271">
                <a:extLst>
                  <a:ext uri="{FF2B5EF4-FFF2-40B4-BE49-F238E27FC236}">
                    <a16:creationId xmlns:a16="http://schemas.microsoft.com/office/drawing/2014/main" id="{DC4A4B3B-4463-644E-9D78-B5EEEB6FB5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68" name="Line 272">
                <a:extLst>
                  <a:ext uri="{FF2B5EF4-FFF2-40B4-BE49-F238E27FC236}">
                    <a16:creationId xmlns:a16="http://schemas.microsoft.com/office/drawing/2014/main" id="{C6633AAF-EE07-0142-99BC-CEFF96A95C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69" name="Line 273">
                <a:extLst>
                  <a:ext uri="{FF2B5EF4-FFF2-40B4-BE49-F238E27FC236}">
                    <a16:creationId xmlns:a16="http://schemas.microsoft.com/office/drawing/2014/main" id="{6AA78A1D-1234-4745-9F8E-4BAE67844B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0" name="Line 274">
                <a:extLst>
                  <a:ext uri="{FF2B5EF4-FFF2-40B4-BE49-F238E27FC236}">
                    <a16:creationId xmlns:a16="http://schemas.microsoft.com/office/drawing/2014/main" id="{CEACD629-D460-A245-8055-9AC8BE5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1" name="Line 275">
                <a:extLst>
                  <a:ext uri="{FF2B5EF4-FFF2-40B4-BE49-F238E27FC236}">
                    <a16:creationId xmlns:a16="http://schemas.microsoft.com/office/drawing/2014/main" id="{BB8181ED-9DB7-1442-B504-9A5F576CD2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2" name="Line 276">
                <a:extLst>
                  <a:ext uri="{FF2B5EF4-FFF2-40B4-BE49-F238E27FC236}">
                    <a16:creationId xmlns:a16="http://schemas.microsoft.com/office/drawing/2014/main" id="{0BB66F43-5CAC-FB42-9429-881A63DB42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3" name="Line 277">
                <a:extLst>
                  <a:ext uri="{FF2B5EF4-FFF2-40B4-BE49-F238E27FC236}">
                    <a16:creationId xmlns:a16="http://schemas.microsoft.com/office/drawing/2014/main" id="{FCBD4696-D541-BF42-A408-8BA8358A3C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4" name="Line 278">
                <a:extLst>
                  <a:ext uri="{FF2B5EF4-FFF2-40B4-BE49-F238E27FC236}">
                    <a16:creationId xmlns:a16="http://schemas.microsoft.com/office/drawing/2014/main" id="{EC238CC5-8B26-7944-8E06-E739A295B3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5" name="Line 279">
                <a:extLst>
                  <a:ext uri="{FF2B5EF4-FFF2-40B4-BE49-F238E27FC236}">
                    <a16:creationId xmlns:a16="http://schemas.microsoft.com/office/drawing/2014/main" id="{E7C21F0C-FC09-1E48-B777-76DA61D20C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6" name="Line 280">
                <a:extLst>
                  <a:ext uri="{FF2B5EF4-FFF2-40B4-BE49-F238E27FC236}">
                    <a16:creationId xmlns:a16="http://schemas.microsoft.com/office/drawing/2014/main" id="{1D2DA39A-CC3C-0645-B501-BC54F65CD3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7" name="Line 281">
                <a:extLst>
                  <a:ext uri="{FF2B5EF4-FFF2-40B4-BE49-F238E27FC236}">
                    <a16:creationId xmlns:a16="http://schemas.microsoft.com/office/drawing/2014/main" id="{EA2D075B-81E5-784B-9EF8-3CBF054436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8" name="Line 282">
                <a:extLst>
                  <a:ext uri="{FF2B5EF4-FFF2-40B4-BE49-F238E27FC236}">
                    <a16:creationId xmlns:a16="http://schemas.microsoft.com/office/drawing/2014/main" id="{575FE7C0-166B-0641-9079-0E45C71516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9" name="Line 283">
                <a:extLst>
                  <a:ext uri="{FF2B5EF4-FFF2-40B4-BE49-F238E27FC236}">
                    <a16:creationId xmlns:a16="http://schemas.microsoft.com/office/drawing/2014/main" id="{DCF71BEB-82A4-7D44-B7BE-5FF6363BBE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80" name="Line 284">
                <a:extLst>
                  <a:ext uri="{FF2B5EF4-FFF2-40B4-BE49-F238E27FC236}">
                    <a16:creationId xmlns:a16="http://schemas.microsoft.com/office/drawing/2014/main" id="{D40A2DA9-2533-2040-92F4-233F8B92E0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pic>
          <p:nvPicPr>
            <p:cNvPr id="265" name="Picture 399" descr="cell_tower_radiation copy">
              <a:extLst>
                <a:ext uri="{FF2B5EF4-FFF2-40B4-BE49-F238E27FC236}">
                  <a16:creationId xmlns:a16="http://schemas.microsoft.com/office/drawing/2014/main" id="{931FB936-CE8A-944F-A035-21C703FD2A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1" name="Group 361">
            <a:extLst>
              <a:ext uri="{FF2B5EF4-FFF2-40B4-BE49-F238E27FC236}">
                <a16:creationId xmlns:a16="http://schemas.microsoft.com/office/drawing/2014/main" id="{4A514C10-36AD-C047-9DCA-0C60D7FFD481}"/>
              </a:ext>
            </a:extLst>
          </p:cNvPr>
          <p:cNvGrpSpPr>
            <a:grpSpLocks/>
          </p:cNvGrpSpPr>
          <p:nvPr/>
        </p:nvGrpSpPr>
        <p:grpSpPr bwMode="auto">
          <a:xfrm>
            <a:off x="9648825" y="1355725"/>
            <a:ext cx="590550" cy="501650"/>
            <a:chOff x="2967" y="478"/>
            <a:chExt cx="788" cy="625"/>
          </a:xfrm>
        </p:grpSpPr>
        <p:pic>
          <p:nvPicPr>
            <p:cNvPr id="282" name="Picture 358" descr="access_point_stylized_small">
              <a:extLst>
                <a:ext uri="{FF2B5EF4-FFF2-40B4-BE49-F238E27FC236}">
                  <a16:creationId xmlns:a16="http://schemas.microsoft.com/office/drawing/2014/main" id="{F5572894-4F42-B145-A40E-F9233C4CAD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3" name="Picture 360" descr="antenna_radiation_stylized">
              <a:extLst>
                <a:ext uri="{FF2B5EF4-FFF2-40B4-BE49-F238E27FC236}">
                  <a16:creationId xmlns:a16="http://schemas.microsoft.com/office/drawing/2014/main" id="{A24360A3-C842-C243-846B-4B82E967F0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85" name="Line 75">
            <a:extLst>
              <a:ext uri="{FF2B5EF4-FFF2-40B4-BE49-F238E27FC236}">
                <a16:creationId xmlns:a16="http://schemas.microsoft.com/office/drawing/2014/main" id="{5B9CA4A4-32DA-EE41-8D67-FD891F4206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49498" y="3810000"/>
            <a:ext cx="5334001" cy="685799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181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5" name="Oval 5">
            <a:extLst>
              <a:ext uri="{FF2B5EF4-FFF2-40B4-BE49-F238E27FC236}">
                <a16:creationId xmlns:a16="http://schemas.microsoft.com/office/drawing/2014/main" id="{6FD887B1-36B7-C042-AF16-EC543F193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6" name="Oval 11">
            <a:extLst>
              <a:ext uri="{FF2B5EF4-FFF2-40B4-BE49-F238E27FC236}">
                <a16:creationId xmlns:a16="http://schemas.microsoft.com/office/drawing/2014/main" id="{E4A6400A-EFEA-6943-B38A-9D6A4B5A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7" name="Line 22">
            <a:extLst>
              <a:ext uri="{FF2B5EF4-FFF2-40B4-BE49-F238E27FC236}">
                <a16:creationId xmlns:a16="http://schemas.microsoft.com/office/drawing/2014/main" id="{7B958348-F69B-0945-B7D1-5D0DD9A35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23">
            <a:extLst>
              <a:ext uri="{FF2B5EF4-FFF2-40B4-BE49-F238E27FC236}">
                <a16:creationId xmlns:a16="http://schemas.microsoft.com/office/drawing/2014/main" id="{6DC7CEC3-9E37-6C43-B01A-57E7BFF1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9" name="Oval 38">
            <a:extLst>
              <a:ext uri="{FF2B5EF4-FFF2-40B4-BE49-F238E27FC236}">
                <a16:creationId xmlns:a16="http://schemas.microsoft.com/office/drawing/2014/main" id="{D2BE75E6-7844-934E-960A-D867D9A2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0" name="Line 59">
            <a:extLst>
              <a:ext uri="{FF2B5EF4-FFF2-40B4-BE49-F238E27FC236}">
                <a16:creationId xmlns:a16="http://schemas.microsoft.com/office/drawing/2014/main" id="{09A1ED68-4C61-C547-B087-02636BAF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DCF89B4B-F2C0-9B46-A017-74044CA88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Line 61">
            <a:extLst>
              <a:ext uri="{FF2B5EF4-FFF2-40B4-BE49-F238E27FC236}">
                <a16:creationId xmlns:a16="http://schemas.microsoft.com/office/drawing/2014/main" id="{CB846523-0AE5-B44E-9CD4-A5780699D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Line 62">
            <a:extLst>
              <a:ext uri="{FF2B5EF4-FFF2-40B4-BE49-F238E27FC236}">
                <a16:creationId xmlns:a16="http://schemas.microsoft.com/office/drawing/2014/main" id="{3D8D61FF-B178-A042-9F75-800F5BC23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Line 64">
            <a:extLst>
              <a:ext uri="{FF2B5EF4-FFF2-40B4-BE49-F238E27FC236}">
                <a16:creationId xmlns:a16="http://schemas.microsoft.com/office/drawing/2014/main" id="{0E054FAC-6E60-6F42-9532-E4FBA10A8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35" name="Group 356">
            <a:extLst>
              <a:ext uri="{FF2B5EF4-FFF2-40B4-BE49-F238E27FC236}">
                <a16:creationId xmlns:a16="http://schemas.microsoft.com/office/drawing/2014/main" id="{33648B09-CC71-7244-88FB-21FDB43B1417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136" name="Picture 354" descr="laptop_stylized_small">
              <a:extLst>
                <a:ext uri="{FF2B5EF4-FFF2-40B4-BE49-F238E27FC236}">
                  <a16:creationId xmlns:a16="http://schemas.microsoft.com/office/drawing/2014/main" id="{916388DC-DFC7-6644-A58A-7E3CE3A4F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355" descr="antenna_stylized">
              <a:extLst>
                <a:ext uri="{FF2B5EF4-FFF2-40B4-BE49-F238E27FC236}">
                  <a16:creationId xmlns:a16="http://schemas.microsoft.com/office/drawing/2014/main" id="{37884014-95FD-4041-8DD3-B67813446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8" name="Group 361">
            <a:extLst>
              <a:ext uri="{FF2B5EF4-FFF2-40B4-BE49-F238E27FC236}">
                <a16:creationId xmlns:a16="http://schemas.microsoft.com/office/drawing/2014/main" id="{F0D83CBC-A45C-DB46-B426-BC3CB27E561A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139" name="Picture 358" descr="access_point_stylized_small">
              <a:extLst>
                <a:ext uri="{FF2B5EF4-FFF2-40B4-BE49-F238E27FC236}">
                  <a16:creationId xmlns:a16="http://schemas.microsoft.com/office/drawing/2014/main" id="{5FE77BF3-1EFB-E041-BAC1-94C95522F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360" descr="antenna_radiation_stylized">
              <a:extLst>
                <a:ext uri="{FF2B5EF4-FFF2-40B4-BE49-F238E27FC236}">
                  <a16:creationId xmlns:a16="http://schemas.microsoft.com/office/drawing/2014/main" id="{ED27BB04-ED6E-0D4B-8FE8-C96C4F7B9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1" name="Group 1">
            <a:extLst>
              <a:ext uri="{FF2B5EF4-FFF2-40B4-BE49-F238E27FC236}">
                <a16:creationId xmlns:a16="http://schemas.microsoft.com/office/drawing/2014/main" id="{F8EB07E3-DFC0-A445-A33D-75C2AD0A9EF8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142" name="Group 398">
              <a:extLst>
                <a:ext uri="{FF2B5EF4-FFF2-40B4-BE49-F238E27FC236}">
                  <a16:creationId xmlns:a16="http://schemas.microsoft.com/office/drawing/2014/main" id="{B220ABB4-ABAB-CE46-BE7A-ED482AEAA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44" name="Line 270">
                <a:extLst>
                  <a:ext uri="{FF2B5EF4-FFF2-40B4-BE49-F238E27FC236}">
                    <a16:creationId xmlns:a16="http://schemas.microsoft.com/office/drawing/2014/main" id="{EB3D1AFB-9917-EB40-AEBE-C975E63F2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" name="Line 271">
                <a:extLst>
                  <a:ext uri="{FF2B5EF4-FFF2-40B4-BE49-F238E27FC236}">
                    <a16:creationId xmlns:a16="http://schemas.microsoft.com/office/drawing/2014/main" id="{E08FC51C-048E-3E4D-9A0F-1FD8F96EB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F60BFC20-FF60-2749-A1D5-607289DB4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7" name="Line 273">
                <a:extLst>
                  <a:ext uri="{FF2B5EF4-FFF2-40B4-BE49-F238E27FC236}">
                    <a16:creationId xmlns:a16="http://schemas.microsoft.com/office/drawing/2014/main" id="{512627BE-7F4B-E642-8B83-2CFC68BC4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4E8A0C01-D6A7-1F42-A4A2-1DC6B281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Line 275">
                <a:extLst>
                  <a:ext uri="{FF2B5EF4-FFF2-40B4-BE49-F238E27FC236}">
                    <a16:creationId xmlns:a16="http://schemas.microsoft.com/office/drawing/2014/main" id="{7438FAEA-A6F2-A246-8105-F54EDDC70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E69B15B3-9399-E041-878F-938173CDF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1" name="Line 277">
                <a:extLst>
                  <a:ext uri="{FF2B5EF4-FFF2-40B4-BE49-F238E27FC236}">
                    <a16:creationId xmlns:a16="http://schemas.microsoft.com/office/drawing/2014/main" id="{1E4874DA-7ED7-874D-B991-AABE14689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2" name="Line 278">
                <a:extLst>
                  <a:ext uri="{FF2B5EF4-FFF2-40B4-BE49-F238E27FC236}">
                    <a16:creationId xmlns:a16="http://schemas.microsoft.com/office/drawing/2014/main" id="{6D14A8CC-9625-344D-A6EB-3F17469C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Line 279">
                <a:extLst>
                  <a:ext uri="{FF2B5EF4-FFF2-40B4-BE49-F238E27FC236}">
                    <a16:creationId xmlns:a16="http://schemas.microsoft.com/office/drawing/2014/main" id="{F87A61CD-1278-5C40-A7DA-1D6151D5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" name="Line 280">
                <a:extLst>
                  <a:ext uri="{FF2B5EF4-FFF2-40B4-BE49-F238E27FC236}">
                    <a16:creationId xmlns:a16="http://schemas.microsoft.com/office/drawing/2014/main" id="{C0E5602D-DC2C-1843-8D4A-58D3A1ED1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5" name="Line 281">
                <a:extLst>
                  <a:ext uri="{FF2B5EF4-FFF2-40B4-BE49-F238E27FC236}">
                    <a16:creationId xmlns:a16="http://schemas.microsoft.com/office/drawing/2014/main" id="{DD5E8B9D-A9BC-9746-BBCA-405945A54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6" name="Line 282">
                <a:extLst>
                  <a:ext uri="{FF2B5EF4-FFF2-40B4-BE49-F238E27FC236}">
                    <a16:creationId xmlns:a16="http://schemas.microsoft.com/office/drawing/2014/main" id="{19AF81E9-349A-9344-8D71-5F08AE6BF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7" name="Line 283">
                <a:extLst>
                  <a:ext uri="{FF2B5EF4-FFF2-40B4-BE49-F238E27FC236}">
                    <a16:creationId xmlns:a16="http://schemas.microsoft.com/office/drawing/2014/main" id="{84FD3D45-465C-2A4D-8826-8073E7679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8" name="Line 284">
                <a:extLst>
                  <a:ext uri="{FF2B5EF4-FFF2-40B4-BE49-F238E27FC236}">
                    <a16:creationId xmlns:a16="http://schemas.microsoft.com/office/drawing/2014/main" id="{236149EB-A521-C54B-978B-B2F3D2A80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43" name="Picture 399" descr="cell_tower_radiation copy">
              <a:extLst>
                <a:ext uri="{FF2B5EF4-FFF2-40B4-BE49-F238E27FC236}">
                  <a16:creationId xmlns:a16="http://schemas.microsoft.com/office/drawing/2014/main" id="{15477466-B0BB-D045-8469-CE320C8C1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403">
            <a:extLst>
              <a:ext uri="{FF2B5EF4-FFF2-40B4-BE49-F238E27FC236}">
                <a16:creationId xmlns:a16="http://schemas.microsoft.com/office/drawing/2014/main" id="{7E28037A-7EFC-0B46-95B9-4678DDAA8EC2}"/>
              </a:ext>
            </a:extLst>
          </p:cNvPr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160" name="Picture 364" descr="iphone_stylized_small">
              <a:extLst>
                <a:ext uri="{FF2B5EF4-FFF2-40B4-BE49-F238E27FC236}">
                  <a16:creationId xmlns:a16="http://schemas.microsoft.com/office/drawing/2014/main" id="{C84FCFF4-A725-4549-A2E6-AB7B6D196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Picture 402" descr="antenna_radiation_stylized">
              <a:extLst>
                <a:ext uri="{FF2B5EF4-FFF2-40B4-BE49-F238E27FC236}">
                  <a16:creationId xmlns:a16="http://schemas.microsoft.com/office/drawing/2014/main" id="{E54086FD-B992-B84A-9956-901A6D564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2" name="Group 100">
            <a:extLst>
              <a:ext uri="{FF2B5EF4-FFF2-40B4-BE49-F238E27FC236}">
                <a16:creationId xmlns:a16="http://schemas.microsoft.com/office/drawing/2014/main" id="{E7C998EB-2394-544D-80BB-533A98F699A4}"/>
              </a:ext>
            </a:extLst>
          </p:cNvPr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163" name="Group 398">
              <a:extLst>
                <a:ext uri="{FF2B5EF4-FFF2-40B4-BE49-F238E27FC236}">
                  <a16:creationId xmlns:a16="http://schemas.microsoft.com/office/drawing/2014/main" id="{4BA56D45-414C-BE4C-9A22-F243E7D16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65" name="Line 270">
                <a:extLst>
                  <a:ext uri="{FF2B5EF4-FFF2-40B4-BE49-F238E27FC236}">
                    <a16:creationId xmlns:a16="http://schemas.microsoft.com/office/drawing/2014/main" id="{C419645E-7341-1E42-A987-8906510D2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6" name="Line 271">
                <a:extLst>
                  <a:ext uri="{FF2B5EF4-FFF2-40B4-BE49-F238E27FC236}">
                    <a16:creationId xmlns:a16="http://schemas.microsoft.com/office/drawing/2014/main" id="{E3413CC8-503E-F54F-9020-EA30E1FB6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7" name="Line 272">
                <a:extLst>
                  <a:ext uri="{FF2B5EF4-FFF2-40B4-BE49-F238E27FC236}">
                    <a16:creationId xmlns:a16="http://schemas.microsoft.com/office/drawing/2014/main" id="{32BE2CA0-4934-C548-8F71-8643317D6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8" name="Line 273">
                <a:extLst>
                  <a:ext uri="{FF2B5EF4-FFF2-40B4-BE49-F238E27FC236}">
                    <a16:creationId xmlns:a16="http://schemas.microsoft.com/office/drawing/2014/main" id="{0F568FA7-5D04-F249-88F8-D9BF4BB14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Line 274">
                <a:extLst>
                  <a:ext uri="{FF2B5EF4-FFF2-40B4-BE49-F238E27FC236}">
                    <a16:creationId xmlns:a16="http://schemas.microsoft.com/office/drawing/2014/main" id="{FC33DD3A-B462-0C49-9211-16445A418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0" name="Line 275">
                <a:extLst>
                  <a:ext uri="{FF2B5EF4-FFF2-40B4-BE49-F238E27FC236}">
                    <a16:creationId xmlns:a16="http://schemas.microsoft.com/office/drawing/2014/main" id="{A27E10EF-E77C-324E-ABE5-7D9D36FAF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1" name="Line 276">
                <a:extLst>
                  <a:ext uri="{FF2B5EF4-FFF2-40B4-BE49-F238E27FC236}">
                    <a16:creationId xmlns:a16="http://schemas.microsoft.com/office/drawing/2014/main" id="{38A6549E-F28B-E548-A11B-F2688FE02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Line 277">
                <a:extLst>
                  <a:ext uri="{FF2B5EF4-FFF2-40B4-BE49-F238E27FC236}">
                    <a16:creationId xmlns:a16="http://schemas.microsoft.com/office/drawing/2014/main" id="{CF1EC650-3BA3-404C-9765-2B632619E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Line 278">
                <a:extLst>
                  <a:ext uri="{FF2B5EF4-FFF2-40B4-BE49-F238E27FC236}">
                    <a16:creationId xmlns:a16="http://schemas.microsoft.com/office/drawing/2014/main" id="{633808AB-AED9-EF48-97E4-4DF625A9D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Line 279">
                <a:extLst>
                  <a:ext uri="{FF2B5EF4-FFF2-40B4-BE49-F238E27FC236}">
                    <a16:creationId xmlns:a16="http://schemas.microsoft.com/office/drawing/2014/main" id="{F8580CEE-7A5C-7048-9921-68FF09DF0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Line 280">
                <a:extLst>
                  <a:ext uri="{FF2B5EF4-FFF2-40B4-BE49-F238E27FC236}">
                    <a16:creationId xmlns:a16="http://schemas.microsoft.com/office/drawing/2014/main" id="{00996F04-1F8B-CC4D-B37A-210D0A122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Line 281">
                <a:extLst>
                  <a:ext uri="{FF2B5EF4-FFF2-40B4-BE49-F238E27FC236}">
                    <a16:creationId xmlns:a16="http://schemas.microsoft.com/office/drawing/2014/main" id="{F19E527D-6BF3-CC47-875A-C4D2C88E8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Line 282">
                <a:extLst>
                  <a:ext uri="{FF2B5EF4-FFF2-40B4-BE49-F238E27FC236}">
                    <a16:creationId xmlns:a16="http://schemas.microsoft.com/office/drawing/2014/main" id="{18E888AA-D35B-AE4C-90FA-C2A7AF933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Line 283">
                <a:extLst>
                  <a:ext uri="{FF2B5EF4-FFF2-40B4-BE49-F238E27FC236}">
                    <a16:creationId xmlns:a16="http://schemas.microsoft.com/office/drawing/2014/main" id="{B8D4E8F1-7790-4D40-A0EB-41F3ADEAB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9" name="Line 284">
                <a:extLst>
                  <a:ext uri="{FF2B5EF4-FFF2-40B4-BE49-F238E27FC236}">
                    <a16:creationId xmlns:a16="http://schemas.microsoft.com/office/drawing/2014/main" id="{D429B434-2C40-F74E-8CAE-0FC7B5346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64" name="Picture 399" descr="cell_tower_radiation copy">
              <a:extLst>
                <a:ext uri="{FF2B5EF4-FFF2-40B4-BE49-F238E27FC236}">
                  <a16:creationId xmlns:a16="http://schemas.microsoft.com/office/drawing/2014/main" id="{A9CD3D46-2E69-B845-B173-09090C1C4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356">
            <a:extLst>
              <a:ext uri="{FF2B5EF4-FFF2-40B4-BE49-F238E27FC236}">
                <a16:creationId xmlns:a16="http://schemas.microsoft.com/office/drawing/2014/main" id="{8FC9C87C-2193-FD4F-BA1A-A7FDAA554282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181" name="Picture 354" descr="laptop_stylized_small">
              <a:extLst>
                <a:ext uri="{FF2B5EF4-FFF2-40B4-BE49-F238E27FC236}">
                  <a16:creationId xmlns:a16="http://schemas.microsoft.com/office/drawing/2014/main" id="{21BC2357-8DAB-214A-992E-C0220012B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2" name="Picture 355" descr="antenna_stylized">
              <a:extLst>
                <a:ext uri="{FF2B5EF4-FFF2-40B4-BE49-F238E27FC236}">
                  <a16:creationId xmlns:a16="http://schemas.microsoft.com/office/drawing/2014/main" id="{FD2019DB-E154-D74C-9D01-E47FB8140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3" name="Group 356">
            <a:extLst>
              <a:ext uri="{FF2B5EF4-FFF2-40B4-BE49-F238E27FC236}">
                <a16:creationId xmlns:a16="http://schemas.microsoft.com/office/drawing/2014/main" id="{72BBF72D-947D-B841-83D8-A2FA489C0CFA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184" name="Picture 354" descr="laptop_stylized_small">
              <a:extLst>
                <a:ext uri="{FF2B5EF4-FFF2-40B4-BE49-F238E27FC236}">
                  <a16:creationId xmlns:a16="http://schemas.microsoft.com/office/drawing/2014/main" id="{836F4D94-BCDF-3542-A343-115E952ED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" name="Picture 355" descr="antenna_stylized">
              <a:extLst>
                <a:ext uri="{FF2B5EF4-FFF2-40B4-BE49-F238E27FC236}">
                  <a16:creationId xmlns:a16="http://schemas.microsoft.com/office/drawing/2014/main" id="{B4D8151E-705C-EE40-B724-E0B69FCF0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6" name="Group 356">
            <a:extLst>
              <a:ext uri="{FF2B5EF4-FFF2-40B4-BE49-F238E27FC236}">
                <a16:creationId xmlns:a16="http://schemas.microsoft.com/office/drawing/2014/main" id="{90CF8AA6-D241-564C-A835-C42E9A50FB94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187" name="Picture 354" descr="laptop_stylized_small">
              <a:extLst>
                <a:ext uri="{FF2B5EF4-FFF2-40B4-BE49-F238E27FC236}">
                  <a16:creationId xmlns:a16="http://schemas.microsoft.com/office/drawing/2014/main" id="{EA37CFAF-38EB-2545-8F20-380411EFB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355" descr="antenna_stylized">
              <a:extLst>
                <a:ext uri="{FF2B5EF4-FFF2-40B4-BE49-F238E27FC236}">
                  <a16:creationId xmlns:a16="http://schemas.microsoft.com/office/drawing/2014/main" id="{79DFDD41-1102-684C-B91C-88ADEBF38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9" name="Group 403">
            <a:extLst>
              <a:ext uri="{FF2B5EF4-FFF2-40B4-BE49-F238E27FC236}">
                <a16:creationId xmlns:a16="http://schemas.microsoft.com/office/drawing/2014/main" id="{3D48FC39-032B-A342-BFD0-33CBD6CB3A7F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190" name="Picture 364" descr="iphone_stylized_small">
              <a:extLst>
                <a:ext uri="{FF2B5EF4-FFF2-40B4-BE49-F238E27FC236}">
                  <a16:creationId xmlns:a16="http://schemas.microsoft.com/office/drawing/2014/main" id="{D28B1A7C-E2CC-BE4F-8868-8685B0438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1" name="Picture 402" descr="antenna_radiation_stylized">
              <a:extLst>
                <a:ext uri="{FF2B5EF4-FFF2-40B4-BE49-F238E27FC236}">
                  <a16:creationId xmlns:a16="http://schemas.microsoft.com/office/drawing/2014/main" id="{5BB3FE4E-87C2-8246-82D8-D49345DCD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2" name="Group 403">
            <a:extLst>
              <a:ext uri="{FF2B5EF4-FFF2-40B4-BE49-F238E27FC236}">
                <a16:creationId xmlns:a16="http://schemas.microsoft.com/office/drawing/2014/main" id="{86FB4197-A7C7-2C4B-87E5-4528376C50B4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193" name="Picture 364" descr="iphone_stylized_small">
              <a:extLst>
                <a:ext uri="{FF2B5EF4-FFF2-40B4-BE49-F238E27FC236}">
                  <a16:creationId xmlns:a16="http://schemas.microsoft.com/office/drawing/2014/main" id="{0C0CDB8A-DE3D-5F4A-A881-49C3DC050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" name="Picture 402" descr="antenna_radiation_stylized">
              <a:extLst>
                <a:ext uri="{FF2B5EF4-FFF2-40B4-BE49-F238E27FC236}">
                  <a16:creationId xmlns:a16="http://schemas.microsoft.com/office/drawing/2014/main" id="{FBB79140-E464-FA4E-BC03-E9D77416B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Group 356">
            <a:extLst>
              <a:ext uri="{FF2B5EF4-FFF2-40B4-BE49-F238E27FC236}">
                <a16:creationId xmlns:a16="http://schemas.microsoft.com/office/drawing/2014/main" id="{814B233D-4B4F-8340-BCC6-0250B96E73AE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196" name="Picture 354" descr="laptop_stylized_small">
              <a:extLst>
                <a:ext uri="{FF2B5EF4-FFF2-40B4-BE49-F238E27FC236}">
                  <a16:creationId xmlns:a16="http://schemas.microsoft.com/office/drawing/2014/main" id="{EC5C806D-D5CA-5A4B-958A-3D3885D63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355" descr="antenna_stylized">
              <a:extLst>
                <a:ext uri="{FF2B5EF4-FFF2-40B4-BE49-F238E27FC236}">
                  <a16:creationId xmlns:a16="http://schemas.microsoft.com/office/drawing/2014/main" id="{22DE5A99-B75E-E846-A9CA-B5A4A8A08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356">
            <a:extLst>
              <a:ext uri="{FF2B5EF4-FFF2-40B4-BE49-F238E27FC236}">
                <a16:creationId xmlns:a16="http://schemas.microsoft.com/office/drawing/2014/main" id="{44A62913-19C4-CF45-A43E-AF4966B1C6B9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199" name="Picture 354" descr="laptop_stylized_small">
              <a:extLst>
                <a:ext uri="{FF2B5EF4-FFF2-40B4-BE49-F238E27FC236}">
                  <a16:creationId xmlns:a16="http://schemas.microsoft.com/office/drawing/2014/main" id="{2C6FC57A-B2AA-024C-AA50-833F87F56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355" descr="antenna_stylized">
              <a:extLst>
                <a:ext uri="{FF2B5EF4-FFF2-40B4-BE49-F238E27FC236}">
                  <a16:creationId xmlns:a16="http://schemas.microsoft.com/office/drawing/2014/main" id="{A7408C9B-0424-4D46-A3CB-20DA2F965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1" name="Group 403">
            <a:extLst>
              <a:ext uri="{FF2B5EF4-FFF2-40B4-BE49-F238E27FC236}">
                <a16:creationId xmlns:a16="http://schemas.microsoft.com/office/drawing/2014/main" id="{8BF4494C-B45F-EA42-8D3E-0E8E92701DEB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02" name="Picture 364" descr="iphone_stylized_small">
              <a:extLst>
                <a:ext uri="{FF2B5EF4-FFF2-40B4-BE49-F238E27FC236}">
                  <a16:creationId xmlns:a16="http://schemas.microsoft.com/office/drawing/2014/main" id="{F9290FEC-F0ED-A746-9BCA-11DE56BF8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402" descr="antenna_radiation_stylized">
              <a:extLst>
                <a:ext uri="{FF2B5EF4-FFF2-40B4-BE49-F238E27FC236}">
                  <a16:creationId xmlns:a16="http://schemas.microsoft.com/office/drawing/2014/main" id="{7F0B6E3C-FE7C-8244-BFE5-BB2FF84C8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" name="Group 142">
            <a:extLst>
              <a:ext uri="{FF2B5EF4-FFF2-40B4-BE49-F238E27FC236}">
                <a16:creationId xmlns:a16="http://schemas.microsoft.com/office/drawing/2014/main" id="{05787F7C-D6F9-5148-A1C8-AE0EF1035320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05" name="Group 398">
              <a:extLst>
                <a:ext uri="{FF2B5EF4-FFF2-40B4-BE49-F238E27FC236}">
                  <a16:creationId xmlns:a16="http://schemas.microsoft.com/office/drawing/2014/main" id="{DEF19A22-8F91-6842-8109-AEB66C6A5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07" name="Line 270">
                <a:extLst>
                  <a:ext uri="{FF2B5EF4-FFF2-40B4-BE49-F238E27FC236}">
                    <a16:creationId xmlns:a16="http://schemas.microsoft.com/office/drawing/2014/main" id="{E417E1DB-608C-9848-9F0A-5122753DA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8" name="Line 271">
                <a:extLst>
                  <a:ext uri="{FF2B5EF4-FFF2-40B4-BE49-F238E27FC236}">
                    <a16:creationId xmlns:a16="http://schemas.microsoft.com/office/drawing/2014/main" id="{3B2D533F-D1A2-B24B-A569-AA613E922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Line 272">
                <a:extLst>
                  <a:ext uri="{FF2B5EF4-FFF2-40B4-BE49-F238E27FC236}">
                    <a16:creationId xmlns:a16="http://schemas.microsoft.com/office/drawing/2014/main" id="{F887C580-CEC3-4746-B37A-5E728888A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0" name="Line 273">
                <a:extLst>
                  <a:ext uri="{FF2B5EF4-FFF2-40B4-BE49-F238E27FC236}">
                    <a16:creationId xmlns:a16="http://schemas.microsoft.com/office/drawing/2014/main" id="{5069F6B6-EC0B-9443-B3DF-EC160AF3C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Line 274">
                <a:extLst>
                  <a:ext uri="{FF2B5EF4-FFF2-40B4-BE49-F238E27FC236}">
                    <a16:creationId xmlns:a16="http://schemas.microsoft.com/office/drawing/2014/main" id="{148C5F81-3D28-1B46-BC25-8FFB6E9BB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2" name="Line 275">
                <a:extLst>
                  <a:ext uri="{FF2B5EF4-FFF2-40B4-BE49-F238E27FC236}">
                    <a16:creationId xmlns:a16="http://schemas.microsoft.com/office/drawing/2014/main" id="{E994C03E-7A8C-7649-B94A-FFE6213CF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Line 276">
                <a:extLst>
                  <a:ext uri="{FF2B5EF4-FFF2-40B4-BE49-F238E27FC236}">
                    <a16:creationId xmlns:a16="http://schemas.microsoft.com/office/drawing/2014/main" id="{3D5CC52A-81FD-E049-A4D9-6576D1FA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4" name="Line 277">
                <a:extLst>
                  <a:ext uri="{FF2B5EF4-FFF2-40B4-BE49-F238E27FC236}">
                    <a16:creationId xmlns:a16="http://schemas.microsoft.com/office/drawing/2014/main" id="{3ED01E6D-C154-C542-A593-1C66F0510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5" name="Line 278">
                <a:extLst>
                  <a:ext uri="{FF2B5EF4-FFF2-40B4-BE49-F238E27FC236}">
                    <a16:creationId xmlns:a16="http://schemas.microsoft.com/office/drawing/2014/main" id="{F83323B0-0B99-0747-B347-8742C2532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6" name="Line 279">
                <a:extLst>
                  <a:ext uri="{FF2B5EF4-FFF2-40B4-BE49-F238E27FC236}">
                    <a16:creationId xmlns:a16="http://schemas.microsoft.com/office/drawing/2014/main" id="{BC214760-2F6D-A54C-96DB-B2563CA35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7" name="Line 280">
                <a:extLst>
                  <a:ext uri="{FF2B5EF4-FFF2-40B4-BE49-F238E27FC236}">
                    <a16:creationId xmlns:a16="http://schemas.microsoft.com/office/drawing/2014/main" id="{A0160D0F-A86D-4241-B44D-6E98425F8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8" name="Line 281">
                <a:extLst>
                  <a:ext uri="{FF2B5EF4-FFF2-40B4-BE49-F238E27FC236}">
                    <a16:creationId xmlns:a16="http://schemas.microsoft.com/office/drawing/2014/main" id="{3ABDB358-8829-E54F-AB3F-14EB8832B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9" name="Line 282">
                <a:extLst>
                  <a:ext uri="{FF2B5EF4-FFF2-40B4-BE49-F238E27FC236}">
                    <a16:creationId xmlns:a16="http://schemas.microsoft.com/office/drawing/2014/main" id="{030D6FBA-2C96-C74F-A538-CE828952D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283">
                <a:extLst>
                  <a:ext uri="{FF2B5EF4-FFF2-40B4-BE49-F238E27FC236}">
                    <a16:creationId xmlns:a16="http://schemas.microsoft.com/office/drawing/2014/main" id="{444C9AF6-B194-1F4D-9498-4133CAD31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1" name="Line 284">
                <a:extLst>
                  <a:ext uri="{FF2B5EF4-FFF2-40B4-BE49-F238E27FC236}">
                    <a16:creationId xmlns:a16="http://schemas.microsoft.com/office/drawing/2014/main" id="{1007F074-DD2C-A041-8028-27935643F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06" name="Picture 399" descr="cell_tower_radiation copy">
              <a:extLst>
                <a:ext uri="{FF2B5EF4-FFF2-40B4-BE49-F238E27FC236}">
                  <a16:creationId xmlns:a16="http://schemas.microsoft.com/office/drawing/2014/main" id="{05BFEF5A-A9A7-8E49-BE1F-03DCB72C0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2" name="Group 356">
            <a:extLst>
              <a:ext uri="{FF2B5EF4-FFF2-40B4-BE49-F238E27FC236}">
                <a16:creationId xmlns:a16="http://schemas.microsoft.com/office/drawing/2014/main" id="{FE7D4943-DFC4-1049-B8CF-FEDA6FD746B2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23" name="Picture 354" descr="laptop_stylized_small">
              <a:extLst>
                <a:ext uri="{FF2B5EF4-FFF2-40B4-BE49-F238E27FC236}">
                  <a16:creationId xmlns:a16="http://schemas.microsoft.com/office/drawing/2014/main" id="{1B9DAB19-8344-BD4E-8CEC-E81794843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4" name="Picture 355" descr="antenna_stylized">
              <a:extLst>
                <a:ext uri="{FF2B5EF4-FFF2-40B4-BE49-F238E27FC236}">
                  <a16:creationId xmlns:a16="http://schemas.microsoft.com/office/drawing/2014/main" id="{EBC88AD6-BA3E-324A-A0BF-8DF9D89E1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" name="Group 356">
            <a:extLst>
              <a:ext uri="{FF2B5EF4-FFF2-40B4-BE49-F238E27FC236}">
                <a16:creationId xmlns:a16="http://schemas.microsoft.com/office/drawing/2014/main" id="{E2A474A7-8A71-AC43-9403-5CD64CFABC6B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26" name="Picture 354" descr="laptop_stylized_small">
              <a:extLst>
                <a:ext uri="{FF2B5EF4-FFF2-40B4-BE49-F238E27FC236}">
                  <a16:creationId xmlns:a16="http://schemas.microsoft.com/office/drawing/2014/main" id="{F44CEA56-C9A6-9141-81A0-8DCC3E2F5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7" name="Picture 355" descr="antenna_stylized">
              <a:extLst>
                <a:ext uri="{FF2B5EF4-FFF2-40B4-BE49-F238E27FC236}">
                  <a16:creationId xmlns:a16="http://schemas.microsoft.com/office/drawing/2014/main" id="{0C57F82F-4D98-D54F-81F8-DA60E1261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8" name="Group 356">
            <a:extLst>
              <a:ext uri="{FF2B5EF4-FFF2-40B4-BE49-F238E27FC236}">
                <a16:creationId xmlns:a16="http://schemas.microsoft.com/office/drawing/2014/main" id="{07CEAB6C-C9D1-9A47-BAA4-4D786E6D429A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29" name="Picture 354" descr="laptop_stylized_small">
              <a:extLst>
                <a:ext uri="{FF2B5EF4-FFF2-40B4-BE49-F238E27FC236}">
                  <a16:creationId xmlns:a16="http://schemas.microsoft.com/office/drawing/2014/main" id="{66EB1CC5-C145-7141-AE88-FDE185E24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0" name="Picture 355" descr="antenna_stylized">
              <a:extLst>
                <a:ext uri="{FF2B5EF4-FFF2-40B4-BE49-F238E27FC236}">
                  <a16:creationId xmlns:a16="http://schemas.microsoft.com/office/drawing/2014/main" id="{CBA3A680-EE48-5C4A-B84E-4A1FCE548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1" name="Group 403">
            <a:extLst>
              <a:ext uri="{FF2B5EF4-FFF2-40B4-BE49-F238E27FC236}">
                <a16:creationId xmlns:a16="http://schemas.microsoft.com/office/drawing/2014/main" id="{E09A0004-7386-EF43-AE45-070A340FAD3F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2" name="Picture 364" descr="iphone_stylized_small">
              <a:extLst>
                <a:ext uri="{FF2B5EF4-FFF2-40B4-BE49-F238E27FC236}">
                  <a16:creationId xmlns:a16="http://schemas.microsoft.com/office/drawing/2014/main" id="{D04F1FE1-F105-E24F-BD11-05351E3FC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" name="Picture 402" descr="antenna_radiation_stylized">
              <a:extLst>
                <a:ext uri="{FF2B5EF4-FFF2-40B4-BE49-F238E27FC236}">
                  <a16:creationId xmlns:a16="http://schemas.microsoft.com/office/drawing/2014/main" id="{8995403E-B75E-864E-A3AC-A8BADEA4F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4" name="Group 356">
            <a:extLst>
              <a:ext uri="{FF2B5EF4-FFF2-40B4-BE49-F238E27FC236}">
                <a16:creationId xmlns:a16="http://schemas.microsoft.com/office/drawing/2014/main" id="{45D88A96-1BEF-AF40-9EF4-F653E8F6912B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5" name="Picture 354" descr="laptop_stylized_small">
              <a:extLst>
                <a:ext uri="{FF2B5EF4-FFF2-40B4-BE49-F238E27FC236}">
                  <a16:creationId xmlns:a16="http://schemas.microsoft.com/office/drawing/2014/main" id="{5CA82CB5-E7B6-C445-B684-658BC5C33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355" descr="antenna_stylized">
              <a:extLst>
                <a:ext uri="{FF2B5EF4-FFF2-40B4-BE49-F238E27FC236}">
                  <a16:creationId xmlns:a16="http://schemas.microsoft.com/office/drawing/2014/main" id="{75F9DB31-6339-494A-A074-B9A0B4516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7" name="Group 403">
            <a:extLst>
              <a:ext uri="{FF2B5EF4-FFF2-40B4-BE49-F238E27FC236}">
                <a16:creationId xmlns:a16="http://schemas.microsoft.com/office/drawing/2014/main" id="{EF99A882-0F7D-1340-8F07-148A4616940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8" name="Picture 364" descr="iphone_stylized_small">
              <a:extLst>
                <a:ext uri="{FF2B5EF4-FFF2-40B4-BE49-F238E27FC236}">
                  <a16:creationId xmlns:a16="http://schemas.microsoft.com/office/drawing/2014/main" id="{8C6A6BBA-51E0-724F-AB7E-9DE15DF9F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Picture 402" descr="antenna_radiation_stylized">
              <a:extLst>
                <a:ext uri="{FF2B5EF4-FFF2-40B4-BE49-F238E27FC236}">
                  <a16:creationId xmlns:a16="http://schemas.microsoft.com/office/drawing/2014/main" id="{E51015F6-50FB-094B-BDF9-2FE77B033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" name="Line 63">
            <a:extLst>
              <a:ext uri="{FF2B5EF4-FFF2-40B4-BE49-F238E27FC236}">
                <a16:creationId xmlns:a16="http://schemas.microsoft.com/office/drawing/2014/main" id="{CCB97428-BD70-4E49-A590-83AF71EA82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1" name="Line 34">
            <a:extLst>
              <a:ext uri="{FF2B5EF4-FFF2-40B4-BE49-F238E27FC236}">
                <a16:creationId xmlns:a16="http://schemas.microsoft.com/office/drawing/2014/main" id="{4FC66219-F808-FD4D-9B59-86F203C09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2" name="Group 6">
            <a:extLst>
              <a:ext uri="{FF2B5EF4-FFF2-40B4-BE49-F238E27FC236}">
                <a16:creationId xmlns:a16="http://schemas.microsoft.com/office/drawing/2014/main" id="{C361E706-F3A3-CF44-AE02-BA0595774CD9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43" name="Freeform 7">
              <a:extLst>
                <a:ext uri="{FF2B5EF4-FFF2-40B4-BE49-F238E27FC236}">
                  <a16:creationId xmlns:a16="http://schemas.microsoft.com/office/drawing/2014/main" id="{393C90C1-E2F5-7E4D-9330-704828EC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Text Box 8">
              <a:extLst>
                <a:ext uri="{FF2B5EF4-FFF2-40B4-BE49-F238E27FC236}">
                  <a16:creationId xmlns:a16="http://schemas.microsoft.com/office/drawing/2014/main" id="{91AB3FE3-6836-1F44-BEB7-C93EF507C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2030"/>
              <a:ext cx="10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wired network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256" name="Rectangle 64">
            <a:extLst>
              <a:ext uri="{FF2B5EF4-FFF2-40B4-BE49-F238E27FC236}">
                <a16:creationId xmlns:a16="http://schemas.microsoft.com/office/drawing/2014/main" id="{6AA6881B-4358-FF4E-A4CC-2B9126420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400" y="1329531"/>
            <a:ext cx="5740400" cy="2569369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57" name="Rectangle 65">
            <a:extLst>
              <a:ext uri="{FF2B5EF4-FFF2-40B4-BE49-F238E27FC236}">
                <a16:creationId xmlns:a16="http://schemas.microsoft.com/office/drawing/2014/main" id="{D3DD057D-1216-6143-801F-C09B36730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2688" y="1193800"/>
            <a:ext cx="2030412" cy="312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62" name="Line 75">
            <a:extLst>
              <a:ext uri="{FF2B5EF4-FFF2-40B4-BE49-F238E27FC236}">
                <a16:creationId xmlns:a16="http://schemas.microsoft.com/office/drawing/2014/main" id="{A8073855-FFB7-4243-B73E-71BE7F0079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08699" y="3911600"/>
            <a:ext cx="533401" cy="1092201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84" name="Rectangle 65">
            <a:extLst>
              <a:ext uri="{FF2B5EF4-FFF2-40B4-BE49-F238E27FC236}">
                <a16:creationId xmlns:a16="http://schemas.microsoft.com/office/drawing/2014/main" id="{DF949D2A-16AA-6549-B627-118C1D0EC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1295400"/>
            <a:ext cx="1358900" cy="312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85" name="Line 75">
            <a:extLst>
              <a:ext uri="{FF2B5EF4-FFF2-40B4-BE49-F238E27FC236}">
                <a16:creationId xmlns:a16="http://schemas.microsoft.com/office/drawing/2014/main" id="{5B9CA4A4-32DA-EE41-8D67-FD891F4206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68273" y="3898760"/>
            <a:ext cx="90435" cy="1446963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grpSp>
        <p:nvGrpSpPr>
          <p:cNvPr id="245" name="Group 137">
            <a:extLst>
              <a:ext uri="{FF2B5EF4-FFF2-40B4-BE49-F238E27FC236}">
                <a16:creationId xmlns:a16="http://schemas.microsoft.com/office/drawing/2014/main" id="{88B7DCAA-0CB9-F545-9DFF-1E8694423511}"/>
              </a:ext>
            </a:extLst>
          </p:cNvPr>
          <p:cNvGrpSpPr>
            <a:grpSpLocks/>
          </p:cNvGrpSpPr>
          <p:nvPr/>
        </p:nvGrpSpPr>
        <p:grpSpPr bwMode="auto">
          <a:xfrm>
            <a:off x="9740900" y="952500"/>
            <a:ext cx="955675" cy="508000"/>
            <a:chOff x="4750" y="264"/>
            <a:chExt cx="455" cy="191"/>
          </a:xfrm>
        </p:grpSpPr>
        <p:sp>
          <p:nvSpPr>
            <p:cNvPr id="246" name="Freeform 89">
              <a:extLst>
                <a:ext uri="{FF2B5EF4-FFF2-40B4-BE49-F238E27FC236}">
                  <a16:creationId xmlns:a16="http://schemas.microsoft.com/office/drawing/2014/main" id="{73DB9F87-D415-6743-A1D6-32BB86A40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" y="298"/>
              <a:ext cx="82" cy="104"/>
            </a:xfrm>
            <a:custGeom>
              <a:avLst/>
              <a:gdLst>
                <a:gd name="T0" fmla="*/ 0 w 247"/>
                <a:gd name="T1" fmla="*/ 0 h 209"/>
                <a:gd name="T2" fmla="*/ 0 w 247"/>
                <a:gd name="T3" fmla="*/ 0 h 209"/>
                <a:gd name="T4" fmla="*/ 0 w 247"/>
                <a:gd name="T5" fmla="*/ 0 h 209"/>
                <a:gd name="T6" fmla="*/ 0 w 247"/>
                <a:gd name="T7" fmla="*/ 0 h 209"/>
                <a:gd name="T8" fmla="*/ 0 w 247"/>
                <a:gd name="T9" fmla="*/ 1 h 209"/>
                <a:gd name="T10" fmla="*/ 0 w 247"/>
                <a:gd name="T11" fmla="*/ 1 h 209"/>
                <a:gd name="T12" fmla="*/ 0 w 247"/>
                <a:gd name="T13" fmla="*/ 1 h 209"/>
                <a:gd name="T14" fmla="*/ 0 w 247"/>
                <a:gd name="T15" fmla="*/ 1 h 209"/>
                <a:gd name="T16" fmla="*/ 0 w 247"/>
                <a:gd name="T17" fmla="*/ 2 h 209"/>
                <a:gd name="T18" fmla="*/ 0 w 247"/>
                <a:gd name="T19" fmla="*/ 2 h 209"/>
                <a:gd name="T20" fmla="*/ 0 w 247"/>
                <a:gd name="T21" fmla="*/ 2 h 209"/>
                <a:gd name="T22" fmla="*/ 0 w 247"/>
                <a:gd name="T23" fmla="*/ 2 h 209"/>
                <a:gd name="T24" fmla="*/ 0 w 247"/>
                <a:gd name="T25" fmla="*/ 3 h 209"/>
                <a:gd name="T26" fmla="*/ 0 w 247"/>
                <a:gd name="T27" fmla="*/ 3 h 209"/>
                <a:gd name="T28" fmla="*/ 0 w 247"/>
                <a:gd name="T29" fmla="*/ 3 h 209"/>
                <a:gd name="T30" fmla="*/ 0 w 247"/>
                <a:gd name="T31" fmla="*/ 3 h 209"/>
                <a:gd name="T32" fmla="*/ 0 w 247"/>
                <a:gd name="T33" fmla="*/ 3 h 209"/>
                <a:gd name="T34" fmla="*/ 0 w 247"/>
                <a:gd name="T35" fmla="*/ 3 h 209"/>
                <a:gd name="T36" fmla="*/ 0 w 247"/>
                <a:gd name="T37" fmla="*/ 3 h 209"/>
                <a:gd name="T38" fmla="*/ 0 w 247"/>
                <a:gd name="T39" fmla="*/ 3 h 209"/>
                <a:gd name="T40" fmla="*/ 0 w 247"/>
                <a:gd name="T41" fmla="*/ 3 h 209"/>
                <a:gd name="T42" fmla="*/ 0 w 247"/>
                <a:gd name="T43" fmla="*/ 2 h 209"/>
                <a:gd name="T44" fmla="*/ 0 w 247"/>
                <a:gd name="T45" fmla="*/ 2 h 209"/>
                <a:gd name="T46" fmla="*/ 0 w 247"/>
                <a:gd name="T47" fmla="*/ 2 h 209"/>
                <a:gd name="T48" fmla="*/ 0 w 247"/>
                <a:gd name="T49" fmla="*/ 2 h 209"/>
                <a:gd name="T50" fmla="*/ 0 w 247"/>
                <a:gd name="T51" fmla="*/ 2 h 209"/>
                <a:gd name="T52" fmla="*/ 0 w 247"/>
                <a:gd name="T53" fmla="*/ 2 h 209"/>
                <a:gd name="T54" fmla="*/ 0 w 247"/>
                <a:gd name="T55" fmla="*/ 2 h 209"/>
                <a:gd name="T56" fmla="*/ 0 w 247"/>
                <a:gd name="T57" fmla="*/ 2 h 209"/>
                <a:gd name="T58" fmla="*/ 0 w 247"/>
                <a:gd name="T59" fmla="*/ 2 h 209"/>
                <a:gd name="T60" fmla="*/ 0 w 247"/>
                <a:gd name="T61" fmla="*/ 2 h 209"/>
                <a:gd name="T62" fmla="*/ 0 w 247"/>
                <a:gd name="T63" fmla="*/ 2 h 209"/>
                <a:gd name="T64" fmla="*/ 0 w 247"/>
                <a:gd name="T65" fmla="*/ 2 h 209"/>
                <a:gd name="T66" fmla="*/ 0 w 247"/>
                <a:gd name="T67" fmla="*/ 1 h 209"/>
                <a:gd name="T68" fmla="*/ 0 w 247"/>
                <a:gd name="T69" fmla="*/ 1 h 209"/>
                <a:gd name="T70" fmla="*/ 0 w 247"/>
                <a:gd name="T71" fmla="*/ 1 h 209"/>
                <a:gd name="T72" fmla="*/ 0 w 247"/>
                <a:gd name="T73" fmla="*/ 0 h 209"/>
                <a:gd name="T74" fmla="*/ 0 w 247"/>
                <a:gd name="T75" fmla="*/ 0 h 209"/>
                <a:gd name="T76" fmla="*/ 0 w 247"/>
                <a:gd name="T77" fmla="*/ 0 h 209"/>
                <a:gd name="T78" fmla="*/ 0 w 247"/>
                <a:gd name="T79" fmla="*/ 0 h 209"/>
                <a:gd name="T80" fmla="*/ 0 w 247"/>
                <a:gd name="T81" fmla="*/ 0 h 209"/>
                <a:gd name="T82" fmla="*/ 0 w 247"/>
                <a:gd name="T83" fmla="*/ 0 h 209"/>
                <a:gd name="T84" fmla="*/ 0 w 247"/>
                <a:gd name="T85" fmla="*/ 0 h 209"/>
                <a:gd name="T86" fmla="*/ 0 w 247"/>
                <a:gd name="T87" fmla="*/ 0 h 209"/>
                <a:gd name="T88" fmla="*/ 0 w 247"/>
                <a:gd name="T89" fmla="*/ 0 h 209"/>
                <a:gd name="T90" fmla="*/ 0 w 247"/>
                <a:gd name="T91" fmla="*/ 0 h 209"/>
                <a:gd name="T92" fmla="*/ 0 w 247"/>
                <a:gd name="T93" fmla="*/ 0 h 209"/>
                <a:gd name="T94" fmla="*/ 0 w 247"/>
                <a:gd name="T95" fmla="*/ 0 h 209"/>
                <a:gd name="T96" fmla="*/ 0 w 247"/>
                <a:gd name="T97" fmla="*/ 0 h 20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7" h="209">
                  <a:moveTo>
                    <a:pt x="87" y="27"/>
                  </a:moveTo>
                  <a:lnTo>
                    <a:pt x="68" y="35"/>
                  </a:lnTo>
                  <a:lnTo>
                    <a:pt x="52" y="46"/>
                  </a:lnTo>
                  <a:lnTo>
                    <a:pt x="37" y="57"/>
                  </a:lnTo>
                  <a:lnTo>
                    <a:pt x="24" y="69"/>
                  </a:lnTo>
                  <a:lnTo>
                    <a:pt x="14" y="83"/>
                  </a:lnTo>
                  <a:lnTo>
                    <a:pt x="7" y="97"/>
                  </a:lnTo>
                  <a:lnTo>
                    <a:pt x="2" y="113"/>
                  </a:lnTo>
                  <a:lnTo>
                    <a:pt x="0" y="128"/>
                  </a:lnTo>
                  <a:lnTo>
                    <a:pt x="2" y="150"/>
                  </a:lnTo>
                  <a:lnTo>
                    <a:pt x="14" y="167"/>
                  </a:lnTo>
                  <a:lnTo>
                    <a:pt x="32" y="183"/>
                  </a:lnTo>
                  <a:lnTo>
                    <a:pt x="55" y="194"/>
                  </a:lnTo>
                  <a:lnTo>
                    <a:pt x="81" y="203"/>
                  </a:lnTo>
                  <a:lnTo>
                    <a:pt x="109" y="208"/>
                  </a:lnTo>
                  <a:lnTo>
                    <a:pt x="138" y="209"/>
                  </a:lnTo>
                  <a:lnTo>
                    <a:pt x="165" y="206"/>
                  </a:lnTo>
                  <a:lnTo>
                    <a:pt x="171" y="206"/>
                  </a:lnTo>
                  <a:lnTo>
                    <a:pt x="177" y="203"/>
                  </a:lnTo>
                  <a:lnTo>
                    <a:pt x="181" y="200"/>
                  </a:lnTo>
                  <a:lnTo>
                    <a:pt x="183" y="196"/>
                  </a:lnTo>
                  <a:lnTo>
                    <a:pt x="180" y="191"/>
                  </a:lnTo>
                  <a:lnTo>
                    <a:pt x="174" y="187"/>
                  </a:lnTo>
                  <a:lnTo>
                    <a:pt x="167" y="183"/>
                  </a:lnTo>
                  <a:lnTo>
                    <a:pt x="159" y="181"/>
                  </a:lnTo>
                  <a:lnTo>
                    <a:pt x="145" y="178"/>
                  </a:lnTo>
                  <a:lnTo>
                    <a:pt x="130" y="176"/>
                  </a:lnTo>
                  <a:lnTo>
                    <a:pt x="116" y="174"/>
                  </a:lnTo>
                  <a:lnTo>
                    <a:pt x="103" y="171"/>
                  </a:lnTo>
                  <a:lnTo>
                    <a:pt x="90" y="168"/>
                  </a:lnTo>
                  <a:lnTo>
                    <a:pt x="77" y="164"/>
                  </a:lnTo>
                  <a:lnTo>
                    <a:pt x="65" y="159"/>
                  </a:lnTo>
                  <a:lnTo>
                    <a:pt x="53" y="151"/>
                  </a:lnTo>
                  <a:lnTo>
                    <a:pt x="49" y="116"/>
                  </a:lnTo>
                  <a:lnTo>
                    <a:pt x="61" y="87"/>
                  </a:lnTo>
                  <a:lnTo>
                    <a:pt x="84" y="64"/>
                  </a:lnTo>
                  <a:lnTo>
                    <a:pt x="116" y="46"/>
                  </a:lnTo>
                  <a:lnTo>
                    <a:pt x="151" y="31"/>
                  </a:lnTo>
                  <a:lnTo>
                    <a:pt x="187" y="20"/>
                  </a:lnTo>
                  <a:lnTo>
                    <a:pt x="220" y="12"/>
                  </a:lnTo>
                  <a:lnTo>
                    <a:pt x="247" y="5"/>
                  </a:lnTo>
                  <a:lnTo>
                    <a:pt x="231" y="1"/>
                  </a:lnTo>
                  <a:lnTo>
                    <a:pt x="213" y="0"/>
                  </a:lnTo>
                  <a:lnTo>
                    <a:pt x="193" y="2"/>
                  </a:lnTo>
                  <a:lnTo>
                    <a:pt x="171" y="5"/>
                  </a:lnTo>
                  <a:lnTo>
                    <a:pt x="149" y="10"/>
                  </a:lnTo>
                  <a:lnTo>
                    <a:pt x="127" y="15"/>
                  </a:lnTo>
                  <a:lnTo>
                    <a:pt x="106" y="21"/>
                  </a:lnTo>
                  <a:lnTo>
                    <a:pt x="87" y="2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7" name="Freeform 90">
              <a:extLst>
                <a:ext uri="{FF2B5EF4-FFF2-40B4-BE49-F238E27FC236}">
                  <a16:creationId xmlns:a16="http://schemas.microsoft.com/office/drawing/2014/main" id="{4F4B0FF5-138A-D643-BB7F-D4B666979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2" y="297"/>
              <a:ext cx="53" cy="81"/>
            </a:xfrm>
            <a:custGeom>
              <a:avLst/>
              <a:gdLst>
                <a:gd name="T0" fmla="*/ 0 w 158"/>
                <a:gd name="T1" fmla="*/ 1 h 162"/>
                <a:gd name="T2" fmla="*/ 0 w 158"/>
                <a:gd name="T3" fmla="*/ 2 h 162"/>
                <a:gd name="T4" fmla="*/ 0 w 158"/>
                <a:gd name="T5" fmla="*/ 2 h 162"/>
                <a:gd name="T6" fmla="*/ 0 w 158"/>
                <a:gd name="T7" fmla="*/ 2 h 162"/>
                <a:gd name="T8" fmla="*/ 0 w 158"/>
                <a:gd name="T9" fmla="*/ 2 h 162"/>
                <a:gd name="T10" fmla="*/ 0 w 158"/>
                <a:gd name="T11" fmla="*/ 2 h 162"/>
                <a:gd name="T12" fmla="*/ 0 w 158"/>
                <a:gd name="T13" fmla="*/ 3 h 162"/>
                <a:gd name="T14" fmla="*/ 0 w 158"/>
                <a:gd name="T15" fmla="*/ 3 h 162"/>
                <a:gd name="T16" fmla="*/ 0 w 158"/>
                <a:gd name="T17" fmla="*/ 3 h 162"/>
                <a:gd name="T18" fmla="*/ 0 w 158"/>
                <a:gd name="T19" fmla="*/ 3 h 162"/>
                <a:gd name="T20" fmla="*/ 0 w 158"/>
                <a:gd name="T21" fmla="*/ 3 h 162"/>
                <a:gd name="T22" fmla="*/ 0 w 158"/>
                <a:gd name="T23" fmla="*/ 3 h 162"/>
                <a:gd name="T24" fmla="*/ 0 w 158"/>
                <a:gd name="T25" fmla="*/ 3 h 162"/>
                <a:gd name="T26" fmla="*/ 0 w 158"/>
                <a:gd name="T27" fmla="*/ 3 h 162"/>
                <a:gd name="T28" fmla="*/ 0 w 158"/>
                <a:gd name="T29" fmla="*/ 3 h 162"/>
                <a:gd name="T30" fmla="*/ 0 w 158"/>
                <a:gd name="T31" fmla="*/ 3 h 162"/>
                <a:gd name="T32" fmla="*/ 0 w 158"/>
                <a:gd name="T33" fmla="*/ 3 h 162"/>
                <a:gd name="T34" fmla="*/ 0 w 158"/>
                <a:gd name="T35" fmla="*/ 3 h 162"/>
                <a:gd name="T36" fmla="*/ 0 w 158"/>
                <a:gd name="T37" fmla="*/ 3 h 162"/>
                <a:gd name="T38" fmla="*/ 0 w 158"/>
                <a:gd name="T39" fmla="*/ 3 h 162"/>
                <a:gd name="T40" fmla="*/ 0 w 158"/>
                <a:gd name="T41" fmla="*/ 2 h 162"/>
                <a:gd name="T42" fmla="*/ 0 w 158"/>
                <a:gd name="T43" fmla="*/ 2 h 162"/>
                <a:gd name="T44" fmla="*/ 0 w 158"/>
                <a:gd name="T45" fmla="*/ 2 h 162"/>
                <a:gd name="T46" fmla="*/ 0 w 158"/>
                <a:gd name="T47" fmla="*/ 2 h 162"/>
                <a:gd name="T48" fmla="*/ 0 w 158"/>
                <a:gd name="T49" fmla="*/ 1 h 162"/>
                <a:gd name="T50" fmla="*/ 0 w 158"/>
                <a:gd name="T51" fmla="*/ 1 h 162"/>
                <a:gd name="T52" fmla="*/ 0 w 158"/>
                <a:gd name="T53" fmla="*/ 1 h 162"/>
                <a:gd name="T54" fmla="*/ 0 w 158"/>
                <a:gd name="T55" fmla="*/ 1 h 162"/>
                <a:gd name="T56" fmla="*/ 0 w 158"/>
                <a:gd name="T57" fmla="*/ 1 h 162"/>
                <a:gd name="T58" fmla="*/ 0 w 158"/>
                <a:gd name="T59" fmla="*/ 1 h 162"/>
                <a:gd name="T60" fmla="*/ 0 w 158"/>
                <a:gd name="T61" fmla="*/ 0 h 162"/>
                <a:gd name="T62" fmla="*/ 0 w 158"/>
                <a:gd name="T63" fmla="*/ 0 h 162"/>
                <a:gd name="T64" fmla="*/ 0 w 158"/>
                <a:gd name="T65" fmla="*/ 1 h 162"/>
                <a:gd name="T66" fmla="*/ 0 w 158"/>
                <a:gd name="T67" fmla="*/ 1 h 162"/>
                <a:gd name="T68" fmla="*/ 0 w 158"/>
                <a:gd name="T69" fmla="*/ 1 h 162"/>
                <a:gd name="T70" fmla="*/ 0 w 158"/>
                <a:gd name="T71" fmla="*/ 1 h 162"/>
                <a:gd name="T72" fmla="*/ 0 w 158"/>
                <a:gd name="T73" fmla="*/ 1 h 162"/>
                <a:gd name="T74" fmla="*/ 0 w 158"/>
                <a:gd name="T75" fmla="*/ 1 h 162"/>
                <a:gd name="T76" fmla="*/ 0 w 158"/>
                <a:gd name="T77" fmla="*/ 1 h 162"/>
                <a:gd name="T78" fmla="*/ 0 w 158"/>
                <a:gd name="T79" fmla="*/ 1 h 162"/>
                <a:gd name="T80" fmla="*/ 0 w 158"/>
                <a:gd name="T81" fmla="*/ 1 h 16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8" h="162">
                  <a:moveTo>
                    <a:pt x="134" y="53"/>
                  </a:moveTo>
                  <a:lnTo>
                    <a:pt x="140" y="69"/>
                  </a:lnTo>
                  <a:lnTo>
                    <a:pt x="138" y="85"/>
                  </a:lnTo>
                  <a:lnTo>
                    <a:pt x="128" y="97"/>
                  </a:lnTo>
                  <a:lnTo>
                    <a:pt x="113" y="109"/>
                  </a:lnTo>
                  <a:lnTo>
                    <a:pt x="96" y="119"/>
                  </a:lnTo>
                  <a:lnTo>
                    <a:pt x="76" y="129"/>
                  </a:lnTo>
                  <a:lnTo>
                    <a:pt x="55" y="138"/>
                  </a:lnTo>
                  <a:lnTo>
                    <a:pt x="38" y="148"/>
                  </a:lnTo>
                  <a:lnTo>
                    <a:pt x="35" y="151"/>
                  </a:lnTo>
                  <a:lnTo>
                    <a:pt x="33" y="153"/>
                  </a:lnTo>
                  <a:lnTo>
                    <a:pt x="33" y="156"/>
                  </a:lnTo>
                  <a:lnTo>
                    <a:pt x="35" y="159"/>
                  </a:lnTo>
                  <a:lnTo>
                    <a:pt x="39" y="161"/>
                  </a:lnTo>
                  <a:lnTo>
                    <a:pt x="44" y="162"/>
                  </a:lnTo>
                  <a:lnTo>
                    <a:pt x="46" y="162"/>
                  </a:lnTo>
                  <a:lnTo>
                    <a:pt x="51" y="161"/>
                  </a:lnTo>
                  <a:lnTo>
                    <a:pt x="74" y="152"/>
                  </a:lnTo>
                  <a:lnTo>
                    <a:pt x="96" y="142"/>
                  </a:lnTo>
                  <a:lnTo>
                    <a:pt x="116" y="130"/>
                  </a:lnTo>
                  <a:lnTo>
                    <a:pt x="135" y="117"/>
                  </a:lnTo>
                  <a:lnTo>
                    <a:pt x="148" y="102"/>
                  </a:lnTo>
                  <a:lnTo>
                    <a:pt x="157" y="86"/>
                  </a:lnTo>
                  <a:lnTo>
                    <a:pt x="158" y="68"/>
                  </a:lnTo>
                  <a:lnTo>
                    <a:pt x="153" y="50"/>
                  </a:lnTo>
                  <a:lnTo>
                    <a:pt x="140" y="35"/>
                  </a:lnTo>
                  <a:lnTo>
                    <a:pt x="121" y="23"/>
                  </a:lnTo>
                  <a:lnTo>
                    <a:pt x="97" y="14"/>
                  </a:lnTo>
                  <a:lnTo>
                    <a:pt x="71" y="6"/>
                  </a:lnTo>
                  <a:lnTo>
                    <a:pt x="45" y="2"/>
                  </a:lnTo>
                  <a:lnTo>
                    <a:pt x="23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17" y="9"/>
                  </a:lnTo>
                  <a:lnTo>
                    <a:pt x="36" y="13"/>
                  </a:lnTo>
                  <a:lnTo>
                    <a:pt x="57" y="17"/>
                  </a:lnTo>
                  <a:lnTo>
                    <a:pt x="76" y="21"/>
                  </a:lnTo>
                  <a:lnTo>
                    <a:pt x="94" y="26"/>
                  </a:lnTo>
                  <a:lnTo>
                    <a:pt x="110" y="33"/>
                  </a:lnTo>
                  <a:lnTo>
                    <a:pt x="124" y="42"/>
                  </a:lnTo>
                  <a:lnTo>
                    <a:pt x="134" y="53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8" name="Freeform 91">
              <a:extLst>
                <a:ext uri="{FF2B5EF4-FFF2-40B4-BE49-F238E27FC236}">
                  <a16:creationId xmlns:a16="http://schemas.microsoft.com/office/drawing/2014/main" id="{28837DE4-B3C2-2648-B8CC-EE71BC8F5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0" y="278"/>
              <a:ext cx="133" cy="169"/>
            </a:xfrm>
            <a:custGeom>
              <a:avLst/>
              <a:gdLst>
                <a:gd name="T0" fmla="*/ 0 w 400"/>
                <a:gd name="T1" fmla="*/ 0 h 339"/>
                <a:gd name="T2" fmla="*/ 0 w 400"/>
                <a:gd name="T3" fmla="*/ 1 h 339"/>
                <a:gd name="T4" fmla="*/ 0 w 400"/>
                <a:gd name="T5" fmla="*/ 2 h 339"/>
                <a:gd name="T6" fmla="*/ 0 w 400"/>
                <a:gd name="T7" fmla="*/ 3 h 339"/>
                <a:gd name="T8" fmla="*/ 0 w 400"/>
                <a:gd name="T9" fmla="*/ 3 h 339"/>
                <a:gd name="T10" fmla="*/ 0 w 400"/>
                <a:gd name="T11" fmla="*/ 3 h 339"/>
                <a:gd name="T12" fmla="*/ 0 w 400"/>
                <a:gd name="T13" fmla="*/ 4 h 339"/>
                <a:gd name="T14" fmla="*/ 0 w 400"/>
                <a:gd name="T15" fmla="*/ 4 h 339"/>
                <a:gd name="T16" fmla="*/ 0 w 400"/>
                <a:gd name="T17" fmla="*/ 4 h 339"/>
                <a:gd name="T18" fmla="*/ 0 w 400"/>
                <a:gd name="T19" fmla="*/ 4 h 339"/>
                <a:gd name="T20" fmla="*/ 0 w 400"/>
                <a:gd name="T21" fmla="*/ 4 h 339"/>
                <a:gd name="T22" fmla="*/ 0 w 400"/>
                <a:gd name="T23" fmla="*/ 5 h 339"/>
                <a:gd name="T24" fmla="*/ 0 w 400"/>
                <a:gd name="T25" fmla="*/ 5 h 339"/>
                <a:gd name="T26" fmla="*/ 0 w 400"/>
                <a:gd name="T27" fmla="*/ 5 h 339"/>
                <a:gd name="T28" fmla="*/ 0 w 400"/>
                <a:gd name="T29" fmla="*/ 5 h 339"/>
                <a:gd name="T30" fmla="*/ 0 w 400"/>
                <a:gd name="T31" fmla="*/ 5 h 339"/>
                <a:gd name="T32" fmla="*/ 1 w 400"/>
                <a:gd name="T33" fmla="*/ 5 h 339"/>
                <a:gd name="T34" fmla="*/ 1 w 400"/>
                <a:gd name="T35" fmla="*/ 5 h 339"/>
                <a:gd name="T36" fmla="*/ 1 w 400"/>
                <a:gd name="T37" fmla="*/ 5 h 339"/>
                <a:gd name="T38" fmla="*/ 1 w 400"/>
                <a:gd name="T39" fmla="*/ 4 h 339"/>
                <a:gd name="T40" fmla="*/ 0 w 400"/>
                <a:gd name="T41" fmla="*/ 4 h 339"/>
                <a:gd name="T42" fmla="*/ 0 w 400"/>
                <a:gd name="T43" fmla="*/ 4 h 339"/>
                <a:gd name="T44" fmla="*/ 0 w 400"/>
                <a:gd name="T45" fmla="*/ 4 h 339"/>
                <a:gd name="T46" fmla="*/ 0 w 400"/>
                <a:gd name="T47" fmla="*/ 4 h 339"/>
                <a:gd name="T48" fmla="*/ 0 w 400"/>
                <a:gd name="T49" fmla="*/ 4 h 339"/>
                <a:gd name="T50" fmla="*/ 0 w 400"/>
                <a:gd name="T51" fmla="*/ 4 h 339"/>
                <a:gd name="T52" fmla="*/ 0 w 400"/>
                <a:gd name="T53" fmla="*/ 4 h 339"/>
                <a:gd name="T54" fmla="*/ 0 w 400"/>
                <a:gd name="T55" fmla="*/ 4 h 339"/>
                <a:gd name="T56" fmla="*/ 0 w 400"/>
                <a:gd name="T57" fmla="*/ 3 h 339"/>
                <a:gd name="T58" fmla="*/ 0 w 400"/>
                <a:gd name="T59" fmla="*/ 3 h 339"/>
                <a:gd name="T60" fmla="*/ 0 w 400"/>
                <a:gd name="T61" fmla="*/ 3 h 339"/>
                <a:gd name="T62" fmla="*/ 0 w 400"/>
                <a:gd name="T63" fmla="*/ 2 h 339"/>
                <a:gd name="T64" fmla="*/ 0 w 400"/>
                <a:gd name="T65" fmla="*/ 2 h 339"/>
                <a:gd name="T66" fmla="*/ 0 w 400"/>
                <a:gd name="T67" fmla="*/ 1 h 339"/>
                <a:gd name="T68" fmla="*/ 0 w 400"/>
                <a:gd name="T69" fmla="*/ 1 h 339"/>
                <a:gd name="T70" fmla="*/ 0 w 400"/>
                <a:gd name="T71" fmla="*/ 1 h 339"/>
                <a:gd name="T72" fmla="*/ 0 w 400"/>
                <a:gd name="T73" fmla="*/ 0 h 339"/>
                <a:gd name="T74" fmla="*/ 0 w 400"/>
                <a:gd name="T75" fmla="*/ 0 h 339"/>
                <a:gd name="T76" fmla="*/ 0 w 400"/>
                <a:gd name="T77" fmla="*/ 0 h 339"/>
                <a:gd name="T78" fmla="*/ 0 w 400"/>
                <a:gd name="T79" fmla="*/ 0 h 339"/>
                <a:gd name="T80" fmla="*/ 0 w 400"/>
                <a:gd name="T81" fmla="*/ 0 h 339"/>
                <a:gd name="T82" fmla="*/ 0 w 400"/>
                <a:gd name="T83" fmla="*/ 0 h 339"/>
                <a:gd name="T84" fmla="*/ 0 w 400"/>
                <a:gd name="T85" fmla="*/ 0 h 339"/>
                <a:gd name="T86" fmla="*/ 0 w 400"/>
                <a:gd name="T87" fmla="*/ 0 h 33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0" h="339">
                  <a:moveTo>
                    <a:pt x="156" y="44"/>
                  </a:moveTo>
                  <a:lnTo>
                    <a:pt x="125" y="63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6"/>
                  </a:lnTo>
                  <a:lnTo>
                    <a:pt x="22" y="150"/>
                  </a:lnTo>
                  <a:lnTo>
                    <a:pt x="7" y="175"/>
                  </a:lnTo>
                  <a:lnTo>
                    <a:pt x="0" y="203"/>
                  </a:lnTo>
                  <a:lnTo>
                    <a:pt x="2" y="232"/>
                  </a:lnTo>
                  <a:lnTo>
                    <a:pt x="4" y="239"/>
                  </a:lnTo>
                  <a:lnTo>
                    <a:pt x="7" y="248"/>
                  </a:lnTo>
                  <a:lnTo>
                    <a:pt x="12" y="254"/>
                  </a:lnTo>
                  <a:lnTo>
                    <a:pt x="18" y="261"/>
                  </a:lnTo>
                  <a:lnTo>
                    <a:pt x="25" y="267"/>
                  </a:lnTo>
                  <a:lnTo>
                    <a:pt x="33" y="273"/>
                  </a:lnTo>
                  <a:lnTo>
                    <a:pt x="41" y="278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4"/>
                  </a:lnTo>
                  <a:lnTo>
                    <a:pt x="128" y="309"/>
                  </a:lnTo>
                  <a:lnTo>
                    <a:pt x="148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09" y="326"/>
                  </a:lnTo>
                  <a:lnTo>
                    <a:pt x="231" y="329"/>
                  </a:lnTo>
                  <a:lnTo>
                    <a:pt x="251" y="331"/>
                  </a:lnTo>
                  <a:lnTo>
                    <a:pt x="273" y="333"/>
                  </a:lnTo>
                  <a:lnTo>
                    <a:pt x="295" y="335"/>
                  </a:lnTo>
                  <a:lnTo>
                    <a:pt x="315" y="336"/>
                  </a:lnTo>
                  <a:lnTo>
                    <a:pt x="337" y="337"/>
                  </a:lnTo>
                  <a:lnTo>
                    <a:pt x="359" y="338"/>
                  </a:lnTo>
                  <a:lnTo>
                    <a:pt x="379" y="339"/>
                  </a:lnTo>
                  <a:lnTo>
                    <a:pt x="387" y="339"/>
                  </a:lnTo>
                  <a:lnTo>
                    <a:pt x="392" y="337"/>
                  </a:lnTo>
                  <a:lnTo>
                    <a:pt x="397" y="333"/>
                  </a:lnTo>
                  <a:lnTo>
                    <a:pt x="400" y="329"/>
                  </a:lnTo>
                  <a:lnTo>
                    <a:pt x="400" y="324"/>
                  </a:lnTo>
                  <a:lnTo>
                    <a:pt x="397" y="320"/>
                  </a:lnTo>
                  <a:lnTo>
                    <a:pt x="391" y="317"/>
                  </a:lnTo>
                  <a:lnTo>
                    <a:pt x="384" y="315"/>
                  </a:lnTo>
                  <a:lnTo>
                    <a:pt x="365" y="311"/>
                  </a:lnTo>
                  <a:lnTo>
                    <a:pt x="346" y="309"/>
                  </a:lnTo>
                  <a:lnTo>
                    <a:pt x="327" y="306"/>
                  </a:lnTo>
                  <a:lnTo>
                    <a:pt x="307" y="304"/>
                  </a:lnTo>
                  <a:lnTo>
                    <a:pt x="288" y="302"/>
                  </a:lnTo>
                  <a:lnTo>
                    <a:pt x="269" y="300"/>
                  </a:lnTo>
                  <a:lnTo>
                    <a:pt x="249" y="298"/>
                  </a:lnTo>
                  <a:lnTo>
                    <a:pt x="230" y="295"/>
                  </a:lnTo>
                  <a:lnTo>
                    <a:pt x="211" y="293"/>
                  </a:lnTo>
                  <a:lnTo>
                    <a:pt x="192" y="290"/>
                  </a:lnTo>
                  <a:lnTo>
                    <a:pt x="173" y="286"/>
                  </a:lnTo>
                  <a:lnTo>
                    <a:pt x="154" y="283"/>
                  </a:lnTo>
                  <a:lnTo>
                    <a:pt x="137" y="277"/>
                  </a:lnTo>
                  <a:lnTo>
                    <a:pt x="118" y="272"/>
                  </a:lnTo>
                  <a:lnTo>
                    <a:pt x="100" y="267"/>
                  </a:lnTo>
                  <a:lnTo>
                    <a:pt x="83" y="260"/>
                  </a:lnTo>
                  <a:lnTo>
                    <a:pt x="68" y="253"/>
                  </a:lnTo>
                  <a:lnTo>
                    <a:pt x="57" y="243"/>
                  </a:lnTo>
                  <a:lnTo>
                    <a:pt x="48" y="233"/>
                  </a:lnTo>
                  <a:lnTo>
                    <a:pt x="44" y="221"/>
                  </a:lnTo>
                  <a:lnTo>
                    <a:pt x="42" y="208"/>
                  </a:lnTo>
                  <a:lnTo>
                    <a:pt x="44" y="194"/>
                  </a:lnTo>
                  <a:lnTo>
                    <a:pt x="48" y="180"/>
                  </a:lnTo>
                  <a:lnTo>
                    <a:pt x="54" y="168"/>
                  </a:lnTo>
                  <a:lnTo>
                    <a:pt x="64" y="153"/>
                  </a:lnTo>
                  <a:lnTo>
                    <a:pt x="76" y="137"/>
                  </a:lnTo>
                  <a:lnTo>
                    <a:pt x="89" y="124"/>
                  </a:lnTo>
                  <a:lnTo>
                    <a:pt x="103" y="111"/>
                  </a:lnTo>
                  <a:lnTo>
                    <a:pt x="118" y="99"/>
                  </a:lnTo>
                  <a:lnTo>
                    <a:pt x="134" y="87"/>
                  </a:lnTo>
                  <a:lnTo>
                    <a:pt x="153" y="74"/>
                  </a:lnTo>
                  <a:lnTo>
                    <a:pt x="172" y="62"/>
                  </a:lnTo>
                  <a:lnTo>
                    <a:pt x="190" y="52"/>
                  </a:lnTo>
                  <a:lnTo>
                    <a:pt x="215" y="42"/>
                  </a:lnTo>
                  <a:lnTo>
                    <a:pt x="243" y="34"/>
                  </a:lnTo>
                  <a:lnTo>
                    <a:pt x="270" y="26"/>
                  </a:lnTo>
                  <a:lnTo>
                    <a:pt x="295" y="19"/>
                  </a:lnTo>
                  <a:lnTo>
                    <a:pt x="315" y="13"/>
                  </a:lnTo>
                  <a:lnTo>
                    <a:pt x="328" y="6"/>
                  </a:lnTo>
                  <a:lnTo>
                    <a:pt x="333" y="2"/>
                  </a:lnTo>
                  <a:lnTo>
                    <a:pt x="318" y="0"/>
                  </a:lnTo>
                  <a:lnTo>
                    <a:pt x="298" y="1"/>
                  </a:lnTo>
                  <a:lnTo>
                    <a:pt x="275" y="4"/>
                  </a:lnTo>
                  <a:lnTo>
                    <a:pt x="250" y="9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4"/>
                  </a:lnTo>
                  <a:lnTo>
                    <a:pt x="156" y="4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9" name="Freeform 92">
              <a:extLst>
                <a:ext uri="{FF2B5EF4-FFF2-40B4-BE49-F238E27FC236}">
                  <a16:creationId xmlns:a16="http://schemas.microsoft.com/office/drawing/2014/main" id="{87C30CE3-162D-CD4D-9C1A-80D7C9307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7" y="272"/>
              <a:ext cx="117" cy="113"/>
            </a:xfrm>
            <a:custGeom>
              <a:avLst/>
              <a:gdLst>
                <a:gd name="T0" fmla="*/ 0 w 351"/>
                <a:gd name="T1" fmla="*/ 2 h 226"/>
                <a:gd name="T2" fmla="*/ 0 w 351"/>
                <a:gd name="T3" fmla="*/ 2 h 226"/>
                <a:gd name="T4" fmla="*/ 0 w 351"/>
                <a:gd name="T5" fmla="*/ 2 h 226"/>
                <a:gd name="T6" fmla="*/ 0 w 351"/>
                <a:gd name="T7" fmla="*/ 2 h 226"/>
                <a:gd name="T8" fmla="*/ 0 w 351"/>
                <a:gd name="T9" fmla="*/ 2 h 226"/>
                <a:gd name="T10" fmla="*/ 0 w 351"/>
                <a:gd name="T11" fmla="*/ 3 h 226"/>
                <a:gd name="T12" fmla="*/ 0 w 351"/>
                <a:gd name="T13" fmla="*/ 3 h 226"/>
                <a:gd name="T14" fmla="*/ 0 w 351"/>
                <a:gd name="T15" fmla="*/ 3 h 226"/>
                <a:gd name="T16" fmla="*/ 0 w 351"/>
                <a:gd name="T17" fmla="*/ 3 h 226"/>
                <a:gd name="T18" fmla="*/ 0 w 351"/>
                <a:gd name="T19" fmla="*/ 3 h 226"/>
                <a:gd name="T20" fmla="*/ 0 w 351"/>
                <a:gd name="T21" fmla="*/ 3 h 226"/>
                <a:gd name="T22" fmla="*/ 0 w 351"/>
                <a:gd name="T23" fmla="*/ 4 h 226"/>
                <a:gd name="T24" fmla="*/ 0 w 351"/>
                <a:gd name="T25" fmla="*/ 4 h 226"/>
                <a:gd name="T26" fmla="*/ 0 w 351"/>
                <a:gd name="T27" fmla="*/ 4 h 226"/>
                <a:gd name="T28" fmla="*/ 0 w 351"/>
                <a:gd name="T29" fmla="*/ 4 h 226"/>
                <a:gd name="T30" fmla="*/ 0 w 351"/>
                <a:gd name="T31" fmla="*/ 4 h 226"/>
                <a:gd name="T32" fmla="*/ 0 w 351"/>
                <a:gd name="T33" fmla="*/ 4 h 226"/>
                <a:gd name="T34" fmla="*/ 0 w 351"/>
                <a:gd name="T35" fmla="*/ 4 h 226"/>
                <a:gd name="T36" fmla="*/ 0 w 351"/>
                <a:gd name="T37" fmla="*/ 4 h 226"/>
                <a:gd name="T38" fmla="*/ 0 w 351"/>
                <a:gd name="T39" fmla="*/ 4 h 226"/>
                <a:gd name="T40" fmla="*/ 0 w 351"/>
                <a:gd name="T41" fmla="*/ 4 h 226"/>
                <a:gd name="T42" fmla="*/ 0 w 351"/>
                <a:gd name="T43" fmla="*/ 4 h 226"/>
                <a:gd name="T44" fmla="*/ 0 w 351"/>
                <a:gd name="T45" fmla="*/ 3 h 226"/>
                <a:gd name="T46" fmla="*/ 0 w 351"/>
                <a:gd name="T47" fmla="*/ 3 h 226"/>
                <a:gd name="T48" fmla="*/ 0 w 351"/>
                <a:gd name="T49" fmla="*/ 3 h 226"/>
                <a:gd name="T50" fmla="*/ 0 w 351"/>
                <a:gd name="T51" fmla="*/ 2 h 226"/>
                <a:gd name="T52" fmla="*/ 0 w 351"/>
                <a:gd name="T53" fmla="*/ 2 h 226"/>
                <a:gd name="T54" fmla="*/ 0 w 351"/>
                <a:gd name="T55" fmla="*/ 2 h 226"/>
                <a:gd name="T56" fmla="*/ 0 w 351"/>
                <a:gd name="T57" fmla="*/ 1 h 226"/>
                <a:gd name="T58" fmla="*/ 0 w 351"/>
                <a:gd name="T59" fmla="*/ 1 h 226"/>
                <a:gd name="T60" fmla="*/ 0 w 351"/>
                <a:gd name="T61" fmla="*/ 1 h 226"/>
                <a:gd name="T62" fmla="*/ 0 w 351"/>
                <a:gd name="T63" fmla="*/ 1 h 226"/>
                <a:gd name="T64" fmla="*/ 0 w 351"/>
                <a:gd name="T65" fmla="*/ 1 h 226"/>
                <a:gd name="T66" fmla="*/ 0 w 351"/>
                <a:gd name="T67" fmla="*/ 1 h 226"/>
                <a:gd name="T68" fmla="*/ 0 w 351"/>
                <a:gd name="T69" fmla="*/ 1 h 226"/>
                <a:gd name="T70" fmla="*/ 0 w 351"/>
                <a:gd name="T71" fmla="*/ 1 h 226"/>
                <a:gd name="T72" fmla="*/ 0 w 351"/>
                <a:gd name="T73" fmla="*/ 1 h 226"/>
                <a:gd name="T74" fmla="*/ 0 w 351"/>
                <a:gd name="T75" fmla="*/ 1 h 226"/>
                <a:gd name="T76" fmla="*/ 0 w 351"/>
                <a:gd name="T77" fmla="*/ 1 h 226"/>
                <a:gd name="T78" fmla="*/ 0 w 351"/>
                <a:gd name="T79" fmla="*/ 0 h 226"/>
                <a:gd name="T80" fmla="*/ 0 w 351"/>
                <a:gd name="T81" fmla="*/ 0 h 226"/>
                <a:gd name="T82" fmla="*/ 0 w 351"/>
                <a:gd name="T83" fmla="*/ 0 h 226"/>
                <a:gd name="T84" fmla="*/ 0 w 351"/>
                <a:gd name="T85" fmla="*/ 0 h 226"/>
                <a:gd name="T86" fmla="*/ 0 w 351"/>
                <a:gd name="T87" fmla="*/ 1 h 226"/>
                <a:gd name="T88" fmla="*/ 0 w 351"/>
                <a:gd name="T89" fmla="*/ 1 h 226"/>
                <a:gd name="T90" fmla="*/ 0 w 351"/>
                <a:gd name="T91" fmla="*/ 1 h 226"/>
                <a:gd name="T92" fmla="*/ 0 w 351"/>
                <a:gd name="T93" fmla="*/ 1 h 226"/>
                <a:gd name="T94" fmla="*/ 0 w 351"/>
                <a:gd name="T95" fmla="*/ 1 h 226"/>
                <a:gd name="T96" fmla="*/ 0 w 351"/>
                <a:gd name="T97" fmla="*/ 1 h 226"/>
                <a:gd name="T98" fmla="*/ 0 w 351"/>
                <a:gd name="T99" fmla="*/ 1 h 226"/>
                <a:gd name="T100" fmla="*/ 0 w 351"/>
                <a:gd name="T101" fmla="*/ 1 h 226"/>
                <a:gd name="T102" fmla="*/ 0 w 351"/>
                <a:gd name="T103" fmla="*/ 1 h 226"/>
                <a:gd name="T104" fmla="*/ 0 w 351"/>
                <a:gd name="T105" fmla="*/ 1 h 226"/>
                <a:gd name="T106" fmla="*/ 0 w 351"/>
                <a:gd name="T107" fmla="*/ 1 h 226"/>
                <a:gd name="T108" fmla="*/ 0 w 351"/>
                <a:gd name="T109" fmla="*/ 1 h 226"/>
                <a:gd name="T110" fmla="*/ 0 w 351"/>
                <a:gd name="T111" fmla="*/ 1 h 226"/>
                <a:gd name="T112" fmla="*/ 0 w 351"/>
                <a:gd name="T113" fmla="*/ 1 h 226"/>
                <a:gd name="T114" fmla="*/ 0 w 351"/>
                <a:gd name="T115" fmla="*/ 1 h 226"/>
                <a:gd name="T116" fmla="*/ 0 w 351"/>
                <a:gd name="T117" fmla="*/ 1 h 226"/>
                <a:gd name="T118" fmla="*/ 0 w 351"/>
                <a:gd name="T119" fmla="*/ 1 h 226"/>
                <a:gd name="T120" fmla="*/ 0 w 351"/>
                <a:gd name="T121" fmla="*/ 2 h 22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51" h="226">
                  <a:moveTo>
                    <a:pt x="291" y="69"/>
                  </a:moveTo>
                  <a:lnTo>
                    <a:pt x="307" y="81"/>
                  </a:lnTo>
                  <a:lnTo>
                    <a:pt x="317" y="96"/>
                  </a:lnTo>
                  <a:lnTo>
                    <a:pt x="322" y="111"/>
                  </a:lnTo>
                  <a:lnTo>
                    <a:pt x="322" y="128"/>
                  </a:lnTo>
                  <a:lnTo>
                    <a:pt x="319" y="141"/>
                  </a:lnTo>
                  <a:lnTo>
                    <a:pt x="313" y="152"/>
                  </a:lnTo>
                  <a:lnTo>
                    <a:pt x="303" y="164"/>
                  </a:lnTo>
                  <a:lnTo>
                    <a:pt x="293" y="173"/>
                  </a:lnTo>
                  <a:lnTo>
                    <a:pt x="279" y="183"/>
                  </a:lnTo>
                  <a:lnTo>
                    <a:pt x="266" y="192"/>
                  </a:lnTo>
                  <a:lnTo>
                    <a:pt x="253" y="201"/>
                  </a:lnTo>
                  <a:lnTo>
                    <a:pt x="240" y="210"/>
                  </a:lnTo>
                  <a:lnTo>
                    <a:pt x="237" y="213"/>
                  </a:lnTo>
                  <a:lnTo>
                    <a:pt x="237" y="216"/>
                  </a:lnTo>
                  <a:lnTo>
                    <a:pt x="237" y="219"/>
                  </a:lnTo>
                  <a:lnTo>
                    <a:pt x="240" y="222"/>
                  </a:lnTo>
                  <a:lnTo>
                    <a:pt x="245" y="225"/>
                  </a:lnTo>
                  <a:lnTo>
                    <a:pt x="250" y="226"/>
                  </a:lnTo>
                  <a:lnTo>
                    <a:pt x="255" y="225"/>
                  </a:lnTo>
                  <a:lnTo>
                    <a:pt x="259" y="222"/>
                  </a:lnTo>
                  <a:lnTo>
                    <a:pt x="288" y="209"/>
                  </a:lnTo>
                  <a:lnTo>
                    <a:pt x="313" y="192"/>
                  </a:lnTo>
                  <a:lnTo>
                    <a:pt x="332" y="172"/>
                  </a:lnTo>
                  <a:lnTo>
                    <a:pt x="345" y="149"/>
                  </a:lnTo>
                  <a:lnTo>
                    <a:pt x="351" y="127"/>
                  </a:lnTo>
                  <a:lnTo>
                    <a:pt x="348" y="103"/>
                  </a:lnTo>
                  <a:lnTo>
                    <a:pt x="336" y="81"/>
                  </a:lnTo>
                  <a:lnTo>
                    <a:pt x="313" y="62"/>
                  </a:lnTo>
                  <a:lnTo>
                    <a:pt x="295" y="51"/>
                  </a:lnTo>
                  <a:lnTo>
                    <a:pt x="275" y="43"/>
                  </a:lnTo>
                  <a:lnTo>
                    <a:pt x="253" y="35"/>
                  </a:lnTo>
                  <a:lnTo>
                    <a:pt x="229" y="28"/>
                  </a:lnTo>
                  <a:lnTo>
                    <a:pt x="204" y="20"/>
                  </a:lnTo>
                  <a:lnTo>
                    <a:pt x="179" y="15"/>
                  </a:lnTo>
                  <a:lnTo>
                    <a:pt x="153" y="11"/>
                  </a:lnTo>
                  <a:lnTo>
                    <a:pt x="128" y="7"/>
                  </a:lnTo>
                  <a:lnTo>
                    <a:pt x="104" y="4"/>
                  </a:lnTo>
                  <a:lnTo>
                    <a:pt x="82" y="2"/>
                  </a:lnTo>
                  <a:lnTo>
                    <a:pt x="60" y="0"/>
                  </a:lnTo>
                  <a:lnTo>
                    <a:pt x="43" y="0"/>
                  </a:lnTo>
                  <a:lnTo>
                    <a:pt x="27" y="0"/>
                  </a:lnTo>
                  <a:lnTo>
                    <a:pt x="14" y="0"/>
                  </a:lnTo>
                  <a:lnTo>
                    <a:pt x="5" y="2"/>
                  </a:lnTo>
                  <a:lnTo>
                    <a:pt x="0" y="4"/>
                  </a:lnTo>
                  <a:lnTo>
                    <a:pt x="15" y="6"/>
                  </a:lnTo>
                  <a:lnTo>
                    <a:pt x="30" y="7"/>
                  </a:lnTo>
                  <a:lnTo>
                    <a:pt x="47" y="9"/>
                  </a:lnTo>
                  <a:lnTo>
                    <a:pt x="64" y="11"/>
                  </a:lnTo>
                  <a:lnTo>
                    <a:pt x="82" y="14"/>
                  </a:lnTo>
                  <a:lnTo>
                    <a:pt x="102" y="16"/>
                  </a:lnTo>
                  <a:lnTo>
                    <a:pt x="121" y="19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1" y="31"/>
                  </a:lnTo>
                  <a:lnTo>
                    <a:pt x="201" y="35"/>
                  </a:lnTo>
                  <a:lnTo>
                    <a:pt x="220" y="40"/>
                  </a:lnTo>
                  <a:lnTo>
                    <a:pt x="239" y="46"/>
                  </a:lnTo>
                  <a:lnTo>
                    <a:pt x="258" y="53"/>
                  </a:lnTo>
                  <a:lnTo>
                    <a:pt x="275" y="61"/>
                  </a:lnTo>
                  <a:lnTo>
                    <a:pt x="291" y="6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0" name="Freeform 93">
              <a:extLst>
                <a:ext uri="{FF2B5EF4-FFF2-40B4-BE49-F238E27FC236}">
                  <a16:creationId xmlns:a16="http://schemas.microsoft.com/office/drawing/2014/main" id="{0C797A02-92B0-854A-ADF5-34DAD3217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9" y="324"/>
              <a:ext cx="48" cy="107"/>
            </a:xfrm>
            <a:custGeom>
              <a:avLst/>
              <a:gdLst>
                <a:gd name="T0" fmla="*/ 0 w 142"/>
                <a:gd name="T1" fmla="*/ 2 h 213"/>
                <a:gd name="T2" fmla="*/ 0 w 142"/>
                <a:gd name="T3" fmla="*/ 3 h 213"/>
                <a:gd name="T4" fmla="*/ 0 w 142"/>
                <a:gd name="T5" fmla="*/ 3 h 213"/>
                <a:gd name="T6" fmla="*/ 0 w 142"/>
                <a:gd name="T7" fmla="*/ 3 h 213"/>
                <a:gd name="T8" fmla="*/ 0 w 142"/>
                <a:gd name="T9" fmla="*/ 3 h 213"/>
                <a:gd name="T10" fmla="*/ 0 w 142"/>
                <a:gd name="T11" fmla="*/ 3 h 213"/>
                <a:gd name="T12" fmla="*/ 0 w 142"/>
                <a:gd name="T13" fmla="*/ 4 h 213"/>
                <a:gd name="T14" fmla="*/ 0 w 142"/>
                <a:gd name="T15" fmla="*/ 4 h 213"/>
                <a:gd name="T16" fmla="*/ 0 w 142"/>
                <a:gd name="T17" fmla="*/ 4 h 213"/>
                <a:gd name="T18" fmla="*/ 0 w 142"/>
                <a:gd name="T19" fmla="*/ 4 h 213"/>
                <a:gd name="T20" fmla="*/ 0 w 142"/>
                <a:gd name="T21" fmla="*/ 4 h 213"/>
                <a:gd name="T22" fmla="*/ 0 w 142"/>
                <a:gd name="T23" fmla="*/ 4 h 213"/>
                <a:gd name="T24" fmla="*/ 0 w 142"/>
                <a:gd name="T25" fmla="*/ 4 h 213"/>
                <a:gd name="T26" fmla="*/ 0 w 142"/>
                <a:gd name="T27" fmla="*/ 4 h 213"/>
                <a:gd name="T28" fmla="*/ 0 w 142"/>
                <a:gd name="T29" fmla="*/ 4 h 213"/>
                <a:gd name="T30" fmla="*/ 0 w 142"/>
                <a:gd name="T31" fmla="*/ 3 h 213"/>
                <a:gd name="T32" fmla="*/ 0 w 142"/>
                <a:gd name="T33" fmla="*/ 3 h 213"/>
                <a:gd name="T34" fmla="*/ 0 w 142"/>
                <a:gd name="T35" fmla="*/ 3 h 213"/>
                <a:gd name="T36" fmla="*/ 0 w 142"/>
                <a:gd name="T37" fmla="*/ 3 h 213"/>
                <a:gd name="T38" fmla="*/ 0 w 142"/>
                <a:gd name="T39" fmla="*/ 3 h 213"/>
                <a:gd name="T40" fmla="*/ 0 w 142"/>
                <a:gd name="T41" fmla="*/ 3 h 213"/>
                <a:gd name="T42" fmla="*/ 0 w 142"/>
                <a:gd name="T43" fmla="*/ 3 h 213"/>
                <a:gd name="T44" fmla="*/ 0 w 142"/>
                <a:gd name="T45" fmla="*/ 2 h 213"/>
                <a:gd name="T46" fmla="*/ 0 w 142"/>
                <a:gd name="T47" fmla="*/ 2 h 213"/>
                <a:gd name="T48" fmla="*/ 0 w 142"/>
                <a:gd name="T49" fmla="*/ 2 h 213"/>
                <a:gd name="T50" fmla="*/ 0 w 142"/>
                <a:gd name="T51" fmla="*/ 2 h 213"/>
                <a:gd name="T52" fmla="*/ 0 w 142"/>
                <a:gd name="T53" fmla="*/ 1 h 213"/>
                <a:gd name="T54" fmla="*/ 0 w 142"/>
                <a:gd name="T55" fmla="*/ 1 h 213"/>
                <a:gd name="T56" fmla="*/ 0 w 142"/>
                <a:gd name="T57" fmla="*/ 1 h 213"/>
                <a:gd name="T58" fmla="*/ 0 w 142"/>
                <a:gd name="T59" fmla="*/ 1 h 213"/>
                <a:gd name="T60" fmla="*/ 0 w 142"/>
                <a:gd name="T61" fmla="*/ 1 h 213"/>
                <a:gd name="T62" fmla="*/ 0 w 142"/>
                <a:gd name="T63" fmla="*/ 1 h 213"/>
                <a:gd name="T64" fmla="*/ 0 w 142"/>
                <a:gd name="T65" fmla="*/ 1 h 213"/>
                <a:gd name="T66" fmla="*/ 0 w 142"/>
                <a:gd name="T67" fmla="*/ 0 h 213"/>
                <a:gd name="T68" fmla="*/ 0 w 142"/>
                <a:gd name="T69" fmla="*/ 1 h 213"/>
                <a:gd name="T70" fmla="*/ 0 w 142"/>
                <a:gd name="T71" fmla="*/ 1 h 213"/>
                <a:gd name="T72" fmla="*/ 0 w 142"/>
                <a:gd name="T73" fmla="*/ 1 h 213"/>
                <a:gd name="T74" fmla="*/ 0 w 142"/>
                <a:gd name="T75" fmla="*/ 1 h 213"/>
                <a:gd name="T76" fmla="*/ 0 w 142"/>
                <a:gd name="T77" fmla="*/ 2 h 213"/>
                <a:gd name="T78" fmla="*/ 0 w 142"/>
                <a:gd name="T79" fmla="*/ 2 h 213"/>
                <a:gd name="T80" fmla="*/ 0 w 142"/>
                <a:gd name="T81" fmla="*/ 2 h 21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2" h="213">
                  <a:moveTo>
                    <a:pt x="0" y="116"/>
                  </a:moveTo>
                  <a:lnTo>
                    <a:pt x="0" y="134"/>
                  </a:lnTo>
                  <a:lnTo>
                    <a:pt x="6" y="150"/>
                  </a:lnTo>
                  <a:lnTo>
                    <a:pt x="16" y="166"/>
                  </a:lnTo>
                  <a:lnTo>
                    <a:pt x="30" y="179"/>
                  </a:lnTo>
                  <a:lnTo>
                    <a:pt x="48" y="191"/>
                  </a:lnTo>
                  <a:lnTo>
                    <a:pt x="68" y="201"/>
                  </a:lnTo>
                  <a:lnTo>
                    <a:pt x="91" y="208"/>
                  </a:lnTo>
                  <a:lnTo>
                    <a:pt x="115" y="212"/>
                  </a:lnTo>
                  <a:lnTo>
                    <a:pt x="122" y="213"/>
                  </a:lnTo>
                  <a:lnTo>
                    <a:pt x="129" y="211"/>
                  </a:lnTo>
                  <a:lnTo>
                    <a:pt x="135" y="208"/>
                  </a:lnTo>
                  <a:lnTo>
                    <a:pt x="138" y="204"/>
                  </a:lnTo>
                  <a:lnTo>
                    <a:pt x="138" y="199"/>
                  </a:lnTo>
                  <a:lnTo>
                    <a:pt x="137" y="194"/>
                  </a:lnTo>
                  <a:lnTo>
                    <a:pt x="132" y="190"/>
                  </a:lnTo>
                  <a:lnTo>
                    <a:pt x="125" y="188"/>
                  </a:lnTo>
                  <a:lnTo>
                    <a:pt x="102" y="181"/>
                  </a:lnTo>
                  <a:lnTo>
                    <a:pt x="80" y="173"/>
                  </a:lnTo>
                  <a:lnTo>
                    <a:pt x="62" y="162"/>
                  </a:lnTo>
                  <a:lnTo>
                    <a:pt x="49" y="149"/>
                  </a:lnTo>
                  <a:lnTo>
                    <a:pt x="41" y="134"/>
                  </a:lnTo>
                  <a:lnTo>
                    <a:pt x="36" y="117"/>
                  </a:lnTo>
                  <a:lnTo>
                    <a:pt x="36" y="100"/>
                  </a:lnTo>
                  <a:lnTo>
                    <a:pt x="44" y="81"/>
                  </a:lnTo>
                  <a:lnTo>
                    <a:pt x="52" y="68"/>
                  </a:lnTo>
                  <a:lnTo>
                    <a:pt x="64" y="56"/>
                  </a:lnTo>
                  <a:lnTo>
                    <a:pt x="77" y="44"/>
                  </a:lnTo>
                  <a:lnTo>
                    <a:pt x="91" y="34"/>
                  </a:lnTo>
                  <a:lnTo>
                    <a:pt x="105" y="25"/>
                  </a:lnTo>
                  <a:lnTo>
                    <a:pt x="119" y="16"/>
                  </a:lnTo>
                  <a:lnTo>
                    <a:pt x="132" y="8"/>
                  </a:lnTo>
                  <a:lnTo>
                    <a:pt x="142" y="1"/>
                  </a:lnTo>
                  <a:lnTo>
                    <a:pt x="132" y="0"/>
                  </a:lnTo>
                  <a:lnTo>
                    <a:pt x="116" y="5"/>
                  </a:lnTo>
                  <a:lnTo>
                    <a:pt x="94" y="16"/>
                  </a:lnTo>
                  <a:lnTo>
                    <a:pt x="70" y="32"/>
                  </a:lnTo>
                  <a:lnTo>
                    <a:pt x="46" y="51"/>
                  </a:lnTo>
                  <a:lnTo>
                    <a:pt x="25" y="72"/>
                  </a:lnTo>
                  <a:lnTo>
                    <a:pt x="9" y="95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1" name="Freeform 94">
              <a:extLst>
                <a:ext uri="{FF2B5EF4-FFF2-40B4-BE49-F238E27FC236}">
                  <a16:creationId xmlns:a16="http://schemas.microsoft.com/office/drawing/2014/main" id="{34C534AB-F22B-4A41-9360-94568C2BC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" y="264"/>
              <a:ext cx="101" cy="139"/>
            </a:xfrm>
            <a:custGeom>
              <a:avLst/>
              <a:gdLst>
                <a:gd name="T0" fmla="*/ 0 w 305"/>
                <a:gd name="T1" fmla="*/ 1 h 279"/>
                <a:gd name="T2" fmla="*/ 0 w 305"/>
                <a:gd name="T3" fmla="*/ 2 h 279"/>
                <a:gd name="T4" fmla="*/ 0 w 305"/>
                <a:gd name="T5" fmla="*/ 2 h 279"/>
                <a:gd name="T6" fmla="*/ 0 w 305"/>
                <a:gd name="T7" fmla="*/ 2 h 279"/>
                <a:gd name="T8" fmla="*/ 0 w 305"/>
                <a:gd name="T9" fmla="*/ 2 h 279"/>
                <a:gd name="T10" fmla="*/ 0 w 305"/>
                <a:gd name="T11" fmla="*/ 3 h 279"/>
                <a:gd name="T12" fmla="*/ 0 w 305"/>
                <a:gd name="T13" fmla="*/ 3 h 279"/>
                <a:gd name="T14" fmla="*/ 0 w 305"/>
                <a:gd name="T15" fmla="*/ 3 h 279"/>
                <a:gd name="T16" fmla="*/ 0 w 305"/>
                <a:gd name="T17" fmla="*/ 3 h 279"/>
                <a:gd name="T18" fmla="*/ 0 w 305"/>
                <a:gd name="T19" fmla="*/ 4 h 279"/>
                <a:gd name="T20" fmla="*/ 0 w 305"/>
                <a:gd name="T21" fmla="*/ 4 h 279"/>
                <a:gd name="T22" fmla="*/ 0 w 305"/>
                <a:gd name="T23" fmla="*/ 4 h 279"/>
                <a:gd name="T24" fmla="*/ 0 w 305"/>
                <a:gd name="T25" fmla="*/ 4 h 279"/>
                <a:gd name="T26" fmla="*/ 0 w 305"/>
                <a:gd name="T27" fmla="*/ 4 h 279"/>
                <a:gd name="T28" fmla="*/ 0 w 305"/>
                <a:gd name="T29" fmla="*/ 4 h 279"/>
                <a:gd name="T30" fmla="*/ 0 w 305"/>
                <a:gd name="T31" fmla="*/ 3 h 279"/>
                <a:gd name="T32" fmla="*/ 0 w 305"/>
                <a:gd name="T33" fmla="*/ 3 h 279"/>
                <a:gd name="T34" fmla="*/ 0 w 305"/>
                <a:gd name="T35" fmla="*/ 3 h 279"/>
                <a:gd name="T36" fmla="*/ 0 w 305"/>
                <a:gd name="T37" fmla="*/ 2 h 279"/>
                <a:gd name="T38" fmla="*/ 0 w 305"/>
                <a:gd name="T39" fmla="*/ 2 h 279"/>
                <a:gd name="T40" fmla="*/ 0 w 305"/>
                <a:gd name="T41" fmla="*/ 1 h 279"/>
                <a:gd name="T42" fmla="*/ 0 w 305"/>
                <a:gd name="T43" fmla="*/ 1 h 279"/>
                <a:gd name="T44" fmla="*/ 0 w 305"/>
                <a:gd name="T45" fmla="*/ 1 h 279"/>
                <a:gd name="T46" fmla="*/ 0 w 305"/>
                <a:gd name="T47" fmla="*/ 0 h 279"/>
                <a:gd name="T48" fmla="*/ 0 w 305"/>
                <a:gd name="T49" fmla="*/ 0 h 279"/>
                <a:gd name="T50" fmla="*/ 0 w 305"/>
                <a:gd name="T51" fmla="*/ 0 h 279"/>
                <a:gd name="T52" fmla="*/ 0 w 305"/>
                <a:gd name="T53" fmla="*/ 0 h 279"/>
                <a:gd name="T54" fmla="*/ 0 w 305"/>
                <a:gd name="T55" fmla="*/ 0 h 279"/>
                <a:gd name="T56" fmla="*/ 0 w 305"/>
                <a:gd name="T57" fmla="*/ 0 h 279"/>
                <a:gd name="T58" fmla="*/ 0 w 305"/>
                <a:gd name="T59" fmla="*/ 0 h 279"/>
                <a:gd name="T60" fmla="*/ 0 w 305"/>
                <a:gd name="T61" fmla="*/ 0 h 279"/>
                <a:gd name="T62" fmla="*/ 0 w 305"/>
                <a:gd name="T63" fmla="*/ 0 h 279"/>
                <a:gd name="T64" fmla="*/ 0 w 305"/>
                <a:gd name="T65" fmla="*/ 0 h 279"/>
                <a:gd name="T66" fmla="*/ 0 w 305"/>
                <a:gd name="T67" fmla="*/ 0 h 279"/>
                <a:gd name="T68" fmla="*/ 0 w 305"/>
                <a:gd name="T69" fmla="*/ 0 h 279"/>
                <a:gd name="T70" fmla="*/ 0 w 305"/>
                <a:gd name="T71" fmla="*/ 0 h 279"/>
                <a:gd name="T72" fmla="*/ 0 w 305"/>
                <a:gd name="T73" fmla="*/ 1 h 279"/>
                <a:gd name="T74" fmla="*/ 0 w 305"/>
                <a:gd name="T75" fmla="*/ 1 h 27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5" h="279">
                  <a:moveTo>
                    <a:pt x="247" y="104"/>
                  </a:moveTo>
                  <a:lnTo>
                    <a:pt x="257" y="112"/>
                  </a:lnTo>
                  <a:lnTo>
                    <a:pt x="266" y="120"/>
                  </a:lnTo>
                  <a:lnTo>
                    <a:pt x="271" y="129"/>
                  </a:lnTo>
                  <a:lnTo>
                    <a:pt x="277" y="138"/>
                  </a:lnTo>
                  <a:lnTo>
                    <a:pt x="279" y="148"/>
                  </a:lnTo>
                  <a:lnTo>
                    <a:pt x="279" y="158"/>
                  </a:lnTo>
                  <a:lnTo>
                    <a:pt x="274" y="168"/>
                  </a:lnTo>
                  <a:lnTo>
                    <a:pt x="268" y="178"/>
                  </a:lnTo>
                  <a:lnTo>
                    <a:pt x="258" y="188"/>
                  </a:lnTo>
                  <a:lnTo>
                    <a:pt x="247" y="197"/>
                  </a:lnTo>
                  <a:lnTo>
                    <a:pt x="234" y="205"/>
                  </a:lnTo>
                  <a:lnTo>
                    <a:pt x="219" y="214"/>
                  </a:lnTo>
                  <a:lnTo>
                    <a:pt x="206" y="221"/>
                  </a:lnTo>
                  <a:lnTo>
                    <a:pt x="191" y="229"/>
                  </a:lnTo>
                  <a:lnTo>
                    <a:pt x="177" y="237"/>
                  </a:lnTo>
                  <a:lnTo>
                    <a:pt x="164" y="247"/>
                  </a:lnTo>
                  <a:lnTo>
                    <a:pt x="160" y="250"/>
                  </a:lnTo>
                  <a:lnTo>
                    <a:pt x="157" y="254"/>
                  </a:lnTo>
                  <a:lnTo>
                    <a:pt x="154" y="258"/>
                  </a:lnTo>
                  <a:lnTo>
                    <a:pt x="151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5"/>
                  </a:lnTo>
                  <a:lnTo>
                    <a:pt x="155" y="278"/>
                  </a:lnTo>
                  <a:lnTo>
                    <a:pt x="161" y="279"/>
                  </a:lnTo>
                  <a:lnTo>
                    <a:pt x="167" y="279"/>
                  </a:lnTo>
                  <a:lnTo>
                    <a:pt x="173" y="278"/>
                  </a:lnTo>
                  <a:lnTo>
                    <a:pt x="177" y="275"/>
                  </a:lnTo>
                  <a:lnTo>
                    <a:pt x="191" y="263"/>
                  </a:lnTo>
                  <a:lnTo>
                    <a:pt x="207" y="252"/>
                  </a:lnTo>
                  <a:lnTo>
                    <a:pt x="223" y="242"/>
                  </a:lnTo>
                  <a:lnTo>
                    <a:pt x="241" y="231"/>
                  </a:lnTo>
                  <a:lnTo>
                    <a:pt x="257" y="221"/>
                  </a:lnTo>
                  <a:lnTo>
                    <a:pt x="271" y="210"/>
                  </a:lnTo>
                  <a:lnTo>
                    <a:pt x="286" y="197"/>
                  </a:lnTo>
                  <a:lnTo>
                    <a:pt x="296" y="184"/>
                  </a:lnTo>
                  <a:lnTo>
                    <a:pt x="303" y="168"/>
                  </a:lnTo>
                  <a:lnTo>
                    <a:pt x="305" y="153"/>
                  </a:lnTo>
                  <a:lnTo>
                    <a:pt x="300" y="137"/>
                  </a:lnTo>
                  <a:lnTo>
                    <a:pt x="293" y="123"/>
                  </a:lnTo>
                  <a:lnTo>
                    <a:pt x="282" y="109"/>
                  </a:lnTo>
                  <a:lnTo>
                    <a:pt x="267" y="96"/>
                  </a:lnTo>
                  <a:lnTo>
                    <a:pt x="250" y="85"/>
                  </a:lnTo>
                  <a:lnTo>
                    <a:pt x="232" y="75"/>
                  </a:lnTo>
                  <a:lnTo>
                    <a:pt x="219" y="67"/>
                  </a:lnTo>
                  <a:lnTo>
                    <a:pt x="205" y="61"/>
                  </a:lnTo>
                  <a:lnTo>
                    <a:pt x="189" y="54"/>
                  </a:lnTo>
                  <a:lnTo>
                    <a:pt x="173" y="47"/>
                  </a:lnTo>
                  <a:lnTo>
                    <a:pt x="157" y="40"/>
                  </a:lnTo>
                  <a:lnTo>
                    <a:pt x="139" y="32"/>
                  </a:lnTo>
                  <a:lnTo>
                    <a:pt x="122" y="26"/>
                  </a:lnTo>
                  <a:lnTo>
                    <a:pt x="106" y="20"/>
                  </a:lnTo>
                  <a:lnTo>
                    <a:pt x="90" y="15"/>
                  </a:lnTo>
                  <a:lnTo>
                    <a:pt x="74" y="10"/>
                  </a:lnTo>
                  <a:lnTo>
                    <a:pt x="58" y="7"/>
                  </a:lnTo>
                  <a:lnTo>
                    <a:pt x="43" y="3"/>
                  </a:lnTo>
                  <a:lnTo>
                    <a:pt x="30" y="1"/>
                  </a:lnTo>
                  <a:lnTo>
                    <a:pt x="19" y="0"/>
                  </a:lnTo>
                  <a:lnTo>
                    <a:pt x="8" y="1"/>
                  </a:lnTo>
                  <a:lnTo>
                    <a:pt x="0" y="3"/>
                  </a:lnTo>
                  <a:lnTo>
                    <a:pt x="10" y="6"/>
                  </a:lnTo>
                  <a:lnTo>
                    <a:pt x="21" y="9"/>
                  </a:lnTo>
                  <a:lnTo>
                    <a:pt x="35" y="13"/>
                  </a:lnTo>
                  <a:lnTo>
                    <a:pt x="48" y="17"/>
                  </a:lnTo>
                  <a:lnTo>
                    <a:pt x="64" y="22"/>
                  </a:lnTo>
                  <a:lnTo>
                    <a:pt x="80" y="27"/>
                  </a:lnTo>
                  <a:lnTo>
                    <a:pt x="97" y="33"/>
                  </a:lnTo>
                  <a:lnTo>
                    <a:pt x="114" y="40"/>
                  </a:lnTo>
                  <a:lnTo>
                    <a:pt x="132" y="47"/>
                  </a:lnTo>
                  <a:lnTo>
                    <a:pt x="149" y="54"/>
                  </a:lnTo>
                  <a:lnTo>
                    <a:pt x="167" y="62"/>
                  </a:lnTo>
                  <a:lnTo>
                    <a:pt x="184" y="70"/>
                  </a:lnTo>
                  <a:lnTo>
                    <a:pt x="202" y="79"/>
                  </a:lnTo>
                  <a:lnTo>
                    <a:pt x="218" y="87"/>
                  </a:lnTo>
                  <a:lnTo>
                    <a:pt x="232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2" name="Freeform 99">
              <a:extLst>
                <a:ext uri="{FF2B5EF4-FFF2-40B4-BE49-F238E27FC236}">
                  <a16:creationId xmlns:a16="http://schemas.microsoft.com/office/drawing/2014/main" id="{428FC368-1047-1340-A112-E31C32E88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6" y="382"/>
              <a:ext cx="18" cy="42"/>
            </a:xfrm>
            <a:custGeom>
              <a:avLst/>
              <a:gdLst>
                <a:gd name="T0" fmla="*/ 0 w 54"/>
                <a:gd name="T1" fmla="*/ 0 h 85"/>
                <a:gd name="T2" fmla="*/ 0 w 54"/>
                <a:gd name="T3" fmla="*/ 0 h 85"/>
                <a:gd name="T4" fmla="*/ 0 w 54"/>
                <a:gd name="T5" fmla="*/ 0 h 85"/>
                <a:gd name="T6" fmla="*/ 0 w 54"/>
                <a:gd name="T7" fmla="*/ 0 h 85"/>
                <a:gd name="T8" fmla="*/ 0 w 54"/>
                <a:gd name="T9" fmla="*/ 0 h 85"/>
                <a:gd name="T10" fmla="*/ 0 w 54"/>
                <a:gd name="T11" fmla="*/ 0 h 85"/>
                <a:gd name="T12" fmla="*/ 0 w 54"/>
                <a:gd name="T13" fmla="*/ 0 h 85"/>
                <a:gd name="T14" fmla="*/ 0 w 54"/>
                <a:gd name="T15" fmla="*/ 0 h 85"/>
                <a:gd name="T16" fmla="*/ 0 w 54"/>
                <a:gd name="T17" fmla="*/ 0 h 85"/>
                <a:gd name="T18" fmla="*/ 0 w 54"/>
                <a:gd name="T19" fmla="*/ 0 h 85"/>
                <a:gd name="T20" fmla="*/ 0 w 54"/>
                <a:gd name="T21" fmla="*/ 0 h 85"/>
                <a:gd name="T22" fmla="*/ 0 w 54"/>
                <a:gd name="T23" fmla="*/ 0 h 85"/>
                <a:gd name="T24" fmla="*/ 0 w 54"/>
                <a:gd name="T25" fmla="*/ 0 h 85"/>
                <a:gd name="T26" fmla="*/ 0 w 54"/>
                <a:gd name="T27" fmla="*/ 1 h 85"/>
                <a:gd name="T28" fmla="*/ 0 w 54"/>
                <a:gd name="T29" fmla="*/ 1 h 85"/>
                <a:gd name="T30" fmla="*/ 0 w 54"/>
                <a:gd name="T31" fmla="*/ 1 h 85"/>
                <a:gd name="T32" fmla="*/ 0 w 54"/>
                <a:gd name="T33" fmla="*/ 1 h 85"/>
                <a:gd name="T34" fmla="*/ 0 w 54"/>
                <a:gd name="T35" fmla="*/ 1 h 85"/>
                <a:gd name="T36" fmla="*/ 0 w 54"/>
                <a:gd name="T37" fmla="*/ 0 h 85"/>
                <a:gd name="T38" fmla="*/ 0 w 54"/>
                <a:gd name="T39" fmla="*/ 0 h 85"/>
                <a:gd name="T40" fmla="*/ 0 w 54"/>
                <a:gd name="T41" fmla="*/ 0 h 8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4" h="85">
                  <a:moveTo>
                    <a:pt x="28" y="10"/>
                  </a:moveTo>
                  <a:lnTo>
                    <a:pt x="27" y="6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2"/>
                  </a:lnTo>
                  <a:lnTo>
                    <a:pt x="5" y="34"/>
                  </a:lnTo>
                  <a:lnTo>
                    <a:pt x="11" y="47"/>
                  </a:lnTo>
                  <a:lnTo>
                    <a:pt x="18" y="59"/>
                  </a:lnTo>
                  <a:lnTo>
                    <a:pt x="27" y="70"/>
                  </a:lnTo>
                  <a:lnTo>
                    <a:pt x="35" y="79"/>
                  </a:lnTo>
                  <a:lnTo>
                    <a:pt x="46" y="84"/>
                  </a:lnTo>
                  <a:lnTo>
                    <a:pt x="53" y="85"/>
                  </a:lnTo>
                  <a:lnTo>
                    <a:pt x="54" y="68"/>
                  </a:lnTo>
                  <a:lnTo>
                    <a:pt x="47" y="49"/>
                  </a:lnTo>
                  <a:lnTo>
                    <a:pt x="38" y="29"/>
                  </a:lnTo>
                  <a:lnTo>
                    <a:pt x="2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3" name="Freeform 100">
              <a:extLst>
                <a:ext uri="{FF2B5EF4-FFF2-40B4-BE49-F238E27FC236}">
                  <a16:creationId xmlns:a16="http://schemas.microsoft.com/office/drawing/2014/main" id="{AB9C1CAC-5A46-BA41-BBAA-685BAA6C6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2" y="351"/>
              <a:ext cx="15" cy="24"/>
            </a:xfrm>
            <a:custGeom>
              <a:avLst/>
              <a:gdLst>
                <a:gd name="T0" fmla="*/ 0 w 46"/>
                <a:gd name="T1" fmla="*/ 1 h 48"/>
                <a:gd name="T2" fmla="*/ 0 w 46"/>
                <a:gd name="T3" fmla="*/ 1 h 48"/>
                <a:gd name="T4" fmla="*/ 0 w 46"/>
                <a:gd name="T5" fmla="*/ 1 h 48"/>
                <a:gd name="T6" fmla="*/ 0 w 46"/>
                <a:gd name="T7" fmla="*/ 1 h 48"/>
                <a:gd name="T8" fmla="*/ 0 w 46"/>
                <a:gd name="T9" fmla="*/ 1 h 48"/>
                <a:gd name="T10" fmla="*/ 0 w 46"/>
                <a:gd name="T11" fmla="*/ 1 h 48"/>
                <a:gd name="T12" fmla="*/ 0 w 46"/>
                <a:gd name="T13" fmla="*/ 1 h 48"/>
                <a:gd name="T14" fmla="*/ 0 w 46"/>
                <a:gd name="T15" fmla="*/ 0 h 48"/>
                <a:gd name="T16" fmla="*/ 0 w 46"/>
                <a:gd name="T17" fmla="*/ 0 h 48"/>
                <a:gd name="T18" fmla="*/ 0 w 46"/>
                <a:gd name="T19" fmla="*/ 1 h 48"/>
                <a:gd name="T20" fmla="*/ 0 w 46"/>
                <a:gd name="T21" fmla="*/ 1 h 48"/>
                <a:gd name="T22" fmla="*/ 0 w 46"/>
                <a:gd name="T23" fmla="*/ 1 h 48"/>
                <a:gd name="T24" fmla="*/ 0 w 46"/>
                <a:gd name="T25" fmla="*/ 1 h 48"/>
                <a:gd name="T26" fmla="*/ 0 w 46"/>
                <a:gd name="T27" fmla="*/ 1 h 48"/>
                <a:gd name="T28" fmla="*/ 0 w 46"/>
                <a:gd name="T29" fmla="*/ 1 h 48"/>
                <a:gd name="T30" fmla="*/ 0 w 46"/>
                <a:gd name="T31" fmla="*/ 1 h 48"/>
                <a:gd name="T32" fmla="*/ 0 w 46"/>
                <a:gd name="T33" fmla="*/ 1 h 48"/>
                <a:gd name="T34" fmla="*/ 0 w 46"/>
                <a:gd name="T35" fmla="*/ 1 h 48"/>
                <a:gd name="T36" fmla="*/ 0 w 46"/>
                <a:gd name="T37" fmla="*/ 1 h 48"/>
                <a:gd name="T38" fmla="*/ 0 w 46"/>
                <a:gd name="T39" fmla="*/ 1 h 48"/>
                <a:gd name="T40" fmla="*/ 0 w 46"/>
                <a:gd name="T41" fmla="*/ 1 h 48"/>
                <a:gd name="T42" fmla="*/ 0 w 46"/>
                <a:gd name="T43" fmla="*/ 1 h 48"/>
                <a:gd name="T44" fmla="*/ 0 w 46"/>
                <a:gd name="T45" fmla="*/ 1 h 48"/>
                <a:gd name="T46" fmla="*/ 0 w 46"/>
                <a:gd name="T47" fmla="*/ 1 h 48"/>
                <a:gd name="T48" fmla="*/ 0 w 46"/>
                <a:gd name="T49" fmla="*/ 1 h 4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6" h="48">
                  <a:moveTo>
                    <a:pt x="25" y="6"/>
                  </a:moveTo>
                  <a:lnTo>
                    <a:pt x="25" y="7"/>
                  </a:lnTo>
                  <a:lnTo>
                    <a:pt x="23" y="4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9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4" y="21"/>
                  </a:lnTo>
                  <a:lnTo>
                    <a:pt x="10" y="28"/>
                  </a:lnTo>
                  <a:lnTo>
                    <a:pt x="17" y="35"/>
                  </a:lnTo>
                  <a:lnTo>
                    <a:pt x="25" y="41"/>
                  </a:lnTo>
                  <a:lnTo>
                    <a:pt x="33" y="45"/>
                  </a:lnTo>
                  <a:lnTo>
                    <a:pt x="41" y="48"/>
                  </a:lnTo>
                  <a:lnTo>
                    <a:pt x="46" y="48"/>
                  </a:lnTo>
                  <a:lnTo>
                    <a:pt x="45" y="38"/>
                  </a:lnTo>
                  <a:lnTo>
                    <a:pt x="39" y="25"/>
                  </a:lnTo>
                  <a:lnTo>
                    <a:pt x="30" y="14"/>
                  </a:lnTo>
                  <a:lnTo>
                    <a:pt x="2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4" name="Freeform 101">
              <a:extLst>
                <a:ext uri="{FF2B5EF4-FFF2-40B4-BE49-F238E27FC236}">
                  <a16:creationId xmlns:a16="http://schemas.microsoft.com/office/drawing/2014/main" id="{DAA1389C-22E9-514C-862D-56CAB7789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9" y="331"/>
              <a:ext cx="21" cy="16"/>
            </a:xfrm>
            <a:custGeom>
              <a:avLst/>
              <a:gdLst>
                <a:gd name="T0" fmla="*/ 0 w 64"/>
                <a:gd name="T1" fmla="*/ 1 h 32"/>
                <a:gd name="T2" fmla="*/ 0 w 64"/>
                <a:gd name="T3" fmla="*/ 1 h 32"/>
                <a:gd name="T4" fmla="*/ 0 w 64"/>
                <a:gd name="T5" fmla="*/ 1 h 32"/>
                <a:gd name="T6" fmla="*/ 0 w 64"/>
                <a:gd name="T7" fmla="*/ 1 h 32"/>
                <a:gd name="T8" fmla="*/ 0 w 64"/>
                <a:gd name="T9" fmla="*/ 1 h 32"/>
                <a:gd name="T10" fmla="*/ 0 w 64"/>
                <a:gd name="T11" fmla="*/ 1 h 32"/>
                <a:gd name="T12" fmla="*/ 0 w 64"/>
                <a:gd name="T13" fmla="*/ 1 h 32"/>
                <a:gd name="T14" fmla="*/ 0 w 64"/>
                <a:gd name="T15" fmla="*/ 0 h 32"/>
                <a:gd name="T16" fmla="*/ 0 w 64"/>
                <a:gd name="T17" fmla="*/ 0 h 32"/>
                <a:gd name="T18" fmla="*/ 0 w 64"/>
                <a:gd name="T19" fmla="*/ 0 h 32"/>
                <a:gd name="T20" fmla="*/ 0 w 64"/>
                <a:gd name="T21" fmla="*/ 1 h 32"/>
                <a:gd name="T22" fmla="*/ 0 w 64"/>
                <a:gd name="T23" fmla="*/ 1 h 32"/>
                <a:gd name="T24" fmla="*/ 0 w 64"/>
                <a:gd name="T25" fmla="*/ 1 h 32"/>
                <a:gd name="T26" fmla="*/ 0 w 64"/>
                <a:gd name="T27" fmla="*/ 1 h 32"/>
                <a:gd name="T28" fmla="*/ 0 w 64"/>
                <a:gd name="T29" fmla="*/ 1 h 32"/>
                <a:gd name="T30" fmla="*/ 0 w 64"/>
                <a:gd name="T31" fmla="*/ 1 h 32"/>
                <a:gd name="T32" fmla="*/ 0 w 64"/>
                <a:gd name="T33" fmla="*/ 1 h 32"/>
                <a:gd name="T34" fmla="*/ 0 w 64"/>
                <a:gd name="T35" fmla="*/ 1 h 32"/>
                <a:gd name="T36" fmla="*/ 0 w 64"/>
                <a:gd name="T37" fmla="*/ 1 h 32"/>
                <a:gd name="T38" fmla="*/ 0 w 64"/>
                <a:gd name="T39" fmla="*/ 1 h 32"/>
                <a:gd name="T40" fmla="*/ 0 w 64"/>
                <a:gd name="T41" fmla="*/ 1 h 32"/>
                <a:gd name="T42" fmla="*/ 0 w 64"/>
                <a:gd name="T43" fmla="*/ 1 h 32"/>
                <a:gd name="T44" fmla="*/ 0 w 64"/>
                <a:gd name="T45" fmla="*/ 1 h 32"/>
                <a:gd name="T46" fmla="*/ 0 w 64"/>
                <a:gd name="T47" fmla="*/ 1 h 32"/>
                <a:gd name="T48" fmla="*/ 0 w 64"/>
                <a:gd name="T49" fmla="*/ 1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4" h="32">
                  <a:moveTo>
                    <a:pt x="50" y="24"/>
                  </a:moveTo>
                  <a:lnTo>
                    <a:pt x="56" y="22"/>
                  </a:lnTo>
                  <a:lnTo>
                    <a:pt x="62" y="19"/>
                  </a:lnTo>
                  <a:lnTo>
                    <a:pt x="64" y="15"/>
                  </a:lnTo>
                  <a:lnTo>
                    <a:pt x="64" y="11"/>
                  </a:lnTo>
                  <a:lnTo>
                    <a:pt x="61" y="6"/>
                  </a:lnTo>
                  <a:lnTo>
                    <a:pt x="56" y="2"/>
                  </a:lnTo>
                  <a:lnTo>
                    <a:pt x="50" y="0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35" y="1"/>
                  </a:lnTo>
                  <a:lnTo>
                    <a:pt x="26" y="3"/>
                  </a:lnTo>
                  <a:lnTo>
                    <a:pt x="16" y="8"/>
                  </a:lnTo>
                  <a:lnTo>
                    <a:pt x="7" y="14"/>
                  </a:lnTo>
                  <a:lnTo>
                    <a:pt x="3" y="20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4" y="30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21" y="32"/>
                  </a:lnTo>
                  <a:lnTo>
                    <a:pt x="29" y="30"/>
                  </a:lnTo>
                  <a:lnTo>
                    <a:pt x="36" y="29"/>
                  </a:lnTo>
                  <a:lnTo>
                    <a:pt x="43" y="27"/>
                  </a:lnTo>
                  <a:lnTo>
                    <a:pt x="5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5" name="Freeform 130">
              <a:extLst>
                <a:ext uri="{FF2B5EF4-FFF2-40B4-BE49-F238E27FC236}">
                  <a16:creationId xmlns:a16="http://schemas.microsoft.com/office/drawing/2014/main" id="{3332B559-5B8E-2F43-BCAF-A43653382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9" y="304"/>
              <a:ext cx="82" cy="106"/>
            </a:xfrm>
            <a:custGeom>
              <a:avLst/>
              <a:gdLst>
                <a:gd name="T0" fmla="*/ 0 w 246"/>
                <a:gd name="T1" fmla="*/ 1 h 211"/>
                <a:gd name="T2" fmla="*/ 0 w 246"/>
                <a:gd name="T3" fmla="*/ 1 h 211"/>
                <a:gd name="T4" fmla="*/ 0 w 246"/>
                <a:gd name="T5" fmla="*/ 1 h 211"/>
                <a:gd name="T6" fmla="*/ 0 w 246"/>
                <a:gd name="T7" fmla="*/ 1 h 211"/>
                <a:gd name="T8" fmla="*/ 0 w 246"/>
                <a:gd name="T9" fmla="*/ 2 h 211"/>
                <a:gd name="T10" fmla="*/ 0 w 246"/>
                <a:gd name="T11" fmla="*/ 2 h 211"/>
                <a:gd name="T12" fmla="*/ 0 w 246"/>
                <a:gd name="T13" fmla="*/ 2 h 211"/>
                <a:gd name="T14" fmla="*/ 0 w 246"/>
                <a:gd name="T15" fmla="*/ 2 h 211"/>
                <a:gd name="T16" fmla="*/ 0 w 246"/>
                <a:gd name="T17" fmla="*/ 3 h 211"/>
                <a:gd name="T18" fmla="*/ 0 w 246"/>
                <a:gd name="T19" fmla="*/ 3 h 211"/>
                <a:gd name="T20" fmla="*/ 0 w 246"/>
                <a:gd name="T21" fmla="*/ 3 h 211"/>
                <a:gd name="T22" fmla="*/ 0 w 246"/>
                <a:gd name="T23" fmla="*/ 3 h 211"/>
                <a:gd name="T24" fmla="*/ 0 w 246"/>
                <a:gd name="T25" fmla="*/ 4 h 211"/>
                <a:gd name="T26" fmla="*/ 0 w 246"/>
                <a:gd name="T27" fmla="*/ 4 h 211"/>
                <a:gd name="T28" fmla="*/ 0 w 246"/>
                <a:gd name="T29" fmla="*/ 4 h 211"/>
                <a:gd name="T30" fmla="*/ 0 w 246"/>
                <a:gd name="T31" fmla="*/ 4 h 211"/>
                <a:gd name="T32" fmla="*/ 0 w 246"/>
                <a:gd name="T33" fmla="*/ 4 h 211"/>
                <a:gd name="T34" fmla="*/ 0 w 246"/>
                <a:gd name="T35" fmla="*/ 4 h 211"/>
                <a:gd name="T36" fmla="*/ 0 w 246"/>
                <a:gd name="T37" fmla="*/ 4 h 211"/>
                <a:gd name="T38" fmla="*/ 0 w 246"/>
                <a:gd name="T39" fmla="*/ 4 h 211"/>
                <a:gd name="T40" fmla="*/ 0 w 246"/>
                <a:gd name="T41" fmla="*/ 4 h 211"/>
                <a:gd name="T42" fmla="*/ 0 w 246"/>
                <a:gd name="T43" fmla="*/ 4 h 211"/>
                <a:gd name="T44" fmla="*/ 0 w 246"/>
                <a:gd name="T45" fmla="*/ 4 h 211"/>
                <a:gd name="T46" fmla="*/ 0 w 246"/>
                <a:gd name="T47" fmla="*/ 4 h 211"/>
                <a:gd name="T48" fmla="*/ 0 w 246"/>
                <a:gd name="T49" fmla="*/ 4 h 211"/>
                <a:gd name="T50" fmla="*/ 0 w 246"/>
                <a:gd name="T51" fmla="*/ 4 h 211"/>
                <a:gd name="T52" fmla="*/ 0 w 246"/>
                <a:gd name="T53" fmla="*/ 4 h 211"/>
                <a:gd name="T54" fmla="*/ 0 w 246"/>
                <a:gd name="T55" fmla="*/ 4 h 211"/>
                <a:gd name="T56" fmla="*/ 0 w 246"/>
                <a:gd name="T57" fmla="*/ 4 h 211"/>
                <a:gd name="T58" fmla="*/ 0 w 246"/>
                <a:gd name="T59" fmla="*/ 4 h 211"/>
                <a:gd name="T60" fmla="*/ 0 w 246"/>
                <a:gd name="T61" fmla="*/ 4 h 211"/>
                <a:gd name="T62" fmla="*/ 0 w 246"/>
                <a:gd name="T63" fmla="*/ 3 h 211"/>
                <a:gd name="T64" fmla="*/ 0 w 246"/>
                <a:gd name="T65" fmla="*/ 3 h 211"/>
                <a:gd name="T66" fmla="*/ 0 w 246"/>
                <a:gd name="T67" fmla="*/ 3 h 211"/>
                <a:gd name="T68" fmla="*/ 0 w 246"/>
                <a:gd name="T69" fmla="*/ 3 h 211"/>
                <a:gd name="T70" fmla="*/ 0 w 246"/>
                <a:gd name="T71" fmla="*/ 3 h 211"/>
                <a:gd name="T72" fmla="*/ 0 w 246"/>
                <a:gd name="T73" fmla="*/ 3 h 211"/>
                <a:gd name="T74" fmla="*/ 0 w 246"/>
                <a:gd name="T75" fmla="*/ 3 h 211"/>
                <a:gd name="T76" fmla="*/ 0 w 246"/>
                <a:gd name="T77" fmla="*/ 2 h 211"/>
                <a:gd name="T78" fmla="*/ 0 w 246"/>
                <a:gd name="T79" fmla="*/ 2 h 211"/>
                <a:gd name="T80" fmla="*/ 0 w 246"/>
                <a:gd name="T81" fmla="*/ 2 h 211"/>
                <a:gd name="T82" fmla="*/ 0 w 246"/>
                <a:gd name="T83" fmla="*/ 2 h 211"/>
                <a:gd name="T84" fmla="*/ 0 w 246"/>
                <a:gd name="T85" fmla="*/ 2 h 211"/>
                <a:gd name="T86" fmla="*/ 0 w 246"/>
                <a:gd name="T87" fmla="*/ 1 h 211"/>
                <a:gd name="T88" fmla="*/ 0 w 246"/>
                <a:gd name="T89" fmla="*/ 1 h 211"/>
                <a:gd name="T90" fmla="*/ 0 w 246"/>
                <a:gd name="T91" fmla="*/ 1 h 211"/>
                <a:gd name="T92" fmla="*/ 0 w 246"/>
                <a:gd name="T93" fmla="*/ 1 h 211"/>
                <a:gd name="T94" fmla="*/ 0 w 246"/>
                <a:gd name="T95" fmla="*/ 1 h 211"/>
                <a:gd name="T96" fmla="*/ 0 w 246"/>
                <a:gd name="T97" fmla="*/ 1 h 211"/>
                <a:gd name="T98" fmla="*/ 0 w 246"/>
                <a:gd name="T99" fmla="*/ 1 h 211"/>
                <a:gd name="T100" fmla="*/ 0 w 246"/>
                <a:gd name="T101" fmla="*/ 1 h 211"/>
                <a:gd name="T102" fmla="*/ 0 w 246"/>
                <a:gd name="T103" fmla="*/ 1 h 211"/>
                <a:gd name="T104" fmla="*/ 0 w 246"/>
                <a:gd name="T105" fmla="*/ 1 h 211"/>
                <a:gd name="T106" fmla="*/ 0 w 246"/>
                <a:gd name="T107" fmla="*/ 1 h 211"/>
                <a:gd name="T108" fmla="*/ 0 w 246"/>
                <a:gd name="T109" fmla="*/ 0 h 211"/>
                <a:gd name="T110" fmla="*/ 0 w 246"/>
                <a:gd name="T111" fmla="*/ 1 h 211"/>
                <a:gd name="T112" fmla="*/ 0 w 246"/>
                <a:gd name="T113" fmla="*/ 1 h 211"/>
                <a:gd name="T114" fmla="*/ 0 w 246"/>
                <a:gd name="T115" fmla="*/ 1 h 211"/>
                <a:gd name="T116" fmla="*/ 0 w 246"/>
                <a:gd name="T117" fmla="*/ 1 h 211"/>
                <a:gd name="T118" fmla="*/ 0 w 246"/>
                <a:gd name="T119" fmla="*/ 1 h 211"/>
                <a:gd name="T120" fmla="*/ 0 w 246"/>
                <a:gd name="T121" fmla="*/ 1 h 2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46" h="211">
                  <a:moveTo>
                    <a:pt x="90" y="32"/>
                  </a:moveTo>
                  <a:lnTo>
                    <a:pt x="73" y="41"/>
                  </a:lnTo>
                  <a:lnTo>
                    <a:pt x="57" y="51"/>
                  </a:lnTo>
                  <a:lnTo>
                    <a:pt x="41" y="64"/>
                  </a:lnTo>
                  <a:lnTo>
                    <a:pt x="28" y="76"/>
                  </a:lnTo>
                  <a:lnTo>
                    <a:pt x="18" y="89"/>
                  </a:lnTo>
                  <a:lnTo>
                    <a:pt x="9" y="103"/>
                  </a:lnTo>
                  <a:lnTo>
                    <a:pt x="3" y="116"/>
                  </a:lnTo>
                  <a:lnTo>
                    <a:pt x="0" y="131"/>
                  </a:lnTo>
                  <a:lnTo>
                    <a:pt x="3" y="152"/>
                  </a:lnTo>
                  <a:lnTo>
                    <a:pt x="15" y="170"/>
                  </a:lnTo>
                  <a:lnTo>
                    <a:pt x="32" y="185"/>
                  </a:lnTo>
                  <a:lnTo>
                    <a:pt x="54" y="197"/>
                  </a:lnTo>
                  <a:lnTo>
                    <a:pt x="80" y="205"/>
                  </a:lnTo>
                  <a:lnTo>
                    <a:pt x="109" y="210"/>
                  </a:lnTo>
                  <a:lnTo>
                    <a:pt x="137" y="211"/>
                  </a:lnTo>
                  <a:lnTo>
                    <a:pt x="164" y="208"/>
                  </a:lnTo>
                  <a:lnTo>
                    <a:pt x="170" y="208"/>
                  </a:lnTo>
                  <a:lnTo>
                    <a:pt x="176" y="206"/>
                  </a:lnTo>
                  <a:lnTo>
                    <a:pt x="180" y="202"/>
                  </a:lnTo>
                  <a:lnTo>
                    <a:pt x="182" y="198"/>
                  </a:lnTo>
                  <a:lnTo>
                    <a:pt x="180" y="196"/>
                  </a:lnTo>
                  <a:lnTo>
                    <a:pt x="176" y="196"/>
                  </a:lnTo>
                  <a:lnTo>
                    <a:pt x="170" y="195"/>
                  </a:lnTo>
                  <a:lnTo>
                    <a:pt x="163" y="195"/>
                  </a:lnTo>
                  <a:lnTo>
                    <a:pt x="154" y="195"/>
                  </a:lnTo>
                  <a:lnTo>
                    <a:pt x="147" y="195"/>
                  </a:lnTo>
                  <a:lnTo>
                    <a:pt x="140" y="195"/>
                  </a:lnTo>
                  <a:lnTo>
                    <a:pt x="135" y="195"/>
                  </a:lnTo>
                  <a:lnTo>
                    <a:pt x="121" y="194"/>
                  </a:lnTo>
                  <a:lnTo>
                    <a:pt x="108" y="193"/>
                  </a:lnTo>
                  <a:lnTo>
                    <a:pt x="93" y="191"/>
                  </a:lnTo>
                  <a:lnTo>
                    <a:pt x="79" y="188"/>
                  </a:lnTo>
                  <a:lnTo>
                    <a:pt x="64" y="185"/>
                  </a:lnTo>
                  <a:lnTo>
                    <a:pt x="50" y="178"/>
                  </a:lnTo>
                  <a:lnTo>
                    <a:pt x="37" y="169"/>
                  </a:lnTo>
                  <a:lnTo>
                    <a:pt x="22" y="155"/>
                  </a:lnTo>
                  <a:lnTo>
                    <a:pt x="19" y="140"/>
                  </a:lnTo>
                  <a:lnTo>
                    <a:pt x="21" y="126"/>
                  </a:lnTo>
                  <a:lnTo>
                    <a:pt x="26" y="111"/>
                  </a:lnTo>
                  <a:lnTo>
                    <a:pt x="35" y="98"/>
                  </a:lnTo>
                  <a:lnTo>
                    <a:pt x="48" y="85"/>
                  </a:lnTo>
                  <a:lnTo>
                    <a:pt x="63" y="73"/>
                  </a:lnTo>
                  <a:lnTo>
                    <a:pt x="79" y="63"/>
                  </a:lnTo>
                  <a:lnTo>
                    <a:pt x="98" y="52"/>
                  </a:lnTo>
                  <a:lnTo>
                    <a:pt x="117" y="43"/>
                  </a:lnTo>
                  <a:lnTo>
                    <a:pt x="137" y="35"/>
                  </a:lnTo>
                  <a:lnTo>
                    <a:pt x="157" y="28"/>
                  </a:lnTo>
                  <a:lnTo>
                    <a:pt x="176" y="21"/>
                  </a:lnTo>
                  <a:lnTo>
                    <a:pt x="196" y="16"/>
                  </a:lnTo>
                  <a:lnTo>
                    <a:pt x="214" y="11"/>
                  </a:lnTo>
                  <a:lnTo>
                    <a:pt x="231" y="8"/>
                  </a:lnTo>
                  <a:lnTo>
                    <a:pt x="246" y="6"/>
                  </a:lnTo>
                  <a:lnTo>
                    <a:pt x="236" y="2"/>
                  </a:lnTo>
                  <a:lnTo>
                    <a:pt x="220" y="0"/>
                  </a:lnTo>
                  <a:lnTo>
                    <a:pt x="201" y="2"/>
                  </a:lnTo>
                  <a:lnTo>
                    <a:pt x="179" y="5"/>
                  </a:lnTo>
                  <a:lnTo>
                    <a:pt x="154" y="10"/>
                  </a:lnTo>
                  <a:lnTo>
                    <a:pt x="131" y="16"/>
                  </a:lnTo>
                  <a:lnTo>
                    <a:pt x="109" y="24"/>
                  </a:lnTo>
                  <a:lnTo>
                    <a:pt x="9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9" name="Freeform 131">
              <a:extLst>
                <a:ext uri="{FF2B5EF4-FFF2-40B4-BE49-F238E27FC236}">
                  <a16:creationId xmlns:a16="http://schemas.microsoft.com/office/drawing/2014/main" id="{BE351027-A1EB-894A-9E56-6DC4C0E52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" y="303"/>
              <a:ext cx="53" cy="82"/>
            </a:xfrm>
            <a:custGeom>
              <a:avLst/>
              <a:gdLst>
                <a:gd name="T0" fmla="*/ 0 w 158"/>
                <a:gd name="T1" fmla="*/ 1 h 164"/>
                <a:gd name="T2" fmla="*/ 0 w 158"/>
                <a:gd name="T3" fmla="*/ 2 h 164"/>
                <a:gd name="T4" fmla="*/ 0 w 158"/>
                <a:gd name="T5" fmla="*/ 2 h 164"/>
                <a:gd name="T6" fmla="*/ 0 w 158"/>
                <a:gd name="T7" fmla="*/ 2 h 164"/>
                <a:gd name="T8" fmla="*/ 0 w 158"/>
                <a:gd name="T9" fmla="*/ 2 h 164"/>
                <a:gd name="T10" fmla="*/ 0 w 158"/>
                <a:gd name="T11" fmla="*/ 2 h 164"/>
                <a:gd name="T12" fmla="*/ 0 w 158"/>
                <a:gd name="T13" fmla="*/ 3 h 164"/>
                <a:gd name="T14" fmla="*/ 0 w 158"/>
                <a:gd name="T15" fmla="*/ 3 h 164"/>
                <a:gd name="T16" fmla="*/ 0 w 158"/>
                <a:gd name="T17" fmla="*/ 3 h 164"/>
                <a:gd name="T18" fmla="*/ 0 w 158"/>
                <a:gd name="T19" fmla="*/ 3 h 164"/>
                <a:gd name="T20" fmla="*/ 0 w 158"/>
                <a:gd name="T21" fmla="*/ 3 h 164"/>
                <a:gd name="T22" fmla="*/ 0 w 158"/>
                <a:gd name="T23" fmla="*/ 3 h 164"/>
                <a:gd name="T24" fmla="*/ 0 w 158"/>
                <a:gd name="T25" fmla="*/ 3 h 164"/>
                <a:gd name="T26" fmla="*/ 0 w 158"/>
                <a:gd name="T27" fmla="*/ 3 h 164"/>
                <a:gd name="T28" fmla="*/ 0 w 158"/>
                <a:gd name="T29" fmla="*/ 3 h 164"/>
                <a:gd name="T30" fmla="*/ 0 w 158"/>
                <a:gd name="T31" fmla="*/ 3 h 164"/>
                <a:gd name="T32" fmla="*/ 0 w 158"/>
                <a:gd name="T33" fmla="*/ 3 h 164"/>
                <a:gd name="T34" fmla="*/ 0 w 158"/>
                <a:gd name="T35" fmla="*/ 3 h 164"/>
                <a:gd name="T36" fmla="*/ 0 w 158"/>
                <a:gd name="T37" fmla="*/ 3 h 164"/>
                <a:gd name="T38" fmla="*/ 0 w 158"/>
                <a:gd name="T39" fmla="*/ 3 h 164"/>
                <a:gd name="T40" fmla="*/ 0 w 158"/>
                <a:gd name="T41" fmla="*/ 2 h 164"/>
                <a:gd name="T42" fmla="*/ 0 w 158"/>
                <a:gd name="T43" fmla="*/ 2 h 164"/>
                <a:gd name="T44" fmla="*/ 0 w 158"/>
                <a:gd name="T45" fmla="*/ 2 h 164"/>
                <a:gd name="T46" fmla="*/ 0 w 158"/>
                <a:gd name="T47" fmla="*/ 2 h 164"/>
                <a:gd name="T48" fmla="*/ 0 w 158"/>
                <a:gd name="T49" fmla="*/ 1 h 164"/>
                <a:gd name="T50" fmla="*/ 0 w 158"/>
                <a:gd name="T51" fmla="*/ 1 h 164"/>
                <a:gd name="T52" fmla="*/ 0 w 158"/>
                <a:gd name="T53" fmla="*/ 1 h 164"/>
                <a:gd name="T54" fmla="*/ 0 w 158"/>
                <a:gd name="T55" fmla="*/ 1 h 164"/>
                <a:gd name="T56" fmla="*/ 0 w 158"/>
                <a:gd name="T57" fmla="*/ 1 h 164"/>
                <a:gd name="T58" fmla="*/ 0 w 158"/>
                <a:gd name="T59" fmla="*/ 1 h 164"/>
                <a:gd name="T60" fmla="*/ 0 w 158"/>
                <a:gd name="T61" fmla="*/ 0 h 164"/>
                <a:gd name="T62" fmla="*/ 0 w 158"/>
                <a:gd name="T63" fmla="*/ 1 h 164"/>
                <a:gd name="T64" fmla="*/ 0 w 158"/>
                <a:gd name="T65" fmla="*/ 1 h 164"/>
                <a:gd name="T66" fmla="*/ 0 w 158"/>
                <a:gd name="T67" fmla="*/ 1 h 164"/>
                <a:gd name="T68" fmla="*/ 0 w 158"/>
                <a:gd name="T69" fmla="*/ 1 h 164"/>
                <a:gd name="T70" fmla="*/ 0 w 158"/>
                <a:gd name="T71" fmla="*/ 1 h 164"/>
                <a:gd name="T72" fmla="*/ 0 w 158"/>
                <a:gd name="T73" fmla="*/ 1 h 164"/>
                <a:gd name="T74" fmla="*/ 0 w 158"/>
                <a:gd name="T75" fmla="*/ 1 h 164"/>
                <a:gd name="T76" fmla="*/ 0 w 158"/>
                <a:gd name="T77" fmla="*/ 1 h 164"/>
                <a:gd name="T78" fmla="*/ 0 w 158"/>
                <a:gd name="T79" fmla="*/ 1 h 164"/>
                <a:gd name="T80" fmla="*/ 0 w 158"/>
                <a:gd name="T81" fmla="*/ 1 h 16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8" h="164">
                  <a:moveTo>
                    <a:pt x="133" y="54"/>
                  </a:moveTo>
                  <a:lnTo>
                    <a:pt x="138" y="72"/>
                  </a:lnTo>
                  <a:lnTo>
                    <a:pt x="135" y="86"/>
                  </a:lnTo>
                  <a:lnTo>
                    <a:pt x="125" y="99"/>
                  </a:lnTo>
                  <a:lnTo>
                    <a:pt x="110" y="110"/>
                  </a:lnTo>
                  <a:lnTo>
                    <a:pt x="93" y="120"/>
                  </a:lnTo>
                  <a:lnTo>
                    <a:pt x="74" y="130"/>
                  </a:lnTo>
                  <a:lnTo>
                    <a:pt x="53" y="140"/>
                  </a:lnTo>
                  <a:lnTo>
                    <a:pt x="36" y="149"/>
                  </a:lnTo>
                  <a:lnTo>
                    <a:pt x="33" y="152"/>
                  </a:lnTo>
                  <a:lnTo>
                    <a:pt x="32" y="154"/>
                  </a:lnTo>
                  <a:lnTo>
                    <a:pt x="32" y="157"/>
                  </a:lnTo>
                  <a:lnTo>
                    <a:pt x="35" y="160"/>
                  </a:lnTo>
                  <a:lnTo>
                    <a:pt x="37" y="163"/>
                  </a:lnTo>
                  <a:lnTo>
                    <a:pt x="42" y="164"/>
                  </a:lnTo>
                  <a:lnTo>
                    <a:pt x="46" y="164"/>
                  </a:lnTo>
                  <a:lnTo>
                    <a:pt x="51" y="163"/>
                  </a:lnTo>
                  <a:lnTo>
                    <a:pt x="72" y="153"/>
                  </a:lnTo>
                  <a:lnTo>
                    <a:pt x="94" y="143"/>
                  </a:lnTo>
                  <a:lnTo>
                    <a:pt x="114" y="132"/>
                  </a:lnTo>
                  <a:lnTo>
                    <a:pt x="133" y="118"/>
                  </a:lnTo>
                  <a:lnTo>
                    <a:pt x="146" y="104"/>
                  </a:lnTo>
                  <a:lnTo>
                    <a:pt x="155" y="87"/>
                  </a:lnTo>
                  <a:lnTo>
                    <a:pt x="158" y="70"/>
                  </a:lnTo>
                  <a:lnTo>
                    <a:pt x="152" y="51"/>
                  </a:lnTo>
                  <a:lnTo>
                    <a:pt x="139" y="37"/>
                  </a:lnTo>
                  <a:lnTo>
                    <a:pt x="122" y="24"/>
                  </a:lnTo>
                  <a:lnTo>
                    <a:pt x="99" y="14"/>
                  </a:lnTo>
                  <a:lnTo>
                    <a:pt x="75" y="7"/>
                  </a:lnTo>
                  <a:lnTo>
                    <a:pt x="51" y="2"/>
                  </a:lnTo>
                  <a:lnTo>
                    <a:pt x="29" y="0"/>
                  </a:lnTo>
                  <a:lnTo>
                    <a:pt x="11" y="1"/>
                  </a:lnTo>
                  <a:lnTo>
                    <a:pt x="0" y="5"/>
                  </a:lnTo>
                  <a:lnTo>
                    <a:pt x="20" y="9"/>
                  </a:lnTo>
                  <a:lnTo>
                    <a:pt x="40" y="12"/>
                  </a:lnTo>
                  <a:lnTo>
                    <a:pt x="59" y="15"/>
                  </a:lnTo>
                  <a:lnTo>
                    <a:pt x="78" y="19"/>
                  </a:lnTo>
                  <a:lnTo>
                    <a:pt x="96" y="24"/>
                  </a:lnTo>
                  <a:lnTo>
                    <a:pt x="112" y="32"/>
                  </a:lnTo>
                  <a:lnTo>
                    <a:pt x="125" y="41"/>
                  </a:lnTo>
                  <a:lnTo>
                    <a:pt x="133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0" name="Freeform 132">
              <a:extLst>
                <a:ext uri="{FF2B5EF4-FFF2-40B4-BE49-F238E27FC236}">
                  <a16:creationId xmlns:a16="http://schemas.microsoft.com/office/drawing/2014/main" id="{F8644A5A-017F-394F-8B35-EE84D2563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6" y="285"/>
              <a:ext cx="134" cy="170"/>
            </a:xfrm>
            <a:custGeom>
              <a:avLst/>
              <a:gdLst>
                <a:gd name="T0" fmla="*/ 0 w 400"/>
                <a:gd name="T1" fmla="*/ 1 h 340"/>
                <a:gd name="T2" fmla="*/ 0 w 400"/>
                <a:gd name="T3" fmla="*/ 2 h 340"/>
                <a:gd name="T4" fmla="*/ 0 w 400"/>
                <a:gd name="T5" fmla="*/ 3 h 340"/>
                <a:gd name="T6" fmla="*/ 0 w 400"/>
                <a:gd name="T7" fmla="*/ 4 h 340"/>
                <a:gd name="T8" fmla="*/ 0 w 400"/>
                <a:gd name="T9" fmla="*/ 4 h 340"/>
                <a:gd name="T10" fmla="*/ 0 w 400"/>
                <a:gd name="T11" fmla="*/ 4 h 340"/>
                <a:gd name="T12" fmla="*/ 0 w 400"/>
                <a:gd name="T13" fmla="*/ 5 h 340"/>
                <a:gd name="T14" fmla="*/ 0 w 400"/>
                <a:gd name="T15" fmla="*/ 5 h 340"/>
                <a:gd name="T16" fmla="*/ 0 w 400"/>
                <a:gd name="T17" fmla="*/ 5 h 340"/>
                <a:gd name="T18" fmla="*/ 0 w 400"/>
                <a:gd name="T19" fmla="*/ 5 h 340"/>
                <a:gd name="T20" fmla="*/ 0 w 400"/>
                <a:gd name="T21" fmla="*/ 5 h 340"/>
                <a:gd name="T22" fmla="*/ 0 w 400"/>
                <a:gd name="T23" fmla="*/ 6 h 340"/>
                <a:gd name="T24" fmla="*/ 0 w 400"/>
                <a:gd name="T25" fmla="*/ 6 h 340"/>
                <a:gd name="T26" fmla="*/ 0 w 400"/>
                <a:gd name="T27" fmla="*/ 6 h 340"/>
                <a:gd name="T28" fmla="*/ 0 w 400"/>
                <a:gd name="T29" fmla="*/ 6 h 340"/>
                <a:gd name="T30" fmla="*/ 0 w 400"/>
                <a:gd name="T31" fmla="*/ 6 h 340"/>
                <a:gd name="T32" fmla="*/ 1 w 400"/>
                <a:gd name="T33" fmla="*/ 6 h 340"/>
                <a:gd name="T34" fmla="*/ 1 w 400"/>
                <a:gd name="T35" fmla="*/ 6 h 340"/>
                <a:gd name="T36" fmla="*/ 1 w 400"/>
                <a:gd name="T37" fmla="*/ 6 h 340"/>
                <a:gd name="T38" fmla="*/ 1 w 400"/>
                <a:gd name="T39" fmla="*/ 5 h 340"/>
                <a:gd name="T40" fmla="*/ 1 w 400"/>
                <a:gd name="T41" fmla="*/ 5 h 340"/>
                <a:gd name="T42" fmla="*/ 0 w 400"/>
                <a:gd name="T43" fmla="*/ 5 h 340"/>
                <a:gd name="T44" fmla="*/ 0 w 400"/>
                <a:gd name="T45" fmla="*/ 5 h 340"/>
                <a:gd name="T46" fmla="*/ 0 w 400"/>
                <a:gd name="T47" fmla="*/ 5 h 340"/>
                <a:gd name="T48" fmla="*/ 0 w 400"/>
                <a:gd name="T49" fmla="*/ 5 h 340"/>
                <a:gd name="T50" fmla="*/ 0 w 400"/>
                <a:gd name="T51" fmla="*/ 5 h 340"/>
                <a:gd name="T52" fmla="*/ 0 w 400"/>
                <a:gd name="T53" fmla="*/ 5 h 340"/>
                <a:gd name="T54" fmla="*/ 0 w 400"/>
                <a:gd name="T55" fmla="*/ 5 h 340"/>
                <a:gd name="T56" fmla="*/ 0 w 400"/>
                <a:gd name="T57" fmla="*/ 5 h 340"/>
                <a:gd name="T58" fmla="*/ 0 w 400"/>
                <a:gd name="T59" fmla="*/ 4 h 340"/>
                <a:gd name="T60" fmla="*/ 0 w 400"/>
                <a:gd name="T61" fmla="*/ 4 h 340"/>
                <a:gd name="T62" fmla="*/ 0 w 400"/>
                <a:gd name="T63" fmla="*/ 3 h 340"/>
                <a:gd name="T64" fmla="*/ 0 w 400"/>
                <a:gd name="T65" fmla="*/ 3 h 340"/>
                <a:gd name="T66" fmla="*/ 0 w 400"/>
                <a:gd name="T67" fmla="*/ 2 h 340"/>
                <a:gd name="T68" fmla="*/ 0 w 400"/>
                <a:gd name="T69" fmla="*/ 2 h 340"/>
                <a:gd name="T70" fmla="*/ 0 w 400"/>
                <a:gd name="T71" fmla="*/ 2 h 340"/>
                <a:gd name="T72" fmla="*/ 0 w 400"/>
                <a:gd name="T73" fmla="*/ 1 h 340"/>
                <a:gd name="T74" fmla="*/ 0 w 400"/>
                <a:gd name="T75" fmla="*/ 1 h 340"/>
                <a:gd name="T76" fmla="*/ 0 w 400"/>
                <a:gd name="T77" fmla="*/ 1 h 340"/>
                <a:gd name="T78" fmla="*/ 0 w 400"/>
                <a:gd name="T79" fmla="*/ 1 h 340"/>
                <a:gd name="T80" fmla="*/ 0 w 400"/>
                <a:gd name="T81" fmla="*/ 0 h 340"/>
                <a:gd name="T82" fmla="*/ 0 w 400"/>
                <a:gd name="T83" fmla="*/ 1 h 340"/>
                <a:gd name="T84" fmla="*/ 0 w 400"/>
                <a:gd name="T85" fmla="*/ 1 h 340"/>
                <a:gd name="T86" fmla="*/ 0 w 400"/>
                <a:gd name="T87" fmla="*/ 1 h 34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0" h="340">
                  <a:moveTo>
                    <a:pt x="156" y="45"/>
                  </a:moveTo>
                  <a:lnTo>
                    <a:pt x="125" y="62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5"/>
                  </a:lnTo>
                  <a:lnTo>
                    <a:pt x="22" y="150"/>
                  </a:lnTo>
                  <a:lnTo>
                    <a:pt x="8" y="176"/>
                  </a:lnTo>
                  <a:lnTo>
                    <a:pt x="0" y="204"/>
                  </a:lnTo>
                  <a:lnTo>
                    <a:pt x="2" y="233"/>
                  </a:lnTo>
                  <a:lnTo>
                    <a:pt x="5" y="240"/>
                  </a:lnTo>
                  <a:lnTo>
                    <a:pt x="9" y="248"/>
                  </a:lnTo>
                  <a:lnTo>
                    <a:pt x="13" y="254"/>
                  </a:lnTo>
                  <a:lnTo>
                    <a:pt x="19" y="261"/>
                  </a:lnTo>
                  <a:lnTo>
                    <a:pt x="26" y="268"/>
                  </a:lnTo>
                  <a:lnTo>
                    <a:pt x="34" y="274"/>
                  </a:lnTo>
                  <a:lnTo>
                    <a:pt x="42" y="279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5"/>
                  </a:lnTo>
                  <a:lnTo>
                    <a:pt x="128" y="310"/>
                  </a:lnTo>
                  <a:lnTo>
                    <a:pt x="149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10" y="326"/>
                  </a:lnTo>
                  <a:lnTo>
                    <a:pt x="231" y="329"/>
                  </a:lnTo>
                  <a:lnTo>
                    <a:pt x="253" y="331"/>
                  </a:lnTo>
                  <a:lnTo>
                    <a:pt x="274" y="334"/>
                  </a:lnTo>
                  <a:lnTo>
                    <a:pt x="295" y="336"/>
                  </a:lnTo>
                  <a:lnTo>
                    <a:pt x="317" y="337"/>
                  </a:lnTo>
                  <a:lnTo>
                    <a:pt x="339" y="338"/>
                  </a:lnTo>
                  <a:lnTo>
                    <a:pt x="359" y="339"/>
                  </a:lnTo>
                  <a:lnTo>
                    <a:pt x="381" y="340"/>
                  </a:lnTo>
                  <a:lnTo>
                    <a:pt x="387" y="340"/>
                  </a:lnTo>
                  <a:lnTo>
                    <a:pt x="393" y="337"/>
                  </a:lnTo>
                  <a:lnTo>
                    <a:pt x="397" y="334"/>
                  </a:lnTo>
                  <a:lnTo>
                    <a:pt x="400" y="328"/>
                  </a:lnTo>
                  <a:lnTo>
                    <a:pt x="400" y="323"/>
                  </a:lnTo>
                  <a:lnTo>
                    <a:pt x="397" y="319"/>
                  </a:lnTo>
                  <a:lnTo>
                    <a:pt x="391" y="316"/>
                  </a:lnTo>
                  <a:lnTo>
                    <a:pt x="385" y="315"/>
                  </a:lnTo>
                  <a:lnTo>
                    <a:pt x="365" y="315"/>
                  </a:lnTo>
                  <a:lnTo>
                    <a:pt x="346" y="315"/>
                  </a:lnTo>
                  <a:lnTo>
                    <a:pt x="326" y="314"/>
                  </a:lnTo>
                  <a:lnTo>
                    <a:pt x="307" y="313"/>
                  </a:lnTo>
                  <a:lnTo>
                    <a:pt x="287" y="312"/>
                  </a:lnTo>
                  <a:lnTo>
                    <a:pt x="266" y="310"/>
                  </a:lnTo>
                  <a:lnTo>
                    <a:pt x="247" y="308"/>
                  </a:lnTo>
                  <a:lnTo>
                    <a:pt x="227" y="306"/>
                  </a:lnTo>
                  <a:lnTo>
                    <a:pt x="208" y="303"/>
                  </a:lnTo>
                  <a:lnTo>
                    <a:pt x="188" y="300"/>
                  </a:lnTo>
                  <a:lnTo>
                    <a:pt x="169" y="295"/>
                  </a:lnTo>
                  <a:lnTo>
                    <a:pt x="150" y="291"/>
                  </a:lnTo>
                  <a:lnTo>
                    <a:pt x="131" y="287"/>
                  </a:lnTo>
                  <a:lnTo>
                    <a:pt x="114" y="281"/>
                  </a:lnTo>
                  <a:lnTo>
                    <a:pt x="95" y="275"/>
                  </a:lnTo>
                  <a:lnTo>
                    <a:pt x="77" y="269"/>
                  </a:lnTo>
                  <a:lnTo>
                    <a:pt x="63" y="261"/>
                  </a:lnTo>
                  <a:lnTo>
                    <a:pt x="51" y="251"/>
                  </a:lnTo>
                  <a:lnTo>
                    <a:pt x="44" y="241"/>
                  </a:lnTo>
                  <a:lnTo>
                    <a:pt x="38" y="228"/>
                  </a:lnTo>
                  <a:lnTo>
                    <a:pt x="38" y="214"/>
                  </a:lnTo>
                  <a:lnTo>
                    <a:pt x="41" y="195"/>
                  </a:lnTo>
                  <a:lnTo>
                    <a:pt x="47" y="177"/>
                  </a:lnTo>
                  <a:lnTo>
                    <a:pt x="53" y="163"/>
                  </a:lnTo>
                  <a:lnTo>
                    <a:pt x="63" y="148"/>
                  </a:lnTo>
                  <a:lnTo>
                    <a:pt x="74" y="135"/>
                  </a:lnTo>
                  <a:lnTo>
                    <a:pt x="85" y="122"/>
                  </a:lnTo>
                  <a:lnTo>
                    <a:pt x="98" y="111"/>
                  </a:lnTo>
                  <a:lnTo>
                    <a:pt x="111" y="100"/>
                  </a:lnTo>
                  <a:lnTo>
                    <a:pt x="125" y="89"/>
                  </a:lnTo>
                  <a:lnTo>
                    <a:pt x="141" y="79"/>
                  </a:lnTo>
                  <a:lnTo>
                    <a:pt x="160" y="68"/>
                  </a:lnTo>
                  <a:lnTo>
                    <a:pt x="179" y="57"/>
                  </a:lnTo>
                  <a:lnTo>
                    <a:pt x="201" y="47"/>
                  </a:lnTo>
                  <a:lnTo>
                    <a:pt x="224" y="37"/>
                  </a:lnTo>
                  <a:lnTo>
                    <a:pt x="249" y="27"/>
                  </a:lnTo>
                  <a:lnTo>
                    <a:pt x="272" y="19"/>
                  </a:lnTo>
                  <a:lnTo>
                    <a:pt x="294" y="12"/>
                  </a:lnTo>
                  <a:lnTo>
                    <a:pt x="314" y="6"/>
                  </a:lnTo>
                  <a:lnTo>
                    <a:pt x="332" y="1"/>
                  </a:lnTo>
                  <a:lnTo>
                    <a:pt x="316" y="0"/>
                  </a:lnTo>
                  <a:lnTo>
                    <a:pt x="295" y="1"/>
                  </a:lnTo>
                  <a:lnTo>
                    <a:pt x="274" y="5"/>
                  </a:lnTo>
                  <a:lnTo>
                    <a:pt x="249" y="10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5"/>
                  </a:lnTo>
                  <a:lnTo>
                    <a:pt x="156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1" name="Freeform 133">
              <a:extLst>
                <a:ext uri="{FF2B5EF4-FFF2-40B4-BE49-F238E27FC236}">
                  <a16:creationId xmlns:a16="http://schemas.microsoft.com/office/drawing/2014/main" id="{C6EC1324-7077-4440-B83C-C489FCCD3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4" y="279"/>
              <a:ext cx="117" cy="114"/>
            </a:xfrm>
            <a:custGeom>
              <a:avLst/>
              <a:gdLst>
                <a:gd name="T0" fmla="*/ 0 w 349"/>
                <a:gd name="T1" fmla="*/ 2 h 227"/>
                <a:gd name="T2" fmla="*/ 0 w 349"/>
                <a:gd name="T3" fmla="*/ 2 h 227"/>
                <a:gd name="T4" fmla="*/ 0 w 349"/>
                <a:gd name="T5" fmla="*/ 2 h 227"/>
                <a:gd name="T6" fmla="*/ 0 w 349"/>
                <a:gd name="T7" fmla="*/ 2 h 227"/>
                <a:gd name="T8" fmla="*/ 0 w 349"/>
                <a:gd name="T9" fmla="*/ 3 h 227"/>
                <a:gd name="T10" fmla="*/ 0 w 349"/>
                <a:gd name="T11" fmla="*/ 3 h 227"/>
                <a:gd name="T12" fmla="*/ 0 w 349"/>
                <a:gd name="T13" fmla="*/ 3 h 227"/>
                <a:gd name="T14" fmla="*/ 0 w 349"/>
                <a:gd name="T15" fmla="*/ 3 h 227"/>
                <a:gd name="T16" fmla="*/ 0 w 349"/>
                <a:gd name="T17" fmla="*/ 3 h 227"/>
                <a:gd name="T18" fmla="*/ 0 w 349"/>
                <a:gd name="T19" fmla="*/ 3 h 227"/>
                <a:gd name="T20" fmla="*/ 0 w 349"/>
                <a:gd name="T21" fmla="*/ 4 h 227"/>
                <a:gd name="T22" fmla="*/ 0 w 349"/>
                <a:gd name="T23" fmla="*/ 4 h 227"/>
                <a:gd name="T24" fmla="*/ 0 w 349"/>
                <a:gd name="T25" fmla="*/ 4 h 227"/>
                <a:gd name="T26" fmla="*/ 0 w 349"/>
                <a:gd name="T27" fmla="*/ 4 h 227"/>
                <a:gd name="T28" fmla="*/ 0 w 349"/>
                <a:gd name="T29" fmla="*/ 4 h 227"/>
                <a:gd name="T30" fmla="*/ 0 w 349"/>
                <a:gd name="T31" fmla="*/ 4 h 227"/>
                <a:gd name="T32" fmla="*/ 0 w 349"/>
                <a:gd name="T33" fmla="*/ 4 h 227"/>
                <a:gd name="T34" fmla="*/ 0 w 349"/>
                <a:gd name="T35" fmla="*/ 4 h 227"/>
                <a:gd name="T36" fmla="*/ 0 w 349"/>
                <a:gd name="T37" fmla="*/ 4 h 227"/>
                <a:gd name="T38" fmla="*/ 0 w 349"/>
                <a:gd name="T39" fmla="*/ 4 h 227"/>
                <a:gd name="T40" fmla="*/ 0 w 349"/>
                <a:gd name="T41" fmla="*/ 4 h 227"/>
                <a:gd name="T42" fmla="*/ 0 w 349"/>
                <a:gd name="T43" fmla="*/ 4 h 227"/>
                <a:gd name="T44" fmla="*/ 0 w 349"/>
                <a:gd name="T45" fmla="*/ 4 h 227"/>
                <a:gd name="T46" fmla="*/ 0 w 349"/>
                <a:gd name="T47" fmla="*/ 3 h 227"/>
                <a:gd name="T48" fmla="*/ 0 w 349"/>
                <a:gd name="T49" fmla="*/ 3 h 227"/>
                <a:gd name="T50" fmla="*/ 0 w 349"/>
                <a:gd name="T51" fmla="*/ 2 h 227"/>
                <a:gd name="T52" fmla="*/ 0 w 349"/>
                <a:gd name="T53" fmla="*/ 2 h 227"/>
                <a:gd name="T54" fmla="*/ 0 w 349"/>
                <a:gd name="T55" fmla="*/ 2 h 227"/>
                <a:gd name="T56" fmla="*/ 0 w 349"/>
                <a:gd name="T57" fmla="*/ 1 h 227"/>
                <a:gd name="T58" fmla="*/ 0 w 349"/>
                <a:gd name="T59" fmla="*/ 1 h 227"/>
                <a:gd name="T60" fmla="*/ 0 w 349"/>
                <a:gd name="T61" fmla="*/ 1 h 227"/>
                <a:gd name="T62" fmla="*/ 0 w 349"/>
                <a:gd name="T63" fmla="*/ 1 h 227"/>
                <a:gd name="T64" fmla="*/ 0 w 349"/>
                <a:gd name="T65" fmla="*/ 1 h 227"/>
                <a:gd name="T66" fmla="*/ 0 w 349"/>
                <a:gd name="T67" fmla="*/ 1 h 227"/>
                <a:gd name="T68" fmla="*/ 0 w 349"/>
                <a:gd name="T69" fmla="*/ 1 h 227"/>
                <a:gd name="T70" fmla="*/ 0 w 349"/>
                <a:gd name="T71" fmla="*/ 1 h 227"/>
                <a:gd name="T72" fmla="*/ 0 w 349"/>
                <a:gd name="T73" fmla="*/ 1 h 227"/>
                <a:gd name="T74" fmla="*/ 0 w 349"/>
                <a:gd name="T75" fmla="*/ 1 h 227"/>
                <a:gd name="T76" fmla="*/ 0 w 349"/>
                <a:gd name="T77" fmla="*/ 1 h 227"/>
                <a:gd name="T78" fmla="*/ 0 w 349"/>
                <a:gd name="T79" fmla="*/ 0 h 227"/>
                <a:gd name="T80" fmla="*/ 0 w 349"/>
                <a:gd name="T81" fmla="*/ 0 h 227"/>
                <a:gd name="T82" fmla="*/ 0 w 349"/>
                <a:gd name="T83" fmla="*/ 0 h 227"/>
                <a:gd name="T84" fmla="*/ 0 w 349"/>
                <a:gd name="T85" fmla="*/ 1 h 227"/>
                <a:gd name="T86" fmla="*/ 0 w 349"/>
                <a:gd name="T87" fmla="*/ 1 h 227"/>
                <a:gd name="T88" fmla="*/ 0 w 349"/>
                <a:gd name="T89" fmla="*/ 1 h 227"/>
                <a:gd name="T90" fmla="*/ 0 w 349"/>
                <a:gd name="T91" fmla="*/ 1 h 227"/>
                <a:gd name="T92" fmla="*/ 0 w 349"/>
                <a:gd name="T93" fmla="*/ 1 h 227"/>
                <a:gd name="T94" fmla="*/ 0 w 349"/>
                <a:gd name="T95" fmla="*/ 1 h 227"/>
                <a:gd name="T96" fmla="*/ 0 w 349"/>
                <a:gd name="T97" fmla="*/ 1 h 227"/>
                <a:gd name="T98" fmla="*/ 0 w 349"/>
                <a:gd name="T99" fmla="*/ 1 h 227"/>
                <a:gd name="T100" fmla="*/ 0 w 349"/>
                <a:gd name="T101" fmla="*/ 1 h 227"/>
                <a:gd name="T102" fmla="*/ 0 w 349"/>
                <a:gd name="T103" fmla="*/ 1 h 227"/>
                <a:gd name="T104" fmla="*/ 0 w 349"/>
                <a:gd name="T105" fmla="*/ 1 h 227"/>
                <a:gd name="T106" fmla="*/ 0 w 349"/>
                <a:gd name="T107" fmla="*/ 1 h 227"/>
                <a:gd name="T108" fmla="*/ 0 w 349"/>
                <a:gd name="T109" fmla="*/ 1 h 227"/>
                <a:gd name="T110" fmla="*/ 0 w 349"/>
                <a:gd name="T111" fmla="*/ 1 h 227"/>
                <a:gd name="T112" fmla="*/ 0 w 349"/>
                <a:gd name="T113" fmla="*/ 1 h 227"/>
                <a:gd name="T114" fmla="*/ 0 w 349"/>
                <a:gd name="T115" fmla="*/ 1 h 227"/>
                <a:gd name="T116" fmla="*/ 0 w 349"/>
                <a:gd name="T117" fmla="*/ 1 h 227"/>
                <a:gd name="T118" fmla="*/ 0 w 349"/>
                <a:gd name="T119" fmla="*/ 1 h 227"/>
                <a:gd name="T120" fmla="*/ 0 w 349"/>
                <a:gd name="T121" fmla="*/ 2 h 2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49" h="227">
                  <a:moveTo>
                    <a:pt x="291" y="70"/>
                  </a:moveTo>
                  <a:lnTo>
                    <a:pt x="307" y="83"/>
                  </a:lnTo>
                  <a:lnTo>
                    <a:pt x="316" y="97"/>
                  </a:lnTo>
                  <a:lnTo>
                    <a:pt x="321" y="113"/>
                  </a:lnTo>
                  <a:lnTo>
                    <a:pt x="321" y="129"/>
                  </a:lnTo>
                  <a:lnTo>
                    <a:pt x="318" y="142"/>
                  </a:lnTo>
                  <a:lnTo>
                    <a:pt x="313" y="154"/>
                  </a:lnTo>
                  <a:lnTo>
                    <a:pt x="302" y="165"/>
                  </a:lnTo>
                  <a:lnTo>
                    <a:pt x="292" y="174"/>
                  </a:lnTo>
                  <a:lnTo>
                    <a:pt x="279" y="185"/>
                  </a:lnTo>
                  <a:lnTo>
                    <a:pt x="266" y="193"/>
                  </a:lnTo>
                  <a:lnTo>
                    <a:pt x="253" y="202"/>
                  </a:lnTo>
                  <a:lnTo>
                    <a:pt x="240" y="212"/>
                  </a:lnTo>
                  <a:lnTo>
                    <a:pt x="237" y="215"/>
                  </a:lnTo>
                  <a:lnTo>
                    <a:pt x="236" y="218"/>
                  </a:lnTo>
                  <a:lnTo>
                    <a:pt x="237" y="221"/>
                  </a:lnTo>
                  <a:lnTo>
                    <a:pt x="240" y="224"/>
                  </a:lnTo>
                  <a:lnTo>
                    <a:pt x="244" y="226"/>
                  </a:lnTo>
                  <a:lnTo>
                    <a:pt x="249" y="227"/>
                  </a:lnTo>
                  <a:lnTo>
                    <a:pt x="254" y="226"/>
                  </a:lnTo>
                  <a:lnTo>
                    <a:pt x="259" y="224"/>
                  </a:lnTo>
                  <a:lnTo>
                    <a:pt x="288" y="211"/>
                  </a:lnTo>
                  <a:lnTo>
                    <a:pt x="311" y="193"/>
                  </a:lnTo>
                  <a:lnTo>
                    <a:pt x="331" y="172"/>
                  </a:lnTo>
                  <a:lnTo>
                    <a:pt x="345" y="151"/>
                  </a:lnTo>
                  <a:lnTo>
                    <a:pt x="349" y="127"/>
                  </a:lnTo>
                  <a:lnTo>
                    <a:pt x="346" y="104"/>
                  </a:lnTo>
                  <a:lnTo>
                    <a:pt x="334" y="83"/>
                  </a:lnTo>
                  <a:lnTo>
                    <a:pt x="311" y="63"/>
                  </a:lnTo>
                  <a:lnTo>
                    <a:pt x="294" y="53"/>
                  </a:lnTo>
                  <a:lnTo>
                    <a:pt x="273" y="44"/>
                  </a:lnTo>
                  <a:lnTo>
                    <a:pt x="250" y="35"/>
                  </a:lnTo>
                  <a:lnTo>
                    <a:pt x="227" y="28"/>
                  </a:lnTo>
                  <a:lnTo>
                    <a:pt x="202" y="22"/>
                  </a:lnTo>
                  <a:lnTo>
                    <a:pt x="176" y="17"/>
                  </a:lnTo>
                  <a:lnTo>
                    <a:pt x="151" y="12"/>
                  </a:lnTo>
                  <a:lnTo>
                    <a:pt x="125" y="7"/>
                  </a:lnTo>
                  <a:lnTo>
                    <a:pt x="102" y="4"/>
                  </a:lnTo>
                  <a:lnTo>
                    <a:pt x="79" y="2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3" y="0"/>
                  </a:lnTo>
                  <a:lnTo>
                    <a:pt x="12" y="1"/>
                  </a:lnTo>
                  <a:lnTo>
                    <a:pt x="5" y="3"/>
                  </a:lnTo>
                  <a:lnTo>
                    <a:pt x="0" y="5"/>
                  </a:lnTo>
                  <a:lnTo>
                    <a:pt x="15" y="7"/>
                  </a:lnTo>
                  <a:lnTo>
                    <a:pt x="31" y="9"/>
                  </a:lnTo>
                  <a:lnTo>
                    <a:pt x="47" y="11"/>
                  </a:lnTo>
                  <a:lnTo>
                    <a:pt x="64" y="13"/>
                  </a:lnTo>
                  <a:lnTo>
                    <a:pt x="83" y="15"/>
                  </a:lnTo>
                  <a:lnTo>
                    <a:pt x="102" y="17"/>
                  </a:lnTo>
                  <a:lnTo>
                    <a:pt x="121" y="20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0" y="31"/>
                  </a:lnTo>
                  <a:lnTo>
                    <a:pt x="201" y="36"/>
                  </a:lnTo>
                  <a:lnTo>
                    <a:pt x="220" y="41"/>
                  </a:lnTo>
                  <a:lnTo>
                    <a:pt x="238" y="48"/>
                  </a:lnTo>
                  <a:lnTo>
                    <a:pt x="257" y="54"/>
                  </a:lnTo>
                  <a:lnTo>
                    <a:pt x="275" y="62"/>
                  </a:lnTo>
                  <a:lnTo>
                    <a:pt x="291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6" name="Freeform 134">
              <a:extLst>
                <a:ext uri="{FF2B5EF4-FFF2-40B4-BE49-F238E27FC236}">
                  <a16:creationId xmlns:a16="http://schemas.microsoft.com/office/drawing/2014/main" id="{EC8CAC83-2A4D-AF47-9DDF-A50A222CC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0" y="340"/>
              <a:ext cx="48" cy="107"/>
            </a:xfrm>
            <a:custGeom>
              <a:avLst/>
              <a:gdLst>
                <a:gd name="T0" fmla="*/ 0 w 143"/>
                <a:gd name="T1" fmla="*/ 2 h 212"/>
                <a:gd name="T2" fmla="*/ 0 w 143"/>
                <a:gd name="T3" fmla="*/ 3 h 212"/>
                <a:gd name="T4" fmla="*/ 0 w 143"/>
                <a:gd name="T5" fmla="*/ 3 h 212"/>
                <a:gd name="T6" fmla="*/ 0 w 143"/>
                <a:gd name="T7" fmla="*/ 3 h 212"/>
                <a:gd name="T8" fmla="*/ 0 w 143"/>
                <a:gd name="T9" fmla="*/ 3 h 212"/>
                <a:gd name="T10" fmla="*/ 0 w 143"/>
                <a:gd name="T11" fmla="*/ 3 h 212"/>
                <a:gd name="T12" fmla="*/ 0 w 143"/>
                <a:gd name="T13" fmla="*/ 4 h 212"/>
                <a:gd name="T14" fmla="*/ 0 w 143"/>
                <a:gd name="T15" fmla="*/ 4 h 212"/>
                <a:gd name="T16" fmla="*/ 0 w 143"/>
                <a:gd name="T17" fmla="*/ 4 h 212"/>
                <a:gd name="T18" fmla="*/ 0 w 143"/>
                <a:gd name="T19" fmla="*/ 4 h 212"/>
                <a:gd name="T20" fmla="*/ 0 w 143"/>
                <a:gd name="T21" fmla="*/ 4 h 212"/>
                <a:gd name="T22" fmla="*/ 0 w 143"/>
                <a:gd name="T23" fmla="*/ 4 h 212"/>
                <a:gd name="T24" fmla="*/ 0 w 143"/>
                <a:gd name="T25" fmla="*/ 4 h 212"/>
                <a:gd name="T26" fmla="*/ 0 w 143"/>
                <a:gd name="T27" fmla="*/ 4 h 212"/>
                <a:gd name="T28" fmla="*/ 0 w 143"/>
                <a:gd name="T29" fmla="*/ 4 h 212"/>
                <a:gd name="T30" fmla="*/ 0 w 143"/>
                <a:gd name="T31" fmla="*/ 3 h 212"/>
                <a:gd name="T32" fmla="*/ 0 w 143"/>
                <a:gd name="T33" fmla="*/ 3 h 212"/>
                <a:gd name="T34" fmla="*/ 0 w 143"/>
                <a:gd name="T35" fmla="*/ 3 h 212"/>
                <a:gd name="T36" fmla="*/ 0 w 143"/>
                <a:gd name="T37" fmla="*/ 3 h 212"/>
                <a:gd name="T38" fmla="*/ 0 w 143"/>
                <a:gd name="T39" fmla="*/ 3 h 212"/>
                <a:gd name="T40" fmla="*/ 0 w 143"/>
                <a:gd name="T41" fmla="*/ 3 h 212"/>
                <a:gd name="T42" fmla="*/ 0 w 143"/>
                <a:gd name="T43" fmla="*/ 3 h 212"/>
                <a:gd name="T44" fmla="*/ 0 w 143"/>
                <a:gd name="T45" fmla="*/ 2 h 212"/>
                <a:gd name="T46" fmla="*/ 0 w 143"/>
                <a:gd name="T47" fmla="*/ 2 h 212"/>
                <a:gd name="T48" fmla="*/ 0 w 143"/>
                <a:gd name="T49" fmla="*/ 2 h 212"/>
                <a:gd name="T50" fmla="*/ 0 w 143"/>
                <a:gd name="T51" fmla="*/ 2 h 212"/>
                <a:gd name="T52" fmla="*/ 0 w 143"/>
                <a:gd name="T53" fmla="*/ 1 h 212"/>
                <a:gd name="T54" fmla="*/ 0 w 143"/>
                <a:gd name="T55" fmla="*/ 1 h 212"/>
                <a:gd name="T56" fmla="*/ 0 w 143"/>
                <a:gd name="T57" fmla="*/ 1 h 212"/>
                <a:gd name="T58" fmla="*/ 0 w 143"/>
                <a:gd name="T59" fmla="*/ 1 h 212"/>
                <a:gd name="T60" fmla="*/ 0 w 143"/>
                <a:gd name="T61" fmla="*/ 1 h 212"/>
                <a:gd name="T62" fmla="*/ 0 w 143"/>
                <a:gd name="T63" fmla="*/ 1 h 212"/>
                <a:gd name="T64" fmla="*/ 0 w 143"/>
                <a:gd name="T65" fmla="*/ 0 h 212"/>
                <a:gd name="T66" fmla="*/ 0 w 143"/>
                <a:gd name="T67" fmla="*/ 1 h 212"/>
                <a:gd name="T68" fmla="*/ 0 w 143"/>
                <a:gd name="T69" fmla="*/ 1 h 212"/>
                <a:gd name="T70" fmla="*/ 0 w 143"/>
                <a:gd name="T71" fmla="*/ 1 h 212"/>
                <a:gd name="T72" fmla="*/ 0 w 143"/>
                <a:gd name="T73" fmla="*/ 1 h 212"/>
                <a:gd name="T74" fmla="*/ 0 w 143"/>
                <a:gd name="T75" fmla="*/ 1 h 212"/>
                <a:gd name="T76" fmla="*/ 0 w 143"/>
                <a:gd name="T77" fmla="*/ 2 h 212"/>
                <a:gd name="T78" fmla="*/ 0 w 143"/>
                <a:gd name="T79" fmla="*/ 2 h 212"/>
                <a:gd name="T80" fmla="*/ 0 w 143"/>
                <a:gd name="T81" fmla="*/ 2 h 2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3" h="212">
                  <a:moveTo>
                    <a:pt x="0" y="115"/>
                  </a:moveTo>
                  <a:lnTo>
                    <a:pt x="0" y="133"/>
                  </a:lnTo>
                  <a:lnTo>
                    <a:pt x="6" y="149"/>
                  </a:lnTo>
                  <a:lnTo>
                    <a:pt x="16" y="165"/>
                  </a:lnTo>
                  <a:lnTo>
                    <a:pt x="31" y="178"/>
                  </a:lnTo>
                  <a:lnTo>
                    <a:pt x="48" y="190"/>
                  </a:lnTo>
                  <a:lnTo>
                    <a:pt x="69" y="200"/>
                  </a:lnTo>
                  <a:lnTo>
                    <a:pt x="92" y="207"/>
                  </a:lnTo>
                  <a:lnTo>
                    <a:pt x="115" y="211"/>
                  </a:lnTo>
                  <a:lnTo>
                    <a:pt x="122" y="212"/>
                  </a:lnTo>
                  <a:lnTo>
                    <a:pt x="130" y="210"/>
                  </a:lnTo>
                  <a:lnTo>
                    <a:pt x="135" y="207"/>
                  </a:lnTo>
                  <a:lnTo>
                    <a:pt x="138" y="203"/>
                  </a:lnTo>
                  <a:lnTo>
                    <a:pt x="138" y="198"/>
                  </a:lnTo>
                  <a:lnTo>
                    <a:pt x="137" y="193"/>
                  </a:lnTo>
                  <a:lnTo>
                    <a:pt x="133" y="189"/>
                  </a:lnTo>
                  <a:lnTo>
                    <a:pt x="125" y="186"/>
                  </a:lnTo>
                  <a:lnTo>
                    <a:pt x="102" y="180"/>
                  </a:lnTo>
                  <a:lnTo>
                    <a:pt x="80" y="172"/>
                  </a:lnTo>
                  <a:lnTo>
                    <a:pt x="63" y="161"/>
                  </a:lnTo>
                  <a:lnTo>
                    <a:pt x="50" y="148"/>
                  </a:lnTo>
                  <a:lnTo>
                    <a:pt x="41" y="133"/>
                  </a:lnTo>
                  <a:lnTo>
                    <a:pt x="37" y="116"/>
                  </a:lnTo>
                  <a:lnTo>
                    <a:pt x="37" y="99"/>
                  </a:lnTo>
                  <a:lnTo>
                    <a:pt x="44" y="80"/>
                  </a:lnTo>
                  <a:lnTo>
                    <a:pt x="54" y="67"/>
                  </a:lnTo>
                  <a:lnTo>
                    <a:pt x="70" y="54"/>
                  </a:lnTo>
                  <a:lnTo>
                    <a:pt x="87" y="41"/>
                  </a:lnTo>
                  <a:lnTo>
                    <a:pt x="106" y="30"/>
                  </a:lnTo>
                  <a:lnTo>
                    <a:pt x="122" y="21"/>
                  </a:lnTo>
                  <a:lnTo>
                    <a:pt x="135" y="11"/>
                  </a:lnTo>
                  <a:lnTo>
                    <a:pt x="143" y="5"/>
                  </a:lnTo>
                  <a:lnTo>
                    <a:pt x="143" y="0"/>
                  </a:lnTo>
                  <a:lnTo>
                    <a:pt x="127" y="4"/>
                  </a:lnTo>
                  <a:lnTo>
                    <a:pt x="106" y="11"/>
                  </a:lnTo>
                  <a:lnTo>
                    <a:pt x="85" y="24"/>
                  </a:lnTo>
                  <a:lnTo>
                    <a:pt x="61" y="38"/>
                  </a:lnTo>
                  <a:lnTo>
                    <a:pt x="40" y="55"/>
                  </a:lnTo>
                  <a:lnTo>
                    <a:pt x="22" y="74"/>
                  </a:lnTo>
                  <a:lnTo>
                    <a:pt x="8" y="95"/>
                  </a:lnTo>
                  <a:lnTo>
                    <a:pt x="0" y="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7" name="Freeform 135">
              <a:extLst>
                <a:ext uri="{FF2B5EF4-FFF2-40B4-BE49-F238E27FC236}">
                  <a16:creationId xmlns:a16="http://schemas.microsoft.com/office/drawing/2014/main" id="{06031132-C2BD-B24C-B4C1-99B2F3F2E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1" y="272"/>
              <a:ext cx="101" cy="139"/>
            </a:xfrm>
            <a:custGeom>
              <a:avLst/>
              <a:gdLst>
                <a:gd name="T0" fmla="*/ 0 w 304"/>
                <a:gd name="T1" fmla="*/ 2 h 278"/>
                <a:gd name="T2" fmla="*/ 0 w 304"/>
                <a:gd name="T3" fmla="*/ 3 h 278"/>
                <a:gd name="T4" fmla="*/ 0 w 304"/>
                <a:gd name="T5" fmla="*/ 3 h 278"/>
                <a:gd name="T6" fmla="*/ 0 w 304"/>
                <a:gd name="T7" fmla="*/ 3 h 278"/>
                <a:gd name="T8" fmla="*/ 0 w 304"/>
                <a:gd name="T9" fmla="*/ 3 h 278"/>
                <a:gd name="T10" fmla="*/ 0 w 304"/>
                <a:gd name="T11" fmla="*/ 4 h 278"/>
                <a:gd name="T12" fmla="*/ 0 w 304"/>
                <a:gd name="T13" fmla="*/ 4 h 278"/>
                <a:gd name="T14" fmla="*/ 0 w 304"/>
                <a:gd name="T15" fmla="*/ 4 h 278"/>
                <a:gd name="T16" fmla="*/ 0 w 304"/>
                <a:gd name="T17" fmla="*/ 4 h 278"/>
                <a:gd name="T18" fmla="*/ 0 w 304"/>
                <a:gd name="T19" fmla="*/ 5 h 278"/>
                <a:gd name="T20" fmla="*/ 0 w 304"/>
                <a:gd name="T21" fmla="*/ 5 h 278"/>
                <a:gd name="T22" fmla="*/ 0 w 304"/>
                <a:gd name="T23" fmla="*/ 5 h 278"/>
                <a:gd name="T24" fmla="*/ 0 w 304"/>
                <a:gd name="T25" fmla="*/ 5 h 278"/>
                <a:gd name="T26" fmla="*/ 0 w 304"/>
                <a:gd name="T27" fmla="*/ 5 h 278"/>
                <a:gd name="T28" fmla="*/ 0 w 304"/>
                <a:gd name="T29" fmla="*/ 5 h 278"/>
                <a:gd name="T30" fmla="*/ 0 w 304"/>
                <a:gd name="T31" fmla="*/ 4 h 278"/>
                <a:gd name="T32" fmla="*/ 0 w 304"/>
                <a:gd name="T33" fmla="*/ 4 h 278"/>
                <a:gd name="T34" fmla="*/ 0 w 304"/>
                <a:gd name="T35" fmla="*/ 4 h 278"/>
                <a:gd name="T36" fmla="*/ 0 w 304"/>
                <a:gd name="T37" fmla="*/ 3 h 278"/>
                <a:gd name="T38" fmla="*/ 0 w 304"/>
                <a:gd name="T39" fmla="*/ 3 h 278"/>
                <a:gd name="T40" fmla="*/ 0 w 304"/>
                <a:gd name="T41" fmla="*/ 2 h 278"/>
                <a:gd name="T42" fmla="*/ 0 w 304"/>
                <a:gd name="T43" fmla="*/ 2 h 278"/>
                <a:gd name="T44" fmla="*/ 0 w 304"/>
                <a:gd name="T45" fmla="*/ 2 h 278"/>
                <a:gd name="T46" fmla="*/ 0 w 304"/>
                <a:gd name="T47" fmla="*/ 1 h 278"/>
                <a:gd name="T48" fmla="*/ 0 w 304"/>
                <a:gd name="T49" fmla="*/ 1 h 278"/>
                <a:gd name="T50" fmla="*/ 0 w 304"/>
                <a:gd name="T51" fmla="*/ 1 h 278"/>
                <a:gd name="T52" fmla="*/ 0 w 304"/>
                <a:gd name="T53" fmla="*/ 1 h 278"/>
                <a:gd name="T54" fmla="*/ 0 w 304"/>
                <a:gd name="T55" fmla="*/ 1 h 278"/>
                <a:gd name="T56" fmla="*/ 0 w 304"/>
                <a:gd name="T57" fmla="*/ 1 h 278"/>
                <a:gd name="T58" fmla="*/ 0 w 304"/>
                <a:gd name="T59" fmla="*/ 0 h 278"/>
                <a:gd name="T60" fmla="*/ 0 w 304"/>
                <a:gd name="T61" fmla="*/ 1 h 278"/>
                <a:gd name="T62" fmla="*/ 0 w 304"/>
                <a:gd name="T63" fmla="*/ 1 h 278"/>
                <a:gd name="T64" fmla="*/ 0 w 304"/>
                <a:gd name="T65" fmla="*/ 1 h 278"/>
                <a:gd name="T66" fmla="*/ 0 w 304"/>
                <a:gd name="T67" fmla="*/ 1 h 278"/>
                <a:gd name="T68" fmla="*/ 0 w 304"/>
                <a:gd name="T69" fmla="*/ 1 h 278"/>
                <a:gd name="T70" fmla="*/ 0 w 304"/>
                <a:gd name="T71" fmla="*/ 1 h 278"/>
                <a:gd name="T72" fmla="*/ 0 w 304"/>
                <a:gd name="T73" fmla="*/ 2 h 278"/>
                <a:gd name="T74" fmla="*/ 0 w 304"/>
                <a:gd name="T75" fmla="*/ 2 h 27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4" h="278">
                  <a:moveTo>
                    <a:pt x="247" y="104"/>
                  </a:moveTo>
                  <a:lnTo>
                    <a:pt x="258" y="111"/>
                  </a:lnTo>
                  <a:lnTo>
                    <a:pt x="265" y="119"/>
                  </a:lnTo>
                  <a:lnTo>
                    <a:pt x="272" y="129"/>
                  </a:lnTo>
                  <a:lnTo>
                    <a:pt x="276" y="138"/>
                  </a:lnTo>
                  <a:lnTo>
                    <a:pt x="279" y="147"/>
                  </a:lnTo>
                  <a:lnTo>
                    <a:pt x="278" y="158"/>
                  </a:lnTo>
                  <a:lnTo>
                    <a:pt x="275" y="168"/>
                  </a:lnTo>
                  <a:lnTo>
                    <a:pt x="268" y="177"/>
                  </a:lnTo>
                  <a:lnTo>
                    <a:pt x="258" y="187"/>
                  </a:lnTo>
                  <a:lnTo>
                    <a:pt x="246" y="197"/>
                  </a:lnTo>
                  <a:lnTo>
                    <a:pt x="233" y="205"/>
                  </a:lnTo>
                  <a:lnTo>
                    <a:pt x="220" y="213"/>
                  </a:lnTo>
                  <a:lnTo>
                    <a:pt x="205" y="220"/>
                  </a:lnTo>
                  <a:lnTo>
                    <a:pt x="191" y="229"/>
                  </a:lnTo>
                  <a:lnTo>
                    <a:pt x="176" y="237"/>
                  </a:lnTo>
                  <a:lnTo>
                    <a:pt x="163" y="246"/>
                  </a:lnTo>
                  <a:lnTo>
                    <a:pt x="159" y="249"/>
                  </a:lnTo>
                  <a:lnTo>
                    <a:pt x="156" y="253"/>
                  </a:lnTo>
                  <a:lnTo>
                    <a:pt x="153" y="258"/>
                  </a:lnTo>
                  <a:lnTo>
                    <a:pt x="150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4"/>
                  </a:lnTo>
                  <a:lnTo>
                    <a:pt x="156" y="277"/>
                  </a:lnTo>
                  <a:lnTo>
                    <a:pt x="162" y="278"/>
                  </a:lnTo>
                  <a:lnTo>
                    <a:pt x="167" y="278"/>
                  </a:lnTo>
                  <a:lnTo>
                    <a:pt x="172" y="277"/>
                  </a:lnTo>
                  <a:lnTo>
                    <a:pt x="176" y="274"/>
                  </a:lnTo>
                  <a:lnTo>
                    <a:pt x="191" y="262"/>
                  </a:lnTo>
                  <a:lnTo>
                    <a:pt x="207" y="251"/>
                  </a:lnTo>
                  <a:lnTo>
                    <a:pt x="223" y="241"/>
                  </a:lnTo>
                  <a:lnTo>
                    <a:pt x="240" y="231"/>
                  </a:lnTo>
                  <a:lnTo>
                    <a:pt x="256" y="220"/>
                  </a:lnTo>
                  <a:lnTo>
                    <a:pt x="272" y="209"/>
                  </a:lnTo>
                  <a:lnTo>
                    <a:pt x="285" y="197"/>
                  </a:lnTo>
                  <a:lnTo>
                    <a:pt x="295" y="183"/>
                  </a:lnTo>
                  <a:lnTo>
                    <a:pt x="303" y="167"/>
                  </a:lnTo>
                  <a:lnTo>
                    <a:pt x="304" y="151"/>
                  </a:lnTo>
                  <a:lnTo>
                    <a:pt x="301" y="136"/>
                  </a:lnTo>
                  <a:lnTo>
                    <a:pt x="294" y="120"/>
                  </a:lnTo>
                  <a:lnTo>
                    <a:pt x="282" y="107"/>
                  </a:lnTo>
                  <a:lnTo>
                    <a:pt x="269" y="94"/>
                  </a:lnTo>
                  <a:lnTo>
                    <a:pt x="252" y="83"/>
                  </a:lnTo>
                  <a:lnTo>
                    <a:pt x="233" y="74"/>
                  </a:lnTo>
                  <a:lnTo>
                    <a:pt x="218" y="68"/>
                  </a:lnTo>
                  <a:lnTo>
                    <a:pt x="202" y="62"/>
                  </a:lnTo>
                  <a:lnTo>
                    <a:pt x="186" y="54"/>
                  </a:lnTo>
                  <a:lnTo>
                    <a:pt x="169" y="48"/>
                  </a:lnTo>
                  <a:lnTo>
                    <a:pt x="151" y="41"/>
                  </a:lnTo>
                  <a:lnTo>
                    <a:pt x="133" y="35"/>
                  </a:lnTo>
                  <a:lnTo>
                    <a:pt x="115" y="28"/>
                  </a:lnTo>
                  <a:lnTo>
                    <a:pt x="98" y="21"/>
                  </a:lnTo>
                  <a:lnTo>
                    <a:pt x="82" y="16"/>
                  </a:lnTo>
                  <a:lnTo>
                    <a:pt x="66" y="11"/>
                  </a:lnTo>
                  <a:lnTo>
                    <a:pt x="50" y="7"/>
                  </a:lnTo>
                  <a:lnTo>
                    <a:pt x="37" y="4"/>
                  </a:lnTo>
                  <a:lnTo>
                    <a:pt x="25" y="1"/>
                  </a:lnTo>
                  <a:lnTo>
                    <a:pt x="15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13" y="7"/>
                  </a:lnTo>
                  <a:lnTo>
                    <a:pt x="28" y="12"/>
                  </a:lnTo>
                  <a:lnTo>
                    <a:pt x="44" y="17"/>
                  </a:lnTo>
                  <a:lnTo>
                    <a:pt x="58" y="23"/>
                  </a:lnTo>
                  <a:lnTo>
                    <a:pt x="74" y="28"/>
                  </a:lnTo>
                  <a:lnTo>
                    <a:pt x="90" y="33"/>
                  </a:lnTo>
                  <a:lnTo>
                    <a:pt x="106" y="39"/>
                  </a:lnTo>
                  <a:lnTo>
                    <a:pt x="122" y="45"/>
                  </a:lnTo>
                  <a:lnTo>
                    <a:pt x="140" y="51"/>
                  </a:lnTo>
                  <a:lnTo>
                    <a:pt x="156" y="58"/>
                  </a:lnTo>
                  <a:lnTo>
                    <a:pt x="172" y="64"/>
                  </a:lnTo>
                  <a:lnTo>
                    <a:pt x="188" y="71"/>
                  </a:lnTo>
                  <a:lnTo>
                    <a:pt x="204" y="79"/>
                  </a:lnTo>
                  <a:lnTo>
                    <a:pt x="218" y="86"/>
                  </a:lnTo>
                  <a:lnTo>
                    <a:pt x="233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88" name="Rectangle 66">
            <a:extLst>
              <a:ext uri="{FF2B5EF4-FFF2-40B4-BE49-F238E27FC236}">
                <a16:creationId xmlns:a16="http://schemas.microsoft.com/office/drawing/2014/main" id="{FBD709F5-577B-5D47-8CCC-53923E118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9328" y="1080861"/>
            <a:ext cx="5635172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cs typeface="+mn-cs"/>
              </a:rPr>
              <a:t> </a:t>
            </a:r>
            <a:r>
              <a:rPr lang="en-US" sz="2800" dirty="0">
                <a:cs typeface="+mn-cs"/>
              </a:rPr>
              <a:t>wireless link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A8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typically used to connect mobile(s) to base station, also used as backbone link 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A8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multiple access protocol coordinates link access 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A8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various transmission rates and distances, frequency bands</a:t>
            </a:r>
            <a:endParaRPr lang="en-US" sz="2000" dirty="0">
              <a:cs typeface="+mn-cs"/>
            </a:endParaRPr>
          </a:p>
        </p:txBody>
      </p:sp>
      <p:sp>
        <p:nvSpPr>
          <p:cNvPr id="289" name="Line 75">
            <a:extLst>
              <a:ext uri="{FF2B5EF4-FFF2-40B4-BE49-F238E27FC236}">
                <a16:creationId xmlns:a16="http://schemas.microsoft.com/office/drawing/2014/main" id="{E03537F9-DF3E-6243-BDEE-EB2475A342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08198" y="3898759"/>
            <a:ext cx="4547160" cy="774841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141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>
            <a:normAutofit/>
          </a:bodyPr>
          <a:lstStyle/>
          <a:p>
            <a:r>
              <a:rPr lang="en-US" dirty="0"/>
              <a:t>Characteristics of selected wireless links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A44EDA04-068E-3B42-A494-5C9068D9A40F}"/>
              </a:ext>
            </a:extLst>
          </p:cNvPr>
          <p:cNvSpPr/>
          <p:nvPr/>
        </p:nvSpPr>
        <p:spPr>
          <a:xfrm>
            <a:off x="2773087" y="1353412"/>
            <a:ext cx="7805489" cy="3730148"/>
          </a:xfrm>
          <a:prstGeom prst="rect">
            <a:avLst/>
          </a:prstGeom>
          <a:gradFill flip="none" rotWithShape="1">
            <a:gsLst>
              <a:gs pos="1000">
                <a:schemeClr val="accent5">
                  <a:lumMod val="20000"/>
                  <a:lumOff val="80000"/>
                </a:schemeClr>
              </a:gs>
              <a:gs pos="100000">
                <a:prstClr val="white"/>
              </a:gs>
            </a:gsLst>
            <a:lin ang="108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98ACCA7C-345E-314E-AB98-39C61AD2934C}"/>
              </a:ext>
            </a:extLst>
          </p:cNvPr>
          <p:cNvSpPr txBox="1"/>
          <p:nvPr/>
        </p:nvSpPr>
        <p:spPr>
          <a:xfrm>
            <a:off x="3200852" y="5119273"/>
            <a:ext cx="809836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Indoor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BB99AD61-03FB-5D4F-A4E4-4B7D9B3621B7}"/>
              </a:ext>
            </a:extLst>
          </p:cNvPr>
          <p:cNvSpPr txBox="1"/>
          <p:nvPr/>
        </p:nvSpPr>
        <p:spPr>
          <a:xfrm>
            <a:off x="5121770" y="5118959"/>
            <a:ext cx="98135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Outdoor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1A1F7179-DCFA-F947-89D9-11B31CD1EC42}"/>
              </a:ext>
            </a:extLst>
          </p:cNvPr>
          <p:cNvSpPr txBox="1"/>
          <p:nvPr/>
        </p:nvSpPr>
        <p:spPr>
          <a:xfrm>
            <a:off x="7150140" y="5118661"/>
            <a:ext cx="1093569" cy="646331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Midrange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outdoor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24182A1C-7EC9-3942-A026-387D2706F572}"/>
              </a:ext>
            </a:extLst>
          </p:cNvPr>
          <p:cNvSpPr txBox="1"/>
          <p:nvPr/>
        </p:nvSpPr>
        <p:spPr>
          <a:xfrm>
            <a:off x="9005314" y="5118343"/>
            <a:ext cx="1225015" cy="646331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Long range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outdoor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CBC5DE18-98B0-5F4F-9D16-D6207F682E21}"/>
              </a:ext>
            </a:extLst>
          </p:cNvPr>
          <p:cNvSpPr txBox="1"/>
          <p:nvPr/>
        </p:nvSpPr>
        <p:spPr>
          <a:xfrm>
            <a:off x="3155486" y="5700942"/>
            <a:ext cx="907621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10-30m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6F063B18-CAD6-C243-B2C4-9602DCADB40C}"/>
              </a:ext>
            </a:extLst>
          </p:cNvPr>
          <p:cNvSpPr txBox="1"/>
          <p:nvPr/>
        </p:nvSpPr>
        <p:spPr>
          <a:xfrm>
            <a:off x="5095454" y="5678478"/>
            <a:ext cx="1024640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50-200m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B4346EBB-CDE2-9F48-876C-4AD996BD671D}"/>
              </a:ext>
            </a:extLst>
          </p:cNvPr>
          <p:cNvSpPr txBox="1"/>
          <p:nvPr/>
        </p:nvSpPr>
        <p:spPr>
          <a:xfrm>
            <a:off x="7102508" y="5700266"/>
            <a:ext cx="1212191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200m-4Km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E2935B9E-0175-8144-8BB5-BF49B201D9B5}"/>
              </a:ext>
            </a:extLst>
          </p:cNvPr>
          <p:cNvSpPr txBox="1"/>
          <p:nvPr/>
        </p:nvSpPr>
        <p:spPr>
          <a:xfrm>
            <a:off x="9028727" y="5700266"/>
            <a:ext cx="1215396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4Km-15Km</a:t>
            </a:r>
          </a:p>
        </p:txBody>
      </p: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2DC986FD-135A-9A4C-8BA9-9755178FE60C}"/>
              </a:ext>
            </a:extLst>
          </p:cNvPr>
          <p:cNvCxnSpPr/>
          <p:nvPr/>
        </p:nvCxnSpPr>
        <p:spPr>
          <a:xfrm flipV="1">
            <a:off x="2830067" y="5103388"/>
            <a:ext cx="8053833" cy="389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5A471DF8-36B6-1E40-82BF-B2215B7C2F3D}"/>
              </a:ext>
            </a:extLst>
          </p:cNvPr>
          <p:cNvSpPr txBox="1"/>
          <p:nvPr/>
        </p:nvSpPr>
        <p:spPr>
          <a:xfrm>
            <a:off x="1268349" y="4745282"/>
            <a:ext cx="885178" cy="646331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2 Mbps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A41B8E29-A400-AA4E-9C9E-612B59F4006E}"/>
              </a:ext>
            </a:extLst>
          </p:cNvPr>
          <p:cNvSpPr/>
          <p:nvPr/>
        </p:nvSpPr>
        <p:spPr>
          <a:xfrm>
            <a:off x="2840676" y="3588594"/>
            <a:ext cx="4845968" cy="489381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190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4E0EB526-4A23-104C-8223-95B8B18C3897}"/>
              </a:ext>
            </a:extLst>
          </p:cNvPr>
          <p:cNvSpPr/>
          <p:nvPr/>
        </p:nvSpPr>
        <p:spPr>
          <a:xfrm>
            <a:off x="2840679" y="3683322"/>
            <a:ext cx="7045618" cy="299515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190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B1A470C-3991-464B-BD3F-2A8B25EEB300}"/>
              </a:ext>
            </a:extLst>
          </p:cNvPr>
          <p:cNvSpPr txBox="1"/>
          <p:nvPr/>
        </p:nvSpPr>
        <p:spPr>
          <a:xfrm>
            <a:off x="8729724" y="3654195"/>
            <a:ext cx="891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4G LTE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045005FD-AE61-C148-853F-1121FC487B80}"/>
              </a:ext>
            </a:extLst>
          </p:cNvPr>
          <p:cNvGrpSpPr/>
          <p:nvPr/>
        </p:nvGrpSpPr>
        <p:grpSpPr>
          <a:xfrm>
            <a:off x="2826866" y="2958920"/>
            <a:ext cx="2502239" cy="400111"/>
            <a:chOff x="1532480" y="2933848"/>
            <a:chExt cx="1331008" cy="327410"/>
          </a:xfrm>
        </p:grpSpPr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E0DA3370-7464-214B-AEC0-D9EE25AF9A84}"/>
                </a:ext>
              </a:extLst>
            </p:cNvPr>
            <p:cNvSpPr/>
            <p:nvPr/>
          </p:nvSpPr>
          <p:spPr>
            <a:xfrm>
              <a:off x="1532480" y="2966630"/>
              <a:ext cx="1331008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3506552A-C5C5-EF4A-9FC1-573002207B95}"/>
                </a:ext>
              </a:extLst>
            </p:cNvPr>
            <p:cNvSpPr txBox="1"/>
            <p:nvPr/>
          </p:nvSpPr>
          <p:spPr>
            <a:xfrm>
              <a:off x="1770300" y="2933848"/>
              <a:ext cx="601310" cy="327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802.11ac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9F3A583D-15EC-CC46-9395-28FB26694B7D}"/>
              </a:ext>
            </a:extLst>
          </p:cNvPr>
          <p:cNvGrpSpPr/>
          <p:nvPr/>
        </p:nvGrpSpPr>
        <p:grpSpPr>
          <a:xfrm>
            <a:off x="2826866" y="3430306"/>
            <a:ext cx="2502239" cy="400110"/>
            <a:chOff x="1532480" y="2929994"/>
            <a:chExt cx="1331008" cy="355992"/>
          </a:xfrm>
        </p:grpSpPr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C30C697A-81DA-714A-80C1-76DBE9F6574A}"/>
                </a:ext>
              </a:extLst>
            </p:cNvPr>
            <p:cNvSpPr/>
            <p:nvPr/>
          </p:nvSpPr>
          <p:spPr>
            <a:xfrm>
              <a:off x="1532480" y="2966630"/>
              <a:ext cx="1331008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0D6EE909-8090-4E49-9B40-3B01E9548D2A}"/>
                </a:ext>
              </a:extLst>
            </p:cNvPr>
            <p:cNvSpPr txBox="1"/>
            <p:nvPr/>
          </p:nvSpPr>
          <p:spPr>
            <a:xfrm>
              <a:off x="1876434" y="2929994"/>
              <a:ext cx="549297" cy="355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802.11n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A1331FDB-AEA0-774C-A9EA-C8676B647602}"/>
              </a:ext>
            </a:extLst>
          </p:cNvPr>
          <p:cNvGrpSpPr/>
          <p:nvPr/>
        </p:nvGrpSpPr>
        <p:grpSpPr>
          <a:xfrm>
            <a:off x="2827930" y="4080433"/>
            <a:ext cx="1569608" cy="400110"/>
            <a:chOff x="1532480" y="2918323"/>
            <a:chExt cx="1331008" cy="355992"/>
          </a:xfrm>
        </p:grpSpPr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AB46FA29-20DF-B145-9493-92268F1348B5}"/>
                </a:ext>
              </a:extLst>
            </p:cNvPr>
            <p:cNvSpPr/>
            <p:nvPr/>
          </p:nvSpPr>
          <p:spPr>
            <a:xfrm>
              <a:off x="1532480" y="2966630"/>
              <a:ext cx="1331008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16BD9F7B-2651-5C40-ADDB-ACDE4C51962D}"/>
                </a:ext>
              </a:extLst>
            </p:cNvPr>
            <p:cNvSpPr txBox="1"/>
            <p:nvPr/>
          </p:nvSpPr>
          <p:spPr>
            <a:xfrm>
              <a:off x="1649067" y="2918323"/>
              <a:ext cx="863444" cy="355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802.11g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AE3D5A25-69CC-0D4D-86CC-185860DE69A3}"/>
              </a:ext>
            </a:extLst>
          </p:cNvPr>
          <p:cNvGrpSpPr/>
          <p:nvPr/>
        </p:nvGrpSpPr>
        <p:grpSpPr>
          <a:xfrm>
            <a:off x="2827932" y="4377291"/>
            <a:ext cx="1578709" cy="400110"/>
            <a:chOff x="1532480" y="2921428"/>
            <a:chExt cx="917147" cy="355992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851DAA26-CF3C-1242-8190-ADD7935C740C}"/>
                </a:ext>
              </a:extLst>
            </p:cNvPr>
            <p:cNvSpPr/>
            <p:nvPr/>
          </p:nvSpPr>
          <p:spPr>
            <a:xfrm>
              <a:off x="1532480" y="2966630"/>
              <a:ext cx="917147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A218A2AF-BA6A-4E4F-8D3C-672FC63DF84C}"/>
                </a:ext>
              </a:extLst>
            </p:cNvPr>
            <p:cNvSpPr txBox="1"/>
            <p:nvPr/>
          </p:nvSpPr>
          <p:spPr>
            <a:xfrm>
              <a:off x="1614325" y="2921428"/>
              <a:ext cx="599918" cy="355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802.11b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37" name="TextBox 336">
            <a:extLst>
              <a:ext uri="{FF2B5EF4-FFF2-40B4-BE49-F238E27FC236}">
                <a16:creationId xmlns:a16="http://schemas.microsoft.com/office/drawing/2014/main" id="{0F402A10-6FD0-9B4F-86F7-F806A641DFED}"/>
              </a:ext>
            </a:extLst>
          </p:cNvPr>
          <p:cNvSpPr txBox="1"/>
          <p:nvPr/>
        </p:nvSpPr>
        <p:spPr>
          <a:xfrm>
            <a:off x="1303853" y="2947357"/>
            <a:ext cx="1008609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3.5 Gbps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E976E4C8-80B6-C24A-8A1A-03271253CE6C}"/>
              </a:ext>
            </a:extLst>
          </p:cNvPr>
          <p:cNvSpPr txBox="1"/>
          <p:nvPr/>
        </p:nvSpPr>
        <p:spPr>
          <a:xfrm>
            <a:off x="1291168" y="3433503"/>
            <a:ext cx="1119217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600 Mbps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94385C9E-ED62-4D48-8D01-B6C7481DAF80}"/>
              </a:ext>
            </a:extLst>
          </p:cNvPr>
          <p:cNvSpPr txBox="1"/>
          <p:nvPr/>
        </p:nvSpPr>
        <p:spPr>
          <a:xfrm>
            <a:off x="1265819" y="4077973"/>
            <a:ext cx="100219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54 Mbps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F4E39943-F576-C041-8A66-0E93476330F1}"/>
              </a:ext>
            </a:extLst>
          </p:cNvPr>
          <p:cNvSpPr txBox="1"/>
          <p:nvPr/>
        </p:nvSpPr>
        <p:spPr>
          <a:xfrm>
            <a:off x="1265819" y="4380813"/>
            <a:ext cx="100219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11 Mbps</a:t>
            </a:r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7F24FD35-187D-1D46-AC2A-2A1CA8FCACEB}"/>
              </a:ext>
            </a:extLst>
          </p:cNvPr>
          <p:cNvGrpSpPr/>
          <p:nvPr/>
        </p:nvGrpSpPr>
        <p:grpSpPr>
          <a:xfrm>
            <a:off x="2816146" y="4727041"/>
            <a:ext cx="1231538" cy="400110"/>
            <a:chOff x="1521586" y="2918342"/>
            <a:chExt cx="1138679" cy="355992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AF3C8963-1507-954C-B253-1DB41D77D268}"/>
                </a:ext>
              </a:extLst>
            </p:cNvPr>
            <p:cNvSpPr/>
            <p:nvPr/>
          </p:nvSpPr>
          <p:spPr>
            <a:xfrm>
              <a:off x="1532480" y="2966630"/>
              <a:ext cx="1127785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7ECE36E8-A989-4A4A-A0BB-FEF4B0CE313E}"/>
                </a:ext>
              </a:extLst>
            </p:cNvPr>
            <p:cNvSpPr txBox="1"/>
            <p:nvPr/>
          </p:nvSpPr>
          <p:spPr>
            <a:xfrm>
              <a:off x="1521586" y="2918342"/>
              <a:ext cx="1131169" cy="355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Bluetooth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6760BB77-C23E-ED44-91B8-05A2342BE33C}"/>
              </a:ext>
            </a:extLst>
          </p:cNvPr>
          <p:cNvGrpSpPr/>
          <p:nvPr/>
        </p:nvGrpSpPr>
        <p:grpSpPr>
          <a:xfrm>
            <a:off x="2840692" y="1990874"/>
            <a:ext cx="2488414" cy="400110"/>
            <a:chOff x="1532480" y="2933848"/>
            <a:chExt cx="1331008" cy="344437"/>
          </a:xfrm>
        </p:grpSpPr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ADFD30A0-5943-CE43-B324-8106D6695244}"/>
                </a:ext>
              </a:extLst>
            </p:cNvPr>
            <p:cNvSpPr/>
            <p:nvPr/>
          </p:nvSpPr>
          <p:spPr>
            <a:xfrm>
              <a:off x="1532480" y="2966630"/>
              <a:ext cx="1331008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79B3F892-6627-9640-B085-BE9EE6603AD8}"/>
                </a:ext>
              </a:extLst>
            </p:cNvPr>
            <p:cNvSpPr txBox="1"/>
            <p:nvPr/>
          </p:nvSpPr>
          <p:spPr>
            <a:xfrm>
              <a:off x="1839189" y="2933848"/>
              <a:ext cx="605508" cy="344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802.11ax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47" name="TextBox 346">
            <a:extLst>
              <a:ext uri="{FF2B5EF4-FFF2-40B4-BE49-F238E27FC236}">
                <a16:creationId xmlns:a16="http://schemas.microsoft.com/office/drawing/2014/main" id="{33E0151E-8CE8-2A41-8B51-C9664BC622E3}"/>
              </a:ext>
            </a:extLst>
          </p:cNvPr>
          <p:cNvSpPr txBox="1"/>
          <p:nvPr/>
        </p:nvSpPr>
        <p:spPr>
          <a:xfrm>
            <a:off x="1317677" y="1990877"/>
            <a:ext cx="950901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14 Gbps</a:t>
            </a:r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768B9DED-7771-2345-AC0E-BA3248DE4DA0}"/>
              </a:ext>
            </a:extLst>
          </p:cNvPr>
          <p:cNvSpPr/>
          <p:nvPr/>
        </p:nvSpPr>
        <p:spPr>
          <a:xfrm>
            <a:off x="2840678" y="2348407"/>
            <a:ext cx="7045612" cy="280587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190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D739FFD6-58B0-544B-90D6-1F321AE925E0}"/>
              </a:ext>
            </a:extLst>
          </p:cNvPr>
          <p:cNvSpPr txBox="1"/>
          <p:nvPr/>
        </p:nvSpPr>
        <p:spPr>
          <a:xfrm>
            <a:off x="6658504" y="2297321"/>
            <a:ext cx="476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5G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58265561-FD3C-2248-9DD2-282AE799A38D}"/>
              </a:ext>
            </a:extLst>
          </p:cNvPr>
          <p:cNvSpPr txBox="1"/>
          <p:nvPr/>
        </p:nvSpPr>
        <p:spPr>
          <a:xfrm>
            <a:off x="1311995" y="2301465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10 Gbps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848EB939-C446-B14F-956B-444135D753F7}"/>
              </a:ext>
            </a:extLst>
          </p:cNvPr>
          <p:cNvSpPr txBox="1"/>
          <p:nvPr/>
        </p:nvSpPr>
        <p:spPr>
          <a:xfrm>
            <a:off x="6112771" y="3162137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802.11 af,ah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18B62895-3CCA-A64D-82D9-14F8140CC733}"/>
              </a:ext>
            </a:extLst>
          </p:cNvPr>
          <p:cNvCxnSpPr/>
          <p:nvPr/>
        </p:nvCxnSpPr>
        <p:spPr>
          <a:xfrm flipH="1">
            <a:off x="6745831" y="3458924"/>
            <a:ext cx="2" cy="180642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B395DFEF-C276-7E49-A8E3-052287931078}"/>
              </a:ext>
            </a:extLst>
          </p:cNvPr>
          <p:cNvCxnSpPr/>
          <p:nvPr/>
        </p:nvCxnSpPr>
        <p:spPr>
          <a:xfrm flipV="1">
            <a:off x="2822750" y="1878388"/>
            <a:ext cx="0" cy="3230556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93189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5" name="Oval 5">
            <a:extLst>
              <a:ext uri="{FF2B5EF4-FFF2-40B4-BE49-F238E27FC236}">
                <a16:creationId xmlns:a16="http://schemas.microsoft.com/office/drawing/2014/main" id="{6FD887B1-36B7-C042-AF16-EC543F193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6" name="Oval 11">
            <a:extLst>
              <a:ext uri="{FF2B5EF4-FFF2-40B4-BE49-F238E27FC236}">
                <a16:creationId xmlns:a16="http://schemas.microsoft.com/office/drawing/2014/main" id="{E4A6400A-EFEA-6943-B38A-9D6A4B5A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7" name="Line 22">
            <a:extLst>
              <a:ext uri="{FF2B5EF4-FFF2-40B4-BE49-F238E27FC236}">
                <a16:creationId xmlns:a16="http://schemas.microsoft.com/office/drawing/2014/main" id="{7B958348-F69B-0945-B7D1-5D0DD9A35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23">
            <a:extLst>
              <a:ext uri="{FF2B5EF4-FFF2-40B4-BE49-F238E27FC236}">
                <a16:creationId xmlns:a16="http://schemas.microsoft.com/office/drawing/2014/main" id="{6DC7CEC3-9E37-6C43-B01A-57E7BFF1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9" name="Oval 38">
            <a:extLst>
              <a:ext uri="{FF2B5EF4-FFF2-40B4-BE49-F238E27FC236}">
                <a16:creationId xmlns:a16="http://schemas.microsoft.com/office/drawing/2014/main" id="{D2BE75E6-7844-934E-960A-D867D9A2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0" name="Line 59">
            <a:extLst>
              <a:ext uri="{FF2B5EF4-FFF2-40B4-BE49-F238E27FC236}">
                <a16:creationId xmlns:a16="http://schemas.microsoft.com/office/drawing/2014/main" id="{09A1ED68-4C61-C547-B087-02636BAF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DCF89B4B-F2C0-9B46-A017-74044CA88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Line 61">
            <a:extLst>
              <a:ext uri="{FF2B5EF4-FFF2-40B4-BE49-F238E27FC236}">
                <a16:creationId xmlns:a16="http://schemas.microsoft.com/office/drawing/2014/main" id="{CB846523-0AE5-B44E-9CD4-A5780699D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Line 62">
            <a:extLst>
              <a:ext uri="{FF2B5EF4-FFF2-40B4-BE49-F238E27FC236}">
                <a16:creationId xmlns:a16="http://schemas.microsoft.com/office/drawing/2014/main" id="{3D8D61FF-B178-A042-9F75-800F5BC23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Line 64">
            <a:extLst>
              <a:ext uri="{FF2B5EF4-FFF2-40B4-BE49-F238E27FC236}">
                <a16:creationId xmlns:a16="http://schemas.microsoft.com/office/drawing/2014/main" id="{0E054FAC-6E60-6F42-9532-E4FBA10A8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35" name="Group 356">
            <a:extLst>
              <a:ext uri="{FF2B5EF4-FFF2-40B4-BE49-F238E27FC236}">
                <a16:creationId xmlns:a16="http://schemas.microsoft.com/office/drawing/2014/main" id="{33648B09-CC71-7244-88FB-21FDB43B1417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136" name="Picture 354" descr="laptop_stylized_small">
              <a:extLst>
                <a:ext uri="{FF2B5EF4-FFF2-40B4-BE49-F238E27FC236}">
                  <a16:creationId xmlns:a16="http://schemas.microsoft.com/office/drawing/2014/main" id="{916388DC-DFC7-6644-A58A-7E3CE3A4F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355" descr="antenna_stylized">
              <a:extLst>
                <a:ext uri="{FF2B5EF4-FFF2-40B4-BE49-F238E27FC236}">
                  <a16:creationId xmlns:a16="http://schemas.microsoft.com/office/drawing/2014/main" id="{37884014-95FD-4041-8DD3-B67813446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8" name="Group 361">
            <a:extLst>
              <a:ext uri="{FF2B5EF4-FFF2-40B4-BE49-F238E27FC236}">
                <a16:creationId xmlns:a16="http://schemas.microsoft.com/office/drawing/2014/main" id="{F0D83CBC-A45C-DB46-B426-BC3CB27E561A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139" name="Picture 358" descr="access_point_stylized_small">
              <a:extLst>
                <a:ext uri="{FF2B5EF4-FFF2-40B4-BE49-F238E27FC236}">
                  <a16:creationId xmlns:a16="http://schemas.microsoft.com/office/drawing/2014/main" id="{5FE77BF3-1EFB-E041-BAC1-94C95522F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360" descr="antenna_radiation_stylized">
              <a:extLst>
                <a:ext uri="{FF2B5EF4-FFF2-40B4-BE49-F238E27FC236}">
                  <a16:creationId xmlns:a16="http://schemas.microsoft.com/office/drawing/2014/main" id="{ED27BB04-ED6E-0D4B-8FE8-C96C4F7B9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1" name="Group 1">
            <a:extLst>
              <a:ext uri="{FF2B5EF4-FFF2-40B4-BE49-F238E27FC236}">
                <a16:creationId xmlns:a16="http://schemas.microsoft.com/office/drawing/2014/main" id="{F8EB07E3-DFC0-A445-A33D-75C2AD0A9EF8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142" name="Group 398">
              <a:extLst>
                <a:ext uri="{FF2B5EF4-FFF2-40B4-BE49-F238E27FC236}">
                  <a16:creationId xmlns:a16="http://schemas.microsoft.com/office/drawing/2014/main" id="{B220ABB4-ABAB-CE46-BE7A-ED482AEAA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44" name="Line 270">
                <a:extLst>
                  <a:ext uri="{FF2B5EF4-FFF2-40B4-BE49-F238E27FC236}">
                    <a16:creationId xmlns:a16="http://schemas.microsoft.com/office/drawing/2014/main" id="{EB3D1AFB-9917-EB40-AEBE-C975E63F2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" name="Line 271">
                <a:extLst>
                  <a:ext uri="{FF2B5EF4-FFF2-40B4-BE49-F238E27FC236}">
                    <a16:creationId xmlns:a16="http://schemas.microsoft.com/office/drawing/2014/main" id="{E08FC51C-048E-3E4D-9A0F-1FD8F96EB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F60BFC20-FF60-2749-A1D5-607289DB4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7" name="Line 273">
                <a:extLst>
                  <a:ext uri="{FF2B5EF4-FFF2-40B4-BE49-F238E27FC236}">
                    <a16:creationId xmlns:a16="http://schemas.microsoft.com/office/drawing/2014/main" id="{512627BE-7F4B-E642-8B83-2CFC68BC4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4E8A0C01-D6A7-1F42-A4A2-1DC6B281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Line 275">
                <a:extLst>
                  <a:ext uri="{FF2B5EF4-FFF2-40B4-BE49-F238E27FC236}">
                    <a16:creationId xmlns:a16="http://schemas.microsoft.com/office/drawing/2014/main" id="{7438FAEA-A6F2-A246-8105-F54EDDC70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E69B15B3-9399-E041-878F-938173CDF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1" name="Line 277">
                <a:extLst>
                  <a:ext uri="{FF2B5EF4-FFF2-40B4-BE49-F238E27FC236}">
                    <a16:creationId xmlns:a16="http://schemas.microsoft.com/office/drawing/2014/main" id="{1E4874DA-7ED7-874D-B991-AABE14689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2" name="Line 278">
                <a:extLst>
                  <a:ext uri="{FF2B5EF4-FFF2-40B4-BE49-F238E27FC236}">
                    <a16:creationId xmlns:a16="http://schemas.microsoft.com/office/drawing/2014/main" id="{6D14A8CC-9625-344D-A6EB-3F17469C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Line 279">
                <a:extLst>
                  <a:ext uri="{FF2B5EF4-FFF2-40B4-BE49-F238E27FC236}">
                    <a16:creationId xmlns:a16="http://schemas.microsoft.com/office/drawing/2014/main" id="{F87A61CD-1278-5C40-A7DA-1D6151D5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" name="Line 280">
                <a:extLst>
                  <a:ext uri="{FF2B5EF4-FFF2-40B4-BE49-F238E27FC236}">
                    <a16:creationId xmlns:a16="http://schemas.microsoft.com/office/drawing/2014/main" id="{C0E5602D-DC2C-1843-8D4A-58D3A1ED1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5" name="Line 281">
                <a:extLst>
                  <a:ext uri="{FF2B5EF4-FFF2-40B4-BE49-F238E27FC236}">
                    <a16:creationId xmlns:a16="http://schemas.microsoft.com/office/drawing/2014/main" id="{DD5E8B9D-A9BC-9746-BBCA-405945A54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6" name="Line 282">
                <a:extLst>
                  <a:ext uri="{FF2B5EF4-FFF2-40B4-BE49-F238E27FC236}">
                    <a16:creationId xmlns:a16="http://schemas.microsoft.com/office/drawing/2014/main" id="{19AF81E9-349A-9344-8D71-5F08AE6BF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7" name="Line 283">
                <a:extLst>
                  <a:ext uri="{FF2B5EF4-FFF2-40B4-BE49-F238E27FC236}">
                    <a16:creationId xmlns:a16="http://schemas.microsoft.com/office/drawing/2014/main" id="{84FD3D45-465C-2A4D-8826-8073E7679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8" name="Line 284">
                <a:extLst>
                  <a:ext uri="{FF2B5EF4-FFF2-40B4-BE49-F238E27FC236}">
                    <a16:creationId xmlns:a16="http://schemas.microsoft.com/office/drawing/2014/main" id="{236149EB-A521-C54B-978B-B2F3D2A80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43" name="Picture 399" descr="cell_tower_radiation copy">
              <a:extLst>
                <a:ext uri="{FF2B5EF4-FFF2-40B4-BE49-F238E27FC236}">
                  <a16:creationId xmlns:a16="http://schemas.microsoft.com/office/drawing/2014/main" id="{15477466-B0BB-D045-8469-CE320C8C1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403">
            <a:extLst>
              <a:ext uri="{FF2B5EF4-FFF2-40B4-BE49-F238E27FC236}">
                <a16:creationId xmlns:a16="http://schemas.microsoft.com/office/drawing/2014/main" id="{7E28037A-7EFC-0B46-95B9-4678DDAA8EC2}"/>
              </a:ext>
            </a:extLst>
          </p:cNvPr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160" name="Picture 364" descr="iphone_stylized_small">
              <a:extLst>
                <a:ext uri="{FF2B5EF4-FFF2-40B4-BE49-F238E27FC236}">
                  <a16:creationId xmlns:a16="http://schemas.microsoft.com/office/drawing/2014/main" id="{C84FCFF4-A725-4549-A2E6-AB7B6D196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Picture 402" descr="antenna_radiation_stylized">
              <a:extLst>
                <a:ext uri="{FF2B5EF4-FFF2-40B4-BE49-F238E27FC236}">
                  <a16:creationId xmlns:a16="http://schemas.microsoft.com/office/drawing/2014/main" id="{E54086FD-B992-B84A-9956-901A6D564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2" name="Group 100">
            <a:extLst>
              <a:ext uri="{FF2B5EF4-FFF2-40B4-BE49-F238E27FC236}">
                <a16:creationId xmlns:a16="http://schemas.microsoft.com/office/drawing/2014/main" id="{E7C998EB-2394-544D-80BB-533A98F699A4}"/>
              </a:ext>
            </a:extLst>
          </p:cNvPr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163" name="Group 398">
              <a:extLst>
                <a:ext uri="{FF2B5EF4-FFF2-40B4-BE49-F238E27FC236}">
                  <a16:creationId xmlns:a16="http://schemas.microsoft.com/office/drawing/2014/main" id="{4BA56D45-414C-BE4C-9A22-F243E7D16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65" name="Line 270">
                <a:extLst>
                  <a:ext uri="{FF2B5EF4-FFF2-40B4-BE49-F238E27FC236}">
                    <a16:creationId xmlns:a16="http://schemas.microsoft.com/office/drawing/2014/main" id="{C419645E-7341-1E42-A987-8906510D2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6" name="Line 271">
                <a:extLst>
                  <a:ext uri="{FF2B5EF4-FFF2-40B4-BE49-F238E27FC236}">
                    <a16:creationId xmlns:a16="http://schemas.microsoft.com/office/drawing/2014/main" id="{E3413CC8-503E-F54F-9020-EA30E1FB6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7" name="Line 272">
                <a:extLst>
                  <a:ext uri="{FF2B5EF4-FFF2-40B4-BE49-F238E27FC236}">
                    <a16:creationId xmlns:a16="http://schemas.microsoft.com/office/drawing/2014/main" id="{32BE2CA0-4934-C548-8F71-8643317D6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8" name="Line 273">
                <a:extLst>
                  <a:ext uri="{FF2B5EF4-FFF2-40B4-BE49-F238E27FC236}">
                    <a16:creationId xmlns:a16="http://schemas.microsoft.com/office/drawing/2014/main" id="{0F568FA7-5D04-F249-88F8-D9BF4BB14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Line 274">
                <a:extLst>
                  <a:ext uri="{FF2B5EF4-FFF2-40B4-BE49-F238E27FC236}">
                    <a16:creationId xmlns:a16="http://schemas.microsoft.com/office/drawing/2014/main" id="{FC33DD3A-B462-0C49-9211-16445A418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0" name="Line 275">
                <a:extLst>
                  <a:ext uri="{FF2B5EF4-FFF2-40B4-BE49-F238E27FC236}">
                    <a16:creationId xmlns:a16="http://schemas.microsoft.com/office/drawing/2014/main" id="{A27E10EF-E77C-324E-ABE5-7D9D36FAF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1" name="Line 276">
                <a:extLst>
                  <a:ext uri="{FF2B5EF4-FFF2-40B4-BE49-F238E27FC236}">
                    <a16:creationId xmlns:a16="http://schemas.microsoft.com/office/drawing/2014/main" id="{38A6549E-F28B-E548-A11B-F2688FE02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Line 277">
                <a:extLst>
                  <a:ext uri="{FF2B5EF4-FFF2-40B4-BE49-F238E27FC236}">
                    <a16:creationId xmlns:a16="http://schemas.microsoft.com/office/drawing/2014/main" id="{CF1EC650-3BA3-404C-9765-2B632619E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Line 278">
                <a:extLst>
                  <a:ext uri="{FF2B5EF4-FFF2-40B4-BE49-F238E27FC236}">
                    <a16:creationId xmlns:a16="http://schemas.microsoft.com/office/drawing/2014/main" id="{633808AB-AED9-EF48-97E4-4DF625A9D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Line 279">
                <a:extLst>
                  <a:ext uri="{FF2B5EF4-FFF2-40B4-BE49-F238E27FC236}">
                    <a16:creationId xmlns:a16="http://schemas.microsoft.com/office/drawing/2014/main" id="{F8580CEE-7A5C-7048-9921-68FF09DF0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Line 280">
                <a:extLst>
                  <a:ext uri="{FF2B5EF4-FFF2-40B4-BE49-F238E27FC236}">
                    <a16:creationId xmlns:a16="http://schemas.microsoft.com/office/drawing/2014/main" id="{00996F04-1F8B-CC4D-B37A-210D0A122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Line 281">
                <a:extLst>
                  <a:ext uri="{FF2B5EF4-FFF2-40B4-BE49-F238E27FC236}">
                    <a16:creationId xmlns:a16="http://schemas.microsoft.com/office/drawing/2014/main" id="{F19E527D-6BF3-CC47-875A-C4D2C88E8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Line 282">
                <a:extLst>
                  <a:ext uri="{FF2B5EF4-FFF2-40B4-BE49-F238E27FC236}">
                    <a16:creationId xmlns:a16="http://schemas.microsoft.com/office/drawing/2014/main" id="{18E888AA-D35B-AE4C-90FA-C2A7AF933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Line 283">
                <a:extLst>
                  <a:ext uri="{FF2B5EF4-FFF2-40B4-BE49-F238E27FC236}">
                    <a16:creationId xmlns:a16="http://schemas.microsoft.com/office/drawing/2014/main" id="{B8D4E8F1-7790-4D40-A0EB-41F3ADEAB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9" name="Line 284">
                <a:extLst>
                  <a:ext uri="{FF2B5EF4-FFF2-40B4-BE49-F238E27FC236}">
                    <a16:creationId xmlns:a16="http://schemas.microsoft.com/office/drawing/2014/main" id="{D429B434-2C40-F74E-8CAE-0FC7B5346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64" name="Picture 399" descr="cell_tower_radiation copy">
              <a:extLst>
                <a:ext uri="{FF2B5EF4-FFF2-40B4-BE49-F238E27FC236}">
                  <a16:creationId xmlns:a16="http://schemas.microsoft.com/office/drawing/2014/main" id="{A9CD3D46-2E69-B845-B173-09090C1C4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356">
            <a:extLst>
              <a:ext uri="{FF2B5EF4-FFF2-40B4-BE49-F238E27FC236}">
                <a16:creationId xmlns:a16="http://schemas.microsoft.com/office/drawing/2014/main" id="{8FC9C87C-2193-FD4F-BA1A-A7FDAA554282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181" name="Picture 354" descr="laptop_stylized_small">
              <a:extLst>
                <a:ext uri="{FF2B5EF4-FFF2-40B4-BE49-F238E27FC236}">
                  <a16:creationId xmlns:a16="http://schemas.microsoft.com/office/drawing/2014/main" id="{21BC2357-8DAB-214A-992E-C0220012B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2" name="Picture 355" descr="antenna_stylized">
              <a:extLst>
                <a:ext uri="{FF2B5EF4-FFF2-40B4-BE49-F238E27FC236}">
                  <a16:creationId xmlns:a16="http://schemas.microsoft.com/office/drawing/2014/main" id="{FD2019DB-E154-D74C-9D01-E47FB8140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3" name="Group 356">
            <a:extLst>
              <a:ext uri="{FF2B5EF4-FFF2-40B4-BE49-F238E27FC236}">
                <a16:creationId xmlns:a16="http://schemas.microsoft.com/office/drawing/2014/main" id="{72BBF72D-947D-B841-83D8-A2FA489C0CFA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184" name="Picture 354" descr="laptop_stylized_small">
              <a:extLst>
                <a:ext uri="{FF2B5EF4-FFF2-40B4-BE49-F238E27FC236}">
                  <a16:creationId xmlns:a16="http://schemas.microsoft.com/office/drawing/2014/main" id="{836F4D94-BCDF-3542-A343-115E952ED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" name="Picture 355" descr="antenna_stylized">
              <a:extLst>
                <a:ext uri="{FF2B5EF4-FFF2-40B4-BE49-F238E27FC236}">
                  <a16:creationId xmlns:a16="http://schemas.microsoft.com/office/drawing/2014/main" id="{B4D8151E-705C-EE40-B724-E0B69FCF0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6" name="Group 356">
            <a:extLst>
              <a:ext uri="{FF2B5EF4-FFF2-40B4-BE49-F238E27FC236}">
                <a16:creationId xmlns:a16="http://schemas.microsoft.com/office/drawing/2014/main" id="{90CF8AA6-D241-564C-A835-C42E9A50FB94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187" name="Picture 354" descr="laptop_stylized_small">
              <a:extLst>
                <a:ext uri="{FF2B5EF4-FFF2-40B4-BE49-F238E27FC236}">
                  <a16:creationId xmlns:a16="http://schemas.microsoft.com/office/drawing/2014/main" id="{EA37CFAF-38EB-2545-8F20-380411EFB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355" descr="antenna_stylized">
              <a:extLst>
                <a:ext uri="{FF2B5EF4-FFF2-40B4-BE49-F238E27FC236}">
                  <a16:creationId xmlns:a16="http://schemas.microsoft.com/office/drawing/2014/main" id="{79DFDD41-1102-684C-B91C-88ADEBF38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9" name="Group 403">
            <a:extLst>
              <a:ext uri="{FF2B5EF4-FFF2-40B4-BE49-F238E27FC236}">
                <a16:creationId xmlns:a16="http://schemas.microsoft.com/office/drawing/2014/main" id="{3D48FC39-032B-A342-BFD0-33CBD6CB3A7F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190" name="Picture 364" descr="iphone_stylized_small">
              <a:extLst>
                <a:ext uri="{FF2B5EF4-FFF2-40B4-BE49-F238E27FC236}">
                  <a16:creationId xmlns:a16="http://schemas.microsoft.com/office/drawing/2014/main" id="{D28B1A7C-E2CC-BE4F-8868-8685B0438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1" name="Picture 402" descr="antenna_radiation_stylized">
              <a:extLst>
                <a:ext uri="{FF2B5EF4-FFF2-40B4-BE49-F238E27FC236}">
                  <a16:creationId xmlns:a16="http://schemas.microsoft.com/office/drawing/2014/main" id="{5BB3FE4E-87C2-8246-82D8-D49345DCD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2" name="Group 403">
            <a:extLst>
              <a:ext uri="{FF2B5EF4-FFF2-40B4-BE49-F238E27FC236}">
                <a16:creationId xmlns:a16="http://schemas.microsoft.com/office/drawing/2014/main" id="{86FB4197-A7C7-2C4B-87E5-4528376C50B4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193" name="Picture 364" descr="iphone_stylized_small">
              <a:extLst>
                <a:ext uri="{FF2B5EF4-FFF2-40B4-BE49-F238E27FC236}">
                  <a16:creationId xmlns:a16="http://schemas.microsoft.com/office/drawing/2014/main" id="{0C0CDB8A-DE3D-5F4A-A881-49C3DC050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" name="Picture 402" descr="antenna_radiation_stylized">
              <a:extLst>
                <a:ext uri="{FF2B5EF4-FFF2-40B4-BE49-F238E27FC236}">
                  <a16:creationId xmlns:a16="http://schemas.microsoft.com/office/drawing/2014/main" id="{FBB79140-E464-FA4E-BC03-E9D77416B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Group 356">
            <a:extLst>
              <a:ext uri="{FF2B5EF4-FFF2-40B4-BE49-F238E27FC236}">
                <a16:creationId xmlns:a16="http://schemas.microsoft.com/office/drawing/2014/main" id="{814B233D-4B4F-8340-BCC6-0250B96E73AE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196" name="Picture 354" descr="laptop_stylized_small">
              <a:extLst>
                <a:ext uri="{FF2B5EF4-FFF2-40B4-BE49-F238E27FC236}">
                  <a16:creationId xmlns:a16="http://schemas.microsoft.com/office/drawing/2014/main" id="{EC5C806D-D5CA-5A4B-958A-3D3885D63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355" descr="antenna_stylized">
              <a:extLst>
                <a:ext uri="{FF2B5EF4-FFF2-40B4-BE49-F238E27FC236}">
                  <a16:creationId xmlns:a16="http://schemas.microsoft.com/office/drawing/2014/main" id="{22DE5A99-B75E-E846-A9CA-B5A4A8A08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356">
            <a:extLst>
              <a:ext uri="{FF2B5EF4-FFF2-40B4-BE49-F238E27FC236}">
                <a16:creationId xmlns:a16="http://schemas.microsoft.com/office/drawing/2014/main" id="{44A62913-19C4-CF45-A43E-AF4966B1C6B9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199" name="Picture 354" descr="laptop_stylized_small">
              <a:extLst>
                <a:ext uri="{FF2B5EF4-FFF2-40B4-BE49-F238E27FC236}">
                  <a16:creationId xmlns:a16="http://schemas.microsoft.com/office/drawing/2014/main" id="{2C6FC57A-B2AA-024C-AA50-833F87F56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355" descr="antenna_stylized">
              <a:extLst>
                <a:ext uri="{FF2B5EF4-FFF2-40B4-BE49-F238E27FC236}">
                  <a16:creationId xmlns:a16="http://schemas.microsoft.com/office/drawing/2014/main" id="{A7408C9B-0424-4D46-A3CB-20DA2F965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1" name="Group 403">
            <a:extLst>
              <a:ext uri="{FF2B5EF4-FFF2-40B4-BE49-F238E27FC236}">
                <a16:creationId xmlns:a16="http://schemas.microsoft.com/office/drawing/2014/main" id="{8BF4494C-B45F-EA42-8D3E-0E8E92701DEB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02" name="Picture 364" descr="iphone_stylized_small">
              <a:extLst>
                <a:ext uri="{FF2B5EF4-FFF2-40B4-BE49-F238E27FC236}">
                  <a16:creationId xmlns:a16="http://schemas.microsoft.com/office/drawing/2014/main" id="{F9290FEC-F0ED-A746-9BCA-11DE56BF8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402" descr="antenna_radiation_stylized">
              <a:extLst>
                <a:ext uri="{FF2B5EF4-FFF2-40B4-BE49-F238E27FC236}">
                  <a16:creationId xmlns:a16="http://schemas.microsoft.com/office/drawing/2014/main" id="{7F0B6E3C-FE7C-8244-BFE5-BB2FF84C8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" name="Group 142">
            <a:extLst>
              <a:ext uri="{FF2B5EF4-FFF2-40B4-BE49-F238E27FC236}">
                <a16:creationId xmlns:a16="http://schemas.microsoft.com/office/drawing/2014/main" id="{05787F7C-D6F9-5148-A1C8-AE0EF1035320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05" name="Group 398">
              <a:extLst>
                <a:ext uri="{FF2B5EF4-FFF2-40B4-BE49-F238E27FC236}">
                  <a16:creationId xmlns:a16="http://schemas.microsoft.com/office/drawing/2014/main" id="{DEF19A22-8F91-6842-8109-AEB66C6A5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07" name="Line 270">
                <a:extLst>
                  <a:ext uri="{FF2B5EF4-FFF2-40B4-BE49-F238E27FC236}">
                    <a16:creationId xmlns:a16="http://schemas.microsoft.com/office/drawing/2014/main" id="{E417E1DB-608C-9848-9F0A-5122753DA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8" name="Line 271">
                <a:extLst>
                  <a:ext uri="{FF2B5EF4-FFF2-40B4-BE49-F238E27FC236}">
                    <a16:creationId xmlns:a16="http://schemas.microsoft.com/office/drawing/2014/main" id="{3B2D533F-D1A2-B24B-A569-AA613E922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Line 272">
                <a:extLst>
                  <a:ext uri="{FF2B5EF4-FFF2-40B4-BE49-F238E27FC236}">
                    <a16:creationId xmlns:a16="http://schemas.microsoft.com/office/drawing/2014/main" id="{F887C580-CEC3-4746-B37A-5E728888A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0" name="Line 273">
                <a:extLst>
                  <a:ext uri="{FF2B5EF4-FFF2-40B4-BE49-F238E27FC236}">
                    <a16:creationId xmlns:a16="http://schemas.microsoft.com/office/drawing/2014/main" id="{5069F6B6-EC0B-9443-B3DF-EC160AF3C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Line 274">
                <a:extLst>
                  <a:ext uri="{FF2B5EF4-FFF2-40B4-BE49-F238E27FC236}">
                    <a16:creationId xmlns:a16="http://schemas.microsoft.com/office/drawing/2014/main" id="{148C5F81-3D28-1B46-BC25-8FFB6E9BB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2" name="Line 275">
                <a:extLst>
                  <a:ext uri="{FF2B5EF4-FFF2-40B4-BE49-F238E27FC236}">
                    <a16:creationId xmlns:a16="http://schemas.microsoft.com/office/drawing/2014/main" id="{E994C03E-7A8C-7649-B94A-FFE6213CF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Line 276">
                <a:extLst>
                  <a:ext uri="{FF2B5EF4-FFF2-40B4-BE49-F238E27FC236}">
                    <a16:creationId xmlns:a16="http://schemas.microsoft.com/office/drawing/2014/main" id="{3D5CC52A-81FD-E049-A4D9-6576D1FA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4" name="Line 277">
                <a:extLst>
                  <a:ext uri="{FF2B5EF4-FFF2-40B4-BE49-F238E27FC236}">
                    <a16:creationId xmlns:a16="http://schemas.microsoft.com/office/drawing/2014/main" id="{3ED01E6D-C154-C542-A593-1C66F0510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5" name="Line 278">
                <a:extLst>
                  <a:ext uri="{FF2B5EF4-FFF2-40B4-BE49-F238E27FC236}">
                    <a16:creationId xmlns:a16="http://schemas.microsoft.com/office/drawing/2014/main" id="{F83323B0-0B99-0747-B347-8742C2532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6" name="Line 279">
                <a:extLst>
                  <a:ext uri="{FF2B5EF4-FFF2-40B4-BE49-F238E27FC236}">
                    <a16:creationId xmlns:a16="http://schemas.microsoft.com/office/drawing/2014/main" id="{BC214760-2F6D-A54C-96DB-B2563CA35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7" name="Line 280">
                <a:extLst>
                  <a:ext uri="{FF2B5EF4-FFF2-40B4-BE49-F238E27FC236}">
                    <a16:creationId xmlns:a16="http://schemas.microsoft.com/office/drawing/2014/main" id="{A0160D0F-A86D-4241-B44D-6E98425F8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8" name="Line 281">
                <a:extLst>
                  <a:ext uri="{FF2B5EF4-FFF2-40B4-BE49-F238E27FC236}">
                    <a16:creationId xmlns:a16="http://schemas.microsoft.com/office/drawing/2014/main" id="{3ABDB358-8829-E54F-AB3F-14EB8832B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9" name="Line 282">
                <a:extLst>
                  <a:ext uri="{FF2B5EF4-FFF2-40B4-BE49-F238E27FC236}">
                    <a16:creationId xmlns:a16="http://schemas.microsoft.com/office/drawing/2014/main" id="{030D6FBA-2C96-C74F-A538-CE828952D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283">
                <a:extLst>
                  <a:ext uri="{FF2B5EF4-FFF2-40B4-BE49-F238E27FC236}">
                    <a16:creationId xmlns:a16="http://schemas.microsoft.com/office/drawing/2014/main" id="{444C9AF6-B194-1F4D-9498-4133CAD31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1" name="Line 284">
                <a:extLst>
                  <a:ext uri="{FF2B5EF4-FFF2-40B4-BE49-F238E27FC236}">
                    <a16:creationId xmlns:a16="http://schemas.microsoft.com/office/drawing/2014/main" id="{1007F074-DD2C-A041-8028-27935643F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06" name="Picture 399" descr="cell_tower_radiation copy">
              <a:extLst>
                <a:ext uri="{FF2B5EF4-FFF2-40B4-BE49-F238E27FC236}">
                  <a16:creationId xmlns:a16="http://schemas.microsoft.com/office/drawing/2014/main" id="{05BFEF5A-A9A7-8E49-BE1F-03DCB72C0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2" name="Group 356">
            <a:extLst>
              <a:ext uri="{FF2B5EF4-FFF2-40B4-BE49-F238E27FC236}">
                <a16:creationId xmlns:a16="http://schemas.microsoft.com/office/drawing/2014/main" id="{FE7D4943-DFC4-1049-B8CF-FEDA6FD746B2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23" name="Picture 354" descr="laptop_stylized_small">
              <a:extLst>
                <a:ext uri="{FF2B5EF4-FFF2-40B4-BE49-F238E27FC236}">
                  <a16:creationId xmlns:a16="http://schemas.microsoft.com/office/drawing/2014/main" id="{1B9DAB19-8344-BD4E-8CEC-E81794843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4" name="Picture 355" descr="antenna_stylized">
              <a:extLst>
                <a:ext uri="{FF2B5EF4-FFF2-40B4-BE49-F238E27FC236}">
                  <a16:creationId xmlns:a16="http://schemas.microsoft.com/office/drawing/2014/main" id="{EBC88AD6-BA3E-324A-A0BF-8DF9D89E1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" name="Group 356">
            <a:extLst>
              <a:ext uri="{FF2B5EF4-FFF2-40B4-BE49-F238E27FC236}">
                <a16:creationId xmlns:a16="http://schemas.microsoft.com/office/drawing/2014/main" id="{E2A474A7-8A71-AC43-9403-5CD64CFABC6B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26" name="Picture 354" descr="laptop_stylized_small">
              <a:extLst>
                <a:ext uri="{FF2B5EF4-FFF2-40B4-BE49-F238E27FC236}">
                  <a16:creationId xmlns:a16="http://schemas.microsoft.com/office/drawing/2014/main" id="{F44CEA56-C9A6-9141-81A0-8DCC3E2F5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7" name="Picture 355" descr="antenna_stylized">
              <a:extLst>
                <a:ext uri="{FF2B5EF4-FFF2-40B4-BE49-F238E27FC236}">
                  <a16:creationId xmlns:a16="http://schemas.microsoft.com/office/drawing/2014/main" id="{0C57F82F-4D98-D54F-81F8-DA60E1261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8" name="Group 356">
            <a:extLst>
              <a:ext uri="{FF2B5EF4-FFF2-40B4-BE49-F238E27FC236}">
                <a16:creationId xmlns:a16="http://schemas.microsoft.com/office/drawing/2014/main" id="{07CEAB6C-C9D1-9A47-BAA4-4D786E6D429A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29" name="Picture 354" descr="laptop_stylized_small">
              <a:extLst>
                <a:ext uri="{FF2B5EF4-FFF2-40B4-BE49-F238E27FC236}">
                  <a16:creationId xmlns:a16="http://schemas.microsoft.com/office/drawing/2014/main" id="{66EB1CC5-C145-7141-AE88-FDE185E24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0" name="Picture 355" descr="antenna_stylized">
              <a:extLst>
                <a:ext uri="{FF2B5EF4-FFF2-40B4-BE49-F238E27FC236}">
                  <a16:creationId xmlns:a16="http://schemas.microsoft.com/office/drawing/2014/main" id="{CBA3A680-EE48-5C4A-B84E-4A1FCE548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1" name="Group 403">
            <a:extLst>
              <a:ext uri="{FF2B5EF4-FFF2-40B4-BE49-F238E27FC236}">
                <a16:creationId xmlns:a16="http://schemas.microsoft.com/office/drawing/2014/main" id="{E09A0004-7386-EF43-AE45-070A340FAD3F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2" name="Picture 364" descr="iphone_stylized_small">
              <a:extLst>
                <a:ext uri="{FF2B5EF4-FFF2-40B4-BE49-F238E27FC236}">
                  <a16:creationId xmlns:a16="http://schemas.microsoft.com/office/drawing/2014/main" id="{D04F1FE1-F105-E24F-BD11-05351E3FC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" name="Picture 402" descr="antenna_radiation_stylized">
              <a:extLst>
                <a:ext uri="{FF2B5EF4-FFF2-40B4-BE49-F238E27FC236}">
                  <a16:creationId xmlns:a16="http://schemas.microsoft.com/office/drawing/2014/main" id="{8995403E-B75E-864E-A3AC-A8BADEA4F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4" name="Group 356">
            <a:extLst>
              <a:ext uri="{FF2B5EF4-FFF2-40B4-BE49-F238E27FC236}">
                <a16:creationId xmlns:a16="http://schemas.microsoft.com/office/drawing/2014/main" id="{45D88A96-1BEF-AF40-9EF4-F653E8F6912B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5" name="Picture 354" descr="laptop_stylized_small">
              <a:extLst>
                <a:ext uri="{FF2B5EF4-FFF2-40B4-BE49-F238E27FC236}">
                  <a16:creationId xmlns:a16="http://schemas.microsoft.com/office/drawing/2014/main" id="{5CA82CB5-E7B6-C445-B684-658BC5C33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355" descr="antenna_stylized">
              <a:extLst>
                <a:ext uri="{FF2B5EF4-FFF2-40B4-BE49-F238E27FC236}">
                  <a16:creationId xmlns:a16="http://schemas.microsoft.com/office/drawing/2014/main" id="{75F9DB31-6339-494A-A074-B9A0B4516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7" name="Group 403">
            <a:extLst>
              <a:ext uri="{FF2B5EF4-FFF2-40B4-BE49-F238E27FC236}">
                <a16:creationId xmlns:a16="http://schemas.microsoft.com/office/drawing/2014/main" id="{EF99A882-0F7D-1340-8F07-148A4616940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8" name="Picture 364" descr="iphone_stylized_small">
              <a:extLst>
                <a:ext uri="{FF2B5EF4-FFF2-40B4-BE49-F238E27FC236}">
                  <a16:creationId xmlns:a16="http://schemas.microsoft.com/office/drawing/2014/main" id="{8C6A6BBA-51E0-724F-AB7E-9DE15DF9F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Picture 402" descr="antenna_radiation_stylized">
              <a:extLst>
                <a:ext uri="{FF2B5EF4-FFF2-40B4-BE49-F238E27FC236}">
                  <a16:creationId xmlns:a16="http://schemas.microsoft.com/office/drawing/2014/main" id="{E51015F6-50FB-094B-BDF9-2FE77B033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" name="Line 63">
            <a:extLst>
              <a:ext uri="{FF2B5EF4-FFF2-40B4-BE49-F238E27FC236}">
                <a16:creationId xmlns:a16="http://schemas.microsoft.com/office/drawing/2014/main" id="{CCB97428-BD70-4E49-A590-83AF71EA82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1" name="Line 34">
            <a:extLst>
              <a:ext uri="{FF2B5EF4-FFF2-40B4-BE49-F238E27FC236}">
                <a16:creationId xmlns:a16="http://schemas.microsoft.com/office/drawing/2014/main" id="{4FC66219-F808-FD4D-9B59-86F203C09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2" name="Group 6">
            <a:extLst>
              <a:ext uri="{FF2B5EF4-FFF2-40B4-BE49-F238E27FC236}">
                <a16:creationId xmlns:a16="http://schemas.microsoft.com/office/drawing/2014/main" id="{C361E706-F3A3-CF44-AE02-BA0595774CD9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43" name="Freeform 7">
              <a:extLst>
                <a:ext uri="{FF2B5EF4-FFF2-40B4-BE49-F238E27FC236}">
                  <a16:creationId xmlns:a16="http://schemas.microsoft.com/office/drawing/2014/main" id="{393C90C1-E2F5-7E4D-9330-704828EC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Text Box 8">
              <a:extLst>
                <a:ext uri="{FF2B5EF4-FFF2-40B4-BE49-F238E27FC236}">
                  <a16:creationId xmlns:a16="http://schemas.microsoft.com/office/drawing/2014/main" id="{91AB3FE3-6836-1F44-BEB7-C93EF507C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2030"/>
              <a:ext cx="10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wired network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262" name="Line 75">
            <a:extLst>
              <a:ext uri="{FF2B5EF4-FFF2-40B4-BE49-F238E27FC236}">
                <a16:creationId xmlns:a16="http://schemas.microsoft.com/office/drawing/2014/main" id="{A8073855-FFB7-4243-B73E-71BE7F0079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05500" y="3769102"/>
            <a:ext cx="1447800" cy="15240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85" name="Line 75">
            <a:extLst>
              <a:ext uri="{FF2B5EF4-FFF2-40B4-BE49-F238E27FC236}">
                <a16:creationId xmlns:a16="http://schemas.microsoft.com/office/drawing/2014/main" id="{5B9CA4A4-32DA-EE41-8D67-FD891F4206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72097" y="3768025"/>
            <a:ext cx="1981202" cy="1447799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89" name="Line 75">
            <a:extLst>
              <a:ext uri="{FF2B5EF4-FFF2-40B4-BE49-F238E27FC236}">
                <a16:creationId xmlns:a16="http://schemas.microsoft.com/office/drawing/2014/main" id="{E03537F9-DF3E-6243-BDEE-EB2475A342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6448" y="3764151"/>
            <a:ext cx="2959101" cy="14859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58" name="Rectangle 63">
            <a:extLst>
              <a:ext uri="{FF2B5EF4-FFF2-40B4-BE49-F238E27FC236}">
                <a16:creationId xmlns:a16="http://schemas.microsoft.com/office/drawing/2014/main" id="{2E264414-55C6-964D-A7A6-D994B443E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4912" y="1582738"/>
            <a:ext cx="5462587" cy="2176462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63" name="Rectangle 64">
            <a:extLst>
              <a:ext uri="{FF2B5EF4-FFF2-40B4-BE49-F238E27FC236}">
                <a16:creationId xmlns:a16="http://schemas.microsoft.com/office/drawing/2014/main" id="{9189415B-37F7-7B49-B670-15B4A38B8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4289" y="1447800"/>
            <a:ext cx="3262312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64" name="Rectangle 65">
            <a:extLst>
              <a:ext uri="{FF2B5EF4-FFF2-40B4-BE49-F238E27FC236}">
                <a16:creationId xmlns:a16="http://schemas.microsoft.com/office/drawing/2014/main" id="{5517F4DF-0905-2A4E-A645-CE0CFAEF6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699" y="1336675"/>
            <a:ext cx="5397501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cs typeface="+mn-cs"/>
              </a:rPr>
              <a:t> </a:t>
            </a:r>
            <a:r>
              <a:rPr lang="en-US" sz="2800" dirty="0">
                <a:cs typeface="+mn-cs"/>
              </a:rPr>
              <a:t>infrastructure mode</a:t>
            </a:r>
          </a:p>
          <a:p>
            <a:pPr marL="393700" indent="-2286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base station connects mobiles into wired network</a:t>
            </a:r>
          </a:p>
          <a:p>
            <a:pPr marL="393700" indent="-2286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handoff: mobile changes base station providing connection into wired network</a:t>
            </a:r>
          </a:p>
        </p:txBody>
      </p:sp>
    </p:spTree>
    <p:extLst>
      <p:ext uri="{BB962C8B-B14F-4D97-AF65-F5344CB8AC3E}">
        <p14:creationId xmlns:p14="http://schemas.microsoft.com/office/powerpoint/2010/main" val="244400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45" name="Rectangle 64">
            <a:extLst>
              <a:ext uri="{FF2B5EF4-FFF2-40B4-BE49-F238E27FC236}">
                <a16:creationId xmlns:a16="http://schemas.microsoft.com/office/drawing/2014/main" id="{DA9A657C-AC03-F04D-B9F7-9711F9776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5112" y="1595439"/>
            <a:ext cx="5132387" cy="3294062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46" name="Rectangle 240">
            <a:extLst>
              <a:ext uri="{FF2B5EF4-FFF2-40B4-BE49-F238E27FC236}">
                <a16:creationId xmlns:a16="http://schemas.microsoft.com/office/drawing/2014/main" id="{43C41177-25FF-8943-8D62-A29490067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447800"/>
            <a:ext cx="2184400" cy="317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48" name="Oval 209">
            <a:extLst>
              <a:ext uri="{FF2B5EF4-FFF2-40B4-BE49-F238E27FC236}">
                <a16:creationId xmlns:a16="http://schemas.microsoft.com/office/drawing/2014/main" id="{1EDC778A-AC7B-264A-B399-D6572D3F0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0" y="1438275"/>
            <a:ext cx="1755775" cy="1625600"/>
          </a:xfrm>
          <a:prstGeom prst="ellipse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0000"/>
                  <a:lumOff val="80000"/>
                  <a:alpha val="50000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52" name="Rectangle 66">
            <a:extLst>
              <a:ext uri="{FF2B5EF4-FFF2-40B4-BE49-F238E27FC236}">
                <a16:creationId xmlns:a16="http://schemas.microsoft.com/office/drawing/2014/main" id="{B30DAB90-2707-4C46-A737-D247EE3BF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200" y="1362075"/>
            <a:ext cx="47879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ad hoc mode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cs typeface="+mn-cs"/>
              </a:rPr>
              <a:t>no base stations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cs typeface="+mn-cs"/>
              </a:rPr>
              <a:t>nodes can only transmit to other nodes within link coverage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cs typeface="+mn-cs"/>
              </a:rPr>
              <a:t>nodes organize themselves into a network: route among themselves</a:t>
            </a:r>
          </a:p>
        </p:txBody>
      </p:sp>
      <p:sp>
        <p:nvSpPr>
          <p:cNvPr id="254" name="Oval 138">
            <a:extLst>
              <a:ext uri="{FF2B5EF4-FFF2-40B4-BE49-F238E27FC236}">
                <a16:creationId xmlns:a16="http://schemas.microsoft.com/office/drawing/2014/main" id="{BD44C8B3-32AC-6B46-A7A9-6DD429734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0025" y="2749550"/>
            <a:ext cx="1755775" cy="1625600"/>
          </a:xfrm>
          <a:prstGeom prst="ellipse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60" name="Oval 199">
            <a:extLst>
              <a:ext uri="{FF2B5EF4-FFF2-40B4-BE49-F238E27FC236}">
                <a16:creationId xmlns:a16="http://schemas.microsoft.com/office/drawing/2014/main" id="{2F8821B8-EFF5-6E4F-8654-F698AC810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75" y="4457700"/>
            <a:ext cx="1755775" cy="1625600"/>
          </a:xfrm>
          <a:prstGeom prst="ellipse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0000"/>
                  <a:lumOff val="80000"/>
                  <a:alpha val="39000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68" name="Oval 204">
            <a:extLst>
              <a:ext uri="{FF2B5EF4-FFF2-40B4-BE49-F238E27FC236}">
                <a16:creationId xmlns:a16="http://schemas.microsoft.com/office/drawing/2014/main" id="{1C4FE5F4-8165-D74B-BDA5-4D3EF9ADA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150" y="2139950"/>
            <a:ext cx="1755775" cy="1625600"/>
          </a:xfrm>
          <a:prstGeom prst="ellipse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0000"/>
                  <a:lumOff val="80000"/>
                  <a:alpha val="50000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73" name="Oval 113">
            <a:extLst>
              <a:ext uri="{FF2B5EF4-FFF2-40B4-BE49-F238E27FC236}">
                <a16:creationId xmlns:a16="http://schemas.microsoft.com/office/drawing/2014/main" id="{3778A1BA-9BF3-E345-86CF-21975A80E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038" y="2474913"/>
            <a:ext cx="1755775" cy="1625600"/>
          </a:xfrm>
          <a:prstGeom prst="ellipse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0000"/>
                  <a:lumOff val="80000"/>
                  <a:alpha val="47000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83" name="Group 356">
            <a:extLst>
              <a:ext uri="{FF2B5EF4-FFF2-40B4-BE49-F238E27FC236}">
                <a16:creationId xmlns:a16="http://schemas.microsoft.com/office/drawing/2014/main" id="{7DE2B05B-BBD1-534C-A7D3-09A4213CB831}"/>
              </a:ext>
            </a:extLst>
          </p:cNvPr>
          <p:cNvGrpSpPr>
            <a:grpSpLocks/>
          </p:cNvGrpSpPr>
          <p:nvPr/>
        </p:nvGrpSpPr>
        <p:grpSpPr bwMode="auto">
          <a:xfrm>
            <a:off x="2100263" y="1943100"/>
            <a:ext cx="465137" cy="481013"/>
            <a:chOff x="313" y="1497"/>
            <a:chExt cx="1152" cy="1014"/>
          </a:xfrm>
        </p:grpSpPr>
        <p:pic>
          <p:nvPicPr>
            <p:cNvPr id="284" name="Picture 354" descr="laptop_stylized_small">
              <a:extLst>
                <a:ext uri="{FF2B5EF4-FFF2-40B4-BE49-F238E27FC236}">
                  <a16:creationId xmlns:a16="http://schemas.microsoft.com/office/drawing/2014/main" id="{1E9A52B6-0C8C-4E47-BA11-C995B09091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" name="Picture 355" descr="antenna_stylized">
              <a:extLst>
                <a:ext uri="{FF2B5EF4-FFF2-40B4-BE49-F238E27FC236}">
                  <a16:creationId xmlns:a16="http://schemas.microsoft.com/office/drawing/2014/main" id="{6040645B-733C-AE41-9620-6494BFEA47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7" name="Group 356">
            <a:extLst>
              <a:ext uri="{FF2B5EF4-FFF2-40B4-BE49-F238E27FC236}">
                <a16:creationId xmlns:a16="http://schemas.microsoft.com/office/drawing/2014/main" id="{F36C93BD-9BF3-3F4E-8CD4-55DBEB6A744D}"/>
              </a:ext>
            </a:extLst>
          </p:cNvPr>
          <p:cNvGrpSpPr>
            <a:grpSpLocks/>
          </p:cNvGrpSpPr>
          <p:nvPr/>
        </p:nvGrpSpPr>
        <p:grpSpPr bwMode="auto">
          <a:xfrm>
            <a:off x="3076575" y="5032375"/>
            <a:ext cx="463550" cy="479425"/>
            <a:chOff x="313" y="1497"/>
            <a:chExt cx="1152" cy="1014"/>
          </a:xfrm>
        </p:grpSpPr>
        <p:pic>
          <p:nvPicPr>
            <p:cNvPr id="288" name="Picture 354" descr="laptop_stylized_small">
              <a:extLst>
                <a:ext uri="{FF2B5EF4-FFF2-40B4-BE49-F238E27FC236}">
                  <a16:creationId xmlns:a16="http://schemas.microsoft.com/office/drawing/2014/main" id="{CC9FDE05-9B65-6F49-80C8-F46EE30BC6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0" name="Picture 355" descr="antenna_stylized">
              <a:extLst>
                <a:ext uri="{FF2B5EF4-FFF2-40B4-BE49-F238E27FC236}">
                  <a16:creationId xmlns:a16="http://schemas.microsoft.com/office/drawing/2014/main" id="{0C0D98A3-8050-5940-87C7-BEDAAA54A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1" name="Group 356">
            <a:extLst>
              <a:ext uri="{FF2B5EF4-FFF2-40B4-BE49-F238E27FC236}">
                <a16:creationId xmlns:a16="http://schemas.microsoft.com/office/drawing/2014/main" id="{766DA1A5-A136-4F40-A6BE-E3DCECF417F7}"/>
              </a:ext>
            </a:extLst>
          </p:cNvPr>
          <p:cNvGrpSpPr>
            <a:grpSpLocks/>
          </p:cNvGrpSpPr>
          <p:nvPr/>
        </p:nvGrpSpPr>
        <p:grpSpPr bwMode="auto">
          <a:xfrm>
            <a:off x="3360738" y="3335338"/>
            <a:ext cx="465137" cy="481012"/>
            <a:chOff x="313" y="1497"/>
            <a:chExt cx="1152" cy="1014"/>
          </a:xfrm>
        </p:grpSpPr>
        <p:pic>
          <p:nvPicPr>
            <p:cNvPr id="292" name="Picture 354" descr="laptop_stylized_small">
              <a:extLst>
                <a:ext uri="{FF2B5EF4-FFF2-40B4-BE49-F238E27FC236}">
                  <a16:creationId xmlns:a16="http://schemas.microsoft.com/office/drawing/2014/main" id="{0FDFE9E9-D8C3-1A45-AEE0-A19C8A41FA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3" name="Picture 355" descr="antenna_stylized">
              <a:extLst>
                <a:ext uri="{FF2B5EF4-FFF2-40B4-BE49-F238E27FC236}">
                  <a16:creationId xmlns:a16="http://schemas.microsoft.com/office/drawing/2014/main" id="{5C69B4A4-0272-B548-BE67-8A11CA471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4" name="Group 356">
            <a:extLst>
              <a:ext uri="{FF2B5EF4-FFF2-40B4-BE49-F238E27FC236}">
                <a16:creationId xmlns:a16="http://schemas.microsoft.com/office/drawing/2014/main" id="{821DDC33-9CB9-7543-A59D-E92EE0ED5696}"/>
              </a:ext>
            </a:extLst>
          </p:cNvPr>
          <p:cNvGrpSpPr>
            <a:grpSpLocks/>
          </p:cNvGrpSpPr>
          <p:nvPr/>
        </p:nvGrpSpPr>
        <p:grpSpPr bwMode="auto">
          <a:xfrm>
            <a:off x="2201863" y="2695575"/>
            <a:ext cx="465137" cy="479425"/>
            <a:chOff x="313" y="1497"/>
            <a:chExt cx="1152" cy="1014"/>
          </a:xfrm>
        </p:grpSpPr>
        <p:pic>
          <p:nvPicPr>
            <p:cNvPr id="295" name="Picture 354" descr="laptop_stylized_small">
              <a:extLst>
                <a:ext uri="{FF2B5EF4-FFF2-40B4-BE49-F238E27FC236}">
                  <a16:creationId xmlns:a16="http://schemas.microsoft.com/office/drawing/2014/main" id="{5EE72A75-8CB3-F94F-8BD7-11DAB3254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6" name="Picture 355" descr="antenna_stylized">
              <a:extLst>
                <a:ext uri="{FF2B5EF4-FFF2-40B4-BE49-F238E27FC236}">
                  <a16:creationId xmlns:a16="http://schemas.microsoft.com/office/drawing/2014/main" id="{C14EC012-9D55-BE43-8D63-A7BA03F11B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7" name="Group 356">
            <a:extLst>
              <a:ext uri="{FF2B5EF4-FFF2-40B4-BE49-F238E27FC236}">
                <a16:creationId xmlns:a16="http://schemas.microsoft.com/office/drawing/2014/main" id="{82E6E498-27DF-2145-967A-9862570F401A}"/>
              </a:ext>
            </a:extLst>
          </p:cNvPr>
          <p:cNvGrpSpPr>
            <a:grpSpLocks/>
          </p:cNvGrpSpPr>
          <p:nvPr/>
        </p:nvGrpSpPr>
        <p:grpSpPr bwMode="auto">
          <a:xfrm>
            <a:off x="2841625" y="3019425"/>
            <a:ext cx="465138" cy="481013"/>
            <a:chOff x="313" y="1497"/>
            <a:chExt cx="1152" cy="1014"/>
          </a:xfrm>
        </p:grpSpPr>
        <p:pic>
          <p:nvPicPr>
            <p:cNvPr id="298" name="Picture 354" descr="laptop_stylized_small">
              <a:extLst>
                <a:ext uri="{FF2B5EF4-FFF2-40B4-BE49-F238E27FC236}">
                  <a16:creationId xmlns:a16="http://schemas.microsoft.com/office/drawing/2014/main" id="{292769D9-F795-D44D-8184-87EA87FB72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9" name="Picture 355" descr="antenna_stylized">
              <a:extLst>
                <a:ext uri="{FF2B5EF4-FFF2-40B4-BE49-F238E27FC236}">
                  <a16:creationId xmlns:a16="http://schemas.microsoft.com/office/drawing/2014/main" id="{ECD800F7-6594-4541-8CB2-EE2D3340F7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4590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29465</TotalTime>
  <Words>2297</Words>
  <Application>Microsoft Office PowerPoint</Application>
  <PresentationFormat>Widescreen</PresentationFormat>
  <Paragraphs>615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Calibri</vt:lpstr>
      <vt:lpstr>Calibri Light</vt:lpstr>
      <vt:lpstr>Cambria</vt:lpstr>
      <vt:lpstr>Gill Sans MT</vt:lpstr>
      <vt:lpstr>Symbol</vt:lpstr>
      <vt:lpstr>TimesLTPro</vt:lpstr>
      <vt:lpstr>Wingdings</vt:lpstr>
      <vt:lpstr>Office Theme</vt:lpstr>
      <vt:lpstr>1_Office Theme</vt:lpstr>
      <vt:lpstr>PowerPoint Presentation</vt:lpstr>
      <vt:lpstr>Chapter 7 outline</vt:lpstr>
      <vt:lpstr>Elements of a wireless network</vt:lpstr>
      <vt:lpstr>Elements of a wireless network</vt:lpstr>
      <vt:lpstr>Elements of a wireless network</vt:lpstr>
      <vt:lpstr>Elements of a wireless network</vt:lpstr>
      <vt:lpstr>Characteristics of selected wireless links</vt:lpstr>
      <vt:lpstr>Elements of a wireless network</vt:lpstr>
      <vt:lpstr>Elements of a wireless network</vt:lpstr>
      <vt:lpstr>Wireless network taxonomy</vt:lpstr>
      <vt:lpstr>Chapter 7 outline</vt:lpstr>
      <vt:lpstr>Wireless link characteristics: fading (attenuation)</vt:lpstr>
      <vt:lpstr>Wireless link characteristics: multipath</vt:lpstr>
      <vt:lpstr>Wireless link characteristics: multipath</vt:lpstr>
      <vt:lpstr>Wireless link characteristics: noise</vt:lpstr>
      <vt:lpstr>Wireless link characteristics: hidden terminals</vt:lpstr>
      <vt:lpstr>Chapter 7 outline</vt:lpstr>
      <vt:lpstr>IEEE 802.11 Wireless LAN</vt:lpstr>
      <vt:lpstr>802.11 LAN architecture</vt:lpstr>
      <vt:lpstr>802.11: Channels</vt:lpstr>
      <vt:lpstr>802.11: Association</vt:lpstr>
      <vt:lpstr>802.11: passive/active scanning</vt:lpstr>
      <vt:lpstr>IEEE 802.11: multiple access</vt:lpstr>
      <vt:lpstr>IEEE 802.11 MAC Protocol: CSMA/CA</vt:lpstr>
      <vt:lpstr>Avoiding collisions (more)</vt:lpstr>
      <vt:lpstr>Collision Avoidance: RTS-CTS exchange</vt:lpstr>
      <vt:lpstr>802.11 frame: addressing</vt:lpstr>
      <vt:lpstr>802.11 frame: addressing</vt:lpstr>
      <vt:lpstr>802.11 frame: addressing</vt:lpstr>
      <vt:lpstr>802.11: advanced capabilities</vt:lpstr>
      <vt:lpstr>802.11: advanced capabilities</vt:lpstr>
      <vt:lpstr>Chapter 7 outline</vt:lpstr>
      <vt:lpstr>Personal area networks: Bluetooth</vt:lpstr>
      <vt:lpstr>Personal area networks: Bluetooth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Idilio  Drago</cp:lastModifiedBy>
  <cp:revision>980</cp:revision>
  <dcterms:created xsi:type="dcterms:W3CDTF">2020-01-18T07:24:59Z</dcterms:created>
  <dcterms:modified xsi:type="dcterms:W3CDTF">2023-12-11T17:49:21Z</dcterms:modified>
</cp:coreProperties>
</file>