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5715000" type="screen16x10"/>
  <p:notesSz cx="6858000" cy="9144000"/>
  <p:embeddedFontLst>
    <p:embeddedFont>
      <p:font typeface="Titillium Web SemiBold" panose="020B0604020202020204" charset="0"/>
      <p:regular r:id="rId12"/>
      <p:bold r:id="rId13"/>
      <p:italic r:id="rId14"/>
      <p:boldItalic r:id="rId15"/>
    </p:embeddedFont>
    <p:embeddedFont>
      <p:font typeface="Titillium Web" panose="020B0604020202020204" charset="0"/>
      <p:regular r:id="rId16"/>
      <p:bold r:id="rId17"/>
      <p:italic r:id="rId18"/>
      <p:boldItalic r:id="rId19"/>
    </p:embeddedFont>
    <p:embeddedFont>
      <p:font typeface="Roboto Mono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1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510">
          <p15:clr>
            <a:srgbClr val="9AA0A6"/>
          </p15:clr>
        </p15:guide>
        <p15:guide id="4" pos="1644">
          <p15:clr>
            <a:srgbClr val="9AA0A6"/>
          </p15:clr>
        </p15:guide>
        <p15:guide id="5" pos="1425">
          <p15:clr>
            <a:srgbClr val="9AA0A6"/>
          </p15:clr>
        </p15:guide>
        <p15:guide id="6" pos="2880">
          <p15:clr>
            <a:srgbClr val="9AA0A6"/>
          </p15:clr>
        </p15:guide>
        <p15:guide id="7" pos="43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881"/>
        <p:guide orient="horz" pos="340"/>
        <p:guide orient="horz" pos="510"/>
        <p:guide pos="1644"/>
        <p:guide pos="1425"/>
        <p:guide pos="2880"/>
        <p:guide pos="4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eece2fcb_3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eece2fcb_3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b34a0e2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b34a0e2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b34a0e2e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b34a0e2e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5ec154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5ec154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5ec154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5ec154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98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a77ace1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0a77ace1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0a77ace1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0a77ace1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f4c788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f4c788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ers.italia.i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deed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947325" y="3130025"/>
            <a:ext cx="5249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raccontare i profili degli utenti-tipo del servizio pubblico digitale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Modello personas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2066875" y="5307538"/>
            <a:ext cx="5762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https://designers.italia.it/kit/esperienza-utente/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386575" y="2618025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gruppi di utenti con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caratteristiche simili,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definisci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un personaggio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utile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 raccontare la prospettiva di ciascun gruppo.</a:t>
            </a:r>
            <a:endParaRPr sz="12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le diverse tipologie </a:t>
            </a:r>
            <a:br>
              <a:rPr lang="it" sz="24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24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utenti del servizio pubblico:</a:t>
            </a:r>
            <a:endParaRPr sz="24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5021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Assegna un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ritratto, età e un nome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ad ogni personaggio; indica il suo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ruolo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e/o un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aggettivo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faccia immediatamente capire la sua attitudine.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Aggiungi infine una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citazione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riferita alla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tipologia e/o ambito di servizio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2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4617675" y="2618025"/>
            <a:ext cx="21027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Rifletti sul suo profilo: delinea la sua situazione e stile di vita, descrivi le sue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attività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principali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nel corso di una giornata, la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dimestichezza con il digitale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 servizio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questione o di altri simili.</a:t>
            </a:r>
            <a:endParaRPr sz="12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67332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Concentrati sull’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utilizzo del servizio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: determina cosa lo/la spingerebbe ad utilizzarlo, quali vantaggi vuole ottenere.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Cerca di immaginare le sue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esigenze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potenziali </a:t>
            </a:r>
            <a:r>
              <a:rPr lang="it" sz="12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nel raggiungimento degli obiettivi.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2600625" y="5264052"/>
            <a:ext cx="5868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Ripeti lo stesso processo per ogni profilo di utenti.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18" name="Google Shape;118;p26"/>
          <p:cNvCxnSpPr/>
          <p:nvPr/>
        </p:nvCxnSpPr>
        <p:spPr>
          <a:xfrm>
            <a:off x="2600619" y="5276900"/>
            <a:ext cx="59697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26"/>
          <p:cNvSpPr/>
          <p:nvPr/>
        </p:nvSpPr>
        <p:spPr>
          <a:xfrm>
            <a:off x="6733225" y="407100"/>
            <a:ext cx="2072700" cy="10845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SUGGERIMENTO: </a:t>
            </a: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prima fatti un’idea di quanti e quali sono gli utenti-tipo (</a:t>
            </a:r>
            <a:r>
              <a:rPr lang="it" sz="1200" i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 3</a:t>
            </a: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).</a:t>
            </a:r>
            <a:endParaRPr sz="19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67053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0" y="2019300"/>
            <a:ext cx="9144000" cy="37047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Riepilogo personas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Gli utenti-tipo del servizio pubblico</a:t>
            </a:r>
            <a:endParaRPr sz="24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86575" y="4062050"/>
            <a:ext cx="2102700" cy="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sz="1800" b="1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lang="it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2502125" y="4062050"/>
            <a:ext cx="2072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sz="1800" b="1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lang="it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4617675" y="4062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sz="1800" b="1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lang="it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6733225" y="4062050"/>
            <a:ext cx="2072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sz="1800" b="1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lang="it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493831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2609856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4725881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6809156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27"/>
          <p:cNvCxnSpPr/>
          <p:nvPr/>
        </p:nvCxnSpPr>
        <p:spPr>
          <a:xfrm>
            <a:off x="6809150" y="5165750"/>
            <a:ext cx="20232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7"/>
          <p:cNvSpPr txBox="1"/>
          <p:nvPr/>
        </p:nvSpPr>
        <p:spPr>
          <a:xfrm>
            <a:off x="6799875" y="5175287"/>
            <a:ext cx="2023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90000" rIns="54000" bIns="90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Copia la slide per includere tutte le personas identificate</a:t>
            </a:r>
            <a:endParaRPr sz="9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6809100" y="1399375"/>
            <a:ext cx="2174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sono i macro-gruppi rappresentativi del bacino di utenza?]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1</a:t>
            </a:r>
            <a:endParaRPr sz="18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endParaRPr sz="18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endParaRPr sz="18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7053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4</a:t>
            </a:r>
            <a:endParaRPr sz="18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3188701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233101" y="3389550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[Cosa pensa di questo tipo di servizio]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Lorem ipsum</a:t>
            </a:r>
            <a:endParaRPr sz="1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13649" y="4223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b="1" dirty="0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Celeste</a:t>
            </a:r>
            <a:endParaRPr sz="2800" b="1" dirty="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213650" y="7328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Scienze umane </a:t>
            </a:r>
            <a:r>
              <a:rPr lang="it" sz="1100" b="1" dirty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e/o attitudine</a:t>
            </a:r>
            <a:endParaRPr sz="1100" b="1" dirty="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601875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601875" y="808988"/>
            <a:ext cx="2349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piace psicologia e matematica, molto studiosa, studentessa del Berti, pratica principalmente pallavolo, ma nel weekend si destreggia nell’ equitazione</a:t>
            </a:r>
            <a:endParaRPr sz="11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13650" y="8218"/>
            <a:ext cx="20478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 N. </a:t>
            </a: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393031" y="14838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5359977" y="1393121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NECESSITÀ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333300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COMPORTAMENTI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320712" y="781784"/>
            <a:ext cx="3387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Poco tempo per socializzare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Patente </a:t>
            </a:r>
            <a:endParaRPr sz="11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7093454" y="2065093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7048454" y="2271750"/>
            <a:ext cx="1671600" cy="22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 dirty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ostacoli affronta]</a:t>
            </a:r>
            <a:endParaRPr sz="10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Dislessia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-IT" sz="1000" b="1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Follower</a:t>
            </a: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Wingdings" panose="05000000000000000000" pitchFamily="2" charset="2"/>
              </a:rPr>
              <a:t>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Wingdings" panose="05000000000000000000" pitchFamily="2" charset="2"/>
              </a:rPr>
              <a:t>Abita a Cavoretto city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Wingdings" panose="05000000000000000000" pitchFamily="2" charset="2"/>
              </a:rPr>
              <a:t>Troppe informazioni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-IT" sz="1000" b="1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Wingdings" panose="05000000000000000000" pitchFamily="2" charset="2"/>
              </a:rPr>
              <a:t>Difficolà</a:t>
            </a: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Wingdings" panose="05000000000000000000" pitchFamily="2" charset="2"/>
              </a:rPr>
              <a:t> orientamento nel sito web</a:t>
            </a: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314977" y="1548821"/>
            <a:ext cx="1671600" cy="2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sono le sue esigenze]</a:t>
            </a:r>
            <a:endParaRPr sz="1000" dirty="0" smtClean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Ricercatrice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Human computer interaction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Offerta formativa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Suddivisione corsi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Suddivisione cfu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Orari lezioni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Durata media completamento corso di studi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Sbocchi lavorativi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d’ingresso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Tasse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Date open day</a:t>
            </a: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endParaRPr lang="it" sz="1000" b="1" dirty="0" smtClean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13650" y="9680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18 anni</a:t>
            </a:r>
            <a:endParaRPr sz="1100" dirty="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8"/>
          <p:cNvCxnSpPr>
            <a:endCxn id="169" idx="6"/>
          </p:cNvCxnSpPr>
          <p:nvPr/>
        </p:nvCxnSpPr>
        <p:spPr>
          <a:xfrm>
            <a:off x="2781192" y="3283997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8"/>
          <p:cNvSpPr/>
          <p:nvPr/>
        </p:nvSpPr>
        <p:spPr>
          <a:xfrm>
            <a:off x="2746552" y="3242438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360058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018579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4668792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2701537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2629089" y="258122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DIGITALE</a:t>
            </a:r>
            <a:endParaRPr sz="1100" b="1">
              <a:solidFill>
                <a:srgbClr val="0066CC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631675" y="281647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Usa il suo </a:t>
            </a:r>
            <a:r>
              <a:rPr lang="it-IT" sz="10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smartphone</a:t>
            </a: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le principali </a:t>
            </a:r>
            <a:r>
              <a:rPr lang="it-IT" sz="10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</a:t>
            </a: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che usa sono </a:t>
            </a:r>
            <a:r>
              <a:rPr lang="it-IT" sz="10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instagram</a:t>
            </a: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lang="it-IT" sz="10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tictoc</a:t>
            </a: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76" name="Google Shape;176;p28"/>
          <p:cNvCxnSpPr>
            <a:endCxn id="177" idx="6"/>
          </p:cNvCxnSpPr>
          <p:nvPr/>
        </p:nvCxnSpPr>
        <p:spPr>
          <a:xfrm>
            <a:off x="2781192" y="4344147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8"/>
          <p:cNvSpPr/>
          <p:nvPr/>
        </p:nvSpPr>
        <p:spPr>
          <a:xfrm>
            <a:off x="2746552" y="4302588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3360058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4018579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4668792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701537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2629089" y="364137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 DELL’AMBITO</a:t>
            </a:r>
            <a:endParaRPr sz="1100" b="1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631675" y="387662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</a:t>
            </a:r>
            <a:r>
              <a:rPr lang="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amiliarità col web, ha già visualizzato altri siti web di corsi di laurea</a:t>
            </a: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5" name="Google Shape;185;p28"/>
          <p:cNvSpPr txBox="1"/>
          <p:nvPr/>
        </p:nvSpPr>
        <p:spPr>
          <a:xfrm>
            <a:off x="5333300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USO DEL SERVIZIO</a:t>
            </a:r>
            <a:endParaRPr sz="9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2601875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</a:t>
            </a:r>
            <a:endParaRPr sz="9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7" name="Google Shape;187;p28"/>
          <p:cNvCxnSpPr>
            <a:endCxn id="188" idx="6"/>
          </p:cNvCxnSpPr>
          <p:nvPr/>
        </p:nvCxnSpPr>
        <p:spPr>
          <a:xfrm>
            <a:off x="2781192" y="5317072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8"/>
          <p:cNvSpPr/>
          <p:nvPr/>
        </p:nvSpPr>
        <p:spPr>
          <a:xfrm>
            <a:off x="2746552" y="5275513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360058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018579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668792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701537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2629089" y="4614301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FREQUENZA D’USO</a:t>
            </a:r>
            <a:endParaRPr sz="1100" b="1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2631675" y="483163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giornalmente</a:t>
            </a: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3188701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233101" y="3389550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dirty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[Cosa pensa di questo tipo di servizio]</a:t>
            </a:r>
            <a:endParaRPr sz="10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err="1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Mindset</a:t>
            </a:r>
            <a:endParaRPr sz="1000" dirty="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13649" y="4223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b="1" dirty="0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Umberto</a:t>
            </a:r>
            <a:endParaRPr sz="2800" b="1" dirty="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213650" y="7328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Politecnico e/o </a:t>
            </a:r>
            <a:r>
              <a:rPr lang="it" sz="1100" b="1" dirty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attitudine</a:t>
            </a:r>
            <a:endParaRPr sz="1100" b="1" dirty="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601875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601875" y="808988"/>
            <a:ext cx="2349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Nato in </a:t>
            </a:r>
            <a:r>
              <a:rPr lang="it-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Calabria, </a:t>
            </a:r>
            <a:r>
              <a:rPr lang="it-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Inizio del secondo anno di Politecnico,  competenze in </a:t>
            </a:r>
            <a:r>
              <a:rPr lang="it-IT" sz="11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Python</a:t>
            </a:r>
            <a:r>
              <a:rPr lang="it-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13650" y="8218"/>
            <a:ext cx="20478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 N. </a:t>
            </a: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393031" y="14838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5359977" y="1393121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NECESSITÀ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333300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COMPORTAMENTI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320712" y="781784"/>
            <a:ext cx="3387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Poco tempo per socializzare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" sz="11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Patente </a:t>
            </a:r>
            <a:endParaRPr sz="11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7093454" y="2065093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7048454" y="2271750"/>
            <a:ext cx="1671600" cy="22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Fisica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Confusione generale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000" b="1" dirty="0" smtClean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314977" y="1548821"/>
            <a:ext cx="1671600" cy="2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</a:pPr>
            <a:endParaRPr lang="it" sz="1000" b="1" dirty="0" smtClean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Offerta formativa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Convalida </a:t>
            </a:r>
            <a:r>
              <a:rPr lang="it-IT" sz="1000" b="1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cfu</a:t>
            </a:r>
            <a:endParaRPr lang="it-IT" sz="1000" b="1" dirty="0" smtClean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Suddivisione corsi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it-IT" sz="1000" b="1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Orario lezioni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13650" y="9680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20</a:t>
            </a:r>
            <a:r>
              <a:rPr lang="it-IT" sz="1100" dirty="0" smtClean="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anni</a:t>
            </a:r>
            <a:endParaRPr sz="1100" dirty="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8"/>
          <p:cNvCxnSpPr>
            <a:endCxn id="169" idx="6"/>
          </p:cNvCxnSpPr>
          <p:nvPr/>
        </p:nvCxnSpPr>
        <p:spPr>
          <a:xfrm>
            <a:off x="2781192" y="3283997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8"/>
          <p:cNvSpPr/>
          <p:nvPr/>
        </p:nvSpPr>
        <p:spPr>
          <a:xfrm>
            <a:off x="2746552" y="3242438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360058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018579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4668792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2701537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2629089" y="258122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DIGITALE</a:t>
            </a:r>
            <a:endParaRPr sz="1100" b="1">
              <a:solidFill>
                <a:srgbClr val="0066CC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631675" y="281647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Microsof</a:t>
            </a: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Office, </a:t>
            </a:r>
            <a:r>
              <a:rPr lang="it-IT" sz="10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Youtube</a:t>
            </a: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-IT" sz="1000" dirty="0" err="1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Discord</a:t>
            </a:r>
            <a:endParaRPr sz="1000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76" name="Google Shape;176;p28"/>
          <p:cNvCxnSpPr>
            <a:endCxn id="177" idx="6"/>
          </p:cNvCxnSpPr>
          <p:nvPr/>
        </p:nvCxnSpPr>
        <p:spPr>
          <a:xfrm>
            <a:off x="2781192" y="4344147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8"/>
          <p:cNvSpPr/>
          <p:nvPr/>
        </p:nvSpPr>
        <p:spPr>
          <a:xfrm>
            <a:off x="2746552" y="4302588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3360058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4018579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4668792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701537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2629089" y="364137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 DELL’AMBITO</a:t>
            </a:r>
            <a:endParaRPr sz="1100" b="1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631675" y="387662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</a:t>
            </a:r>
            <a:r>
              <a:rPr lang="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amiliarità col web, ha già visualizzato altri siti web di corsi di laurea</a:t>
            </a: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5" name="Google Shape;185;p28"/>
          <p:cNvSpPr txBox="1"/>
          <p:nvPr/>
        </p:nvSpPr>
        <p:spPr>
          <a:xfrm>
            <a:off x="5333300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USO DEL SERVIZIO</a:t>
            </a:r>
            <a:endParaRPr sz="9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2601875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</a:t>
            </a:r>
            <a:endParaRPr sz="9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7" name="Google Shape;187;p28"/>
          <p:cNvCxnSpPr>
            <a:endCxn id="188" idx="6"/>
          </p:cNvCxnSpPr>
          <p:nvPr/>
        </p:nvCxnSpPr>
        <p:spPr>
          <a:xfrm>
            <a:off x="2781192" y="5317072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8"/>
          <p:cNvSpPr/>
          <p:nvPr/>
        </p:nvSpPr>
        <p:spPr>
          <a:xfrm>
            <a:off x="2746552" y="5275513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360058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018579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668792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701537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2629089" y="4614301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FREQUENZA D’USO</a:t>
            </a:r>
            <a:endParaRPr sz="1100" b="1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2631675" y="483163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dirty="0" smtClean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giornalmente</a:t>
            </a:r>
            <a:endParaRPr sz="1000" b="1" dirty="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0328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3188701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33101" y="3389550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È compito della PA rendere noi cittadini autonomi nell’utilizzare i servizi pubblici comunali.</a:t>
            </a:r>
            <a:endParaRPr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213649" y="4223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Daniela</a:t>
            </a:r>
            <a:endParaRPr sz="28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213650" y="7328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Imprenditrice determinata</a:t>
            </a:r>
            <a:endParaRPr sz="11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601875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601875" y="808988"/>
            <a:ext cx="2349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Lavoratrice e mamma, si barcamena tra i mille impegni della giornata. La tecnologia è un alleato fondamentale che la aiuta ad organizzarsi a lavoro, a velocizzare le faccende domestiche e gestire le questioni burocratiche per il suo lavoro e per la sua famiglia.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213650" y="8218"/>
            <a:ext cx="20478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 N. 2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393031" y="14838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5377250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NECESSITÀ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333300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COMPORTAMENTI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333300" y="808988"/>
            <a:ext cx="3387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Si rivolge al comune per molteplici servizi, sia per la gestione familiare e della casa, che lavorativa. Perciò cerca tutte le informazioni che le servono sul sito del Comune, cerca di agire per quanto possibile autonomamente attraverso i canali digitali e recandosi allo sportello solo quando strettamente necessario.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7093463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endParaRPr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7093454" y="2777300"/>
            <a:ext cx="1671600" cy="22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Informazioni poco chiare sugli iter burocratici da seguire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Poca integrazione con gli strumenti che ha a disposizione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Impossibilità di svolgere tutto interamente da remoto e in digitale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5377250" y="2777300"/>
            <a:ext cx="1671600" cy="2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0799" lvl="0" indent="-1138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Svolgere le pratiche in breve tempo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Richiedere documenti in formato digitale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Ricevere avvisi per le iniziative di cui potrebbe beneficiare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00799" lvl="0" indent="-113899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lang="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Evitare di recarsi di persona allo sportello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213650" y="9680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35–45 anni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9"/>
          <p:cNvCxnSpPr>
            <a:endCxn id="217" idx="6"/>
          </p:cNvCxnSpPr>
          <p:nvPr/>
        </p:nvCxnSpPr>
        <p:spPr>
          <a:xfrm>
            <a:off x="2781192" y="3283997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9"/>
          <p:cNvSpPr/>
          <p:nvPr/>
        </p:nvSpPr>
        <p:spPr>
          <a:xfrm>
            <a:off x="2746548" y="3242450"/>
            <a:ext cx="1971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3360058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018579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4668792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2701537" y="324244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2629089" y="258122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DIGITALE</a:t>
            </a:r>
            <a:endParaRPr sz="1100" b="1">
              <a:solidFill>
                <a:srgbClr val="0066CC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2631675" y="281647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[Livello di dimestichezza con il digitale]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4" name="Google Shape;224;p29"/>
          <p:cNvCxnSpPr>
            <a:endCxn id="225" idx="6"/>
          </p:cNvCxnSpPr>
          <p:nvPr/>
        </p:nvCxnSpPr>
        <p:spPr>
          <a:xfrm>
            <a:off x="2781192" y="4344147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9"/>
          <p:cNvSpPr/>
          <p:nvPr/>
        </p:nvSpPr>
        <p:spPr>
          <a:xfrm>
            <a:off x="2746549" y="4302600"/>
            <a:ext cx="1311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3360058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4018579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668792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701537" y="43025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2629089" y="364137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 DELL’AMBITO</a:t>
            </a:r>
            <a:endParaRPr sz="1100" b="1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2631675" y="387662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[Familiarità con la tipologia di servizio]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2" name="Google Shape;232;p29"/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3" name="Google Shape;233;p29"/>
          <p:cNvSpPr txBox="1"/>
          <p:nvPr/>
        </p:nvSpPr>
        <p:spPr>
          <a:xfrm>
            <a:off x="5333300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USO DEL SERVIZIO</a:t>
            </a:r>
            <a:endParaRPr sz="9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01875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</a:t>
            </a:r>
            <a:endParaRPr sz="9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5" name="Google Shape;235;p29"/>
          <p:cNvCxnSpPr>
            <a:endCxn id="236" idx="6"/>
          </p:cNvCxnSpPr>
          <p:nvPr/>
        </p:nvCxnSpPr>
        <p:spPr>
          <a:xfrm>
            <a:off x="2781192" y="5317072"/>
            <a:ext cx="197100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9"/>
          <p:cNvSpPr/>
          <p:nvPr/>
        </p:nvSpPr>
        <p:spPr>
          <a:xfrm>
            <a:off x="2746551" y="5275525"/>
            <a:ext cx="6648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3360058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4018579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4668792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2701537" y="527552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2629089" y="4614301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FREQUENZA D’USO</a:t>
            </a:r>
            <a:endParaRPr sz="1100" b="1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31675" y="4849550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[Quanto spesso usa il servizio]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3" name="Google Shape;243;p29" descr="06_dirigente scolastic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775" y="1523750"/>
            <a:ext cx="1257326" cy="125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 rot="5400000">
            <a:off x="8063508" y="-60556"/>
            <a:ext cx="1033200" cy="1148100"/>
          </a:xfrm>
          <a:prstGeom prst="diagStripe">
            <a:avLst>
              <a:gd name="adj" fmla="val 50000"/>
            </a:avLst>
          </a:prstGeom>
          <a:solidFill>
            <a:srgbClr val="00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 rot="2519380">
            <a:off x="8188301" y="239536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lang="it" sz="1400" i="0" u="none" strike="noStrike" cap="non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sz="1400" i="0" u="none" strike="noStrike" cap="non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50" y="2267570"/>
            <a:ext cx="822825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t="1802" b="1802"/>
          <a:stretch/>
        </p:blipFill>
        <p:spPr>
          <a:xfrm>
            <a:off x="6157765" y="34326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5">
            <a:alphaModFix/>
          </a:blip>
          <a:srcRect t="1802" b="1802"/>
          <a:stretch/>
        </p:blipFill>
        <p:spPr>
          <a:xfrm>
            <a:off x="7618570" y="343111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6">
            <a:alphaModFix/>
          </a:blip>
          <a:srcRect t="1802" b="1802"/>
          <a:stretch/>
        </p:blipFill>
        <p:spPr>
          <a:xfrm>
            <a:off x="7530312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7">
            <a:alphaModFix/>
          </a:blip>
          <a:srcRect t="1802" b="1802"/>
          <a:stretch/>
        </p:blipFill>
        <p:spPr>
          <a:xfrm>
            <a:off x="6157760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8">
            <a:alphaModFix/>
          </a:blip>
          <a:srcRect t="1802" b="1802"/>
          <a:stretch/>
        </p:blipFill>
        <p:spPr>
          <a:xfrm>
            <a:off x="4772591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9">
            <a:alphaModFix/>
          </a:blip>
          <a:srcRect t="1802" b="1802"/>
          <a:stretch/>
        </p:blipFill>
        <p:spPr>
          <a:xfrm>
            <a:off x="3336959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10">
            <a:alphaModFix/>
          </a:blip>
          <a:srcRect t="1802" b="1802"/>
          <a:stretch/>
        </p:blipFill>
        <p:spPr>
          <a:xfrm>
            <a:off x="1876096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11">
            <a:alphaModFix/>
          </a:blip>
          <a:srcRect t="1802" b="1802"/>
          <a:stretch/>
        </p:blipFill>
        <p:spPr>
          <a:xfrm>
            <a:off x="440464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12">
            <a:alphaModFix/>
          </a:blip>
          <a:srcRect t="1802" b="1802"/>
          <a:stretch/>
        </p:blipFill>
        <p:spPr>
          <a:xfrm>
            <a:off x="4772586" y="34692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13">
            <a:alphaModFix/>
          </a:blip>
          <a:srcRect t="1802" b="1802"/>
          <a:stretch/>
        </p:blipFill>
        <p:spPr>
          <a:xfrm>
            <a:off x="3340767" y="34692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14">
            <a:alphaModFix/>
          </a:blip>
          <a:srcRect t="1802" b="1802"/>
          <a:stretch/>
        </p:blipFill>
        <p:spPr>
          <a:xfrm>
            <a:off x="6157755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5">
            <a:alphaModFix/>
          </a:blip>
          <a:srcRect t="1802" b="1802"/>
          <a:stretch/>
        </p:blipFill>
        <p:spPr>
          <a:xfrm>
            <a:off x="4772581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16">
            <a:alphaModFix/>
          </a:blip>
          <a:srcRect t="1802" b="1802"/>
          <a:stretch/>
        </p:blipFill>
        <p:spPr>
          <a:xfrm>
            <a:off x="3312869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17">
            <a:alphaModFix/>
          </a:blip>
          <a:srcRect t="1802" b="1802"/>
          <a:stretch/>
        </p:blipFill>
        <p:spPr>
          <a:xfrm>
            <a:off x="1940251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8">
            <a:alphaModFix/>
          </a:blip>
          <a:srcRect t="1802" b="1802"/>
          <a:stretch/>
        </p:blipFill>
        <p:spPr>
          <a:xfrm>
            <a:off x="440464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9">
            <a:alphaModFix/>
          </a:blip>
          <a:srcRect t="1802" b="1802"/>
          <a:stretch/>
        </p:blipFill>
        <p:spPr>
          <a:xfrm>
            <a:off x="1890732" y="3483635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20">
            <a:alphaModFix/>
          </a:blip>
          <a:srcRect t="1802" b="1802"/>
          <a:stretch/>
        </p:blipFill>
        <p:spPr>
          <a:xfrm>
            <a:off x="440464" y="3483635"/>
            <a:ext cx="1084950" cy="10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Persone e ruoli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2" y="5409536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4572000" y="337111"/>
            <a:ext cx="41649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 queste icone come ti sono più utili </a:t>
            </a:r>
            <a:b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integra laddove necessario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lang="it" sz="7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751</Words>
  <Application>Microsoft Office PowerPoint</Application>
  <PresentationFormat>Presentazione su schermo (16:10)</PresentationFormat>
  <Paragraphs>133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Wingdings</vt:lpstr>
      <vt:lpstr>Titillium Web SemiBold</vt:lpstr>
      <vt:lpstr>Titillium Web</vt:lpstr>
      <vt:lpstr>Roboto Mono Light</vt:lpstr>
      <vt:lpstr>Simple Light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Cristina Gena</cp:lastModifiedBy>
  <cp:revision>4</cp:revision>
  <dcterms:modified xsi:type="dcterms:W3CDTF">2023-10-13T13:51:15Z</dcterms:modified>
</cp:coreProperties>
</file>