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PT Sans Narrow"/>
      <p:regular r:id="rId49"/>
      <p:bold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3E25CD-5388-4D09-A5DA-1788589145D5}">
  <a:tblStyle styleId="{D63E25CD-5388-4D09-A5DA-1788589145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regular.fntdata"/><Relationship Id="rId50" Type="http://schemas.openxmlformats.org/officeDocument/2006/relationships/font" Target="fonts/PTSansNarrow-bold.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ae57e73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ae57e73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ae57e737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ae57e737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ae57e73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ae57e73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3bd5e824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3bd5e824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ae57e737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ae57e73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ae57e73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ae57e73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3bd5e824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3bd5e824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3bd5e824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3bd5e824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3bd5e824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3bd5e824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3bd5e824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3bd5e82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ae57e7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ae57e7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3bd5e82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3bd5e82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af116413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af116413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af116413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af116413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af116413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af116413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af116413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af116413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af116413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af116413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a57915c5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a57915c5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af11641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af11641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a57915c5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a57915c5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af11641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af11641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ae57e73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ae57e73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af11641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af11641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a57915c5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a57915c5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af116413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af116413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af11641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af11641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af11641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af11641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af116413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af116413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3bd5e824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3bd5e824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af116413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af116413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af116413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af116413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af116413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af116413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ae57e73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ae57e73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a57915c5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a57915c5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3bd5e824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3bd5e82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db1358c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db1358c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ae57e737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ae57e737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ae57e73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ae57e73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ae57e73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ae57e73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ae57e737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ae57e737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ae57e737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ae57e737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rot="10800000">
            <a:off x="1004000" y="1022025"/>
            <a:ext cx="2791800" cy="0"/>
          </a:xfrm>
          <a:prstGeom prst="straightConnector1">
            <a:avLst/>
          </a:prstGeom>
          <a:noFill/>
          <a:ln cap="flat" cmpd="sng" w="76200">
            <a:solidFill>
              <a:schemeClr val="accent3"/>
            </a:solidFill>
            <a:prstDash val="solid"/>
            <a:round/>
            <a:headEnd len="sm" w="sm" type="none"/>
            <a:tailEnd len="sm" w="sm" type="none"/>
          </a:ln>
        </p:spPr>
      </p:cxnSp>
      <p:cxnSp>
        <p:nvCxnSpPr>
          <p:cNvPr id="11" name="Google Shape;11;p2"/>
          <p:cNvCxnSpPr/>
          <p:nvPr/>
        </p:nvCxnSpPr>
        <p:spPr>
          <a:xfrm>
            <a:off x="1004151" y="4121500"/>
            <a:ext cx="7136700" cy="0"/>
          </a:xfrm>
          <a:prstGeom prst="straightConnector1">
            <a:avLst/>
          </a:prstGeom>
          <a:noFill/>
          <a:ln cap="flat" cmpd="sng" w="76200">
            <a:solidFill>
              <a:schemeClr val="accent3"/>
            </a:solidFill>
            <a:prstDash val="solid"/>
            <a:round/>
            <a:headEnd len="sm" w="sm" type="none"/>
            <a:tailEnd len="sm" w="sm" type="none"/>
          </a:ln>
        </p:spPr>
      </p:cxnSp>
      <p:sp>
        <p:nvSpPr>
          <p:cNvPr id="12" name="Google Shape;12;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3" name="Google Shape;13;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sz="700"/>
            </a:lvl1pPr>
            <a:lvl2pPr lvl="1" rtl="0">
              <a:buNone/>
              <a:defRPr b="1" sz="700"/>
            </a:lvl2pPr>
            <a:lvl3pPr lvl="2" rtl="0">
              <a:buNone/>
              <a:defRPr b="1" sz="700"/>
            </a:lvl3pPr>
            <a:lvl4pPr lvl="3" rtl="0">
              <a:buNone/>
              <a:defRPr b="1" sz="700"/>
            </a:lvl4pPr>
            <a:lvl5pPr lvl="4" rtl="0">
              <a:buNone/>
              <a:defRPr b="1" sz="700"/>
            </a:lvl5pPr>
            <a:lvl6pPr lvl="5" rtl="0">
              <a:buNone/>
              <a:defRPr b="1" sz="700"/>
            </a:lvl6pPr>
            <a:lvl7pPr lvl="6" rtl="0">
              <a:buNone/>
              <a:defRPr b="1" sz="700"/>
            </a:lvl7pPr>
            <a:lvl8pPr lvl="7" rtl="0">
              <a:buNone/>
              <a:defRPr b="1" sz="700"/>
            </a:lvl8pPr>
            <a:lvl9pPr lvl="8" rtl="0">
              <a:buNone/>
              <a:defRPr b="1" sz="700"/>
            </a:lvl9pPr>
          </a:lstStyle>
          <a:p>
            <a:pPr indent="0" lvl="0" marL="0" rtl="0" algn="r">
              <a:spcBef>
                <a:spcPts val="0"/>
              </a:spcBef>
              <a:spcAft>
                <a:spcPts val="0"/>
              </a:spcAft>
              <a:buNone/>
            </a:pPr>
            <a:fld id="{00000000-1234-1234-1234-123412341234}" type="slidenum">
              <a:rPr lang="it"/>
              <a:t>‹#›</a:t>
            </a:fld>
            <a:endParaRPr b="0" sz="1000"/>
          </a:p>
        </p:txBody>
      </p:sp>
      <p:sp>
        <p:nvSpPr>
          <p:cNvPr id="15" name="Google Shape;15;p2"/>
          <p:cNvSpPr/>
          <p:nvPr/>
        </p:nvSpPr>
        <p:spPr>
          <a:xfrm>
            <a:off x="3986600" y="430325"/>
            <a:ext cx="1171800" cy="117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 name="Google Shape;16;p2"/>
          <p:cNvCxnSpPr/>
          <p:nvPr/>
        </p:nvCxnSpPr>
        <p:spPr>
          <a:xfrm rot="10800000">
            <a:off x="5349051" y="1022025"/>
            <a:ext cx="2791800" cy="0"/>
          </a:xfrm>
          <a:prstGeom prst="straightConnector1">
            <a:avLst/>
          </a:prstGeom>
          <a:noFill/>
          <a:ln cap="flat" cmpd="sng" w="76200">
            <a:solidFill>
              <a:schemeClr val="accent3"/>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2">
  <p:cSld name="BIG_NUMBER">
    <p:spTree>
      <p:nvGrpSpPr>
        <p:cNvPr id="67" name="Shape 67"/>
        <p:cNvGrpSpPr/>
        <p:nvPr/>
      </p:nvGrpSpPr>
      <p:grpSpPr>
        <a:xfrm>
          <a:off x="0" y="0"/>
          <a:ext cx="0" cy="0"/>
          <a:chOff x="0" y="0"/>
          <a:chExt cx="0" cy="0"/>
        </a:xfrm>
      </p:grpSpPr>
      <p:sp>
        <p:nvSpPr>
          <p:cNvPr id="68" name="Google Shape;68;p11"/>
          <p:cNvSpPr txBox="1"/>
          <p:nvPr>
            <p:ph hasCustomPrompt="1" type="title"/>
          </p:nvPr>
        </p:nvSpPr>
        <p:spPr>
          <a:xfrm>
            <a:off x="311700" y="0"/>
            <a:ext cx="8520600" cy="5143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4000"/>
              <a:buNone/>
              <a:defRPr sz="4000">
                <a:solidFill>
                  <a:schemeClr val="accent3"/>
                </a:solidFill>
              </a:defRPr>
            </a:lvl1pPr>
            <a:lvl2pPr lvl="1" algn="ctr">
              <a:spcBef>
                <a:spcPts val="0"/>
              </a:spcBef>
              <a:spcAft>
                <a:spcPts val="0"/>
              </a:spcAft>
              <a:buClr>
                <a:schemeClr val="accent3"/>
              </a:buClr>
              <a:buSzPts val="3600"/>
              <a:buNone/>
              <a:defRPr>
                <a:solidFill>
                  <a:schemeClr val="accent3"/>
                </a:solidFill>
              </a:defRPr>
            </a:lvl2pPr>
            <a:lvl3pPr lvl="2" algn="ctr">
              <a:spcBef>
                <a:spcPts val="0"/>
              </a:spcBef>
              <a:spcAft>
                <a:spcPts val="0"/>
              </a:spcAft>
              <a:buClr>
                <a:schemeClr val="accent3"/>
              </a:buClr>
              <a:buSzPts val="3600"/>
              <a:buNone/>
              <a:defRPr>
                <a:solidFill>
                  <a:schemeClr val="accent3"/>
                </a:solidFill>
              </a:defRPr>
            </a:lvl3pPr>
            <a:lvl4pPr lvl="3" algn="ctr">
              <a:spcBef>
                <a:spcPts val="0"/>
              </a:spcBef>
              <a:spcAft>
                <a:spcPts val="0"/>
              </a:spcAft>
              <a:buClr>
                <a:schemeClr val="accent3"/>
              </a:buClr>
              <a:buSzPts val="3600"/>
              <a:buNone/>
              <a:defRPr>
                <a:solidFill>
                  <a:schemeClr val="accent3"/>
                </a:solidFill>
              </a:defRPr>
            </a:lvl4pPr>
            <a:lvl5pPr lvl="4" algn="ctr">
              <a:spcBef>
                <a:spcPts val="0"/>
              </a:spcBef>
              <a:spcAft>
                <a:spcPts val="0"/>
              </a:spcAft>
              <a:buClr>
                <a:schemeClr val="accent3"/>
              </a:buClr>
              <a:buSzPts val="3600"/>
              <a:buNone/>
              <a:defRPr>
                <a:solidFill>
                  <a:schemeClr val="accent3"/>
                </a:solidFill>
              </a:defRPr>
            </a:lvl5pPr>
            <a:lvl6pPr lvl="5" algn="ctr">
              <a:spcBef>
                <a:spcPts val="0"/>
              </a:spcBef>
              <a:spcAft>
                <a:spcPts val="0"/>
              </a:spcAft>
              <a:buClr>
                <a:schemeClr val="accent3"/>
              </a:buClr>
              <a:buSzPts val="3600"/>
              <a:buNone/>
              <a:defRPr>
                <a:solidFill>
                  <a:schemeClr val="accent3"/>
                </a:solidFill>
              </a:defRPr>
            </a:lvl6pPr>
            <a:lvl7pPr lvl="6" algn="ctr">
              <a:spcBef>
                <a:spcPts val="0"/>
              </a:spcBef>
              <a:spcAft>
                <a:spcPts val="0"/>
              </a:spcAft>
              <a:buClr>
                <a:schemeClr val="accent3"/>
              </a:buClr>
              <a:buSzPts val="3600"/>
              <a:buNone/>
              <a:defRPr>
                <a:solidFill>
                  <a:schemeClr val="accent3"/>
                </a:solidFill>
              </a:defRPr>
            </a:lvl7pPr>
            <a:lvl8pPr lvl="7" algn="ctr">
              <a:spcBef>
                <a:spcPts val="0"/>
              </a:spcBef>
              <a:spcAft>
                <a:spcPts val="0"/>
              </a:spcAft>
              <a:buClr>
                <a:schemeClr val="accent3"/>
              </a:buClr>
              <a:buSzPts val="3600"/>
              <a:buNone/>
              <a:defRPr>
                <a:solidFill>
                  <a:schemeClr val="accent3"/>
                </a:solidFill>
              </a:defRPr>
            </a:lvl8pPr>
            <a:lvl9pPr lvl="8" algn="ctr">
              <a:spcBef>
                <a:spcPts val="0"/>
              </a:spcBef>
              <a:spcAft>
                <a:spcPts val="0"/>
              </a:spcAft>
              <a:buClr>
                <a:schemeClr val="accent3"/>
              </a:buClr>
              <a:buSzPts val="3600"/>
              <a:buNone/>
              <a:defRPr>
                <a:solidFill>
                  <a:schemeClr val="accent3"/>
                </a:solidFill>
              </a:defRPr>
            </a:lvl9pPr>
          </a:lstStyle>
          <a:p>
            <a:r>
              <a:t>xx%</a:t>
            </a:r>
          </a:p>
        </p:txBody>
      </p:sp>
      <p:sp>
        <p:nvSpPr>
          <p:cNvPr id="69" name="Google Shape;69;p11"/>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lvl1pPr lvl="0" rtl="0">
              <a:buNone/>
              <a:defRPr b="1" sz="700"/>
            </a:lvl1pPr>
            <a:lvl2pPr lvl="1" rtl="0">
              <a:buNone/>
              <a:defRPr b="1" sz="700"/>
            </a:lvl2pPr>
            <a:lvl3pPr lvl="2" rtl="0">
              <a:buNone/>
              <a:defRPr b="1" sz="700"/>
            </a:lvl3pPr>
            <a:lvl4pPr lvl="3" rtl="0">
              <a:buNone/>
              <a:defRPr b="1" sz="700"/>
            </a:lvl4pPr>
            <a:lvl5pPr lvl="4" rtl="0">
              <a:buNone/>
              <a:defRPr b="1" sz="700"/>
            </a:lvl5pPr>
            <a:lvl6pPr lvl="5" rtl="0">
              <a:buNone/>
              <a:defRPr b="1" sz="700"/>
            </a:lvl6pPr>
            <a:lvl7pPr lvl="6" rtl="0">
              <a:buNone/>
              <a:defRPr b="1" sz="700"/>
            </a:lvl7pPr>
            <a:lvl8pPr lvl="7" rtl="0">
              <a:buNone/>
              <a:defRPr b="1" sz="700"/>
            </a:lvl8pPr>
            <a:lvl9pPr lvl="8" rtl="0">
              <a:buNone/>
              <a:defRPr b="1" sz="700"/>
            </a:lvl9pPr>
          </a:lstStyle>
          <a:p>
            <a:pPr indent="0" lvl="0" marL="0" rtl="0" algn="r">
              <a:spcBef>
                <a:spcPts val="0"/>
              </a:spcBef>
              <a:spcAft>
                <a:spcPts val="0"/>
              </a:spcAft>
              <a:buNone/>
            </a:pPr>
            <a:fld id="{00000000-1234-1234-1234-123412341234}" type="slidenum">
              <a:rPr lang="it"/>
              <a:t>‹#›</a:t>
            </a:fld>
            <a:endParaRPr b="0" sz="1000"/>
          </a:p>
        </p:txBody>
      </p:sp>
      <p:sp>
        <p:nvSpPr>
          <p:cNvPr id="71" name="Google Shape;71;p11"/>
          <p:cNvSpPr txBox="1"/>
          <p:nvPr/>
        </p:nvSpPr>
        <p:spPr>
          <a:xfrm>
            <a:off x="76200" y="-7575"/>
            <a:ext cx="2237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solidFill>
                  <a:schemeClr val="dk2"/>
                </a:solidFill>
                <a:latin typeface="Open Sans"/>
                <a:ea typeface="Open Sans"/>
                <a:cs typeface="Open Sans"/>
                <a:sym typeface="Open Sans"/>
              </a:rPr>
              <a:t>MONICA PERRERO - UX LAB - 2021/2022</a:t>
            </a:r>
            <a:endParaRPr b="1" sz="700">
              <a:solidFill>
                <a:schemeClr val="dk2"/>
              </a:solidFill>
              <a:latin typeface="Open Sans"/>
              <a:ea typeface="Open Sans"/>
              <a:cs typeface="Open Sans"/>
              <a:sym typeface="Open Sans"/>
            </a:endParaRPr>
          </a:p>
        </p:txBody>
      </p:sp>
      <p:cxnSp>
        <p:nvCxnSpPr>
          <p:cNvPr id="72" name="Google Shape;72;p11"/>
          <p:cNvCxnSpPr/>
          <p:nvPr/>
        </p:nvCxnSpPr>
        <p:spPr>
          <a:xfrm>
            <a:off x="1951465" y="146325"/>
            <a:ext cx="70458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a:off x="227175" y="1183225"/>
            <a:ext cx="8680500" cy="2290800"/>
          </a:xfrm>
          <a:prstGeom prst="roundRect">
            <a:avLst>
              <a:gd fmla="val 4133" name="adj"/>
            </a:avLst>
          </a:prstGeom>
          <a:solidFill>
            <a:schemeClr val="lt1"/>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286350" y="1264975"/>
            <a:ext cx="8571300" cy="2114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21" name="Google Shape;21;p3"/>
          <p:cNvSpPr/>
          <p:nvPr/>
        </p:nvSpPr>
        <p:spPr>
          <a:xfrm>
            <a:off x="4199950" y="776175"/>
            <a:ext cx="745200" cy="745200"/>
          </a:xfrm>
          <a:prstGeom prst="ellipse">
            <a:avLst/>
          </a:pr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199950" y="776175"/>
            <a:ext cx="745200" cy="745200"/>
          </a:xfrm>
          <a:prstGeom prst="ellipse">
            <a:avLst/>
          </a:prstGeom>
          <a:solidFill>
            <a:schemeClr val="lt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2" type="sldNum"/>
          </p:nvPr>
        </p:nvSpPr>
        <p:spPr>
          <a:xfrm>
            <a:off x="8519033" y="4686754"/>
            <a:ext cx="548700" cy="393600"/>
          </a:xfrm>
          <a:prstGeom prst="rect">
            <a:avLst/>
          </a:prstGeom>
        </p:spPr>
        <p:txBody>
          <a:bodyPr anchorCtr="0" anchor="ctr" bIns="91425" lIns="91425" spcFirstLastPara="1" rIns="91425" wrap="square" tIns="91425">
            <a:normAutofit/>
          </a:bodyPr>
          <a:lstStyle>
            <a:lvl1pPr lvl="0" rtl="0">
              <a:buNone/>
              <a:defRPr b="1" sz="700"/>
            </a:lvl1pPr>
            <a:lvl2pPr lvl="1" rtl="0">
              <a:buNone/>
              <a:defRPr b="1" sz="700"/>
            </a:lvl2pPr>
            <a:lvl3pPr lvl="2" rtl="0">
              <a:buNone/>
              <a:defRPr b="1" sz="700"/>
            </a:lvl3pPr>
            <a:lvl4pPr lvl="3" rtl="0">
              <a:buNone/>
              <a:defRPr b="1" sz="700"/>
            </a:lvl4pPr>
            <a:lvl5pPr lvl="4" rtl="0">
              <a:buNone/>
              <a:defRPr b="1" sz="700"/>
            </a:lvl5pPr>
            <a:lvl6pPr lvl="5" rtl="0">
              <a:buNone/>
              <a:defRPr b="1" sz="700"/>
            </a:lvl6pPr>
            <a:lvl7pPr lvl="6" rtl="0">
              <a:buNone/>
              <a:defRPr b="1" sz="700"/>
            </a:lvl7pPr>
            <a:lvl8pPr lvl="7" rtl="0">
              <a:buNone/>
              <a:defRPr b="1" sz="700"/>
            </a:lvl8pPr>
            <a:lvl9pPr lvl="8" rtl="0">
              <a:buNone/>
              <a:defRPr b="1" sz="700"/>
            </a:lvl9pPr>
          </a:lstStyle>
          <a:p>
            <a:pPr indent="0" lvl="0" marL="0" rtl="0" algn="r">
              <a:spcBef>
                <a:spcPts val="0"/>
              </a:spcBef>
              <a:spcAft>
                <a:spcPts val="0"/>
              </a:spcAft>
              <a:buNone/>
            </a:pPr>
            <a:fld id="{00000000-1234-1234-1234-123412341234}" type="slidenum">
              <a:rPr lang="it"/>
              <a:t>‹#›</a:t>
            </a:fld>
            <a:endParaRPr/>
          </a:p>
        </p:txBody>
      </p:sp>
      <p:sp>
        <p:nvSpPr>
          <p:cNvPr id="25" name="Google Shape;25;p3"/>
          <p:cNvSpPr txBox="1"/>
          <p:nvPr/>
        </p:nvSpPr>
        <p:spPr>
          <a:xfrm>
            <a:off x="76200" y="-7575"/>
            <a:ext cx="2237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solidFill>
                  <a:schemeClr val="dk2"/>
                </a:solidFill>
                <a:latin typeface="Open Sans"/>
                <a:ea typeface="Open Sans"/>
                <a:cs typeface="Open Sans"/>
                <a:sym typeface="Open Sans"/>
              </a:rPr>
              <a:t>MONICA PERRERO - UX LAB - 2021/2022</a:t>
            </a:r>
            <a:endParaRPr b="1" sz="700">
              <a:solidFill>
                <a:schemeClr val="dk2"/>
              </a:solidFill>
              <a:latin typeface="Open Sans"/>
              <a:ea typeface="Open Sans"/>
              <a:cs typeface="Open Sans"/>
              <a:sym typeface="Open Sans"/>
            </a:endParaRPr>
          </a:p>
        </p:txBody>
      </p:sp>
      <p:cxnSp>
        <p:nvCxnSpPr>
          <p:cNvPr id="26" name="Google Shape;26;p3"/>
          <p:cNvCxnSpPr/>
          <p:nvPr/>
        </p:nvCxnSpPr>
        <p:spPr>
          <a:xfrm>
            <a:off x="1951465" y="146325"/>
            <a:ext cx="70458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0" name="Google Shape;30;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accent5"/>
              </a:buClr>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 name="Google Shape;31;p4"/>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lvl1pPr lvl="0">
              <a:buNone/>
              <a:defRPr b="1" sz="700"/>
            </a:lvl1pPr>
            <a:lvl2pPr lvl="1">
              <a:buNone/>
              <a:defRPr b="1" sz="700"/>
            </a:lvl2pPr>
            <a:lvl3pPr lvl="2">
              <a:buNone/>
              <a:defRPr b="1" sz="700"/>
            </a:lvl3pPr>
            <a:lvl4pPr lvl="3">
              <a:buNone/>
              <a:defRPr b="1" sz="700"/>
            </a:lvl4pPr>
            <a:lvl5pPr lvl="4">
              <a:buNone/>
              <a:defRPr b="1" sz="700"/>
            </a:lvl5pPr>
            <a:lvl6pPr lvl="5">
              <a:buNone/>
              <a:defRPr b="1" sz="700"/>
            </a:lvl6pPr>
            <a:lvl7pPr lvl="6">
              <a:buNone/>
              <a:defRPr b="1" sz="700"/>
            </a:lvl7pPr>
            <a:lvl8pPr lvl="7">
              <a:buNone/>
              <a:defRPr b="1" sz="700"/>
            </a:lvl8pPr>
            <a:lvl9pPr lvl="8">
              <a:buNone/>
              <a:defRPr b="1" sz="700"/>
            </a:lvl9pPr>
          </a:lstStyle>
          <a:p>
            <a:pPr indent="0" lvl="0" marL="0" rtl="0" algn="r">
              <a:spcBef>
                <a:spcPts val="0"/>
              </a:spcBef>
              <a:spcAft>
                <a:spcPts val="0"/>
              </a:spcAft>
              <a:buNone/>
            </a:pPr>
            <a:fld id="{00000000-1234-1234-1234-123412341234}" type="slidenum">
              <a:rPr lang="it"/>
              <a:t>‹#›</a:t>
            </a:fld>
            <a:endParaRPr/>
          </a:p>
        </p:txBody>
      </p:sp>
      <p:sp>
        <p:nvSpPr>
          <p:cNvPr id="32" name="Google Shape;32;p4"/>
          <p:cNvSpPr txBox="1"/>
          <p:nvPr/>
        </p:nvSpPr>
        <p:spPr>
          <a:xfrm>
            <a:off x="76200" y="-7575"/>
            <a:ext cx="2237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solidFill>
                  <a:schemeClr val="dk2"/>
                </a:solidFill>
                <a:latin typeface="Open Sans"/>
                <a:ea typeface="Open Sans"/>
                <a:cs typeface="Open Sans"/>
                <a:sym typeface="Open Sans"/>
              </a:rPr>
              <a:t>MONICA PERRERO </a:t>
            </a:r>
            <a:r>
              <a:rPr b="1" lang="it" sz="700">
                <a:solidFill>
                  <a:schemeClr val="dk2"/>
                </a:solidFill>
                <a:latin typeface="Open Sans"/>
                <a:ea typeface="Open Sans"/>
                <a:cs typeface="Open Sans"/>
                <a:sym typeface="Open Sans"/>
              </a:rPr>
              <a:t>-</a:t>
            </a:r>
            <a:r>
              <a:rPr b="1" lang="it" sz="700">
                <a:solidFill>
                  <a:schemeClr val="dk2"/>
                </a:solidFill>
                <a:latin typeface="Open Sans"/>
                <a:ea typeface="Open Sans"/>
                <a:cs typeface="Open Sans"/>
                <a:sym typeface="Open Sans"/>
              </a:rPr>
              <a:t> UX LAB </a:t>
            </a:r>
            <a:r>
              <a:rPr b="1" lang="it" sz="700">
                <a:solidFill>
                  <a:schemeClr val="dk2"/>
                </a:solidFill>
                <a:latin typeface="Open Sans"/>
                <a:ea typeface="Open Sans"/>
                <a:cs typeface="Open Sans"/>
                <a:sym typeface="Open Sans"/>
              </a:rPr>
              <a:t>- 2021/2022</a:t>
            </a:r>
            <a:endParaRPr b="1" sz="700">
              <a:solidFill>
                <a:schemeClr val="dk2"/>
              </a:solidFill>
              <a:latin typeface="Open Sans"/>
              <a:ea typeface="Open Sans"/>
              <a:cs typeface="Open Sans"/>
              <a:sym typeface="Open Sans"/>
            </a:endParaRPr>
          </a:p>
        </p:txBody>
      </p:sp>
      <p:cxnSp>
        <p:nvCxnSpPr>
          <p:cNvPr id="33" name="Google Shape;33;p4"/>
          <p:cNvCxnSpPr/>
          <p:nvPr/>
        </p:nvCxnSpPr>
        <p:spPr>
          <a:xfrm>
            <a:off x="1951465" y="146325"/>
            <a:ext cx="70458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6" name="Google Shape;36;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lvl1pPr lvl="0" rtl="0">
              <a:buNone/>
              <a:defRPr b="1" sz="700"/>
            </a:lvl1pPr>
            <a:lvl2pPr lvl="1" rtl="0">
              <a:buNone/>
              <a:defRPr b="1" sz="700"/>
            </a:lvl2pPr>
            <a:lvl3pPr lvl="2" rtl="0">
              <a:buNone/>
              <a:defRPr b="1" sz="700"/>
            </a:lvl3pPr>
            <a:lvl4pPr lvl="3" rtl="0">
              <a:buNone/>
              <a:defRPr b="1" sz="700"/>
            </a:lvl4pPr>
            <a:lvl5pPr lvl="4" rtl="0">
              <a:buNone/>
              <a:defRPr b="1" sz="700"/>
            </a:lvl5pPr>
            <a:lvl6pPr lvl="5" rtl="0">
              <a:buNone/>
              <a:defRPr b="1" sz="700"/>
            </a:lvl6pPr>
            <a:lvl7pPr lvl="6" rtl="0">
              <a:buNone/>
              <a:defRPr b="1" sz="700"/>
            </a:lvl7pPr>
            <a:lvl8pPr lvl="7" rtl="0">
              <a:buNone/>
              <a:defRPr b="1" sz="700"/>
            </a:lvl8pPr>
            <a:lvl9pPr lvl="8" rtl="0">
              <a:buNone/>
              <a:defRPr b="1" sz="700"/>
            </a:lvl9pPr>
          </a:lstStyle>
          <a:p>
            <a:pPr indent="0" lvl="0" marL="0" rtl="0" algn="r">
              <a:spcBef>
                <a:spcPts val="0"/>
              </a:spcBef>
              <a:spcAft>
                <a:spcPts val="0"/>
              </a:spcAft>
              <a:buNone/>
            </a:pPr>
            <a:fld id="{00000000-1234-1234-1234-123412341234}" type="slidenum">
              <a:rPr lang="it"/>
              <a:t>‹#›</a:t>
            </a:fld>
            <a:endParaRPr b="0" sz="1000"/>
          </a:p>
        </p:txBody>
      </p:sp>
      <p:sp>
        <p:nvSpPr>
          <p:cNvPr id="40" name="Google Shape;40;p5"/>
          <p:cNvSpPr txBox="1"/>
          <p:nvPr/>
        </p:nvSpPr>
        <p:spPr>
          <a:xfrm>
            <a:off x="76200" y="-7575"/>
            <a:ext cx="2237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solidFill>
                  <a:schemeClr val="dk2"/>
                </a:solidFill>
                <a:latin typeface="Open Sans"/>
                <a:ea typeface="Open Sans"/>
                <a:cs typeface="Open Sans"/>
                <a:sym typeface="Open Sans"/>
              </a:rPr>
              <a:t>MONICA PERRERO - UX LAB - 2021/2022</a:t>
            </a:r>
            <a:endParaRPr b="1" sz="700">
              <a:solidFill>
                <a:schemeClr val="dk2"/>
              </a:solidFill>
              <a:latin typeface="Open Sans"/>
              <a:ea typeface="Open Sans"/>
              <a:cs typeface="Open Sans"/>
              <a:sym typeface="Open Sans"/>
            </a:endParaRPr>
          </a:p>
        </p:txBody>
      </p:sp>
      <p:cxnSp>
        <p:nvCxnSpPr>
          <p:cNvPr id="41" name="Google Shape;41;p5"/>
          <p:cNvCxnSpPr/>
          <p:nvPr/>
        </p:nvCxnSpPr>
        <p:spPr>
          <a:xfrm>
            <a:off x="1951465" y="146325"/>
            <a:ext cx="70458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4" name="Google Shape;44;p6"/>
          <p:cNvSpPr txBox="1"/>
          <p:nvPr/>
        </p:nvSpPr>
        <p:spPr>
          <a:xfrm>
            <a:off x="76200" y="-7575"/>
            <a:ext cx="2237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solidFill>
                  <a:schemeClr val="dk2"/>
                </a:solidFill>
                <a:latin typeface="Open Sans"/>
                <a:ea typeface="Open Sans"/>
                <a:cs typeface="Open Sans"/>
                <a:sym typeface="Open Sans"/>
              </a:rPr>
              <a:t>MONICA PERRERO - UX LAB - 2021/2022</a:t>
            </a:r>
            <a:endParaRPr b="1" sz="700">
              <a:solidFill>
                <a:schemeClr val="dk2"/>
              </a:solidFill>
              <a:latin typeface="Open Sans"/>
              <a:ea typeface="Open Sans"/>
              <a:cs typeface="Open Sans"/>
              <a:sym typeface="Open Sans"/>
            </a:endParaRPr>
          </a:p>
        </p:txBody>
      </p:sp>
      <p:cxnSp>
        <p:nvCxnSpPr>
          <p:cNvPr id="45" name="Google Shape;45;p6"/>
          <p:cNvCxnSpPr/>
          <p:nvPr/>
        </p:nvCxnSpPr>
        <p:spPr>
          <a:xfrm>
            <a:off x="1951465" y="146325"/>
            <a:ext cx="70458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lvl1pPr lvl="0" rtl="0">
              <a:buNone/>
              <a:defRPr b="1" sz="700"/>
            </a:lvl1pPr>
            <a:lvl2pPr lvl="1" rtl="0">
              <a:buNone/>
              <a:defRPr b="1" sz="700"/>
            </a:lvl2pPr>
            <a:lvl3pPr lvl="2" rtl="0">
              <a:buNone/>
              <a:defRPr b="1" sz="700"/>
            </a:lvl3pPr>
            <a:lvl4pPr lvl="3" rtl="0">
              <a:buNone/>
              <a:defRPr b="1" sz="700"/>
            </a:lvl4pPr>
            <a:lvl5pPr lvl="4" rtl="0">
              <a:buNone/>
              <a:defRPr b="1" sz="700"/>
            </a:lvl5pPr>
            <a:lvl6pPr lvl="5" rtl="0">
              <a:buNone/>
              <a:defRPr b="1" sz="700"/>
            </a:lvl6pPr>
            <a:lvl7pPr lvl="6" rtl="0">
              <a:buNone/>
              <a:defRPr b="1" sz="700"/>
            </a:lvl7pPr>
            <a:lvl8pPr lvl="7" rtl="0">
              <a:buNone/>
              <a:defRPr b="1" sz="700"/>
            </a:lvl8pPr>
            <a:lvl9pPr lvl="8" rtl="0">
              <a:buNone/>
              <a:defRPr b="1" sz="700"/>
            </a:lvl9pPr>
          </a:lstStyle>
          <a:p>
            <a:pPr indent="0" lvl="0" marL="0" rtl="0" algn="r">
              <a:spcBef>
                <a:spcPts val="0"/>
              </a:spcBef>
              <a:spcAft>
                <a:spcPts val="0"/>
              </a:spcAft>
              <a:buNone/>
            </a:pPr>
            <a:fld id="{00000000-1234-1234-1234-123412341234}" type="slidenum">
              <a:rPr lang="it"/>
              <a:t>‹#›</a:t>
            </a:fld>
            <a:endParaRPr b="0"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53" name="Google Shape;5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7" name="Google Shape;57;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8" name="Google Shape;58;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0" name="Google Shape;6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b="1" sz="700">
                <a:solidFill>
                  <a:schemeClr val="lt1"/>
                </a:solidFill>
              </a:defRPr>
            </a:lvl1pPr>
            <a:lvl2pPr lvl="1">
              <a:buNone/>
              <a:defRPr b="1" sz="700">
                <a:solidFill>
                  <a:schemeClr val="lt1"/>
                </a:solidFill>
              </a:defRPr>
            </a:lvl2pPr>
            <a:lvl3pPr lvl="2">
              <a:buNone/>
              <a:defRPr b="1" sz="700">
                <a:solidFill>
                  <a:schemeClr val="lt1"/>
                </a:solidFill>
              </a:defRPr>
            </a:lvl3pPr>
            <a:lvl4pPr lvl="3">
              <a:buNone/>
              <a:defRPr b="1" sz="700">
                <a:solidFill>
                  <a:schemeClr val="lt1"/>
                </a:solidFill>
              </a:defRPr>
            </a:lvl4pPr>
            <a:lvl5pPr lvl="4">
              <a:buNone/>
              <a:defRPr b="1" sz="700">
                <a:solidFill>
                  <a:schemeClr val="lt1"/>
                </a:solidFill>
              </a:defRPr>
            </a:lvl5pPr>
            <a:lvl6pPr lvl="5">
              <a:buNone/>
              <a:defRPr b="1" sz="700">
                <a:solidFill>
                  <a:schemeClr val="lt1"/>
                </a:solidFill>
              </a:defRPr>
            </a:lvl6pPr>
            <a:lvl7pPr lvl="6">
              <a:buNone/>
              <a:defRPr b="1" sz="700">
                <a:solidFill>
                  <a:schemeClr val="lt1"/>
                </a:solidFill>
              </a:defRPr>
            </a:lvl7pPr>
            <a:lvl8pPr lvl="7">
              <a:buNone/>
              <a:defRPr b="1" sz="700">
                <a:solidFill>
                  <a:schemeClr val="lt1"/>
                </a:solidFill>
              </a:defRPr>
            </a:lvl8pPr>
            <a:lvl9pPr lvl="8">
              <a:buNone/>
              <a:defRPr b="1" sz="7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63" name="Google Shape;63;p10"/>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lvl1pPr lvl="0" rtl="0">
              <a:buNone/>
              <a:defRPr b="1" sz="700"/>
            </a:lvl1pPr>
            <a:lvl2pPr lvl="1" rtl="0">
              <a:buNone/>
              <a:defRPr b="1" sz="700"/>
            </a:lvl2pPr>
            <a:lvl3pPr lvl="2" rtl="0">
              <a:buNone/>
              <a:defRPr b="1" sz="700"/>
            </a:lvl3pPr>
            <a:lvl4pPr lvl="3" rtl="0">
              <a:buNone/>
              <a:defRPr b="1" sz="700"/>
            </a:lvl4pPr>
            <a:lvl5pPr lvl="4" rtl="0">
              <a:buNone/>
              <a:defRPr b="1" sz="700"/>
            </a:lvl5pPr>
            <a:lvl6pPr lvl="5" rtl="0">
              <a:buNone/>
              <a:defRPr b="1" sz="700"/>
            </a:lvl6pPr>
            <a:lvl7pPr lvl="6" rtl="0">
              <a:buNone/>
              <a:defRPr b="1" sz="700"/>
            </a:lvl7pPr>
            <a:lvl8pPr lvl="7" rtl="0">
              <a:buNone/>
              <a:defRPr b="1" sz="700"/>
            </a:lvl8pPr>
            <a:lvl9pPr lvl="8" rtl="0">
              <a:buNone/>
              <a:defRPr b="1" sz="700"/>
            </a:lvl9pPr>
          </a:lstStyle>
          <a:p>
            <a:pPr indent="0" lvl="0" marL="0" rtl="0" algn="r">
              <a:spcBef>
                <a:spcPts val="0"/>
              </a:spcBef>
              <a:spcAft>
                <a:spcPts val="0"/>
              </a:spcAft>
              <a:buNone/>
            </a:pPr>
            <a:fld id="{00000000-1234-1234-1234-123412341234}" type="slidenum">
              <a:rPr lang="it"/>
              <a:t>‹#›</a:t>
            </a:fld>
            <a:endParaRPr b="0" sz="1000"/>
          </a:p>
        </p:txBody>
      </p:sp>
      <p:sp>
        <p:nvSpPr>
          <p:cNvPr id="65" name="Google Shape;65;p10"/>
          <p:cNvSpPr txBox="1"/>
          <p:nvPr/>
        </p:nvSpPr>
        <p:spPr>
          <a:xfrm>
            <a:off x="76200" y="-7575"/>
            <a:ext cx="2237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solidFill>
                  <a:schemeClr val="dk2"/>
                </a:solidFill>
                <a:latin typeface="Open Sans"/>
                <a:ea typeface="Open Sans"/>
                <a:cs typeface="Open Sans"/>
                <a:sym typeface="Open Sans"/>
              </a:rPr>
              <a:t>MONICA PERRERO - UX LAB - 2021/2022</a:t>
            </a:r>
            <a:endParaRPr b="1" sz="700">
              <a:solidFill>
                <a:schemeClr val="dk2"/>
              </a:solidFill>
              <a:latin typeface="Open Sans"/>
              <a:ea typeface="Open Sans"/>
              <a:cs typeface="Open Sans"/>
              <a:sym typeface="Open Sans"/>
            </a:endParaRPr>
          </a:p>
        </p:txBody>
      </p:sp>
      <p:cxnSp>
        <p:nvCxnSpPr>
          <p:cNvPr id="66" name="Google Shape;66;p10"/>
          <p:cNvCxnSpPr/>
          <p:nvPr/>
        </p:nvCxnSpPr>
        <p:spPr>
          <a:xfrm>
            <a:off x="1951465" y="146325"/>
            <a:ext cx="70458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t.surveymonkey.com/curiosity/whats-best-way-design-matrix-ques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hyperlink" Target="https://www.youtube.com/watch?v=Cx2dkpBxst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lotrek.it/blog/atomic-design-progettare-siti-web" TargetMode="External"/><Relationship Id="rId4" Type="http://schemas.openxmlformats.org/officeDocument/2006/relationships/hyperlink" Target="https://nicolasciotti.medium.com/atomic-design-dfafdb379432" TargetMode="External"/><Relationship Id="rId5" Type="http://schemas.openxmlformats.org/officeDocument/2006/relationships/hyperlink" Target="https://www.bytekmarketing.it/blog/tools/atomic-design-basi-di-progettazione-modul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help.surveymonkey.com/articles/en_US/kb/What-is-Text-Analys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ctrTitle"/>
          </p:nvPr>
        </p:nvSpPr>
        <p:spPr>
          <a:xfrm>
            <a:off x="10036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6000"/>
              <a:t>UX Lab</a:t>
            </a:r>
            <a:endParaRPr sz="6000"/>
          </a:p>
        </p:txBody>
      </p:sp>
      <p:sp>
        <p:nvSpPr>
          <p:cNvPr id="80" name="Google Shape;80;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a:t>Monica Perrero</a:t>
            </a:r>
            <a:endParaRPr/>
          </a:p>
          <a:p>
            <a:pPr indent="0" lvl="0" marL="0" rtl="0" algn="ctr">
              <a:spcBef>
                <a:spcPts val="0"/>
              </a:spcBef>
              <a:spcAft>
                <a:spcPts val="0"/>
              </a:spcAft>
              <a:buNone/>
            </a:pPr>
            <a:r>
              <a:rPr lang="it" sz="1800"/>
              <a:t>AA. 2021-2022</a:t>
            </a:r>
            <a:endParaRPr sz="1800"/>
          </a:p>
        </p:txBody>
      </p:sp>
      <p:pic>
        <p:nvPicPr>
          <p:cNvPr id="81" name="Google Shape;81;p13"/>
          <p:cNvPicPr preferRelativeResize="0"/>
          <p:nvPr/>
        </p:nvPicPr>
        <p:blipFill>
          <a:blip r:embed="rId3">
            <a:alphaModFix/>
          </a:blip>
          <a:stretch>
            <a:fillRect/>
          </a:stretch>
        </p:blipFill>
        <p:spPr>
          <a:xfrm>
            <a:off x="3956000" y="526325"/>
            <a:ext cx="1173149" cy="948575"/>
          </a:xfrm>
          <a:prstGeom prst="rect">
            <a:avLst/>
          </a:prstGeom>
          <a:noFill/>
          <a:ln>
            <a:noFill/>
          </a:ln>
        </p:spPr>
      </p:pic>
      <p:cxnSp>
        <p:nvCxnSpPr>
          <p:cNvPr id="82" name="Google Shape;82;p13"/>
          <p:cNvCxnSpPr/>
          <p:nvPr/>
        </p:nvCxnSpPr>
        <p:spPr>
          <a:xfrm>
            <a:off x="5423922" y="3413681"/>
            <a:ext cx="246000" cy="0"/>
          </a:xfrm>
          <a:prstGeom prst="straightConnector1">
            <a:avLst/>
          </a:prstGeom>
          <a:noFill/>
          <a:ln cap="flat" cmpd="sng" w="9525">
            <a:solidFill>
              <a:schemeClr val="accent1"/>
            </a:solidFill>
            <a:prstDash val="solid"/>
            <a:round/>
            <a:headEnd len="sm" w="sm" type="none"/>
            <a:tailEnd len="sm" w="sm" type="none"/>
          </a:ln>
        </p:spPr>
      </p:cxnSp>
      <p:cxnSp>
        <p:nvCxnSpPr>
          <p:cNvPr id="83" name="Google Shape;83;p13"/>
          <p:cNvCxnSpPr/>
          <p:nvPr/>
        </p:nvCxnSpPr>
        <p:spPr>
          <a:xfrm>
            <a:off x="3490444" y="3395044"/>
            <a:ext cx="2223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Domande a matrice</a:t>
            </a:r>
            <a:endParaRPr/>
          </a:p>
        </p:txBody>
      </p:sp>
      <p:sp>
        <p:nvSpPr>
          <p:cNvPr id="145" name="Google Shape;14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it" sz="1350">
                <a:solidFill>
                  <a:srgbClr val="333E48"/>
                </a:solidFill>
                <a:latin typeface="Arial"/>
                <a:ea typeface="Arial"/>
                <a:cs typeface="Arial"/>
                <a:sym typeface="Arial"/>
              </a:rPr>
              <a:t>Nel caso si vogliano porre</a:t>
            </a:r>
            <a:r>
              <a:rPr b="1" lang="it" sz="1350">
                <a:solidFill>
                  <a:srgbClr val="333E48"/>
                </a:solidFill>
                <a:latin typeface="Arial"/>
                <a:ea typeface="Arial"/>
                <a:cs typeface="Arial"/>
                <a:sym typeface="Arial"/>
              </a:rPr>
              <a:t> diverse domande di seguito, ognuna con le stesse opzioni di risposta</a:t>
            </a:r>
            <a:r>
              <a:rPr lang="it" sz="1350">
                <a:solidFill>
                  <a:srgbClr val="333E48"/>
                </a:solidFill>
                <a:latin typeface="Arial"/>
                <a:ea typeface="Arial"/>
                <a:cs typeface="Arial"/>
                <a:sym typeface="Arial"/>
              </a:rPr>
              <a:t>, è possibile utilizzare le </a:t>
            </a:r>
            <a:r>
              <a:rPr lang="it" sz="1350">
                <a:solidFill>
                  <a:srgbClr val="333E48"/>
                </a:solidFill>
                <a:uFill>
                  <a:noFill/>
                </a:uFill>
                <a:latin typeface="Arial"/>
                <a:ea typeface="Arial"/>
                <a:cs typeface="Arial"/>
                <a:sym typeface="Arial"/>
                <a:hlinkClick r:id="rId3">
                  <a:extLst>
                    <a:ext uri="{A12FA001-AC4F-418D-AE19-62706E023703}">
                      <ahyp:hlinkClr val="tx"/>
                    </a:ext>
                  </a:extLst>
                </a:hlinkClick>
              </a:rPr>
              <a:t>domande a matric</a:t>
            </a:r>
            <a:r>
              <a:rPr lang="it" sz="1350">
                <a:solidFill>
                  <a:srgbClr val="333E48"/>
                </a:solidFill>
                <a:latin typeface="Arial"/>
                <a:ea typeface="Arial"/>
                <a:cs typeface="Arial"/>
                <a:sym typeface="Arial"/>
              </a:rPr>
              <a:t>e.</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rPr lang="it" sz="1350">
                <a:solidFill>
                  <a:srgbClr val="333E48"/>
                </a:solidFill>
                <a:latin typeface="Arial"/>
                <a:ea typeface="Arial"/>
                <a:cs typeface="Arial"/>
                <a:sym typeface="Arial"/>
              </a:rPr>
              <a:t>Es. Quanto utilizzi i seguenti canali per rimanere aggiornato sulle attività della tua università?</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rPr lang="it" sz="1350">
                <a:solidFill>
                  <a:srgbClr val="333E48"/>
                </a:solidFill>
                <a:latin typeface="Arial"/>
                <a:ea typeface="Arial"/>
                <a:cs typeface="Arial"/>
                <a:sym typeface="Arial"/>
              </a:rPr>
              <a:t>Attenzione: nel caso di risposta a questo tipo di domande su dispositivi mobili, la compilazione è più difficoltosa: non inserire troppe opzioni.</a:t>
            </a:r>
            <a:endParaRPr sz="1350">
              <a:solidFill>
                <a:srgbClr val="333E48"/>
              </a:solidFill>
              <a:latin typeface="Arial"/>
              <a:ea typeface="Arial"/>
              <a:cs typeface="Arial"/>
              <a:sym typeface="Arial"/>
            </a:endParaRPr>
          </a:p>
        </p:txBody>
      </p:sp>
      <p:sp>
        <p:nvSpPr>
          <p:cNvPr id="146" name="Google Shape;146;p22"/>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aphicFrame>
        <p:nvGraphicFramePr>
          <p:cNvPr id="147" name="Google Shape;147;p22"/>
          <p:cNvGraphicFramePr/>
          <p:nvPr/>
        </p:nvGraphicFramePr>
        <p:xfrm>
          <a:off x="635450" y="2502575"/>
          <a:ext cx="3000000" cy="3000000"/>
        </p:xfrm>
        <a:graphic>
          <a:graphicData uri="http://schemas.openxmlformats.org/drawingml/2006/table">
            <a:tbl>
              <a:tblPr>
                <a:noFill/>
                <a:tableStyleId>{D63E25CD-5388-4D09-A5DA-1788589145D5}</a:tableStyleId>
              </a:tblPr>
              <a:tblGrid>
                <a:gridCol w="1447800"/>
                <a:gridCol w="1447800"/>
                <a:gridCol w="1447800"/>
                <a:gridCol w="1447800"/>
                <a:gridCol w="1447800"/>
              </a:tblGrid>
              <a:tr h="27385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it" sz="800"/>
                        <a:t>Molto</a:t>
                      </a:r>
                      <a:endParaRPr sz="800"/>
                    </a:p>
                  </a:txBody>
                  <a:tcPr marT="91425" marB="91425" marR="91425" marL="91425"/>
                </a:tc>
                <a:tc>
                  <a:txBody>
                    <a:bodyPr/>
                    <a:lstStyle/>
                    <a:p>
                      <a:pPr indent="0" lvl="0" marL="0" rtl="0" algn="l">
                        <a:spcBef>
                          <a:spcPts val="0"/>
                        </a:spcBef>
                        <a:spcAft>
                          <a:spcPts val="0"/>
                        </a:spcAft>
                        <a:buNone/>
                      </a:pPr>
                      <a:r>
                        <a:rPr lang="it" sz="800"/>
                        <a:t>Abbastanza</a:t>
                      </a:r>
                      <a:endParaRPr sz="800"/>
                    </a:p>
                  </a:txBody>
                  <a:tcPr marT="91425" marB="91425" marR="91425" marL="91425"/>
                </a:tc>
                <a:tc>
                  <a:txBody>
                    <a:bodyPr/>
                    <a:lstStyle/>
                    <a:p>
                      <a:pPr indent="0" lvl="0" marL="0" rtl="0" algn="l">
                        <a:spcBef>
                          <a:spcPts val="0"/>
                        </a:spcBef>
                        <a:spcAft>
                          <a:spcPts val="0"/>
                        </a:spcAft>
                        <a:buNone/>
                      </a:pPr>
                      <a:r>
                        <a:rPr lang="it" sz="800"/>
                        <a:t>Poco </a:t>
                      </a:r>
                      <a:endParaRPr sz="800"/>
                    </a:p>
                  </a:txBody>
                  <a:tcPr marT="91425" marB="91425" marR="91425" marL="91425"/>
                </a:tc>
                <a:tc>
                  <a:txBody>
                    <a:bodyPr/>
                    <a:lstStyle/>
                    <a:p>
                      <a:pPr indent="0" lvl="0" marL="0" rtl="0" algn="l">
                        <a:spcBef>
                          <a:spcPts val="0"/>
                        </a:spcBef>
                        <a:spcAft>
                          <a:spcPts val="0"/>
                        </a:spcAft>
                        <a:buNone/>
                      </a:pPr>
                      <a:r>
                        <a:rPr lang="it" sz="800"/>
                        <a:t>Per nulla</a:t>
                      </a:r>
                      <a:endParaRPr sz="800"/>
                    </a:p>
                  </a:txBody>
                  <a:tcPr marT="91425" marB="91425" marR="91425" marL="91425"/>
                </a:tc>
              </a:tr>
              <a:tr h="273850">
                <a:tc>
                  <a:txBody>
                    <a:bodyPr/>
                    <a:lstStyle/>
                    <a:p>
                      <a:pPr indent="0" lvl="0" marL="0" rtl="0" algn="l">
                        <a:spcBef>
                          <a:spcPts val="0"/>
                        </a:spcBef>
                        <a:spcAft>
                          <a:spcPts val="0"/>
                        </a:spcAft>
                        <a:buNone/>
                      </a:pPr>
                      <a:r>
                        <a:rPr lang="it" sz="800"/>
                        <a:t>Sito ufficiale</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273850">
                <a:tc>
                  <a:txBody>
                    <a:bodyPr/>
                    <a:lstStyle/>
                    <a:p>
                      <a:pPr indent="0" lvl="0" marL="0" rtl="0" algn="l">
                        <a:spcBef>
                          <a:spcPts val="0"/>
                        </a:spcBef>
                        <a:spcAft>
                          <a:spcPts val="0"/>
                        </a:spcAft>
                        <a:buNone/>
                      </a:pPr>
                      <a:r>
                        <a:rPr lang="it" sz="800"/>
                        <a:t>Pagina facebook</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273850">
                <a:tc>
                  <a:txBody>
                    <a:bodyPr/>
                    <a:lstStyle/>
                    <a:p>
                      <a:pPr indent="0" lvl="0" marL="0" rtl="0" algn="l">
                        <a:spcBef>
                          <a:spcPts val="0"/>
                        </a:spcBef>
                        <a:spcAft>
                          <a:spcPts val="0"/>
                        </a:spcAft>
                        <a:buNone/>
                      </a:pPr>
                      <a:r>
                        <a:rPr lang="it" sz="800"/>
                        <a:t>Gruppo what’s app</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Differenziale semantico</a:t>
            </a:r>
            <a:endParaRPr/>
          </a:p>
        </p:txBody>
      </p:sp>
      <p:sp>
        <p:nvSpPr>
          <p:cNvPr id="153" name="Google Shape;15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it" sz="1200"/>
              <a:t>Il differenziale semantico è una delle tecniche più comuni tra quelle utilizzate per </a:t>
            </a:r>
            <a:r>
              <a:rPr b="1" lang="it" sz="1200"/>
              <a:t>misurare il valore connotativo dei concetti</a:t>
            </a:r>
            <a:r>
              <a:rPr lang="it" sz="1200"/>
              <a:t>.</a:t>
            </a:r>
            <a:endParaRPr sz="1200"/>
          </a:p>
          <a:p>
            <a:pPr indent="0" lvl="0" marL="0" marR="0" rtl="0" algn="l">
              <a:lnSpc>
                <a:spcPct val="115000"/>
              </a:lnSpc>
              <a:spcBef>
                <a:spcPts val="0"/>
              </a:spcBef>
              <a:spcAft>
                <a:spcPts val="0"/>
              </a:spcAft>
              <a:buNone/>
            </a:pPr>
            <a:r>
              <a:rPr lang="it" sz="1200"/>
              <a:t>La rilevazione mediante il differenziale semantico è molto semplice: si fornisce al soggetto un foglio che riporta una serie di scale, ciascuna delle quali è definita da una coppia di aggettivi opposti separati da una graduatoria settenaria su cui segnare la descrizione relativa a un concetto.</a:t>
            </a:r>
            <a:endParaRPr sz="750">
              <a:solidFill>
                <a:srgbClr val="333E48"/>
              </a:solidFill>
              <a:latin typeface="Arial"/>
              <a:ea typeface="Arial"/>
              <a:cs typeface="Arial"/>
              <a:sym typeface="Arial"/>
            </a:endParaRPr>
          </a:p>
        </p:txBody>
      </p:sp>
      <p:sp>
        <p:nvSpPr>
          <p:cNvPr id="154" name="Google Shape;154;p23"/>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55" name="Google Shape;155;p23"/>
          <p:cNvPicPr preferRelativeResize="0"/>
          <p:nvPr/>
        </p:nvPicPr>
        <p:blipFill rotWithShape="1">
          <a:blip r:embed="rId3">
            <a:alphaModFix/>
          </a:blip>
          <a:srcRect b="7808" l="0" r="0" t="0"/>
          <a:stretch/>
        </p:blipFill>
        <p:spPr>
          <a:xfrm>
            <a:off x="2899863" y="2420850"/>
            <a:ext cx="3344276" cy="2601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Struttura di un questionario</a:t>
            </a:r>
            <a:endParaRPr/>
          </a:p>
        </p:txBody>
      </p:sp>
      <p:sp>
        <p:nvSpPr>
          <p:cNvPr id="161" name="Google Shape;161;p24"/>
          <p:cNvSpPr txBox="1"/>
          <p:nvPr>
            <p:ph idx="1" type="body"/>
          </p:nvPr>
        </p:nvSpPr>
        <p:spPr>
          <a:xfrm>
            <a:off x="311700" y="1266325"/>
            <a:ext cx="8520600" cy="36306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it"/>
              <a:t>Generalmente è consigliabile non fare un questionario con troppe domande: più il questionario è lungo, maggiore è la possibilità che l’utente lo abbandoni.</a:t>
            </a:r>
            <a:endParaRPr/>
          </a:p>
          <a:p>
            <a:pPr indent="0" lvl="0" marL="0" marR="0" rtl="0" algn="l">
              <a:lnSpc>
                <a:spcPct val="115000"/>
              </a:lnSpc>
              <a:spcBef>
                <a:spcPts val="0"/>
              </a:spcBef>
              <a:spcAft>
                <a:spcPts val="0"/>
              </a:spcAft>
              <a:buNone/>
            </a:pPr>
            <a:r>
              <a:rPr lang="it"/>
              <a:t>Ovviamente la struttura di un questionario dipende dagli argomenti da analizzare e dal possibile coinvolgimento dell’intervistato.</a:t>
            </a:r>
            <a:endParaRPr/>
          </a:p>
          <a:p>
            <a:pPr indent="-325755" lvl="0" marL="457200" marR="0" rtl="0" algn="l">
              <a:lnSpc>
                <a:spcPct val="115000"/>
              </a:lnSpc>
              <a:spcBef>
                <a:spcPts val="0"/>
              </a:spcBef>
              <a:spcAft>
                <a:spcPts val="0"/>
              </a:spcAft>
              <a:buSzPct val="100000"/>
              <a:buChar char="●"/>
            </a:pPr>
            <a:r>
              <a:rPr b="1" lang="it"/>
              <a:t>Introduzione</a:t>
            </a:r>
            <a:r>
              <a:rPr lang="it"/>
              <a:t>: descrivere brevemente il contesto, le motivazioni e l’obiettivo della ricerca e come si svolgerà. Specificare che i dati raccolti saranno anonimi e che verranno trattati solamente per le finalità della ricerca. </a:t>
            </a:r>
            <a:endParaRPr/>
          </a:p>
          <a:p>
            <a:pPr indent="-325755" lvl="0" marL="457200" marR="0" rtl="0" algn="l">
              <a:lnSpc>
                <a:spcPct val="115000"/>
              </a:lnSpc>
              <a:spcBef>
                <a:spcPts val="0"/>
              </a:spcBef>
              <a:spcAft>
                <a:spcPts val="0"/>
              </a:spcAft>
              <a:buSzPct val="100000"/>
              <a:buChar char="●"/>
            </a:pPr>
            <a:r>
              <a:rPr b="1" lang="it"/>
              <a:t>Domande iniziali</a:t>
            </a:r>
            <a:r>
              <a:rPr lang="it"/>
              <a:t>: alcune domande di carattere generico per capire le caratteristiche del rispondente e le sue competenze. </a:t>
            </a:r>
            <a:endParaRPr/>
          </a:p>
          <a:p>
            <a:pPr indent="-325755" lvl="0" marL="457200" marR="0" rtl="0" algn="l">
              <a:lnSpc>
                <a:spcPct val="115000"/>
              </a:lnSpc>
              <a:spcBef>
                <a:spcPts val="0"/>
              </a:spcBef>
              <a:spcAft>
                <a:spcPts val="0"/>
              </a:spcAft>
              <a:buSzPct val="100000"/>
              <a:buChar char="●"/>
            </a:pPr>
            <a:r>
              <a:rPr b="1" lang="it"/>
              <a:t>Focus del questionario</a:t>
            </a:r>
            <a:r>
              <a:rPr lang="it"/>
              <a:t>: domande principali, focus della ricerca</a:t>
            </a:r>
            <a:endParaRPr/>
          </a:p>
          <a:p>
            <a:pPr indent="-325755" lvl="0" marL="457200" marR="0" rtl="0" algn="l">
              <a:lnSpc>
                <a:spcPct val="115000"/>
              </a:lnSpc>
              <a:spcBef>
                <a:spcPts val="0"/>
              </a:spcBef>
              <a:spcAft>
                <a:spcPts val="0"/>
              </a:spcAft>
              <a:buSzPct val="100000"/>
              <a:buChar char="●"/>
            </a:pPr>
            <a:r>
              <a:rPr b="1" lang="it"/>
              <a:t>Domande socio-demografiche</a:t>
            </a:r>
            <a:r>
              <a:rPr lang="it"/>
              <a:t>: domande per suddividere gli utenti in sottocategorie in base alle loro caratteristiche socio-demografiche (es. età, provenienza, fascia di reddito, sesso, ecc) </a:t>
            </a:r>
            <a:endParaRPr/>
          </a:p>
          <a:p>
            <a:pPr indent="-325755" lvl="0" marL="457200" marR="0" rtl="0" algn="l">
              <a:lnSpc>
                <a:spcPct val="115000"/>
              </a:lnSpc>
              <a:spcBef>
                <a:spcPts val="0"/>
              </a:spcBef>
              <a:spcAft>
                <a:spcPts val="0"/>
              </a:spcAft>
              <a:buSzPct val="100000"/>
              <a:buChar char="●"/>
            </a:pPr>
            <a:r>
              <a:rPr b="1" lang="it"/>
              <a:t>Chiusura e ringraziamenti:</a:t>
            </a:r>
            <a:r>
              <a:rPr lang="it"/>
              <a:t> ringraziare gli utenti per il loro tempo e comunicare loro che verranno aggiornati sulle fasi successive del progetto. </a:t>
            </a:r>
            <a:endParaRPr/>
          </a:p>
        </p:txBody>
      </p:sp>
      <p:sp>
        <p:nvSpPr>
          <p:cNvPr id="162" name="Google Shape;162;p24"/>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Logiche di skip</a:t>
            </a:r>
            <a:endParaRPr/>
          </a:p>
        </p:txBody>
      </p:sp>
      <p:sp>
        <p:nvSpPr>
          <p:cNvPr id="168" name="Google Shape;168;p25"/>
          <p:cNvSpPr txBox="1"/>
          <p:nvPr>
            <p:ph idx="1" type="body"/>
          </p:nvPr>
        </p:nvSpPr>
        <p:spPr>
          <a:xfrm>
            <a:off x="311700" y="1266325"/>
            <a:ext cx="8520600" cy="3630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it"/>
              <a:t>Una funzionalità molto utile, soprattutto nel caso di questionario che prevedono target eterogenei è quella di assegnare delle</a:t>
            </a:r>
            <a:r>
              <a:rPr b="1" lang="it"/>
              <a:t> logiche in base alle risposte fornite.</a:t>
            </a:r>
            <a:endParaRPr b="1"/>
          </a:p>
          <a:p>
            <a:pPr indent="0" lvl="0" marL="0" marR="0" rtl="0" algn="l">
              <a:lnSpc>
                <a:spcPct val="115000"/>
              </a:lnSpc>
              <a:spcBef>
                <a:spcPts val="0"/>
              </a:spcBef>
              <a:spcAft>
                <a:spcPts val="0"/>
              </a:spcAft>
              <a:buNone/>
            </a:pPr>
            <a:r>
              <a:rPr lang="it"/>
              <a:t>La domande infatti possono variare in base al target di appartenenza: se sto facendo un questionario agli utenti di un sito web universitario potrei avere domande diverse a seconda se chi risponde è uno studente o un insegnante.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Si applicano le logiche di skip: es.</a:t>
            </a:r>
            <a:endParaRPr/>
          </a:p>
          <a:p>
            <a:pPr indent="0" lvl="0" marL="0" marR="0" rtl="0" algn="l">
              <a:lnSpc>
                <a:spcPct val="115000"/>
              </a:lnSpc>
              <a:spcBef>
                <a:spcPts val="0"/>
              </a:spcBef>
              <a:spcAft>
                <a:spcPts val="0"/>
              </a:spcAft>
              <a:buNone/>
            </a:pPr>
            <a:r>
              <a:rPr lang="it"/>
              <a:t>Se risposta domanda 1 è “studente” ALLORA passa alla sezione 2</a:t>
            </a:r>
            <a:endParaRPr/>
          </a:p>
          <a:p>
            <a:pPr indent="0" lvl="0" marL="0" marR="0" rtl="0" algn="l">
              <a:lnSpc>
                <a:spcPct val="115000"/>
              </a:lnSpc>
              <a:spcBef>
                <a:spcPts val="0"/>
              </a:spcBef>
              <a:spcAft>
                <a:spcPts val="0"/>
              </a:spcAft>
              <a:buNone/>
            </a:pPr>
            <a:r>
              <a:rPr lang="it"/>
              <a:t>Se risposta domanda 2 è “insegnante” ALLORA passa alla sezione 3</a:t>
            </a:r>
            <a:endParaRPr/>
          </a:p>
          <a:p>
            <a:pPr indent="0" lvl="0" marL="0" marR="0" rtl="0" algn="l">
              <a:lnSpc>
                <a:spcPct val="115000"/>
              </a:lnSpc>
              <a:spcBef>
                <a:spcPts val="0"/>
              </a:spcBef>
              <a:spcAft>
                <a:spcPts val="0"/>
              </a:spcAft>
              <a:buNone/>
            </a:pPr>
            <a:r>
              <a:t/>
            </a:r>
            <a:endParaRPr/>
          </a:p>
        </p:txBody>
      </p:sp>
      <p:sp>
        <p:nvSpPr>
          <p:cNvPr id="169" name="Google Shape;169;p25"/>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Tool a confronto</a:t>
            </a:r>
            <a:endParaRPr/>
          </a:p>
        </p:txBody>
      </p:sp>
      <p:sp>
        <p:nvSpPr>
          <p:cNvPr id="175" name="Google Shape;175;p26"/>
          <p:cNvSpPr txBox="1"/>
          <p:nvPr>
            <p:ph idx="1" type="body"/>
          </p:nvPr>
        </p:nvSpPr>
        <p:spPr>
          <a:xfrm>
            <a:off x="311700" y="1266325"/>
            <a:ext cx="8520600" cy="36306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it"/>
              <a:t>Esistono moltissimi tool per realizzare questionari online. I più famosi sono:</a:t>
            </a:r>
            <a:endParaRPr/>
          </a:p>
          <a:p>
            <a:pPr indent="-342900" lvl="0" marL="457200" marR="0" rtl="0" algn="l">
              <a:lnSpc>
                <a:spcPct val="115000"/>
              </a:lnSpc>
              <a:spcBef>
                <a:spcPts val="0"/>
              </a:spcBef>
              <a:spcAft>
                <a:spcPts val="0"/>
              </a:spcAft>
              <a:buSzPts val="1800"/>
              <a:buChar char="●"/>
            </a:pPr>
            <a:r>
              <a:rPr lang="it"/>
              <a:t>Google moduli</a:t>
            </a:r>
            <a:endParaRPr/>
          </a:p>
          <a:p>
            <a:pPr indent="-342900" lvl="0" marL="457200" marR="0" rtl="0" algn="l">
              <a:lnSpc>
                <a:spcPct val="115000"/>
              </a:lnSpc>
              <a:spcBef>
                <a:spcPts val="0"/>
              </a:spcBef>
              <a:spcAft>
                <a:spcPts val="0"/>
              </a:spcAft>
              <a:buSzPts val="1800"/>
              <a:buChar char="●"/>
            </a:pPr>
            <a:r>
              <a:rPr lang="it"/>
              <a:t>Survey monkey</a:t>
            </a:r>
            <a:endParaRPr/>
          </a:p>
          <a:p>
            <a:pPr indent="-342900" lvl="0" marL="457200" marR="0" rtl="0" algn="l">
              <a:lnSpc>
                <a:spcPct val="115000"/>
              </a:lnSpc>
              <a:spcBef>
                <a:spcPts val="0"/>
              </a:spcBef>
              <a:spcAft>
                <a:spcPts val="0"/>
              </a:spcAft>
              <a:buSzPts val="1800"/>
              <a:buChar char="●"/>
            </a:pPr>
            <a:r>
              <a:rPr lang="it"/>
              <a:t>Typeform</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it"/>
              <a:t>Google form </a:t>
            </a:r>
            <a:r>
              <a:rPr lang="it"/>
              <a:t>è completamente gratuito ma fornisce un set di possibilità di risposte limitato e un supporto all’analisi meno dettagliato</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it"/>
              <a:t>Survey monkey </a:t>
            </a:r>
            <a:r>
              <a:rPr lang="it"/>
              <a:t>è il più completo ma con un’interfaccia utente poco accattivante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it"/>
              <a:t>Typeform</a:t>
            </a:r>
            <a:r>
              <a:rPr lang="it"/>
              <a:t> garantisce una user experience piacevole ma è poco performante</a:t>
            </a:r>
            <a:endParaRPr/>
          </a:p>
        </p:txBody>
      </p:sp>
      <p:sp>
        <p:nvSpPr>
          <p:cNvPr id="176" name="Google Shape;176;p26"/>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Consigli sulle domande</a:t>
            </a:r>
            <a:endParaRPr/>
          </a:p>
        </p:txBody>
      </p:sp>
      <p:sp>
        <p:nvSpPr>
          <p:cNvPr id="182" name="Google Shape;18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it"/>
              <a:t>non inserire un </a:t>
            </a:r>
            <a:r>
              <a:rPr b="1" lang="it"/>
              <a:t>numero troppo elevato</a:t>
            </a:r>
            <a:r>
              <a:rPr lang="it"/>
              <a:t> di domande</a:t>
            </a:r>
            <a:endParaRPr/>
          </a:p>
          <a:p>
            <a:pPr indent="-342900" lvl="0" marL="457200" marR="0" rtl="0" algn="l">
              <a:lnSpc>
                <a:spcPct val="115000"/>
              </a:lnSpc>
              <a:spcBef>
                <a:spcPts val="0"/>
              </a:spcBef>
              <a:spcAft>
                <a:spcPts val="0"/>
              </a:spcAft>
              <a:buSzPts val="1800"/>
              <a:buChar char="●"/>
            </a:pPr>
            <a:r>
              <a:rPr lang="it"/>
              <a:t>evitare </a:t>
            </a:r>
            <a:r>
              <a:rPr lang="it"/>
              <a:t>troppe domande</a:t>
            </a:r>
            <a:r>
              <a:rPr b="1" lang="it"/>
              <a:t> a risposta aperta</a:t>
            </a:r>
            <a:endParaRPr b="1"/>
          </a:p>
          <a:p>
            <a:pPr indent="-342900" lvl="0" marL="457200" marR="0" rtl="0" algn="l">
              <a:lnSpc>
                <a:spcPct val="115000"/>
              </a:lnSpc>
              <a:spcBef>
                <a:spcPts val="0"/>
              </a:spcBef>
              <a:spcAft>
                <a:spcPts val="0"/>
              </a:spcAft>
              <a:buSzPts val="1800"/>
              <a:buChar char="●"/>
            </a:pPr>
            <a:r>
              <a:rPr lang="it"/>
              <a:t>porre le domande in modo chiaro, comprensibile e </a:t>
            </a:r>
            <a:r>
              <a:rPr b="1" lang="it"/>
              <a:t>non fraintendibile</a:t>
            </a:r>
            <a:endParaRPr b="1"/>
          </a:p>
          <a:p>
            <a:pPr indent="-342900" lvl="0" marL="457200" marR="0" rtl="0" algn="l">
              <a:lnSpc>
                <a:spcPct val="115000"/>
              </a:lnSpc>
              <a:spcBef>
                <a:spcPts val="0"/>
              </a:spcBef>
              <a:spcAft>
                <a:spcPts val="0"/>
              </a:spcAft>
              <a:buSzPts val="1800"/>
              <a:buChar char="●"/>
            </a:pPr>
            <a:r>
              <a:rPr lang="it"/>
              <a:t>aggiungere, alla fine del questionario, una domanda aperta per chiedere eventuali altri suggerimenti che l’utente vorrebbe dare</a:t>
            </a:r>
            <a:endParaRPr/>
          </a:p>
        </p:txBody>
      </p:sp>
      <p:sp>
        <p:nvSpPr>
          <p:cNvPr id="183" name="Google Shape;183;p27"/>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0"/>
            <a:ext cx="85206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Sito studenti fuori sede: questionario</a:t>
            </a:r>
            <a:endParaRPr/>
          </a:p>
        </p:txBody>
      </p:sp>
      <p:sp>
        <p:nvSpPr>
          <p:cNvPr id="189" name="Google Shape;189;p28"/>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Obiettivi</a:t>
            </a:r>
            <a:endParaRPr/>
          </a:p>
        </p:txBody>
      </p:sp>
      <p:sp>
        <p:nvSpPr>
          <p:cNvPr id="195" name="Google Shape;195;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it"/>
              <a:t>raccogliere i </a:t>
            </a:r>
            <a:r>
              <a:rPr b="1" lang="it"/>
              <a:t>bisogni</a:t>
            </a:r>
            <a:r>
              <a:rPr lang="it"/>
              <a:t> degli utenti target attraverso domande relative alle loro preoccupazioni / necessità prima e durante l’esperienza da fuori sede</a:t>
            </a:r>
            <a:endParaRPr/>
          </a:p>
          <a:p>
            <a:pPr indent="-342900" lvl="0" marL="457200" marR="0" rtl="0" algn="l">
              <a:lnSpc>
                <a:spcPct val="115000"/>
              </a:lnSpc>
              <a:spcBef>
                <a:spcPts val="0"/>
              </a:spcBef>
              <a:spcAft>
                <a:spcPts val="0"/>
              </a:spcAft>
              <a:buSzPts val="1800"/>
              <a:buChar char="●"/>
            </a:pPr>
            <a:r>
              <a:rPr lang="it"/>
              <a:t>individuare i </a:t>
            </a:r>
            <a:r>
              <a:rPr b="1" lang="it"/>
              <a:t>possibili argomenti</a:t>
            </a:r>
            <a:r>
              <a:rPr lang="it"/>
              <a:t> per il nuovo sito e assegnare loro un ordine di importanza </a:t>
            </a:r>
            <a:endParaRPr/>
          </a:p>
          <a:p>
            <a:pPr indent="-342900" lvl="0" marL="457200" marR="0" rtl="0" algn="l">
              <a:lnSpc>
                <a:spcPct val="115000"/>
              </a:lnSpc>
              <a:spcBef>
                <a:spcPts val="0"/>
              </a:spcBef>
              <a:spcAft>
                <a:spcPts val="0"/>
              </a:spcAft>
              <a:buSzPts val="1800"/>
              <a:buChar char="●"/>
            </a:pPr>
            <a:r>
              <a:rPr lang="it"/>
              <a:t>raccogliere informazioni </a:t>
            </a:r>
            <a:r>
              <a:rPr b="1" lang="it"/>
              <a:t>socio-demografiche </a:t>
            </a:r>
            <a:r>
              <a:rPr lang="it"/>
              <a:t>per individuare possibili sotto-target</a:t>
            </a:r>
            <a:endParaRPr/>
          </a:p>
        </p:txBody>
      </p:sp>
      <p:sp>
        <p:nvSpPr>
          <p:cNvPr id="196" name="Google Shape;196;p29"/>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Script domande</a:t>
            </a:r>
            <a:endParaRPr/>
          </a:p>
        </p:txBody>
      </p:sp>
      <p:sp>
        <p:nvSpPr>
          <p:cNvPr id="202" name="Google Shape;202;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b="1" lang="it" sz="1917"/>
              <a:t>Introduzione</a:t>
            </a:r>
            <a:endParaRPr sz="1917"/>
          </a:p>
          <a:p>
            <a:pPr indent="0" lvl="0" marL="0" marR="0" rtl="0" algn="l">
              <a:lnSpc>
                <a:spcPct val="115000"/>
              </a:lnSpc>
              <a:spcBef>
                <a:spcPts val="0"/>
              </a:spcBef>
              <a:spcAft>
                <a:spcPts val="0"/>
              </a:spcAft>
              <a:buNone/>
            </a:pPr>
            <a:r>
              <a:rPr lang="it"/>
              <a:t>Ciao, stiamo realizzando un sito web rivolto agli studenti fuori sede. Per questo motivo abbiamo preparato questo sondaggio che ci permetterà di raccogliere importanti feedback da chi, come te, ha frequentato o sta frequentando l'università al di fuori della sua città di residenza. </a:t>
            </a:r>
            <a:endParaRPr/>
          </a:p>
          <a:p>
            <a:pPr indent="0" lvl="0" marL="0" marR="0" rtl="0" algn="l">
              <a:lnSpc>
                <a:spcPct val="115000"/>
              </a:lnSpc>
              <a:spcBef>
                <a:spcPts val="0"/>
              </a:spcBef>
              <a:spcAft>
                <a:spcPts val="0"/>
              </a:spcAft>
              <a:buNone/>
            </a:pPr>
            <a:r>
              <a:rPr lang="it"/>
              <a:t>La tua opinione è importantissima per noi. Ti chiediamo di rispondere con assoluta sincerità alle domande che ti verranno poste, non ci sono risposte giuste o sbagliate, per noi è importante conoscere la tua personale opinione.</a:t>
            </a:r>
            <a:endParaRPr/>
          </a:p>
          <a:p>
            <a:pPr indent="0" lvl="0" marL="0" marR="0" rtl="0" algn="l">
              <a:lnSpc>
                <a:spcPct val="115000"/>
              </a:lnSpc>
              <a:spcBef>
                <a:spcPts val="0"/>
              </a:spcBef>
              <a:spcAft>
                <a:spcPts val="0"/>
              </a:spcAft>
              <a:buNone/>
            </a:pPr>
            <a:r>
              <a:rPr lang="it"/>
              <a:t>Tutti i dati verranno trattati in maniera anonima e saranno utilizzati al solo scopo di ricerca.</a:t>
            </a:r>
            <a:endParaRPr/>
          </a:p>
          <a:p>
            <a:pPr indent="0" lvl="0" marL="0" marR="0" rtl="0" algn="l">
              <a:lnSpc>
                <a:spcPct val="115000"/>
              </a:lnSpc>
              <a:spcBef>
                <a:spcPts val="0"/>
              </a:spcBef>
              <a:spcAft>
                <a:spcPts val="0"/>
              </a:spcAft>
              <a:buNone/>
            </a:pPr>
            <a:r>
              <a:rPr lang="it"/>
              <a:t>Grazie in anticipo i tuoi preziosi suggerimenti!</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
        <p:nvSpPr>
          <p:cNvPr id="203" name="Google Shape;203;p30"/>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Script domande</a:t>
            </a:r>
            <a:endParaRPr/>
          </a:p>
        </p:txBody>
      </p:sp>
      <p:sp>
        <p:nvSpPr>
          <p:cNvPr id="209" name="Google Shape;20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it"/>
              <a:t>Introduzione</a:t>
            </a:r>
            <a:endParaRPr b="1"/>
          </a:p>
          <a:p>
            <a:pPr indent="-325755" lvl="0" marL="457200" rtl="0" algn="l">
              <a:spcBef>
                <a:spcPts val="0"/>
              </a:spcBef>
              <a:spcAft>
                <a:spcPts val="0"/>
              </a:spcAft>
              <a:buSzPct val="100000"/>
              <a:buChar char="●"/>
            </a:pPr>
            <a:r>
              <a:rPr lang="it"/>
              <a:t>Da quanto tempo sei uno studente fuori sede? (o per quanto tempo lo sei stato?)</a:t>
            </a:r>
            <a:endParaRPr/>
          </a:p>
          <a:p>
            <a:pPr indent="-325755" lvl="0" marL="457200" rtl="0" algn="l">
              <a:spcBef>
                <a:spcPts val="0"/>
              </a:spcBef>
              <a:spcAft>
                <a:spcPts val="0"/>
              </a:spcAft>
              <a:buSzPct val="100000"/>
              <a:buChar char="●"/>
            </a:pPr>
            <a:r>
              <a:rPr lang="it"/>
              <a:t>In quale città frequenti (o hai frequentato) l’Università?</a:t>
            </a:r>
            <a:endParaRPr/>
          </a:p>
          <a:p>
            <a:pPr indent="-325755" lvl="0" marL="457200" rtl="0" algn="l">
              <a:spcBef>
                <a:spcPts val="0"/>
              </a:spcBef>
              <a:spcAft>
                <a:spcPts val="0"/>
              </a:spcAft>
              <a:buSzPct val="100000"/>
              <a:buChar char="●"/>
            </a:pPr>
            <a:r>
              <a:rPr lang="it"/>
              <a:t>Quanto dista l’Università che frequenti (o frequentavi) dalla tua città di provenienza?</a:t>
            </a:r>
            <a:endParaRPr/>
          </a:p>
          <a:p>
            <a:pPr indent="-325755" lvl="0" marL="457200" rtl="0" algn="l">
              <a:spcBef>
                <a:spcPts val="0"/>
              </a:spcBef>
              <a:spcAft>
                <a:spcPts val="0"/>
              </a:spcAft>
              <a:buSzPct val="100000"/>
              <a:buChar char="●"/>
            </a:pPr>
            <a:r>
              <a:rPr lang="it"/>
              <a:t>In media, quanto spesso torni (o tornavi) nella tua città di provenienza?</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it"/>
              <a:t>La tua esperienza</a:t>
            </a:r>
            <a:endParaRPr b="1"/>
          </a:p>
          <a:p>
            <a:pPr indent="-325755" lvl="0" marL="457200" marR="0" rtl="0" algn="l">
              <a:lnSpc>
                <a:spcPct val="115000"/>
              </a:lnSpc>
              <a:spcBef>
                <a:spcPts val="0"/>
              </a:spcBef>
              <a:spcAft>
                <a:spcPts val="0"/>
              </a:spcAft>
              <a:buSzPct val="100000"/>
              <a:buChar char="●"/>
            </a:pPr>
            <a:r>
              <a:rPr lang="it"/>
              <a:t>Quanto ti sei dovuto occupare dei seguenti aspetti, PRIMA di iniziare la tua esperienza fuori dalla tua città di residenza?</a:t>
            </a:r>
            <a:endParaRPr/>
          </a:p>
          <a:p>
            <a:pPr indent="-325755" lvl="0" marL="457200" marR="0" rtl="0" algn="l">
              <a:lnSpc>
                <a:spcPct val="115000"/>
              </a:lnSpc>
              <a:spcBef>
                <a:spcPts val="0"/>
              </a:spcBef>
              <a:spcAft>
                <a:spcPts val="0"/>
              </a:spcAft>
              <a:buSzPct val="100000"/>
              <a:buChar char="●"/>
            </a:pPr>
            <a:r>
              <a:rPr lang="it"/>
              <a:t>Ci sono stati altri aspetti pratici / burocratici di cui ti sei dovuto occupare prima di iniziare la tua esperienza come fuori sede? </a:t>
            </a:r>
            <a:endParaRPr/>
          </a:p>
          <a:p>
            <a:pPr indent="-325755" lvl="0" marL="457200" marR="0" rtl="0" algn="l">
              <a:lnSpc>
                <a:spcPct val="115000"/>
              </a:lnSpc>
              <a:spcBef>
                <a:spcPts val="0"/>
              </a:spcBef>
              <a:spcAft>
                <a:spcPts val="0"/>
              </a:spcAft>
              <a:buSzPct val="100000"/>
              <a:buChar char="●"/>
            </a:pPr>
            <a:r>
              <a:rPr lang="it"/>
              <a:t>Quali canali hai utilizzato maggiormente per far fronte a queste necessità? </a:t>
            </a:r>
            <a:endParaRPr/>
          </a:p>
          <a:p>
            <a:pPr indent="-325755" lvl="0" marL="457200" marR="0" rtl="0" algn="l">
              <a:lnSpc>
                <a:spcPct val="115000"/>
              </a:lnSpc>
              <a:spcBef>
                <a:spcPts val="0"/>
              </a:spcBef>
              <a:spcAft>
                <a:spcPts val="0"/>
              </a:spcAft>
              <a:buSzPct val="100000"/>
              <a:buChar char="●"/>
            </a:pPr>
            <a:r>
              <a:rPr lang="it"/>
              <a:t>Una volta iniziata l’università, quali sono state le tue principali preoccupazioni?</a:t>
            </a:r>
            <a:endParaRPr/>
          </a:p>
          <a:p>
            <a:pPr indent="-325755" lvl="0" marL="457200" marR="0" rtl="0" algn="l">
              <a:lnSpc>
                <a:spcPct val="115000"/>
              </a:lnSpc>
              <a:spcBef>
                <a:spcPts val="0"/>
              </a:spcBef>
              <a:spcAft>
                <a:spcPts val="0"/>
              </a:spcAft>
              <a:buSzPct val="100000"/>
              <a:buChar char="●"/>
            </a:pPr>
            <a:r>
              <a:rPr lang="it"/>
              <a:t>Hai avuto altre preoccupazioni durante la tua esperienza come studente fuori sede?</a:t>
            </a:r>
            <a:endParaRPr/>
          </a:p>
        </p:txBody>
      </p:sp>
      <p:sp>
        <p:nvSpPr>
          <p:cNvPr id="210" name="Google Shape;210;p31"/>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311700" y="0"/>
            <a:ext cx="85206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Questionari</a:t>
            </a:r>
            <a:endParaRPr/>
          </a:p>
        </p:txBody>
      </p:sp>
      <p:sp>
        <p:nvSpPr>
          <p:cNvPr id="89" name="Google Shape;89;p14"/>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Script domande</a:t>
            </a:r>
            <a:endParaRPr/>
          </a:p>
        </p:txBody>
      </p:sp>
      <p:sp>
        <p:nvSpPr>
          <p:cNvPr id="216" name="Google Shape;21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it"/>
              <a:t>Su una scala da 1 a 10, quanto riterresti utile avere un sito dedicato agli studenti fuori sede?</a:t>
            </a:r>
            <a:endParaRPr/>
          </a:p>
          <a:p>
            <a:pPr indent="-325755" lvl="0" marL="457200" rtl="0" algn="l">
              <a:spcBef>
                <a:spcPts val="0"/>
              </a:spcBef>
              <a:spcAft>
                <a:spcPts val="0"/>
              </a:spcAft>
              <a:buSzPct val="100000"/>
              <a:buChar char="●"/>
            </a:pPr>
            <a:r>
              <a:rPr lang="it"/>
              <a:t>In un sito internet dedicato agli studenti fuori sede, quanto ti interesserebbe ottenere informazioni sui seguenti argomenti?</a:t>
            </a:r>
            <a:endParaRPr/>
          </a:p>
          <a:p>
            <a:pPr indent="-325755" lvl="0" marL="457200" rtl="0" algn="l">
              <a:spcBef>
                <a:spcPts val="0"/>
              </a:spcBef>
              <a:spcAft>
                <a:spcPts val="0"/>
              </a:spcAft>
              <a:buSzPct val="100000"/>
              <a:buChar char="●"/>
            </a:pPr>
            <a:r>
              <a:rPr lang="it"/>
              <a:t>Ci sono altri argomenti che vorresti trovare in un sito dedicato agli studenti fuori sede?</a:t>
            </a:r>
            <a:endParaRPr/>
          </a:p>
          <a:p>
            <a:pPr indent="0" lvl="0" marL="457200" rtl="0" algn="l">
              <a:spcBef>
                <a:spcPts val="0"/>
              </a:spcBef>
              <a:spcAft>
                <a:spcPts val="0"/>
              </a:spcAft>
              <a:buNone/>
            </a:pPr>
            <a:r>
              <a:t/>
            </a:r>
            <a:endParaRPr b="1"/>
          </a:p>
          <a:p>
            <a:pPr indent="0" lvl="0" marL="457200" rtl="0" algn="l">
              <a:spcBef>
                <a:spcPts val="0"/>
              </a:spcBef>
              <a:spcAft>
                <a:spcPts val="0"/>
              </a:spcAft>
              <a:buNone/>
            </a:pPr>
            <a:r>
              <a:rPr b="1" lang="it"/>
              <a:t>Domande socio-demografiche</a:t>
            </a:r>
            <a:endParaRPr b="1"/>
          </a:p>
          <a:p>
            <a:pPr indent="-325755" lvl="0" marL="457200" marR="0" rtl="0" algn="l">
              <a:lnSpc>
                <a:spcPct val="115000"/>
              </a:lnSpc>
              <a:spcBef>
                <a:spcPts val="0"/>
              </a:spcBef>
              <a:spcAft>
                <a:spcPts val="0"/>
              </a:spcAft>
              <a:buSzPct val="100000"/>
              <a:buChar char="●"/>
            </a:pPr>
            <a:r>
              <a:rPr lang="it"/>
              <a:t>Sesso</a:t>
            </a:r>
            <a:endParaRPr/>
          </a:p>
          <a:p>
            <a:pPr indent="-325755" lvl="0" marL="457200" marR="0" rtl="0" algn="l">
              <a:lnSpc>
                <a:spcPct val="115000"/>
              </a:lnSpc>
              <a:spcBef>
                <a:spcPts val="0"/>
              </a:spcBef>
              <a:spcAft>
                <a:spcPts val="0"/>
              </a:spcAft>
              <a:buSzPct val="100000"/>
              <a:buChar char="●"/>
            </a:pPr>
            <a:r>
              <a:rPr lang="it"/>
              <a:t>Età</a:t>
            </a:r>
            <a:endParaRPr/>
          </a:p>
          <a:p>
            <a:pPr indent="-325755" lvl="0" marL="457200" marR="0" rtl="0" algn="l">
              <a:lnSpc>
                <a:spcPct val="115000"/>
              </a:lnSpc>
              <a:spcBef>
                <a:spcPts val="0"/>
              </a:spcBef>
              <a:spcAft>
                <a:spcPts val="0"/>
              </a:spcAft>
              <a:buSzPct val="100000"/>
              <a:buChar char="●"/>
            </a:pPr>
            <a:r>
              <a:rPr lang="it"/>
              <a:t>Luogo di residenza</a:t>
            </a:r>
            <a:endParaRPr/>
          </a:p>
          <a:p>
            <a:pPr indent="-325755" lvl="0" marL="457200" marR="0" rtl="0" algn="l">
              <a:lnSpc>
                <a:spcPct val="115000"/>
              </a:lnSpc>
              <a:spcBef>
                <a:spcPts val="0"/>
              </a:spcBef>
              <a:spcAft>
                <a:spcPts val="0"/>
              </a:spcAft>
              <a:buSzPct val="100000"/>
              <a:buChar char="●"/>
            </a:pPr>
            <a:r>
              <a:rPr lang="it"/>
              <a:t>Professione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it"/>
              <a:t>	Ulteriori informazioni</a:t>
            </a:r>
            <a:endParaRPr b="1"/>
          </a:p>
          <a:p>
            <a:pPr indent="-325755" lvl="0" marL="457200" marR="0" rtl="0" algn="l">
              <a:lnSpc>
                <a:spcPct val="115000"/>
              </a:lnSpc>
              <a:spcBef>
                <a:spcPts val="0"/>
              </a:spcBef>
              <a:spcAft>
                <a:spcPts val="0"/>
              </a:spcAft>
              <a:buSzPct val="100000"/>
              <a:buChar char="●"/>
            </a:pPr>
            <a:r>
              <a:rPr lang="it"/>
              <a:t>Ci sono altri suggerimenti / informazioni che vuoi aggiungere?</a:t>
            </a:r>
            <a:endParaRPr/>
          </a:p>
        </p:txBody>
      </p:sp>
      <p:sp>
        <p:nvSpPr>
          <p:cNvPr id="217" name="Google Shape;217;p32"/>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286350" y="1264975"/>
            <a:ext cx="8571300" cy="211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Design modulare</a:t>
            </a:r>
            <a:endParaRPr/>
          </a:p>
        </p:txBody>
      </p:sp>
      <p:sp>
        <p:nvSpPr>
          <p:cNvPr id="223" name="Google Shape;22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4" name="Google Shape;224;p33"/>
          <p:cNvSpPr txBox="1"/>
          <p:nvPr>
            <p:ph idx="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25" name="Google Shape;225;p33"/>
          <p:cNvPicPr preferRelativeResize="0"/>
          <p:nvPr/>
        </p:nvPicPr>
        <p:blipFill>
          <a:blip r:embed="rId3">
            <a:alphaModFix/>
          </a:blip>
          <a:stretch>
            <a:fillRect/>
          </a:stretch>
        </p:blipFill>
        <p:spPr>
          <a:xfrm>
            <a:off x="4289456" y="906999"/>
            <a:ext cx="548700" cy="47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5211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Caratteristiche principali</a:t>
            </a:r>
            <a:endParaRPr/>
          </a:p>
        </p:txBody>
      </p:sp>
      <p:sp>
        <p:nvSpPr>
          <p:cNvPr id="231" name="Google Shape;231;p34"/>
          <p:cNvSpPr txBox="1"/>
          <p:nvPr>
            <p:ph idx="1" type="body"/>
          </p:nvPr>
        </p:nvSpPr>
        <p:spPr>
          <a:xfrm>
            <a:off x="311700" y="1266325"/>
            <a:ext cx="5211900" cy="3302700"/>
          </a:xfrm>
          <a:prstGeom prst="rect">
            <a:avLst/>
          </a:prstGeom>
        </p:spPr>
        <p:txBody>
          <a:bodyPr anchorCtr="0" anchor="t" bIns="91425" lIns="91425" spcFirstLastPara="1" rIns="91425" wrap="square" tIns="91425">
            <a:normAutofit fontScale="77500" lnSpcReduction="20000"/>
          </a:bodyPr>
          <a:lstStyle/>
          <a:p>
            <a:pPr indent="0" lvl="0" marL="0" rtl="0" algn="l">
              <a:lnSpc>
                <a:spcPct val="130000"/>
              </a:lnSpc>
              <a:spcBef>
                <a:spcPts val="0"/>
              </a:spcBef>
              <a:spcAft>
                <a:spcPts val="0"/>
              </a:spcAft>
              <a:buNone/>
            </a:pPr>
            <a:r>
              <a:rPr lang="it"/>
              <a:t>Il design modulare è un metodo di progettazione in cui un sistema viene suddiviso in parti più piccole di modo che, quest’ultime possano essere indipendenti e quindi utilizzate in più sistemi differenti.</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lang="it"/>
              <a:t>Si applica a diversi ambiti:</a:t>
            </a:r>
            <a:endParaRPr/>
          </a:p>
          <a:p>
            <a:pPr indent="-317182" lvl="0" marL="457200" rtl="0" algn="l">
              <a:lnSpc>
                <a:spcPct val="130000"/>
              </a:lnSpc>
              <a:spcBef>
                <a:spcPts val="0"/>
              </a:spcBef>
              <a:spcAft>
                <a:spcPts val="0"/>
              </a:spcAft>
              <a:buSzPct val="100000"/>
              <a:buChar char="●"/>
            </a:pPr>
            <a:r>
              <a:rPr lang="it"/>
              <a:t>arredamento</a:t>
            </a:r>
            <a:endParaRPr/>
          </a:p>
          <a:p>
            <a:pPr indent="-317182" lvl="0" marL="457200" rtl="0" algn="l">
              <a:lnSpc>
                <a:spcPct val="130000"/>
              </a:lnSpc>
              <a:spcBef>
                <a:spcPts val="0"/>
              </a:spcBef>
              <a:spcAft>
                <a:spcPts val="0"/>
              </a:spcAft>
              <a:buSzPct val="100000"/>
              <a:buChar char="●"/>
            </a:pPr>
            <a:r>
              <a:rPr lang="it"/>
              <a:t>autovetture</a:t>
            </a:r>
            <a:endParaRPr/>
          </a:p>
          <a:p>
            <a:pPr indent="-317182" lvl="0" marL="457200" rtl="0" algn="l">
              <a:lnSpc>
                <a:spcPct val="130000"/>
              </a:lnSpc>
              <a:spcBef>
                <a:spcPts val="0"/>
              </a:spcBef>
              <a:spcAft>
                <a:spcPts val="0"/>
              </a:spcAft>
              <a:buSzPct val="100000"/>
              <a:buChar char="●"/>
            </a:pPr>
            <a:r>
              <a:rPr lang="it"/>
              <a:t>edifici</a:t>
            </a:r>
            <a:endParaRPr/>
          </a:p>
          <a:p>
            <a:pPr indent="-317182" lvl="0" marL="457200" rtl="0" algn="l">
              <a:lnSpc>
                <a:spcPct val="130000"/>
              </a:lnSpc>
              <a:spcBef>
                <a:spcPts val="0"/>
              </a:spcBef>
              <a:spcAft>
                <a:spcPts val="0"/>
              </a:spcAft>
              <a:buSzPct val="100000"/>
              <a:buChar char="●"/>
            </a:pPr>
            <a:r>
              <a:rPr lang="it"/>
              <a:t>giochi</a:t>
            </a:r>
            <a:endParaRPr/>
          </a:p>
          <a:p>
            <a:pPr indent="-317182" lvl="0" marL="457200" rtl="0" algn="l">
              <a:lnSpc>
                <a:spcPct val="130000"/>
              </a:lnSpc>
              <a:spcBef>
                <a:spcPts val="0"/>
              </a:spcBef>
              <a:spcAft>
                <a:spcPts val="0"/>
              </a:spcAft>
              <a:buSzPct val="100000"/>
              <a:buChar char="●"/>
            </a:pPr>
            <a:r>
              <a:rPr lang="it"/>
              <a:t>tecnologia</a:t>
            </a:r>
            <a:endParaRPr/>
          </a:p>
          <a:p>
            <a:pPr indent="-317182" lvl="0" marL="457200" rtl="0" algn="l">
              <a:lnSpc>
                <a:spcPct val="130000"/>
              </a:lnSpc>
              <a:spcBef>
                <a:spcPts val="0"/>
              </a:spcBef>
              <a:spcAft>
                <a:spcPts val="0"/>
              </a:spcAft>
              <a:buSzPct val="100000"/>
              <a:buChar char="●"/>
            </a:pPr>
            <a:r>
              <a:rPr lang="it"/>
              <a:t>…</a:t>
            </a:r>
            <a:endParaRPr/>
          </a:p>
        </p:txBody>
      </p:sp>
      <p:sp>
        <p:nvSpPr>
          <p:cNvPr id="232" name="Google Shape;232;p34"/>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33" name="Google Shape;233;p34"/>
          <p:cNvPicPr preferRelativeResize="0"/>
          <p:nvPr/>
        </p:nvPicPr>
        <p:blipFill rotWithShape="1">
          <a:blip r:embed="rId3">
            <a:alphaModFix/>
          </a:blip>
          <a:srcRect b="0" l="3410" r="23553" t="0"/>
          <a:stretch/>
        </p:blipFill>
        <p:spPr>
          <a:xfrm>
            <a:off x="5945125" y="390275"/>
            <a:ext cx="3051950" cy="4178749"/>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5211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Atomic design</a:t>
            </a:r>
            <a:endParaRPr/>
          </a:p>
        </p:txBody>
      </p:sp>
      <p:sp>
        <p:nvSpPr>
          <p:cNvPr id="239" name="Google Shape;239;p35"/>
          <p:cNvSpPr txBox="1"/>
          <p:nvPr>
            <p:ph idx="1" type="body"/>
          </p:nvPr>
        </p:nvSpPr>
        <p:spPr>
          <a:xfrm>
            <a:off x="311700" y="1266325"/>
            <a:ext cx="8103600" cy="3302700"/>
          </a:xfrm>
          <a:prstGeom prst="rect">
            <a:avLst/>
          </a:prstGeom>
        </p:spPr>
        <p:txBody>
          <a:bodyPr anchorCtr="0" anchor="t" bIns="91425" lIns="91425" spcFirstLastPara="1" rIns="91425" wrap="square" tIns="91425">
            <a:normAutofit fontScale="70000" lnSpcReduction="10000"/>
          </a:bodyPr>
          <a:lstStyle/>
          <a:p>
            <a:pPr indent="0" lvl="0" marL="0" marR="0" rtl="0" algn="l">
              <a:lnSpc>
                <a:spcPct val="130000"/>
              </a:lnSpc>
              <a:spcBef>
                <a:spcPts val="0"/>
              </a:spcBef>
              <a:spcAft>
                <a:spcPts val="0"/>
              </a:spcAft>
              <a:buNone/>
            </a:pPr>
            <a:r>
              <a:rPr lang="it"/>
              <a:t>Nella progettazione grafica, una delle metodologie più utilizzate è l’Atomic Design.</a:t>
            </a:r>
            <a:endParaRPr/>
          </a:p>
          <a:p>
            <a:pPr indent="0" lvl="0" marL="0" marR="0" rtl="0" algn="l">
              <a:lnSpc>
                <a:spcPct val="130000"/>
              </a:lnSpc>
              <a:spcBef>
                <a:spcPts val="0"/>
              </a:spcBef>
              <a:spcAft>
                <a:spcPts val="0"/>
              </a:spcAft>
              <a:buNone/>
            </a:pPr>
            <a:r>
              <a:t/>
            </a:r>
            <a:endParaRPr/>
          </a:p>
          <a:p>
            <a:pPr indent="0" lvl="0" marL="0" marR="0" rtl="0" algn="l">
              <a:lnSpc>
                <a:spcPct val="130000"/>
              </a:lnSpc>
              <a:spcBef>
                <a:spcPts val="0"/>
              </a:spcBef>
              <a:spcAft>
                <a:spcPts val="0"/>
              </a:spcAft>
              <a:buNone/>
            </a:pPr>
            <a:r>
              <a:rPr lang="it"/>
              <a:t>L’Atomic Design è una metodologia, composta da cinque fasi distinte, che implica la suddivisione di un layout di un prodotto digitale nei suoi componenti di base, che vengono poi riutilizzati in tutto il sito.</a:t>
            </a:r>
            <a:endParaRPr/>
          </a:p>
          <a:p>
            <a:pPr indent="0" lvl="0" marL="0" marR="0" rtl="0" algn="l">
              <a:lnSpc>
                <a:spcPct val="130000"/>
              </a:lnSpc>
              <a:spcBef>
                <a:spcPts val="0"/>
              </a:spcBef>
              <a:spcAft>
                <a:spcPts val="0"/>
              </a:spcAft>
              <a:buNone/>
            </a:pPr>
            <a:r>
              <a:t/>
            </a:r>
            <a:endParaRPr/>
          </a:p>
          <a:p>
            <a:pPr indent="0" lvl="0" marL="0" marR="0" rtl="0" algn="l">
              <a:lnSpc>
                <a:spcPct val="130000"/>
              </a:lnSpc>
              <a:spcBef>
                <a:spcPts val="0"/>
              </a:spcBef>
              <a:spcAft>
                <a:spcPts val="0"/>
              </a:spcAft>
              <a:buNone/>
            </a:pPr>
            <a:r>
              <a:rPr lang="it"/>
              <a:t>Le cinque fasi della progettazione atomica sono:</a:t>
            </a:r>
            <a:endParaRPr/>
          </a:p>
          <a:p>
            <a:pPr indent="-308610" lvl="0" marL="457200" marR="0" rtl="0" algn="l">
              <a:lnSpc>
                <a:spcPct val="130000"/>
              </a:lnSpc>
              <a:spcBef>
                <a:spcPts val="0"/>
              </a:spcBef>
              <a:spcAft>
                <a:spcPts val="0"/>
              </a:spcAft>
              <a:buSzPct val="100000"/>
              <a:buChar char="●"/>
            </a:pPr>
            <a:r>
              <a:rPr lang="it"/>
              <a:t>Atomi</a:t>
            </a:r>
            <a:endParaRPr/>
          </a:p>
          <a:p>
            <a:pPr indent="-308610" lvl="0" marL="457200" marR="0" rtl="0" algn="l">
              <a:lnSpc>
                <a:spcPct val="130000"/>
              </a:lnSpc>
              <a:spcBef>
                <a:spcPts val="0"/>
              </a:spcBef>
              <a:spcAft>
                <a:spcPts val="0"/>
              </a:spcAft>
              <a:buSzPct val="100000"/>
              <a:buChar char="●"/>
            </a:pPr>
            <a:r>
              <a:rPr lang="it"/>
              <a:t>Molecole</a:t>
            </a:r>
            <a:endParaRPr/>
          </a:p>
          <a:p>
            <a:pPr indent="-308610" lvl="0" marL="457200" marR="0" rtl="0" algn="l">
              <a:lnSpc>
                <a:spcPct val="130000"/>
              </a:lnSpc>
              <a:spcBef>
                <a:spcPts val="0"/>
              </a:spcBef>
              <a:spcAft>
                <a:spcPts val="0"/>
              </a:spcAft>
              <a:buSzPct val="100000"/>
              <a:buChar char="●"/>
            </a:pPr>
            <a:r>
              <a:rPr lang="it"/>
              <a:t>Organismi</a:t>
            </a:r>
            <a:endParaRPr/>
          </a:p>
          <a:p>
            <a:pPr indent="-308610" lvl="0" marL="457200" marR="0" rtl="0" algn="l">
              <a:lnSpc>
                <a:spcPct val="130000"/>
              </a:lnSpc>
              <a:spcBef>
                <a:spcPts val="0"/>
              </a:spcBef>
              <a:spcAft>
                <a:spcPts val="0"/>
              </a:spcAft>
              <a:buSzPct val="100000"/>
              <a:buChar char="●"/>
            </a:pPr>
            <a:r>
              <a:rPr lang="it"/>
              <a:t>Template</a:t>
            </a:r>
            <a:endParaRPr/>
          </a:p>
          <a:p>
            <a:pPr indent="-308610" lvl="0" marL="457200" marR="0" rtl="0" algn="l">
              <a:lnSpc>
                <a:spcPct val="130000"/>
              </a:lnSpc>
              <a:spcBef>
                <a:spcPts val="0"/>
              </a:spcBef>
              <a:spcAft>
                <a:spcPts val="0"/>
              </a:spcAft>
              <a:buSzPct val="120000"/>
              <a:buChar char="●"/>
            </a:pPr>
            <a:r>
              <a:rPr lang="it"/>
              <a:t>Pagine</a:t>
            </a:r>
            <a:endParaRPr sz="1500">
              <a:solidFill>
                <a:srgbClr val="D9D6D6"/>
              </a:solidFill>
              <a:highlight>
                <a:srgbClr val="000000"/>
              </a:highlight>
              <a:latin typeface="Arial"/>
              <a:ea typeface="Arial"/>
              <a:cs typeface="Arial"/>
              <a:sym typeface="Arial"/>
            </a:endParaRPr>
          </a:p>
          <a:p>
            <a:pPr indent="0" lvl="0" marL="0" marR="0" rtl="0" algn="l">
              <a:lnSpc>
                <a:spcPct val="130000"/>
              </a:lnSpc>
              <a:spcBef>
                <a:spcPts val="0"/>
              </a:spcBef>
              <a:spcAft>
                <a:spcPts val="0"/>
              </a:spcAft>
              <a:buNone/>
            </a:pPr>
            <a:r>
              <a:t/>
            </a:r>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30000"/>
              </a:lnSpc>
              <a:spcBef>
                <a:spcPts val="0"/>
              </a:spcBef>
              <a:spcAft>
                <a:spcPts val="0"/>
              </a:spcAft>
              <a:buNone/>
            </a:pPr>
            <a:r>
              <a:t/>
            </a:r>
            <a:endParaRPr/>
          </a:p>
        </p:txBody>
      </p:sp>
      <p:sp>
        <p:nvSpPr>
          <p:cNvPr id="240" name="Google Shape;240;p35"/>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41" name="Google Shape;241;p35"/>
          <p:cNvPicPr preferRelativeResize="0"/>
          <p:nvPr/>
        </p:nvPicPr>
        <p:blipFill>
          <a:blip r:embed="rId3">
            <a:alphaModFix/>
          </a:blip>
          <a:stretch>
            <a:fillRect/>
          </a:stretch>
        </p:blipFill>
        <p:spPr>
          <a:xfrm>
            <a:off x="2778050" y="2897250"/>
            <a:ext cx="5895902" cy="159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445025"/>
            <a:ext cx="5211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Atomic design</a:t>
            </a:r>
            <a:endParaRPr/>
          </a:p>
        </p:txBody>
      </p:sp>
      <p:sp>
        <p:nvSpPr>
          <p:cNvPr id="247" name="Google Shape;247;p36"/>
          <p:cNvSpPr txBox="1"/>
          <p:nvPr>
            <p:ph idx="1" type="body"/>
          </p:nvPr>
        </p:nvSpPr>
        <p:spPr>
          <a:xfrm>
            <a:off x="311700" y="1266325"/>
            <a:ext cx="8103600" cy="3302700"/>
          </a:xfrm>
          <a:prstGeom prst="rect">
            <a:avLst/>
          </a:prstGeom>
        </p:spPr>
        <p:txBody>
          <a:bodyPr anchorCtr="0" anchor="t" bIns="91425" lIns="91425" spcFirstLastPara="1" rIns="91425" wrap="square" tIns="91425">
            <a:normAutofit fontScale="62500" lnSpcReduction="10000"/>
          </a:bodyPr>
          <a:lstStyle/>
          <a:p>
            <a:pPr indent="-300037" lvl="0" marL="457200" marR="0" rtl="0" algn="l">
              <a:lnSpc>
                <a:spcPct val="130000"/>
              </a:lnSpc>
              <a:spcBef>
                <a:spcPts val="0"/>
              </a:spcBef>
              <a:spcAft>
                <a:spcPts val="0"/>
              </a:spcAft>
              <a:buSzPct val="100000"/>
              <a:buChar char="●"/>
            </a:pPr>
            <a:r>
              <a:rPr b="1" lang="it"/>
              <a:t>Atomi</a:t>
            </a:r>
            <a:r>
              <a:rPr lang="it"/>
              <a:t>: Se gli atomi nella chimica rappresentano le più piccole unità funzionali, all’interno della progettazione grafica rappresentano gli elementi costitutivi di base di un sistema. (es.colori, tipografia, cta, input di testo, icone, etc.)</a:t>
            </a:r>
            <a:endParaRPr/>
          </a:p>
          <a:p>
            <a:pPr indent="-300037" lvl="0" marL="457200" marR="0" rtl="0" algn="l">
              <a:lnSpc>
                <a:spcPct val="130000"/>
              </a:lnSpc>
              <a:spcBef>
                <a:spcPts val="0"/>
              </a:spcBef>
              <a:spcAft>
                <a:spcPts val="0"/>
              </a:spcAft>
              <a:buSzPct val="100000"/>
              <a:buChar char="●"/>
            </a:pPr>
            <a:r>
              <a:rPr b="1" lang="it"/>
              <a:t>Molecole</a:t>
            </a:r>
            <a:r>
              <a:rPr lang="it"/>
              <a:t>: le molecole rappresentano insiemi di atomi. Questa struttura acquisisce quindi proprietà e caratteristiche nuove rispetto ai suoi componenti. Nella progettazione possiamo ritrovare queste caratteristiche in elementi come gli input text (composti da tipografia, spaziature e colori), le cta (tipografia e colori), paginazioni (tipografia, colori e spaziature). </a:t>
            </a:r>
            <a:endParaRPr/>
          </a:p>
          <a:p>
            <a:pPr indent="-300037" lvl="0" marL="457200" marR="0" rtl="0" algn="l">
              <a:lnSpc>
                <a:spcPct val="130000"/>
              </a:lnSpc>
              <a:spcBef>
                <a:spcPts val="0"/>
              </a:spcBef>
              <a:spcAft>
                <a:spcPts val="0"/>
              </a:spcAft>
              <a:buSzPct val="100000"/>
              <a:buChar char="●"/>
            </a:pPr>
            <a:r>
              <a:rPr b="1" lang="it"/>
              <a:t>Organismi</a:t>
            </a:r>
            <a:r>
              <a:rPr lang="it"/>
              <a:t>: gli organismi sono tutti quegli elementi costituiti dalla combinazione di più molecole e atomi che solitamente definiscono sezioni ben distinte di un’interfaccia grafica (ad es. menu o form di contatto)</a:t>
            </a:r>
            <a:endParaRPr/>
          </a:p>
          <a:p>
            <a:pPr indent="-300037" lvl="0" marL="457200" marR="0" rtl="0" algn="l">
              <a:lnSpc>
                <a:spcPct val="130000"/>
              </a:lnSpc>
              <a:spcBef>
                <a:spcPts val="0"/>
              </a:spcBef>
              <a:spcAft>
                <a:spcPts val="0"/>
              </a:spcAft>
              <a:buSzPct val="100000"/>
              <a:buChar char="●"/>
            </a:pPr>
            <a:r>
              <a:rPr b="1" lang="it"/>
              <a:t>Template</a:t>
            </a:r>
            <a:r>
              <a:rPr lang="it"/>
              <a:t>: Con template si definisce una determinata struttura dei contenuti all’interno della pagina. è diverso dalla pagina in quanto non definisce quali contenuti andranno inseriti ma solo e soltanto la gerarchia, la posizione e gli elementi grafici che la contraddistinguono.</a:t>
            </a:r>
            <a:endParaRPr/>
          </a:p>
          <a:p>
            <a:pPr indent="-300037" lvl="0" marL="457200" marR="0" rtl="0" algn="l">
              <a:lnSpc>
                <a:spcPct val="130000"/>
              </a:lnSpc>
              <a:spcBef>
                <a:spcPts val="0"/>
              </a:spcBef>
              <a:spcAft>
                <a:spcPts val="0"/>
              </a:spcAft>
              <a:buSzPct val="100000"/>
              <a:buChar char="●"/>
            </a:pPr>
            <a:r>
              <a:rPr b="1" lang="it"/>
              <a:t>Pagina</a:t>
            </a:r>
            <a:r>
              <a:rPr lang="it"/>
              <a:t>: La pagina rappresenta la fase finale del processo di progettazione. Le pagine sono esempi specifici dei Template. Il placeholder viene sostituito con contenuti reali per fornire una rappresentazione accurata di ciò che un utente vedrà in definitiva.</a:t>
            </a:r>
            <a:endParaRPr/>
          </a:p>
        </p:txBody>
      </p:sp>
      <p:sp>
        <p:nvSpPr>
          <p:cNvPr id="248" name="Google Shape;248;p36"/>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445025"/>
            <a:ext cx="5211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Atomic design</a:t>
            </a:r>
            <a:endParaRPr/>
          </a:p>
        </p:txBody>
      </p:sp>
      <p:sp>
        <p:nvSpPr>
          <p:cNvPr id="254" name="Google Shape;254;p37"/>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55" name="Google Shape;255;p37"/>
          <p:cNvPicPr preferRelativeResize="0"/>
          <p:nvPr/>
        </p:nvPicPr>
        <p:blipFill>
          <a:blip r:embed="rId3">
            <a:alphaModFix/>
          </a:blip>
          <a:stretch>
            <a:fillRect/>
          </a:stretch>
        </p:blipFill>
        <p:spPr>
          <a:xfrm>
            <a:off x="1508501" y="1152425"/>
            <a:ext cx="6127000" cy="3438725"/>
          </a:xfrm>
          <a:prstGeom prst="rect">
            <a:avLst/>
          </a:prstGeom>
          <a:noFill/>
          <a:ln>
            <a:noFill/>
          </a:ln>
        </p:spPr>
      </p:pic>
      <p:sp>
        <p:nvSpPr>
          <p:cNvPr id="256" name="Google Shape;256;p37"/>
          <p:cNvSpPr txBox="1"/>
          <p:nvPr/>
        </p:nvSpPr>
        <p:spPr>
          <a:xfrm>
            <a:off x="1508500" y="4575750"/>
            <a:ext cx="430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https://www.youtube.com/watch?v=q5CB1za0NfA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286350" y="1264975"/>
            <a:ext cx="8571300" cy="211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Figma</a:t>
            </a:r>
            <a:endParaRPr/>
          </a:p>
        </p:txBody>
      </p:sp>
      <p:sp>
        <p:nvSpPr>
          <p:cNvPr id="262" name="Google Shape;26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63" name="Google Shape;263;p38"/>
          <p:cNvSpPr txBox="1"/>
          <p:nvPr>
            <p:ph idx="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64" name="Google Shape;264;p38"/>
          <p:cNvPicPr preferRelativeResize="0"/>
          <p:nvPr/>
        </p:nvPicPr>
        <p:blipFill>
          <a:blip r:embed="rId3">
            <a:alphaModFix/>
          </a:blip>
          <a:stretch>
            <a:fillRect/>
          </a:stretch>
        </p:blipFill>
        <p:spPr>
          <a:xfrm>
            <a:off x="4297656" y="952874"/>
            <a:ext cx="548700" cy="478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Cos’è Figma</a:t>
            </a:r>
            <a:endParaRPr/>
          </a:p>
        </p:txBody>
      </p:sp>
      <p:sp>
        <p:nvSpPr>
          <p:cNvPr id="270" name="Google Shape;270;p39"/>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71" name="Google Shape;271;p39"/>
          <p:cNvPicPr preferRelativeResize="0"/>
          <p:nvPr/>
        </p:nvPicPr>
        <p:blipFill>
          <a:blip r:embed="rId3">
            <a:alphaModFix/>
          </a:blip>
          <a:stretch>
            <a:fillRect/>
          </a:stretch>
        </p:blipFill>
        <p:spPr>
          <a:xfrm>
            <a:off x="1713725" y="1293475"/>
            <a:ext cx="5807724" cy="3317424"/>
          </a:xfrm>
          <a:prstGeom prst="rect">
            <a:avLst/>
          </a:prstGeom>
          <a:noFill/>
          <a:ln>
            <a:noFill/>
          </a:ln>
        </p:spPr>
      </p:pic>
      <p:sp>
        <p:nvSpPr>
          <p:cNvPr id="272" name="Google Shape;272;p39"/>
          <p:cNvSpPr txBox="1"/>
          <p:nvPr/>
        </p:nvSpPr>
        <p:spPr>
          <a:xfrm>
            <a:off x="1637525" y="4610900"/>
            <a:ext cx="42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u="sng">
                <a:solidFill>
                  <a:schemeClr val="hlink"/>
                </a:solidFill>
                <a:hlinkClick r:id="rId4"/>
              </a:rPr>
              <a:t>https://www.youtube.com/watch?v=Cx2dkpBxst8</a:t>
            </a:r>
            <a:r>
              <a:rPr lang="it"/>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5211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Introduzione</a:t>
            </a:r>
            <a:endParaRPr/>
          </a:p>
        </p:txBody>
      </p:sp>
      <p:sp>
        <p:nvSpPr>
          <p:cNvPr id="278" name="Google Shape;278;p40"/>
          <p:cNvSpPr txBox="1"/>
          <p:nvPr>
            <p:ph idx="1" type="body"/>
          </p:nvPr>
        </p:nvSpPr>
        <p:spPr>
          <a:xfrm>
            <a:off x="311700" y="1266325"/>
            <a:ext cx="5211900" cy="3302700"/>
          </a:xfrm>
          <a:prstGeom prst="rect">
            <a:avLst/>
          </a:prstGeom>
        </p:spPr>
        <p:txBody>
          <a:bodyPr anchorCtr="0" anchor="t" bIns="91425" lIns="91425" spcFirstLastPara="1" rIns="91425" wrap="square" tIns="91425">
            <a:normAutofit fontScale="85000"/>
          </a:bodyPr>
          <a:lstStyle/>
          <a:p>
            <a:pPr indent="0" lvl="0" marL="0" rtl="0" algn="l">
              <a:lnSpc>
                <a:spcPct val="130000"/>
              </a:lnSpc>
              <a:spcBef>
                <a:spcPts val="0"/>
              </a:spcBef>
              <a:spcAft>
                <a:spcPts val="0"/>
              </a:spcAft>
              <a:buNone/>
            </a:pPr>
            <a:r>
              <a:rPr lang="it"/>
              <a:t>Figma è un </a:t>
            </a:r>
            <a:r>
              <a:rPr b="1" lang="it"/>
              <a:t>tool web-based con collaborazione in real-time specifico per lo UI Design</a:t>
            </a:r>
            <a:r>
              <a:rPr lang="it"/>
              <a:t>.</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lang="it"/>
              <a:t>Vantaggi principali:</a:t>
            </a:r>
            <a:endParaRPr/>
          </a:p>
          <a:p>
            <a:pPr indent="-325755" lvl="0" marL="457200" rtl="0" algn="l">
              <a:lnSpc>
                <a:spcPct val="130000"/>
              </a:lnSpc>
              <a:spcBef>
                <a:spcPts val="0"/>
              </a:spcBef>
              <a:spcAft>
                <a:spcPts val="0"/>
              </a:spcAft>
              <a:buSzPct val="100000"/>
              <a:buChar char="●"/>
            </a:pPr>
            <a:r>
              <a:rPr lang="it"/>
              <a:t>no software da scaricare, installare e aggiornare</a:t>
            </a:r>
            <a:endParaRPr/>
          </a:p>
          <a:p>
            <a:pPr indent="-325755" lvl="0" marL="457200" rtl="0" algn="l">
              <a:lnSpc>
                <a:spcPct val="130000"/>
              </a:lnSpc>
              <a:spcBef>
                <a:spcPts val="0"/>
              </a:spcBef>
              <a:spcAft>
                <a:spcPts val="0"/>
              </a:spcAft>
              <a:buSzPct val="100000"/>
              <a:buChar char="●"/>
            </a:pPr>
            <a:r>
              <a:rPr lang="it"/>
              <a:t>il lavoro viene salvato automaticamente in uno spazio condiviso</a:t>
            </a:r>
            <a:endParaRPr/>
          </a:p>
          <a:p>
            <a:pPr indent="-325755" lvl="0" marL="457200" rtl="0" algn="l">
              <a:lnSpc>
                <a:spcPct val="130000"/>
              </a:lnSpc>
              <a:spcBef>
                <a:spcPts val="0"/>
              </a:spcBef>
              <a:spcAft>
                <a:spcPts val="0"/>
              </a:spcAft>
              <a:buSzPct val="100000"/>
              <a:buChar char="●"/>
            </a:pPr>
            <a:r>
              <a:rPr lang="it"/>
              <a:t>riduce i tempi di preparazione e reperimento delle informazioni all’interno del team di design</a:t>
            </a:r>
            <a:endParaRPr/>
          </a:p>
          <a:p>
            <a:pPr indent="0" lvl="0" marL="0" rtl="0" algn="l">
              <a:spcBef>
                <a:spcPts val="0"/>
              </a:spcBef>
              <a:spcAft>
                <a:spcPts val="1200"/>
              </a:spcAft>
              <a:buNone/>
            </a:pPr>
            <a:r>
              <a:t/>
            </a:r>
            <a:endParaRPr sz="2200"/>
          </a:p>
        </p:txBody>
      </p:sp>
      <p:sp>
        <p:nvSpPr>
          <p:cNvPr id="279" name="Google Shape;279;p40"/>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80" name="Google Shape;280;p40"/>
          <p:cNvPicPr preferRelativeResize="0"/>
          <p:nvPr/>
        </p:nvPicPr>
        <p:blipFill rotWithShape="1">
          <a:blip r:embed="rId3">
            <a:alphaModFix/>
          </a:blip>
          <a:srcRect b="0" l="32882" r="32882" t="0"/>
          <a:stretch/>
        </p:blipFill>
        <p:spPr>
          <a:xfrm>
            <a:off x="5945125" y="390275"/>
            <a:ext cx="3051949" cy="4178751"/>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45025"/>
            <a:ext cx="5211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Caratteristiche principali</a:t>
            </a:r>
            <a:endParaRPr/>
          </a:p>
        </p:txBody>
      </p:sp>
      <p:sp>
        <p:nvSpPr>
          <p:cNvPr id="286" name="Google Shape;286;p41"/>
          <p:cNvSpPr txBox="1"/>
          <p:nvPr>
            <p:ph idx="1" type="body"/>
          </p:nvPr>
        </p:nvSpPr>
        <p:spPr>
          <a:xfrm>
            <a:off x="311700" y="1266325"/>
            <a:ext cx="5211900" cy="3302700"/>
          </a:xfrm>
          <a:prstGeom prst="rect">
            <a:avLst/>
          </a:prstGeom>
        </p:spPr>
        <p:txBody>
          <a:bodyPr anchorCtr="0" anchor="t" bIns="91425" lIns="91425" spcFirstLastPara="1" rIns="91425" wrap="square" tIns="91425">
            <a:normAutofit fontScale="62500" lnSpcReduction="10000"/>
          </a:bodyPr>
          <a:lstStyle/>
          <a:p>
            <a:pPr indent="0" lvl="0" marL="0" rtl="0" algn="l">
              <a:lnSpc>
                <a:spcPct val="130000"/>
              </a:lnSpc>
              <a:spcBef>
                <a:spcPts val="0"/>
              </a:spcBef>
              <a:spcAft>
                <a:spcPts val="0"/>
              </a:spcAft>
              <a:buNone/>
            </a:pPr>
            <a:r>
              <a:t/>
            </a:r>
            <a:endParaRPr sz="1350">
              <a:solidFill>
                <a:srgbClr val="17191D"/>
              </a:solidFill>
              <a:highlight>
                <a:srgbClr val="F8F8F8"/>
              </a:highlight>
              <a:latin typeface="Arial"/>
              <a:ea typeface="Arial"/>
              <a:cs typeface="Arial"/>
              <a:sym typeface="Arial"/>
            </a:endParaRPr>
          </a:p>
          <a:p>
            <a:pPr indent="-300037" lvl="0" marL="457200" marR="0" rtl="0" algn="l">
              <a:lnSpc>
                <a:spcPct val="130000"/>
              </a:lnSpc>
              <a:spcBef>
                <a:spcPts val="0"/>
              </a:spcBef>
              <a:spcAft>
                <a:spcPts val="0"/>
              </a:spcAft>
              <a:buSzPct val="100000"/>
              <a:buChar char="●"/>
            </a:pPr>
            <a:r>
              <a:rPr lang="it"/>
              <a:t>Funzione di </a:t>
            </a:r>
            <a:r>
              <a:rPr b="1" lang="it"/>
              <a:t>prototipazione</a:t>
            </a:r>
            <a:r>
              <a:rPr lang="it"/>
              <a:t> per simulare il funzionamento dell’interfaccia (condivisione con clienti o team) Possibilità di inserire commenti direttamente sul file. </a:t>
            </a:r>
            <a:endParaRPr/>
          </a:p>
          <a:p>
            <a:pPr indent="-300037" lvl="0" marL="457200" marR="0" rtl="0" algn="l">
              <a:lnSpc>
                <a:spcPct val="130000"/>
              </a:lnSpc>
              <a:spcBef>
                <a:spcPts val="0"/>
              </a:spcBef>
              <a:spcAft>
                <a:spcPts val="0"/>
              </a:spcAft>
              <a:buSzPct val="100000"/>
              <a:buChar char="●"/>
            </a:pPr>
            <a:r>
              <a:rPr lang="it"/>
              <a:t>Possibilità di avviare delle </a:t>
            </a:r>
            <a:r>
              <a:rPr b="1" lang="it"/>
              <a:t>chat vocali </a:t>
            </a:r>
            <a:r>
              <a:rPr lang="it"/>
              <a:t>all’interno del progetto stesso.</a:t>
            </a:r>
            <a:endParaRPr/>
          </a:p>
          <a:p>
            <a:pPr indent="-300037" lvl="0" marL="457200" marR="0" rtl="0" algn="l">
              <a:lnSpc>
                <a:spcPct val="130000"/>
              </a:lnSpc>
              <a:spcBef>
                <a:spcPts val="0"/>
              </a:spcBef>
              <a:spcAft>
                <a:spcPts val="0"/>
              </a:spcAft>
              <a:buSzPct val="100000"/>
              <a:buChar char="●"/>
            </a:pPr>
            <a:r>
              <a:rPr b="1" lang="it"/>
              <a:t>Collaborazione real-time</a:t>
            </a:r>
            <a:r>
              <a:rPr lang="it"/>
              <a:t>. Più persone possono collaborare in tempo reale. Si possono visualizzare i cursori degli altri collaboratori a schermo, si può disegnare e fare commenti.</a:t>
            </a:r>
            <a:endParaRPr/>
          </a:p>
          <a:p>
            <a:pPr indent="-300037" lvl="0" marL="457200" marR="0" rtl="0" algn="l">
              <a:lnSpc>
                <a:spcPct val="130000"/>
              </a:lnSpc>
              <a:spcBef>
                <a:spcPts val="0"/>
              </a:spcBef>
              <a:spcAft>
                <a:spcPts val="0"/>
              </a:spcAft>
              <a:buSzPct val="100000"/>
              <a:buChar char="●"/>
            </a:pPr>
            <a:r>
              <a:rPr lang="it"/>
              <a:t>Cliccando sull’avatar di qualcuno, è possibile vedere cosa sta visualizzando sul suo schermo e seguire il cursore.</a:t>
            </a:r>
            <a:endParaRPr/>
          </a:p>
          <a:p>
            <a:pPr indent="-300037" lvl="0" marL="457200" marR="0" rtl="0" algn="l">
              <a:lnSpc>
                <a:spcPct val="130000"/>
              </a:lnSpc>
              <a:spcBef>
                <a:spcPts val="0"/>
              </a:spcBef>
              <a:spcAft>
                <a:spcPts val="0"/>
              </a:spcAft>
              <a:buSzPct val="100000"/>
              <a:buChar char="●"/>
            </a:pPr>
            <a:r>
              <a:rPr lang="it"/>
              <a:t>È possibile condividere e aggiornare raccolte di componenti</a:t>
            </a:r>
            <a:br>
              <a:rPr lang="it"/>
            </a:br>
            <a:r>
              <a:rPr lang="it"/>
              <a:t>tra differenti utenti e differenti progetti (</a:t>
            </a:r>
            <a:r>
              <a:rPr b="1" lang="it"/>
              <a:t>librerie</a:t>
            </a:r>
            <a:r>
              <a:rPr lang="it"/>
              <a:t>).</a:t>
            </a:r>
            <a:endParaRPr/>
          </a:p>
          <a:p>
            <a:pPr indent="-300037" lvl="0" marL="457200" rtl="0" algn="l">
              <a:lnSpc>
                <a:spcPct val="130000"/>
              </a:lnSpc>
              <a:spcBef>
                <a:spcPts val="0"/>
              </a:spcBef>
              <a:spcAft>
                <a:spcPts val="0"/>
              </a:spcAft>
              <a:buSzPct val="100000"/>
              <a:buChar char="●"/>
            </a:pPr>
            <a:r>
              <a:rPr lang="it"/>
              <a:t>Gli sviluppatori possono ottenere tutte le informazioni necessarie al </a:t>
            </a:r>
            <a:r>
              <a:rPr b="1" lang="it"/>
              <a:t>coding</a:t>
            </a:r>
            <a:r>
              <a:rPr lang="it"/>
              <a:t>, porzioni di codice già scritte dal tool e scaricare tutti gli </a:t>
            </a:r>
            <a:r>
              <a:rPr b="1" lang="it"/>
              <a:t>assets</a:t>
            </a:r>
            <a:r>
              <a:rPr lang="it"/>
              <a:t> dall’URL del progetto.</a:t>
            </a:r>
            <a:endParaRPr/>
          </a:p>
        </p:txBody>
      </p:sp>
      <p:sp>
        <p:nvSpPr>
          <p:cNvPr id="287" name="Google Shape;287;p41"/>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88" name="Google Shape;288;p41"/>
          <p:cNvPicPr preferRelativeResize="0"/>
          <p:nvPr/>
        </p:nvPicPr>
        <p:blipFill rotWithShape="1">
          <a:blip r:embed="rId3">
            <a:alphaModFix/>
          </a:blip>
          <a:srcRect b="0" l="22611" r="22611" t="0"/>
          <a:stretch/>
        </p:blipFill>
        <p:spPr>
          <a:xfrm>
            <a:off x="5945125" y="390275"/>
            <a:ext cx="3051951" cy="4178749"/>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 questionari</a:t>
            </a:r>
            <a:endParaRPr/>
          </a:p>
        </p:txBody>
      </p:sp>
      <p:sp>
        <p:nvSpPr>
          <p:cNvPr id="95" name="Google Shape;95;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it"/>
              <a:t>I questionari sono utilizzati sia nelle ricerche di mercato che nella fase di UX research.</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I questionari sono utilizzati per raccogliere in poco tempo un numero anche molto elevato di risposte.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Differenze con le interviste:</a:t>
            </a:r>
            <a:endParaRPr/>
          </a:p>
          <a:p>
            <a:pPr indent="-334327" lvl="0" marL="457200" marR="0" rtl="0" algn="l">
              <a:lnSpc>
                <a:spcPct val="115000"/>
              </a:lnSpc>
              <a:spcBef>
                <a:spcPts val="0"/>
              </a:spcBef>
              <a:spcAft>
                <a:spcPts val="0"/>
              </a:spcAft>
              <a:buSzPct val="100000"/>
              <a:buChar char="●"/>
            </a:pPr>
            <a:r>
              <a:rPr lang="it"/>
              <a:t>i risultati possono essere </a:t>
            </a:r>
            <a:r>
              <a:rPr b="1" lang="it"/>
              <a:t>statisticamente significativi</a:t>
            </a:r>
            <a:endParaRPr b="1"/>
          </a:p>
          <a:p>
            <a:pPr indent="-334327" lvl="0" marL="457200" marR="0" rtl="0" algn="l">
              <a:lnSpc>
                <a:spcPct val="115000"/>
              </a:lnSpc>
              <a:spcBef>
                <a:spcPts val="0"/>
              </a:spcBef>
              <a:spcAft>
                <a:spcPts val="0"/>
              </a:spcAft>
              <a:buSzPct val="100000"/>
              <a:buChar char="●"/>
            </a:pPr>
            <a:r>
              <a:rPr lang="it"/>
              <a:t>non è possibile indagare nel dettaglio particolari comportamenti / idee</a:t>
            </a:r>
            <a:endParaRPr/>
          </a:p>
          <a:p>
            <a:pPr indent="-334327" lvl="0" marL="457200" marR="0" rtl="0" algn="l">
              <a:lnSpc>
                <a:spcPct val="115000"/>
              </a:lnSpc>
              <a:spcBef>
                <a:spcPts val="0"/>
              </a:spcBef>
              <a:spcAft>
                <a:spcPts val="0"/>
              </a:spcAft>
              <a:buSzPct val="100000"/>
              <a:buChar char="●"/>
            </a:pPr>
            <a:r>
              <a:rPr lang="it"/>
              <a:t>non è possibile cogliere informazioni non verbali</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Sono utilizzati sia nella fase di comprensione che in quella di evoluzione.</a:t>
            </a:r>
            <a:endParaRPr/>
          </a:p>
        </p:txBody>
      </p:sp>
      <p:sp>
        <p:nvSpPr>
          <p:cNvPr id="96" name="Google Shape;96;p15"/>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Cosa si può fare con Figma</a:t>
            </a:r>
            <a:endParaRPr/>
          </a:p>
        </p:txBody>
      </p:sp>
      <p:sp>
        <p:nvSpPr>
          <p:cNvPr id="294" name="Google Shape;294;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it"/>
              <a:t>wireframe</a:t>
            </a:r>
            <a:endParaRPr/>
          </a:p>
          <a:p>
            <a:pPr indent="-342900" lvl="0" marL="457200" marR="0" rtl="0" algn="l">
              <a:lnSpc>
                <a:spcPct val="115000"/>
              </a:lnSpc>
              <a:spcBef>
                <a:spcPts val="0"/>
              </a:spcBef>
              <a:spcAft>
                <a:spcPts val="0"/>
              </a:spcAft>
              <a:buSzPts val="1800"/>
              <a:buChar char="●"/>
            </a:pPr>
            <a:r>
              <a:rPr lang="it"/>
              <a:t>design</a:t>
            </a:r>
            <a:endParaRPr/>
          </a:p>
          <a:p>
            <a:pPr indent="-342900" lvl="0" marL="457200" marR="0" rtl="0" algn="l">
              <a:lnSpc>
                <a:spcPct val="115000"/>
              </a:lnSpc>
              <a:spcBef>
                <a:spcPts val="0"/>
              </a:spcBef>
              <a:spcAft>
                <a:spcPts val="0"/>
              </a:spcAft>
              <a:buSzPts val="1800"/>
              <a:buChar char="●"/>
            </a:pPr>
            <a:r>
              <a:rPr lang="it"/>
              <a:t>illustrazioni vettoriali</a:t>
            </a:r>
            <a:endParaRPr/>
          </a:p>
          <a:p>
            <a:pPr indent="-342900" lvl="0" marL="457200" marR="0" rtl="0" algn="l">
              <a:lnSpc>
                <a:spcPct val="115000"/>
              </a:lnSpc>
              <a:spcBef>
                <a:spcPts val="0"/>
              </a:spcBef>
              <a:spcAft>
                <a:spcPts val="0"/>
              </a:spcAft>
              <a:buSzPts val="1800"/>
              <a:buChar char="●"/>
            </a:pPr>
            <a:r>
              <a:rPr lang="it"/>
              <a:t>semplici ritocchi fotografici</a:t>
            </a:r>
            <a:endParaRPr/>
          </a:p>
          <a:p>
            <a:pPr indent="-342900" lvl="0" marL="457200" marR="0" rtl="0" algn="l">
              <a:lnSpc>
                <a:spcPct val="115000"/>
              </a:lnSpc>
              <a:spcBef>
                <a:spcPts val="0"/>
              </a:spcBef>
              <a:spcAft>
                <a:spcPts val="0"/>
              </a:spcAft>
              <a:buSzPts val="1800"/>
              <a:buChar char="●"/>
            </a:pPr>
            <a:r>
              <a:rPr lang="it"/>
              <a:t>presentazioni</a:t>
            </a:r>
            <a:endParaRPr/>
          </a:p>
          <a:p>
            <a:pPr indent="-342900" lvl="0" marL="457200" marR="0" rtl="0" algn="l">
              <a:lnSpc>
                <a:spcPct val="115000"/>
              </a:lnSpc>
              <a:spcBef>
                <a:spcPts val="0"/>
              </a:spcBef>
              <a:spcAft>
                <a:spcPts val="0"/>
              </a:spcAft>
              <a:buSzPts val="1800"/>
              <a:buChar char="●"/>
            </a:pPr>
            <a:r>
              <a:rPr lang="it"/>
              <a:t>post social </a:t>
            </a:r>
            <a:endParaRPr/>
          </a:p>
          <a:p>
            <a:pPr indent="-342900" lvl="0" marL="457200" marR="0" rtl="0" algn="l">
              <a:lnSpc>
                <a:spcPct val="115000"/>
              </a:lnSpc>
              <a:spcBef>
                <a:spcPts val="0"/>
              </a:spcBef>
              <a:spcAft>
                <a:spcPts val="0"/>
              </a:spcAft>
              <a:buSzPts val="1800"/>
              <a:buChar char="●"/>
            </a:pPr>
            <a:r>
              <a:rPr lang="it"/>
              <a:t>….</a:t>
            </a:r>
            <a:endParaRPr/>
          </a:p>
          <a:p>
            <a:pPr indent="0" lvl="0" marL="457200" marR="0" rtl="0" algn="l">
              <a:lnSpc>
                <a:spcPct val="115000"/>
              </a:lnSpc>
              <a:spcBef>
                <a:spcPts val="0"/>
              </a:spcBef>
              <a:spcAft>
                <a:spcPts val="0"/>
              </a:spcAft>
              <a:buNone/>
            </a:pPr>
            <a:r>
              <a:t/>
            </a:r>
            <a:endParaRPr/>
          </a:p>
          <a:p>
            <a:pPr indent="0" lvl="0" marL="0" rtl="0" algn="l">
              <a:spcBef>
                <a:spcPts val="0"/>
              </a:spcBef>
              <a:spcAft>
                <a:spcPts val="1200"/>
              </a:spcAft>
              <a:buNone/>
            </a:pPr>
            <a:r>
              <a:t/>
            </a:r>
            <a:endParaRPr>
              <a:highlight>
                <a:srgbClr val="FBBC04"/>
              </a:highlight>
            </a:endParaRPr>
          </a:p>
        </p:txBody>
      </p:sp>
      <p:sp>
        <p:nvSpPr>
          <p:cNvPr id="295" name="Google Shape;295;p42"/>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286350" y="1264975"/>
            <a:ext cx="8571300" cy="211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Primi passi</a:t>
            </a:r>
            <a:endParaRPr/>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2" name="Google Shape;302;p43"/>
          <p:cNvSpPr txBox="1"/>
          <p:nvPr>
            <p:ph idx="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03" name="Google Shape;303;p43"/>
          <p:cNvPicPr preferRelativeResize="0"/>
          <p:nvPr/>
        </p:nvPicPr>
        <p:blipFill>
          <a:blip r:embed="rId3">
            <a:alphaModFix/>
          </a:blip>
          <a:stretch>
            <a:fillRect/>
          </a:stretch>
        </p:blipFill>
        <p:spPr>
          <a:xfrm>
            <a:off x="4362326" y="980599"/>
            <a:ext cx="419361" cy="393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Diversi piani disponibili</a:t>
            </a:r>
            <a:endParaRPr/>
          </a:p>
        </p:txBody>
      </p:sp>
      <p:sp>
        <p:nvSpPr>
          <p:cNvPr id="309" name="Google Shape;309;p44"/>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10" name="Google Shape;310;p44"/>
          <p:cNvPicPr preferRelativeResize="0"/>
          <p:nvPr/>
        </p:nvPicPr>
        <p:blipFill>
          <a:blip r:embed="rId3">
            <a:alphaModFix/>
          </a:blip>
          <a:stretch>
            <a:fillRect/>
          </a:stretch>
        </p:blipFill>
        <p:spPr>
          <a:xfrm>
            <a:off x="1693363" y="1152425"/>
            <a:ext cx="5757273" cy="3686275"/>
          </a:xfrm>
          <a:prstGeom prst="rect">
            <a:avLst/>
          </a:prstGeom>
          <a:noFill/>
          <a:ln>
            <a:noFill/>
          </a:ln>
        </p:spPr>
      </p:pic>
      <p:sp>
        <p:nvSpPr>
          <p:cNvPr id="311" name="Google Shape;311;p44"/>
          <p:cNvSpPr/>
          <p:nvPr/>
        </p:nvSpPr>
        <p:spPr>
          <a:xfrm>
            <a:off x="3804375" y="4293275"/>
            <a:ext cx="1658700" cy="393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Sign up</a:t>
            </a:r>
            <a:endParaRPr/>
          </a:p>
        </p:txBody>
      </p:sp>
      <p:sp>
        <p:nvSpPr>
          <p:cNvPr id="317" name="Google Shape;317;p45"/>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18" name="Google Shape;318;p45"/>
          <p:cNvPicPr preferRelativeResize="0"/>
          <p:nvPr/>
        </p:nvPicPr>
        <p:blipFill rotWithShape="1">
          <a:blip r:embed="rId3">
            <a:alphaModFix/>
          </a:blip>
          <a:srcRect b="19555" l="35748" r="35460" t="0"/>
          <a:stretch/>
        </p:blipFill>
        <p:spPr>
          <a:xfrm>
            <a:off x="504984" y="1495851"/>
            <a:ext cx="1914564" cy="2354150"/>
          </a:xfrm>
          <a:prstGeom prst="rect">
            <a:avLst/>
          </a:prstGeom>
          <a:noFill/>
          <a:ln>
            <a:noFill/>
          </a:ln>
        </p:spPr>
      </p:pic>
      <p:pic>
        <p:nvPicPr>
          <p:cNvPr id="319" name="Google Shape;319;p45"/>
          <p:cNvPicPr preferRelativeResize="0"/>
          <p:nvPr/>
        </p:nvPicPr>
        <p:blipFill>
          <a:blip r:embed="rId4">
            <a:alphaModFix/>
          </a:blip>
          <a:stretch>
            <a:fillRect/>
          </a:stretch>
        </p:blipFill>
        <p:spPr>
          <a:xfrm>
            <a:off x="2889696" y="1441775"/>
            <a:ext cx="2233175" cy="2408225"/>
          </a:xfrm>
          <a:prstGeom prst="rect">
            <a:avLst/>
          </a:prstGeom>
          <a:noFill/>
          <a:ln>
            <a:noFill/>
          </a:ln>
        </p:spPr>
      </p:pic>
      <p:pic>
        <p:nvPicPr>
          <p:cNvPr id="320" name="Google Shape;320;p45"/>
          <p:cNvPicPr preferRelativeResize="0"/>
          <p:nvPr/>
        </p:nvPicPr>
        <p:blipFill>
          <a:blip r:embed="rId5">
            <a:alphaModFix/>
          </a:blip>
          <a:stretch>
            <a:fillRect/>
          </a:stretch>
        </p:blipFill>
        <p:spPr>
          <a:xfrm>
            <a:off x="5422346" y="1935475"/>
            <a:ext cx="3409950" cy="1914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311700" y="0"/>
            <a:ext cx="85206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Editing in Figma</a:t>
            </a:r>
            <a:endParaRPr/>
          </a:p>
        </p:txBody>
      </p:sp>
      <p:sp>
        <p:nvSpPr>
          <p:cNvPr id="326" name="Google Shape;326;p46"/>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Canva </a:t>
            </a:r>
            <a:endParaRPr/>
          </a:p>
        </p:txBody>
      </p:sp>
      <p:sp>
        <p:nvSpPr>
          <p:cNvPr id="332" name="Google Shape;332;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30000"/>
              </a:lnSpc>
              <a:spcBef>
                <a:spcPts val="0"/>
              </a:spcBef>
              <a:spcAft>
                <a:spcPts val="0"/>
              </a:spcAft>
              <a:buNone/>
            </a:pPr>
            <a:r>
              <a:rPr b="1" lang="it"/>
              <a:t>Canva</a:t>
            </a:r>
            <a:r>
              <a:rPr lang="it"/>
              <a:t>: foglio di lavoro. </a:t>
            </a:r>
            <a:endParaRPr/>
          </a:p>
          <a:p>
            <a:pPr indent="0" lvl="0" marL="0" marR="0" rtl="0" algn="l">
              <a:lnSpc>
                <a:spcPct val="130000"/>
              </a:lnSpc>
              <a:spcBef>
                <a:spcPts val="0"/>
              </a:spcBef>
              <a:spcAft>
                <a:spcPts val="0"/>
              </a:spcAft>
              <a:buNone/>
            </a:pPr>
            <a:r>
              <a:rPr lang="it"/>
              <a:t>Sembra infinito, in realtà si estende di 65.000 px in ogni direzione.</a:t>
            </a:r>
            <a:endParaRPr/>
          </a:p>
        </p:txBody>
      </p:sp>
      <p:sp>
        <p:nvSpPr>
          <p:cNvPr id="333" name="Google Shape;333;p47"/>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34" name="Google Shape;334;p47"/>
          <p:cNvPicPr preferRelativeResize="0"/>
          <p:nvPr/>
        </p:nvPicPr>
        <p:blipFill>
          <a:blip r:embed="rId3">
            <a:alphaModFix/>
          </a:blip>
          <a:stretch>
            <a:fillRect/>
          </a:stretch>
        </p:blipFill>
        <p:spPr>
          <a:xfrm>
            <a:off x="2278375" y="2197175"/>
            <a:ext cx="4755773" cy="2698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Frame</a:t>
            </a:r>
            <a:endParaRPr/>
          </a:p>
        </p:txBody>
      </p:sp>
      <p:sp>
        <p:nvSpPr>
          <p:cNvPr id="340" name="Google Shape;340;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30000"/>
              </a:lnSpc>
              <a:spcBef>
                <a:spcPts val="0"/>
              </a:spcBef>
              <a:spcAft>
                <a:spcPts val="0"/>
              </a:spcAft>
              <a:buNone/>
            </a:pPr>
            <a:r>
              <a:rPr b="1" lang="it"/>
              <a:t>Frame</a:t>
            </a:r>
            <a:r>
              <a:rPr lang="it"/>
              <a:t>: container. </a:t>
            </a:r>
            <a:endParaRPr/>
          </a:p>
          <a:p>
            <a:pPr indent="0" lvl="0" marL="0" marR="0" rtl="0" algn="l">
              <a:lnSpc>
                <a:spcPct val="130000"/>
              </a:lnSpc>
              <a:spcBef>
                <a:spcPts val="0"/>
              </a:spcBef>
              <a:spcAft>
                <a:spcPts val="0"/>
              </a:spcAft>
              <a:buNone/>
            </a:pPr>
            <a:r>
              <a:rPr lang="it"/>
              <a:t>Il frame può essere interpretato come la singola pagina su cui lavoriamo. In altri programmi di grafica sono chiamati Artboards o Tavole da disegno, anche se in realtà l’utilizzo che si fa dei frame in Figma può essere un po’ più avanzato. </a:t>
            </a:r>
            <a:endParaRPr/>
          </a:p>
          <a:p>
            <a:pPr indent="0" lvl="0" marL="0" marR="0" rtl="0" algn="l">
              <a:lnSpc>
                <a:spcPct val="130000"/>
              </a:lnSpc>
              <a:spcBef>
                <a:spcPts val="0"/>
              </a:spcBef>
              <a:spcAft>
                <a:spcPts val="0"/>
              </a:spcAft>
              <a:buNone/>
            </a:pPr>
            <a:r>
              <a:rPr lang="it"/>
              <a:t>I frame sono elementi che ti consentono di combinare più livelli per far sì che questi possano essere trattati contemporaneamente. Perciò un frame non è utilizzato solo come raggruppamento di base di tutto il nostro design, ma può articolarsi in tanti sotto frame che, messi insieme coerentemente, possono rappresentare vaste aree del nostro progetto.</a:t>
            </a:r>
            <a:endParaRPr/>
          </a:p>
          <a:p>
            <a:pPr indent="0" lvl="0" marL="0" marR="0" rtl="0" algn="l">
              <a:lnSpc>
                <a:spcPct val="130000"/>
              </a:lnSpc>
              <a:spcBef>
                <a:spcPts val="0"/>
              </a:spcBef>
              <a:spcAft>
                <a:spcPts val="0"/>
              </a:spcAft>
              <a:buNone/>
            </a:pPr>
            <a:r>
              <a:rPr b="1" lang="it"/>
              <a:t>Shortcut: F</a:t>
            </a:r>
            <a:endParaRPr b="1"/>
          </a:p>
          <a:p>
            <a:pPr indent="0" lvl="0" marL="0" marR="0" rtl="0" algn="l">
              <a:lnSpc>
                <a:spcPct val="130000"/>
              </a:lnSpc>
              <a:spcBef>
                <a:spcPts val="0"/>
              </a:spcBef>
              <a:spcAft>
                <a:spcPts val="0"/>
              </a:spcAft>
              <a:buNone/>
            </a:pPr>
            <a:r>
              <a:t/>
            </a:r>
            <a:endParaRPr/>
          </a:p>
        </p:txBody>
      </p:sp>
      <p:sp>
        <p:nvSpPr>
          <p:cNvPr id="341" name="Google Shape;341;p48"/>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Layer</a:t>
            </a:r>
            <a:endParaRPr/>
          </a:p>
        </p:txBody>
      </p:sp>
      <p:sp>
        <p:nvSpPr>
          <p:cNvPr id="347" name="Google Shape;347;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Layer</a:t>
            </a:r>
            <a:r>
              <a:rPr lang="it"/>
              <a:t>: i layer (o livelli) sono una serie di strati opachi, trasparenti o semitrasparenti che possono essere “impilati” e sovrapposti l’uno sull’altro per creare delle composizioni. </a:t>
            </a:r>
            <a:endParaRPr/>
          </a:p>
          <a:p>
            <a:pPr indent="0" lvl="0" marL="0" rtl="0" algn="l">
              <a:spcBef>
                <a:spcPts val="0"/>
              </a:spcBef>
              <a:spcAft>
                <a:spcPts val="0"/>
              </a:spcAft>
              <a:buNone/>
            </a:pPr>
            <a:r>
              <a:rPr lang="it"/>
              <a:t>Il risultato finale di un frame in Figma, quindi, non è altro che la composizione di uno o più livelli. Ogni oggetto creato nella canvas di Figma corrisponde ad un nuovo livello. Se tale livello sarà creato entro i limiti di un frame, questo verrà inserito automaticamente all’interno del frame stesso.</a:t>
            </a:r>
            <a:endParaRPr sz="1100">
              <a:solidFill>
                <a:srgbClr val="000000"/>
              </a:solidFill>
              <a:latin typeface="Arial"/>
              <a:ea typeface="Arial"/>
              <a:cs typeface="Arial"/>
              <a:sym typeface="Arial"/>
            </a:endParaRPr>
          </a:p>
          <a:p>
            <a:pPr indent="0" lvl="0" marL="0" marR="0" rtl="0" algn="l">
              <a:lnSpc>
                <a:spcPct val="130000"/>
              </a:lnSpc>
              <a:spcBef>
                <a:spcPts val="0"/>
              </a:spcBef>
              <a:spcAft>
                <a:spcPts val="0"/>
              </a:spcAft>
              <a:buNone/>
            </a:pPr>
            <a:r>
              <a:t/>
            </a:r>
            <a:endParaRPr/>
          </a:p>
          <a:p>
            <a:pPr indent="0" lvl="0" marL="0" marR="0" rtl="0" algn="l">
              <a:lnSpc>
                <a:spcPct val="130000"/>
              </a:lnSpc>
              <a:spcBef>
                <a:spcPts val="0"/>
              </a:spcBef>
              <a:spcAft>
                <a:spcPts val="0"/>
              </a:spcAft>
              <a:buNone/>
            </a:pPr>
            <a:r>
              <a:t/>
            </a:r>
            <a:endParaRPr/>
          </a:p>
        </p:txBody>
      </p:sp>
      <p:sp>
        <p:nvSpPr>
          <p:cNvPr id="348" name="Google Shape;348;p49"/>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Componenti e librerie</a:t>
            </a:r>
            <a:endParaRPr/>
          </a:p>
        </p:txBody>
      </p:sp>
      <p:sp>
        <p:nvSpPr>
          <p:cNvPr id="354" name="Google Shape;354;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it"/>
              <a:t>Componenti</a:t>
            </a:r>
            <a:r>
              <a:rPr lang="it"/>
              <a:t>: I componenti Figma sono elementi di UI che possono essere riutilizzati in diversi progetti per permetterti di strutturare e gestire il design di siti web e app con più facilità. Corrispondono ai “simboli” di sketch.</a:t>
            </a:r>
            <a:endParaRPr/>
          </a:p>
          <a:p>
            <a:pPr indent="0" lvl="0" marL="0" rtl="0" algn="l">
              <a:spcBef>
                <a:spcPts val="0"/>
              </a:spcBef>
              <a:spcAft>
                <a:spcPts val="0"/>
              </a:spcAft>
              <a:buNone/>
            </a:pPr>
            <a:r>
              <a:rPr b="1" lang="it"/>
              <a:t>Per creare nuovo componente: seleziono tutti i livelli, poi clicco il simbolo “components” oppure CTRL + Alt + K  /ALT + Cmd + K </a:t>
            </a:r>
            <a:endParaRPr b="1"/>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it"/>
              <a:t>Librerie</a:t>
            </a:r>
            <a:r>
              <a:rPr lang="it"/>
              <a:t>: collezioni di componenti. Le posso creare (solo se ho piano professional/educational) o le posso trovare già fatte nella figma community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
        <p:nvSpPr>
          <p:cNvPr id="355" name="Google Shape;355;p50"/>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Istanze</a:t>
            </a:r>
            <a:endParaRPr/>
          </a:p>
        </p:txBody>
      </p:sp>
      <p:sp>
        <p:nvSpPr>
          <p:cNvPr id="361" name="Google Shape;361;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b="1" lang="it"/>
              <a:t>Istanza</a:t>
            </a:r>
            <a:r>
              <a:rPr lang="it"/>
              <a:t>: singolo “oggetto” di un component. Condivide le caratteristiche del component ma può avere caratteristiche proprie</a:t>
            </a:r>
            <a:endParaRPr/>
          </a:p>
          <a:p>
            <a:pPr indent="0" lvl="0" marL="0" marR="0" rtl="0" algn="l">
              <a:lnSpc>
                <a:spcPct val="115000"/>
              </a:lnSpc>
              <a:spcBef>
                <a:spcPts val="0"/>
              </a:spcBef>
              <a:spcAft>
                <a:spcPts val="0"/>
              </a:spcAft>
              <a:buNone/>
            </a:pPr>
            <a:r>
              <a:rPr lang="it"/>
              <a:t>Si possono applicare delle modifiche all’istanza (colore di background, font, dimensione del carattere, allineamento, ecc.) senza andare ad incidere sull’aspetto originale del componente. Al contrario, se si apportano delle modifiche al componente, tutte le istanze ad esso associate andranno ad ereditare tali cambiamenti.</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Creare una libreria di componenti vuol dire quindi realizzare tanti piccoli modelli che potremo andare a modificare in base alle nostre necessità. Allo stesso tempo vuol dire anche riuscire ad aggiornare in un solo colpo tutte le istanze figlie del componente primario (master component).</a:t>
            </a:r>
            <a:endParaRPr/>
          </a:p>
          <a:p>
            <a:pPr indent="0" lvl="0" marL="0" marR="0" rtl="0" algn="l">
              <a:lnSpc>
                <a:spcPct val="115000"/>
              </a:lnSpc>
              <a:spcBef>
                <a:spcPts val="0"/>
              </a:spcBef>
              <a:spcAft>
                <a:spcPts val="0"/>
              </a:spcAft>
              <a:buNone/>
            </a:pPr>
            <a:r>
              <a:rPr lang="it"/>
              <a:t>Il colore viola della selezione indica che stai lavorando su un componente o sulla sua istanza. Potrai riconoscerli inoltre dall’icona presente nella sidebar di sinistra.</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a:p>
        </p:txBody>
      </p:sp>
      <p:sp>
        <p:nvSpPr>
          <p:cNvPr id="362" name="Google Shape;362;p51"/>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Tipologie di domande</a:t>
            </a:r>
            <a:endParaRPr/>
          </a:p>
        </p:txBody>
      </p:sp>
      <p:sp>
        <p:nvSpPr>
          <p:cNvPr id="102" name="Google Shape;102;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it"/>
              <a:t>Domande a risposta aperta</a:t>
            </a:r>
            <a:endParaRPr/>
          </a:p>
          <a:p>
            <a:pPr indent="0" lvl="0" marL="0" marR="0" rtl="0" algn="l">
              <a:lnSpc>
                <a:spcPct val="115000"/>
              </a:lnSpc>
              <a:spcBef>
                <a:spcPts val="0"/>
              </a:spcBef>
              <a:spcAft>
                <a:spcPts val="0"/>
              </a:spcAft>
              <a:buNone/>
            </a:pPr>
            <a:r>
              <a:rPr lang="it"/>
              <a:t>Domande a scelta singola</a:t>
            </a:r>
            <a:endParaRPr/>
          </a:p>
          <a:p>
            <a:pPr indent="0" lvl="0" marL="0" marR="0" rtl="0" algn="l">
              <a:lnSpc>
                <a:spcPct val="115000"/>
              </a:lnSpc>
              <a:spcBef>
                <a:spcPts val="0"/>
              </a:spcBef>
              <a:spcAft>
                <a:spcPts val="0"/>
              </a:spcAft>
              <a:buNone/>
            </a:pPr>
            <a:r>
              <a:rPr lang="it"/>
              <a:t>Domande a scelta multipla</a:t>
            </a:r>
            <a:endParaRPr/>
          </a:p>
          <a:p>
            <a:pPr indent="0" lvl="0" marL="0" marR="0" rtl="0" algn="l">
              <a:lnSpc>
                <a:spcPct val="115000"/>
              </a:lnSpc>
              <a:spcBef>
                <a:spcPts val="0"/>
              </a:spcBef>
              <a:spcAft>
                <a:spcPts val="0"/>
              </a:spcAft>
              <a:buNone/>
            </a:pPr>
            <a:r>
              <a:rPr lang="it"/>
              <a:t>Scale di valutazione</a:t>
            </a:r>
            <a:endParaRPr/>
          </a:p>
          <a:p>
            <a:pPr indent="0" lvl="0" marL="0" marR="0" rtl="0" algn="l">
              <a:lnSpc>
                <a:spcPct val="115000"/>
              </a:lnSpc>
              <a:spcBef>
                <a:spcPts val="0"/>
              </a:spcBef>
              <a:spcAft>
                <a:spcPts val="0"/>
              </a:spcAft>
              <a:buNone/>
            </a:pPr>
            <a:r>
              <a:rPr lang="it"/>
              <a:t>Scala likert</a:t>
            </a:r>
            <a:endParaRPr/>
          </a:p>
          <a:p>
            <a:pPr indent="0" lvl="0" marL="0" marR="0" rtl="0" algn="l">
              <a:lnSpc>
                <a:spcPct val="115000"/>
              </a:lnSpc>
              <a:spcBef>
                <a:spcPts val="0"/>
              </a:spcBef>
              <a:spcAft>
                <a:spcPts val="0"/>
              </a:spcAft>
              <a:buNone/>
            </a:pPr>
            <a:r>
              <a:rPr lang="it"/>
              <a:t>Domande a matrice</a:t>
            </a:r>
            <a:endParaRPr/>
          </a:p>
          <a:p>
            <a:pPr indent="0" lvl="0" marL="0" marR="0" rtl="0" algn="l">
              <a:lnSpc>
                <a:spcPct val="115000"/>
              </a:lnSpc>
              <a:spcBef>
                <a:spcPts val="0"/>
              </a:spcBef>
              <a:spcAft>
                <a:spcPts val="0"/>
              </a:spcAft>
              <a:buNone/>
            </a:pPr>
            <a:r>
              <a:rPr lang="it"/>
              <a:t>Differenziale semantico</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
        <p:nvSpPr>
          <p:cNvPr id="103" name="Google Shape;103;p16"/>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04" name="Google Shape;104;p16"/>
          <p:cNvPicPr preferRelativeResize="0"/>
          <p:nvPr/>
        </p:nvPicPr>
        <p:blipFill rotWithShape="1">
          <a:blip r:embed="rId3">
            <a:alphaModFix/>
          </a:blip>
          <a:srcRect b="0" l="6191" r="45129" t="0"/>
          <a:stretch/>
        </p:blipFill>
        <p:spPr>
          <a:xfrm>
            <a:off x="5945125" y="390275"/>
            <a:ext cx="3051950" cy="4178750"/>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68" name="Google Shape;368;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Shortcut</a:t>
            </a:r>
            <a:endParaRPr/>
          </a:p>
        </p:txBody>
      </p:sp>
      <p:sp>
        <p:nvSpPr>
          <p:cNvPr id="369" name="Google Shape;369;p52"/>
          <p:cNvSpPr txBox="1"/>
          <p:nvPr>
            <p:ph idx="1" type="body"/>
          </p:nvPr>
        </p:nvSpPr>
        <p:spPr>
          <a:xfrm>
            <a:off x="311700" y="1266325"/>
            <a:ext cx="5058600" cy="3302700"/>
          </a:xfrm>
          <a:prstGeom prst="rect">
            <a:avLst/>
          </a:prstGeom>
        </p:spPr>
        <p:txBody>
          <a:bodyPr anchorCtr="0" anchor="t" bIns="91425" lIns="91425" spcFirstLastPara="1" rIns="91425" wrap="square" tIns="91425">
            <a:normAutofit fontScale="92500" lnSpcReduction="20000"/>
          </a:bodyPr>
          <a:lstStyle/>
          <a:p>
            <a:pPr indent="-334327" lvl="0" marL="457200" marR="0" rtl="0" algn="l">
              <a:lnSpc>
                <a:spcPct val="115000"/>
              </a:lnSpc>
              <a:spcBef>
                <a:spcPts val="0"/>
              </a:spcBef>
              <a:spcAft>
                <a:spcPts val="0"/>
              </a:spcAft>
              <a:buSzPct val="100000"/>
              <a:buChar char="●"/>
            </a:pPr>
            <a:r>
              <a:rPr lang="it"/>
              <a:t>rettangoli (shortcut R);</a:t>
            </a:r>
            <a:endParaRPr/>
          </a:p>
          <a:p>
            <a:pPr indent="-334327" lvl="0" marL="457200" marR="0" rtl="0" algn="l">
              <a:lnSpc>
                <a:spcPct val="115000"/>
              </a:lnSpc>
              <a:spcBef>
                <a:spcPts val="0"/>
              </a:spcBef>
              <a:spcAft>
                <a:spcPts val="0"/>
              </a:spcAft>
              <a:buSzPct val="100000"/>
              <a:buChar char="●"/>
            </a:pPr>
            <a:r>
              <a:rPr lang="it"/>
              <a:t>linee (shortcut L);</a:t>
            </a:r>
            <a:endParaRPr/>
          </a:p>
          <a:p>
            <a:pPr indent="-334327" lvl="0" marL="457200" marR="0" rtl="0" algn="l">
              <a:lnSpc>
                <a:spcPct val="115000"/>
              </a:lnSpc>
              <a:spcBef>
                <a:spcPts val="0"/>
              </a:spcBef>
              <a:spcAft>
                <a:spcPts val="0"/>
              </a:spcAft>
              <a:buSzPct val="100000"/>
              <a:buChar char="●"/>
            </a:pPr>
            <a:r>
              <a:rPr lang="it"/>
              <a:t>frecce (shortcut Shift + L);</a:t>
            </a:r>
            <a:endParaRPr/>
          </a:p>
          <a:p>
            <a:pPr indent="-334327" lvl="0" marL="457200" marR="0" rtl="0" algn="l">
              <a:lnSpc>
                <a:spcPct val="115000"/>
              </a:lnSpc>
              <a:spcBef>
                <a:spcPts val="0"/>
              </a:spcBef>
              <a:spcAft>
                <a:spcPts val="0"/>
              </a:spcAft>
              <a:buSzPct val="100000"/>
              <a:buChar char="●"/>
            </a:pPr>
            <a:r>
              <a:rPr lang="it"/>
              <a:t>ellissi (shortcut O );</a:t>
            </a:r>
            <a:endParaRPr/>
          </a:p>
          <a:p>
            <a:pPr indent="-334327" lvl="0" marL="457200" marR="0" rtl="0" algn="l">
              <a:lnSpc>
                <a:spcPct val="115000"/>
              </a:lnSpc>
              <a:spcBef>
                <a:spcPts val="0"/>
              </a:spcBef>
              <a:spcAft>
                <a:spcPts val="0"/>
              </a:spcAft>
              <a:buSzPct val="100000"/>
              <a:buChar char="●"/>
            </a:pPr>
            <a:r>
              <a:rPr lang="it"/>
              <a:t>immagini (Ctrl/Cmd + Shift + K )</a:t>
            </a:r>
            <a:endParaRPr/>
          </a:p>
          <a:p>
            <a:pPr indent="-334327" lvl="0" marL="457200" marR="0" rtl="0" algn="l">
              <a:lnSpc>
                <a:spcPct val="115000"/>
              </a:lnSpc>
              <a:spcBef>
                <a:spcPts val="0"/>
              </a:spcBef>
              <a:spcAft>
                <a:spcPts val="0"/>
              </a:spcAft>
              <a:buSzPct val="100000"/>
              <a:buChar char="●"/>
            </a:pPr>
            <a:r>
              <a:rPr lang="it"/>
              <a:t>figura vettoriale (shortcut P)</a:t>
            </a:r>
            <a:endParaRPr/>
          </a:p>
          <a:p>
            <a:pPr indent="-334327" lvl="0" marL="457200" marR="0" rtl="0" algn="l">
              <a:lnSpc>
                <a:spcPct val="115000"/>
              </a:lnSpc>
              <a:spcBef>
                <a:spcPts val="0"/>
              </a:spcBef>
              <a:spcAft>
                <a:spcPts val="0"/>
              </a:spcAft>
              <a:buSzPct val="100000"/>
              <a:buChar char="●"/>
            </a:pPr>
            <a:r>
              <a:rPr lang="it"/>
              <a:t>matita (shortcut SHIF + P)</a:t>
            </a:r>
            <a:endParaRPr/>
          </a:p>
          <a:p>
            <a:pPr indent="-334327" lvl="0" marL="457200" marR="0" rtl="0" algn="l">
              <a:lnSpc>
                <a:spcPct val="115000"/>
              </a:lnSpc>
              <a:spcBef>
                <a:spcPts val="0"/>
              </a:spcBef>
              <a:spcAft>
                <a:spcPts val="0"/>
              </a:spcAft>
              <a:buSzPct val="100000"/>
              <a:buChar char="●"/>
            </a:pPr>
            <a:r>
              <a:rPr lang="it"/>
              <a:t>move (shortcut V)</a:t>
            </a:r>
            <a:endParaRPr/>
          </a:p>
          <a:p>
            <a:pPr indent="-334327" lvl="0" marL="457200" marR="0" rtl="0" algn="l">
              <a:lnSpc>
                <a:spcPct val="115000"/>
              </a:lnSpc>
              <a:spcBef>
                <a:spcPts val="0"/>
              </a:spcBef>
              <a:spcAft>
                <a:spcPts val="0"/>
              </a:spcAft>
              <a:buSzPct val="100000"/>
              <a:buChar char="●"/>
            </a:pPr>
            <a:r>
              <a:rPr lang="it"/>
              <a:t>scale (shortcut K)</a:t>
            </a:r>
            <a:endParaRPr/>
          </a:p>
          <a:p>
            <a:pPr indent="-334327" lvl="0" marL="457200" marR="0" rtl="0" algn="l">
              <a:lnSpc>
                <a:spcPct val="115000"/>
              </a:lnSpc>
              <a:spcBef>
                <a:spcPts val="0"/>
              </a:spcBef>
              <a:spcAft>
                <a:spcPts val="0"/>
              </a:spcAft>
              <a:buSzPct val="100000"/>
              <a:buChar char="●"/>
            </a:pPr>
            <a:r>
              <a:rPr lang="it"/>
              <a:t>testo (shortcut T)</a:t>
            </a:r>
            <a:endParaRPr/>
          </a:p>
          <a:p>
            <a:pPr indent="-334327" lvl="0" marL="457200" marR="0" rtl="0" algn="l">
              <a:lnSpc>
                <a:spcPct val="115000"/>
              </a:lnSpc>
              <a:spcBef>
                <a:spcPts val="0"/>
              </a:spcBef>
              <a:spcAft>
                <a:spcPts val="0"/>
              </a:spcAft>
              <a:buSzPct val="100000"/>
              <a:buChar char="●"/>
            </a:pPr>
            <a:r>
              <a:rPr lang="it"/>
              <a:t>raggruppa (CMD + G / CTRL + G)</a:t>
            </a:r>
            <a:endParaRPr/>
          </a:p>
          <a:p>
            <a:pPr indent="0" lvl="0" marL="0" rtl="0" algn="l">
              <a:spcBef>
                <a:spcPts val="1200"/>
              </a:spcBef>
              <a:spcAft>
                <a:spcPts val="1200"/>
              </a:spcAft>
              <a:buNone/>
            </a:pPr>
            <a:r>
              <a:t/>
            </a:r>
            <a:endParaRPr/>
          </a:p>
        </p:txBody>
      </p:sp>
      <p:pic>
        <p:nvPicPr>
          <p:cNvPr id="370" name="Google Shape;370;p52"/>
          <p:cNvPicPr preferRelativeResize="0"/>
          <p:nvPr/>
        </p:nvPicPr>
        <p:blipFill rotWithShape="1">
          <a:blip r:embed="rId3">
            <a:alphaModFix/>
          </a:blip>
          <a:srcRect b="-29652" l="5946" r="2285" t="-27406"/>
          <a:stretch/>
        </p:blipFill>
        <p:spPr>
          <a:xfrm>
            <a:off x="5945125" y="390275"/>
            <a:ext cx="3051950" cy="4178750"/>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76" name="Google Shape;376;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Esercizio </a:t>
            </a:r>
            <a:endParaRPr/>
          </a:p>
        </p:txBody>
      </p:sp>
      <p:sp>
        <p:nvSpPr>
          <p:cNvPr id="377" name="Google Shape;377;p53"/>
          <p:cNvSpPr txBox="1"/>
          <p:nvPr>
            <p:ph idx="1" type="body"/>
          </p:nvPr>
        </p:nvSpPr>
        <p:spPr>
          <a:xfrm>
            <a:off x="311700" y="1266325"/>
            <a:ext cx="8520600" cy="1971300"/>
          </a:xfrm>
          <a:prstGeom prst="rect">
            <a:avLst/>
          </a:prstGeom>
        </p:spPr>
        <p:txBody>
          <a:bodyPr anchorCtr="0" anchor="t" bIns="91425" lIns="91425" spcFirstLastPara="1" rIns="91425" wrap="square" tIns="91425">
            <a:normAutofit fontScale="70000" lnSpcReduction="20000"/>
          </a:bodyPr>
          <a:lstStyle/>
          <a:p>
            <a:pPr indent="-308610" lvl="0" marL="457200" marR="0" rtl="0" algn="l">
              <a:lnSpc>
                <a:spcPct val="115000"/>
              </a:lnSpc>
              <a:spcBef>
                <a:spcPts val="0"/>
              </a:spcBef>
              <a:spcAft>
                <a:spcPts val="0"/>
              </a:spcAft>
              <a:buSzPct val="100000"/>
              <a:buChar char="●"/>
            </a:pPr>
            <a:r>
              <a:rPr lang="it"/>
              <a:t>Creo un nuovo frame dimensione Iphone 13Promax</a:t>
            </a:r>
            <a:endParaRPr/>
          </a:p>
          <a:p>
            <a:pPr indent="-308610" lvl="0" marL="457200" marR="0" rtl="0" algn="l">
              <a:lnSpc>
                <a:spcPct val="115000"/>
              </a:lnSpc>
              <a:spcBef>
                <a:spcPts val="0"/>
              </a:spcBef>
              <a:spcAft>
                <a:spcPts val="0"/>
              </a:spcAft>
              <a:buSzPct val="100000"/>
              <a:buChar char="●"/>
            </a:pPr>
            <a:r>
              <a:rPr lang="it"/>
              <a:t>Inserisco un rettangolo (170 X 70) grigio chiaro e dentro metto un testo “LOGO” montserrat, 20 px, bold, centrato rispetto al rettangolo e lo metto in alto al centro</a:t>
            </a:r>
            <a:endParaRPr/>
          </a:p>
          <a:p>
            <a:pPr indent="-308610" lvl="0" marL="457200" marR="0" rtl="0" algn="l">
              <a:lnSpc>
                <a:spcPct val="115000"/>
              </a:lnSpc>
              <a:spcBef>
                <a:spcPts val="0"/>
              </a:spcBef>
              <a:spcAft>
                <a:spcPts val="0"/>
              </a:spcAft>
              <a:buSzPct val="100000"/>
              <a:buChar char="●"/>
            </a:pPr>
            <a:r>
              <a:rPr lang="it"/>
              <a:t>Trasformo il rettangolo col testo in un componente e lo chiamo “logo”</a:t>
            </a:r>
            <a:endParaRPr/>
          </a:p>
          <a:p>
            <a:pPr indent="-308610" lvl="0" marL="457200" marR="0" rtl="0" algn="l">
              <a:lnSpc>
                <a:spcPct val="115000"/>
              </a:lnSpc>
              <a:spcBef>
                <a:spcPts val="0"/>
              </a:spcBef>
              <a:spcAft>
                <a:spcPts val="0"/>
              </a:spcAft>
              <a:buSzPct val="100000"/>
              <a:buChar char="●"/>
            </a:pPr>
            <a:r>
              <a:rPr lang="it"/>
              <a:t>Creo altri 2 frame Iphone13promax e vi inserisco in ognuno un’istanza del componente creato (nella stessa posizione)</a:t>
            </a:r>
            <a:endParaRPr/>
          </a:p>
          <a:p>
            <a:pPr indent="-308610" lvl="0" marL="457200" marR="0" rtl="0" algn="l">
              <a:lnSpc>
                <a:spcPct val="115000"/>
              </a:lnSpc>
              <a:spcBef>
                <a:spcPts val="0"/>
              </a:spcBef>
              <a:spcAft>
                <a:spcPts val="0"/>
              </a:spcAft>
              <a:buSzPct val="100000"/>
              <a:buChar char="●"/>
            </a:pPr>
            <a:r>
              <a:rPr lang="it"/>
              <a:t>Cambio il colore del testo del componente</a:t>
            </a:r>
            <a:endParaRPr/>
          </a:p>
          <a:p>
            <a:pPr indent="-308610" lvl="0" marL="457200" marR="0" rtl="0" algn="l">
              <a:lnSpc>
                <a:spcPct val="115000"/>
              </a:lnSpc>
              <a:spcBef>
                <a:spcPts val="0"/>
              </a:spcBef>
              <a:spcAft>
                <a:spcPts val="0"/>
              </a:spcAft>
              <a:buSzPct val="100000"/>
              <a:buChar char="●"/>
            </a:pPr>
            <a:r>
              <a:rPr lang="it"/>
              <a:t>Cambio il colore del testo dell’istanza del terzo frame</a:t>
            </a:r>
            <a:endParaRPr/>
          </a:p>
          <a:p>
            <a:pPr indent="-308610" lvl="0" marL="457200" marR="0" rtl="0" algn="l">
              <a:lnSpc>
                <a:spcPct val="115000"/>
              </a:lnSpc>
              <a:spcBef>
                <a:spcPts val="0"/>
              </a:spcBef>
              <a:spcAft>
                <a:spcPts val="0"/>
              </a:spcAft>
              <a:buSzPct val="100000"/>
              <a:buChar char="●"/>
            </a:pPr>
            <a:r>
              <a:rPr lang="it"/>
              <a:t>Cambio nuovamente colore del testo del componente</a:t>
            </a:r>
            <a:endParaRPr/>
          </a:p>
        </p:txBody>
      </p:sp>
      <p:pic>
        <p:nvPicPr>
          <p:cNvPr id="378" name="Google Shape;378;p53"/>
          <p:cNvPicPr preferRelativeResize="0"/>
          <p:nvPr/>
        </p:nvPicPr>
        <p:blipFill rotWithShape="1">
          <a:blip r:embed="rId3">
            <a:alphaModFix/>
          </a:blip>
          <a:srcRect b="65120" l="0" r="0" t="0"/>
          <a:stretch/>
        </p:blipFill>
        <p:spPr>
          <a:xfrm>
            <a:off x="2043025" y="3359550"/>
            <a:ext cx="5328825" cy="13272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4"/>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84" name="Google Shape;384;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References</a:t>
            </a:r>
            <a:endParaRPr/>
          </a:p>
        </p:txBody>
      </p:sp>
      <p:sp>
        <p:nvSpPr>
          <p:cNvPr id="385" name="Google Shape;385;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it" u="sng">
                <a:solidFill>
                  <a:schemeClr val="hlink"/>
                </a:solidFill>
                <a:hlinkClick r:id="rId3"/>
              </a:rPr>
              <a:t>https://www.lotrek.it/blog/atomic-design-progettare-siti-web</a:t>
            </a:r>
            <a:r>
              <a:rPr lang="it" u="sng">
                <a:solidFill>
                  <a:schemeClr val="hlink"/>
                </a:solidFill>
              </a:rPr>
              <a:t> </a:t>
            </a:r>
            <a:endParaRPr u="sng">
              <a:solidFill>
                <a:schemeClr val="hlink"/>
              </a:solidFill>
            </a:endParaRPr>
          </a:p>
          <a:p>
            <a:pPr indent="0" lvl="0" marL="0" marR="0" rtl="0" algn="l">
              <a:lnSpc>
                <a:spcPct val="115000"/>
              </a:lnSpc>
              <a:spcBef>
                <a:spcPts val="1200"/>
              </a:spcBef>
              <a:spcAft>
                <a:spcPts val="0"/>
              </a:spcAft>
              <a:buNone/>
            </a:pPr>
            <a:r>
              <a:rPr lang="it" u="sng">
                <a:solidFill>
                  <a:schemeClr val="hlink"/>
                </a:solidFill>
                <a:hlinkClick r:id="rId4"/>
              </a:rPr>
              <a:t>https://nicolasciotti.medium.com/atomic-design-dfafdb379432</a:t>
            </a:r>
            <a:endParaRPr u="sng">
              <a:solidFill>
                <a:schemeClr val="hlink"/>
              </a:solidFill>
            </a:endParaRPr>
          </a:p>
          <a:p>
            <a:pPr indent="0" lvl="0" marL="0" marR="0" rtl="0" algn="l">
              <a:lnSpc>
                <a:spcPct val="115000"/>
              </a:lnSpc>
              <a:spcBef>
                <a:spcPts val="1200"/>
              </a:spcBef>
              <a:spcAft>
                <a:spcPts val="1200"/>
              </a:spcAft>
              <a:buNone/>
            </a:pPr>
            <a:r>
              <a:rPr lang="it" u="sng">
                <a:solidFill>
                  <a:schemeClr val="hlink"/>
                </a:solidFill>
                <a:hlinkClick r:id="rId5"/>
              </a:rPr>
              <a:t>https://www.bytekmarketing.it/blog/tools/atomic-design-basi-di-progettazione-modulare/</a:t>
            </a:r>
            <a:r>
              <a:rPr lang="it" u="sng">
                <a:solidFill>
                  <a:schemeClr val="hlink"/>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Domande a risposta aperta</a:t>
            </a:r>
            <a:endParaRPr/>
          </a:p>
        </p:txBody>
      </p:sp>
      <p:sp>
        <p:nvSpPr>
          <p:cNvPr id="110" name="Google Shape;11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it"/>
              <a:t>Le domande a risposta aperta richiedono ai rispondenti di </a:t>
            </a:r>
            <a:r>
              <a:rPr b="1" lang="it"/>
              <a:t>digitare la loro risposta in una casella di testo </a:t>
            </a:r>
            <a:r>
              <a:rPr lang="it"/>
              <a:t>e non offrono opzioni di risposta specifiche predefinite.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Le risposte vengono quindi visualizzate individualmente o tramite </a:t>
            </a:r>
            <a:r>
              <a:rPr lang="it">
                <a:uFill>
                  <a:noFill/>
                </a:uFill>
                <a:hlinkClick r:id="rId3"/>
              </a:rPr>
              <a:t>strumenti di analisi testuale</a:t>
            </a:r>
            <a:r>
              <a:rPr lang="it"/>
              <a:t>.</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Poiché il questionario è normalmente rivolto ad un numero molto elevato di persone, è consigliabile non inserire troppe domande a risposta aperta, perché difficili da analizzare.</a:t>
            </a:r>
            <a:endParaRPr/>
          </a:p>
        </p:txBody>
      </p:sp>
      <p:sp>
        <p:nvSpPr>
          <p:cNvPr id="111" name="Google Shape;111;p17"/>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Domande a scelta singola</a:t>
            </a:r>
            <a:endParaRPr/>
          </a:p>
        </p:txBody>
      </p:sp>
      <p:sp>
        <p:nvSpPr>
          <p:cNvPr id="117" name="Google Shape;11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it"/>
              <a:t>Le domande di questo tipo prevedono che il rispondente scelga </a:t>
            </a:r>
            <a:r>
              <a:rPr b="1" lang="it"/>
              <a:t>una sola opzione tra un set di opzioni predefinite</a:t>
            </a:r>
            <a:r>
              <a:rPr lang="it"/>
              <a:t>.</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Es. Qual è la tua professione?</a:t>
            </a:r>
            <a:endParaRPr/>
          </a:p>
          <a:p>
            <a:pPr indent="-325755" lvl="0" marL="457200" marR="0" rtl="0" algn="l">
              <a:lnSpc>
                <a:spcPct val="115000"/>
              </a:lnSpc>
              <a:spcBef>
                <a:spcPts val="0"/>
              </a:spcBef>
              <a:spcAft>
                <a:spcPts val="0"/>
              </a:spcAft>
              <a:buSzPct val="100000"/>
              <a:buChar char="●"/>
            </a:pPr>
            <a:r>
              <a:rPr lang="it"/>
              <a:t>Studente</a:t>
            </a:r>
            <a:endParaRPr/>
          </a:p>
          <a:p>
            <a:pPr indent="-325755" lvl="0" marL="457200" marR="0" rtl="0" algn="l">
              <a:lnSpc>
                <a:spcPct val="115000"/>
              </a:lnSpc>
              <a:spcBef>
                <a:spcPts val="0"/>
              </a:spcBef>
              <a:spcAft>
                <a:spcPts val="0"/>
              </a:spcAft>
              <a:buSzPct val="100000"/>
              <a:buChar char="●"/>
            </a:pPr>
            <a:r>
              <a:rPr lang="it"/>
              <a:t>Lavoratore dipendente</a:t>
            </a:r>
            <a:endParaRPr/>
          </a:p>
          <a:p>
            <a:pPr indent="-325755" lvl="0" marL="457200" marR="0" rtl="0" algn="l">
              <a:lnSpc>
                <a:spcPct val="115000"/>
              </a:lnSpc>
              <a:spcBef>
                <a:spcPts val="0"/>
              </a:spcBef>
              <a:spcAft>
                <a:spcPts val="0"/>
              </a:spcAft>
              <a:buSzPct val="100000"/>
              <a:buChar char="●"/>
            </a:pPr>
            <a:r>
              <a:rPr lang="it"/>
              <a:t>Libero professionista</a:t>
            </a:r>
            <a:endParaRPr/>
          </a:p>
          <a:p>
            <a:pPr indent="-325755" lvl="0" marL="457200" marR="0" rtl="0" algn="l">
              <a:lnSpc>
                <a:spcPct val="115000"/>
              </a:lnSpc>
              <a:spcBef>
                <a:spcPts val="0"/>
              </a:spcBef>
              <a:spcAft>
                <a:spcPts val="0"/>
              </a:spcAft>
              <a:buSzPct val="100000"/>
              <a:buChar char="●"/>
            </a:pPr>
            <a:r>
              <a:rPr lang="it"/>
              <a:t>Non occupato </a:t>
            </a:r>
            <a:endParaRPr/>
          </a:p>
          <a:p>
            <a:pPr indent="-325755" lvl="0" marL="457200" marR="0" rtl="0" algn="l">
              <a:lnSpc>
                <a:spcPct val="115000"/>
              </a:lnSpc>
              <a:spcBef>
                <a:spcPts val="0"/>
              </a:spcBef>
              <a:spcAft>
                <a:spcPts val="0"/>
              </a:spcAft>
              <a:buSzPct val="100000"/>
              <a:buChar char="●"/>
            </a:pPr>
            <a:r>
              <a:rPr lang="it"/>
              <a:t>Pensionato</a:t>
            </a:r>
            <a:endParaRPr/>
          </a:p>
          <a:p>
            <a:pPr indent="-325755" lvl="0" marL="457200" marR="0" rtl="0" algn="l">
              <a:lnSpc>
                <a:spcPct val="115000"/>
              </a:lnSpc>
              <a:spcBef>
                <a:spcPts val="0"/>
              </a:spcBef>
              <a:spcAft>
                <a:spcPts val="0"/>
              </a:spcAft>
              <a:buSzPct val="100000"/>
              <a:buChar char="●"/>
            </a:pPr>
            <a:r>
              <a:rPr lang="it"/>
              <a:t>Altro</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Importante! Inserire sempre l’opzione “altro” per tutti i casi che non sono previsti all’interno delle risposte predefinite.</a:t>
            </a:r>
            <a:endParaRPr/>
          </a:p>
        </p:txBody>
      </p:sp>
      <p:sp>
        <p:nvSpPr>
          <p:cNvPr id="118" name="Google Shape;118;p18"/>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Domande a scelta multipla</a:t>
            </a:r>
            <a:endParaRPr/>
          </a:p>
        </p:txBody>
      </p:sp>
      <p:sp>
        <p:nvSpPr>
          <p:cNvPr id="124" name="Google Shape;12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it"/>
              <a:t>Le domande di questo tipo prevedono che il rispondente scelga</a:t>
            </a:r>
            <a:r>
              <a:rPr b="1" lang="it"/>
              <a:t> una o più opzioni tra un set di opzioni predefinite</a:t>
            </a:r>
            <a:r>
              <a:rPr lang="it"/>
              <a:t>. Generalmente è possibile indicare il numero di opzioni massime selezionabili.</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Es. Quali città hai visitato?</a:t>
            </a:r>
            <a:endParaRPr/>
          </a:p>
          <a:p>
            <a:pPr indent="-325755" lvl="0" marL="457200" marR="0" rtl="0" algn="l">
              <a:lnSpc>
                <a:spcPct val="115000"/>
              </a:lnSpc>
              <a:spcBef>
                <a:spcPts val="0"/>
              </a:spcBef>
              <a:spcAft>
                <a:spcPts val="0"/>
              </a:spcAft>
              <a:buSzPct val="100000"/>
              <a:buChar char="●"/>
            </a:pPr>
            <a:r>
              <a:rPr lang="it"/>
              <a:t>Milano</a:t>
            </a:r>
            <a:endParaRPr/>
          </a:p>
          <a:p>
            <a:pPr indent="-325755" lvl="0" marL="457200" marR="0" rtl="0" algn="l">
              <a:lnSpc>
                <a:spcPct val="115000"/>
              </a:lnSpc>
              <a:spcBef>
                <a:spcPts val="0"/>
              </a:spcBef>
              <a:spcAft>
                <a:spcPts val="0"/>
              </a:spcAft>
              <a:buSzPct val="100000"/>
              <a:buChar char="●"/>
            </a:pPr>
            <a:r>
              <a:rPr lang="it"/>
              <a:t>Torino</a:t>
            </a:r>
            <a:endParaRPr/>
          </a:p>
          <a:p>
            <a:pPr indent="-325755" lvl="0" marL="457200" marR="0" rtl="0" algn="l">
              <a:lnSpc>
                <a:spcPct val="115000"/>
              </a:lnSpc>
              <a:spcBef>
                <a:spcPts val="0"/>
              </a:spcBef>
              <a:spcAft>
                <a:spcPts val="0"/>
              </a:spcAft>
              <a:buSzPct val="100000"/>
              <a:buChar char="●"/>
            </a:pPr>
            <a:r>
              <a:rPr lang="it"/>
              <a:t>Genova</a:t>
            </a:r>
            <a:endParaRPr/>
          </a:p>
          <a:p>
            <a:pPr indent="-325755" lvl="0" marL="457200" marR="0" rtl="0" algn="l">
              <a:lnSpc>
                <a:spcPct val="115000"/>
              </a:lnSpc>
              <a:spcBef>
                <a:spcPts val="0"/>
              </a:spcBef>
              <a:spcAft>
                <a:spcPts val="0"/>
              </a:spcAft>
              <a:buSzPct val="100000"/>
              <a:buChar char="●"/>
            </a:pPr>
            <a:r>
              <a:rPr lang="it"/>
              <a:t>Roma</a:t>
            </a:r>
            <a:endParaRPr/>
          </a:p>
          <a:p>
            <a:pPr indent="-325755" lvl="0" marL="457200" marR="0" rtl="0" algn="l">
              <a:lnSpc>
                <a:spcPct val="115000"/>
              </a:lnSpc>
              <a:spcBef>
                <a:spcPts val="0"/>
              </a:spcBef>
              <a:spcAft>
                <a:spcPts val="0"/>
              </a:spcAft>
              <a:buSzPct val="100000"/>
              <a:buChar char="●"/>
            </a:pPr>
            <a:r>
              <a:rPr lang="it"/>
              <a:t>Napoli</a:t>
            </a:r>
            <a:endParaRPr/>
          </a:p>
          <a:p>
            <a:pPr indent="-325755" lvl="0" marL="457200" marR="0" rtl="0" algn="l">
              <a:lnSpc>
                <a:spcPct val="115000"/>
              </a:lnSpc>
              <a:spcBef>
                <a:spcPts val="0"/>
              </a:spcBef>
              <a:spcAft>
                <a:spcPts val="0"/>
              </a:spcAft>
              <a:buSzPct val="100000"/>
              <a:buChar char="●"/>
            </a:pPr>
            <a:r>
              <a:rPr lang="it"/>
              <a:t>Palermo</a:t>
            </a:r>
            <a:endParaRPr/>
          </a:p>
          <a:p>
            <a:pPr indent="-325755" lvl="0" marL="457200" marR="0" rtl="0" algn="l">
              <a:lnSpc>
                <a:spcPct val="115000"/>
              </a:lnSpc>
              <a:spcBef>
                <a:spcPts val="0"/>
              </a:spcBef>
              <a:spcAft>
                <a:spcPts val="0"/>
              </a:spcAft>
              <a:buSzPct val="100000"/>
              <a:buChar char="●"/>
            </a:pPr>
            <a:r>
              <a:rPr lang="it"/>
              <a:t>Altro</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
        <p:nvSpPr>
          <p:cNvPr id="125" name="Google Shape;125;p19"/>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Scale di valutazione</a:t>
            </a:r>
            <a:endParaRPr/>
          </a:p>
        </p:txBody>
      </p:sp>
      <p:sp>
        <p:nvSpPr>
          <p:cNvPr id="131" name="Google Shape;13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it"/>
              <a:t>In questo tipo di domande si chiede all’utente di indicare </a:t>
            </a:r>
            <a:r>
              <a:rPr b="1" lang="it"/>
              <a:t>un numero (valutazione) che va da un minimo a un massimo</a:t>
            </a:r>
            <a:r>
              <a:rPr lang="it"/>
              <a:t> (es. 0-10)</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Es. Qual è il tuo grado di soddisfazione rispetto al corso di studi che stai frequentando?</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it"/>
              <a:t>0 ----------------------------------- 10</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
        <p:nvSpPr>
          <p:cNvPr id="132" name="Google Shape;132;p20"/>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Scale Likert</a:t>
            </a:r>
            <a:endParaRPr/>
          </a:p>
        </p:txBody>
      </p:sp>
      <p:sp>
        <p:nvSpPr>
          <p:cNvPr id="138" name="Google Shape;13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it" sz="1350">
                <a:solidFill>
                  <a:srgbClr val="333E48"/>
                </a:solidFill>
                <a:latin typeface="Arial"/>
                <a:ea typeface="Arial"/>
                <a:cs typeface="Arial"/>
                <a:sym typeface="Arial"/>
              </a:rPr>
              <a:t>Le scale Likert vengono ampiamente utilizzate per </a:t>
            </a:r>
            <a:r>
              <a:rPr b="1" lang="it" sz="1350">
                <a:solidFill>
                  <a:srgbClr val="333E48"/>
                </a:solidFill>
                <a:latin typeface="Arial"/>
                <a:ea typeface="Arial"/>
                <a:cs typeface="Arial"/>
                <a:sym typeface="Arial"/>
              </a:rPr>
              <a:t>misurare le opinioni e gli atteggiamenti dei rispondenti</a:t>
            </a:r>
            <a:r>
              <a:rPr lang="it" sz="1350">
                <a:solidFill>
                  <a:srgbClr val="333E48"/>
                </a:solidFill>
                <a:latin typeface="Arial"/>
                <a:ea typeface="Arial"/>
                <a:cs typeface="Arial"/>
                <a:sym typeface="Arial"/>
              </a:rPr>
              <a:t> con un livello di sfumatura più significativo di una semplice domanda "sì/no", mediante una scala di valutazione.</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rPr lang="it" sz="1350">
                <a:solidFill>
                  <a:srgbClr val="333E48"/>
                </a:solidFill>
                <a:latin typeface="Arial"/>
                <a:ea typeface="Arial"/>
                <a:cs typeface="Arial"/>
                <a:sym typeface="Arial"/>
              </a:rPr>
              <a:t>Una scala di valutazione è costituita da una serie di opzioni di risposta –numeriche o verbali – riguardanti una varietà di opinioni su un argomento. Generalmente si utilizza una scala a 5 o 7 punti, a volte chiamata scala di soddisfazione, che va da un estremo all'altro.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rPr lang="it" sz="1350">
                <a:solidFill>
                  <a:srgbClr val="333E48"/>
                </a:solidFill>
                <a:latin typeface="Arial"/>
                <a:ea typeface="Arial"/>
                <a:cs typeface="Arial"/>
                <a:sym typeface="Arial"/>
              </a:rPr>
              <a:t>Es. Quanto sei soddisfatto del tuo corso di laurea?</a:t>
            </a:r>
            <a:endParaRPr sz="1350">
              <a:solidFill>
                <a:srgbClr val="333E48"/>
              </a:solidFill>
              <a:latin typeface="Arial"/>
              <a:ea typeface="Arial"/>
              <a:cs typeface="Arial"/>
              <a:sym typeface="Arial"/>
            </a:endParaRPr>
          </a:p>
          <a:p>
            <a:pPr indent="-307895" lvl="0" marL="457200" marR="0" rtl="0" algn="l">
              <a:lnSpc>
                <a:spcPct val="115000"/>
              </a:lnSpc>
              <a:spcBef>
                <a:spcPts val="0"/>
              </a:spcBef>
              <a:spcAft>
                <a:spcPts val="0"/>
              </a:spcAft>
              <a:buClr>
                <a:srgbClr val="333E48"/>
              </a:buClr>
              <a:buSzPct val="100000"/>
              <a:buFont typeface="Arial"/>
              <a:buChar char="●"/>
            </a:pPr>
            <a:r>
              <a:rPr lang="it" sz="1350">
                <a:solidFill>
                  <a:srgbClr val="333E48"/>
                </a:solidFill>
                <a:latin typeface="Arial"/>
                <a:ea typeface="Arial"/>
                <a:cs typeface="Arial"/>
                <a:sym typeface="Arial"/>
              </a:rPr>
              <a:t>Per niente soddisfatto</a:t>
            </a:r>
            <a:endParaRPr sz="1350">
              <a:solidFill>
                <a:srgbClr val="333E48"/>
              </a:solidFill>
              <a:latin typeface="Arial"/>
              <a:ea typeface="Arial"/>
              <a:cs typeface="Arial"/>
              <a:sym typeface="Arial"/>
            </a:endParaRPr>
          </a:p>
          <a:p>
            <a:pPr indent="-307895" lvl="0" marL="457200" marR="0" rtl="0" algn="l">
              <a:lnSpc>
                <a:spcPct val="115000"/>
              </a:lnSpc>
              <a:spcBef>
                <a:spcPts val="0"/>
              </a:spcBef>
              <a:spcAft>
                <a:spcPts val="0"/>
              </a:spcAft>
              <a:buClr>
                <a:srgbClr val="333E48"/>
              </a:buClr>
              <a:buSzPct val="100000"/>
              <a:buFont typeface="Arial"/>
              <a:buChar char="●"/>
            </a:pPr>
            <a:r>
              <a:rPr lang="it" sz="1350">
                <a:solidFill>
                  <a:srgbClr val="333E48"/>
                </a:solidFill>
                <a:latin typeface="Arial"/>
                <a:ea typeface="Arial"/>
                <a:cs typeface="Arial"/>
                <a:sym typeface="Arial"/>
              </a:rPr>
              <a:t>Poco soddisfatto</a:t>
            </a:r>
            <a:endParaRPr sz="1350">
              <a:solidFill>
                <a:srgbClr val="333E48"/>
              </a:solidFill>
              <a:latin typeface="Arial"/>
              <a:ea typeface="Arial"/>
              <a:cs typeface="Arial"/>
              <a:sym typeface="Arial"/>
            </a:endParaRPr>
          </a:p>
          <a:p>
            <a:pPr indent="-307895" lvl="0" marL="457200" marR="0" rtl="0" algn="l">
              <a:lnSpc>
                <a:spcPct val="115000"/>
              </a:lnSpc>
              <a:spcBef>
                <a:spcPts val="0"/>
              </a:spcBef>
              <a:spcAft>
                <a:spcPts val="0"/>
              </a:spcAft>
              <a:buClr>
                <a:srgbClr val="333E48"/>
              </a:buClr>
              <a:buSzPct val="100000"/>
              <a:buFont typeface="Arial"/>
              <a:buChar char="●"/>
            </a:pPr>
            <a:r>
              <a:rPr lang="it" sz="1350">
                <a:solidFill>
                  <a:srgbClr val="333E48"/>
                </a:solidFill>
                <a:latin typeface="Arial"/>
                <a:ea typeface="Arial"/>
                <a:cs typeface="Arial"/>
                <a:sym typeface="Arial"/>
              </a:rPr>
              <a:t>Né poco, nè molto soddisfatto</a:t>
            </a:r>
            <a:endParaRPr sz="1350">
              <a:solidFill>
                <a:srgbClr val="333E48"/>
              </a:solidFill>
              <a:latin typeface="Arial"/>
              <a:ea typeface="Arial"/>
              <a:cs typeface="Arial"/>
              <a:sym typeface="Arial"/>
            </a:endParaRPr>
          </a:p>
          <a:p>
            <a:pPr indent="-307895" lvl="0" marL="457200" marR="0" rtl="0" algn="l">
              <a:lnSpc>
                <a:spcPct val="115000"/>
              </a:lnSpc>
              <a:spcBef>
                <a:spcPts val="0"/>
              </a:spcBef>
              <a:spcAft>
                <a:spcPts val="0"/>
              </a:spcAft>
              <a:buClr>
                <a:srgbClr val="333E48"/>
              </a:buClr>
              <a:buSzPct val="100000"/>
              <a:buFont typeface="Arial"/>
              <a:buChar char="●"/>
            </a:pPr>
            <a:r>
              <a:rPr lang="it" sz="1350">
                <a:solidFill>
                  <a:srgbClr val="333E48"/>
                </a:solidFill>
                <a:latin typeface="Arial"/>
                <a:ea typeface="Arial"/>
                <a:cs typeface="Arial"/>
                <a:sym typeface="Arial"/>
              </a:rPr>
              <a:t>Abbastanza soddisfatto</a:t>
            </a:r>
            <a:endParaRPr sz="1350">
              <a:solidFill>
                <a:srgbClr val="333E48"/>
              </a:solidFill>
              <a:latin typeface="Arial"/>
              <a:ea typeface="Arial"/>
              <a:cs typeface="Arial"/>
              <a:sym typeface="Arial"/>
            </a:endParaRPr>
          </a:p>
          <a:p>
            <a:pPr indent="-307895" lvl="0" marL="457200" marR="0" rtl="0" algn="l">
              <a:lnSpc>
                <a:spcPct val="115000"/>
              </a:lnSpc>
              <a:spcBef>
                <a:spcPts val="0"/>
              </a:spcBef>
              <a:spcAft>
                <a:spcPts val="0"/>
              </a:spcAft>
              <a:buClr>
                <a:srgbClr val="333E48"/>
              </a:buClr>
              <a:buSzPct val="100000"/>
              <a:buFont typeface="Arial"/>
              <a:buChar char="●"/>
            </a:pPr>
            <a:r>
              <a:rPr lang="it" sz="1350">
                <a:solidFill>
                  <a:srgbClr val="333E48"/>
                </a:solidFill>
                <a:latin typeface="Arial"/>
                <a:ea typeface="Arial"/>
                <a:cs typeface="Arial"/>
                <a:sym typeface="Arial"/>
              </a:rPr>
              <a:t>Molto soddisfatto</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rPr lang="it" sz="1350">
                <a:solidFill>
                  <a:srgbClr val="333E48"/>
                </a:solidFill>
                <a:latin typeface="Arial"/>
                <a:ea typeface="Arial"/>
                <a:cs typeface="Arial"/>
                <a:sym typeface="Arial"/>
              </a:rPr>
              <a:t>Attenzione: a volte è preferibile non inserire la risposta “neutrale” per spingere il rispondente a scegliere una strada (positiva o negativa)</a:t>
            </a:r>
            <a:endParaRPr sz="1350">
              <a:solidFill>
                <a:srgbClr val="333E48"/>
              </a:solidFill>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333E48"/>
              </a:solidFill>
              <a:latin typeface="Arial"/>
              <a:ea typeface="Arial"/>
              <a:cs typeface="Arial"/>
              <a:sym typeface="Arial"/>
            </a:endParaRPr>
          </a:p>
        </p:txBody>
      </p:sp>
      <p:sp>
        <p:nvSpPr>
          <p:cNvPr id="139" name="Google Shape;139;p21"/>
          <p:cNvSpPr txBox="1"/>
          <p:nvPr>
            <p:ph idx="12" type="sldNum"/>
          </p:nvPr>
        </p:nvSpPr>
        <p:spPr>
          <a:xfrm>
            <a:off x="8519033" y="468675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