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PT Sans Narrow"/>
      <p:regular r:id="rId41"/>
      <p:bold r:id="rId42"/>
    </p:embeddedFont>
    <p:embeddedFont>
      <p:font typeface="Open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PTSansNarrow-bold.fntdata"/><Relationship Id="rId41" Type="http://schemas.openxmlformats.org/officeDocument/2006/relationships/font" Target="fonts/PTSansNarrow-regular.fntdata"/><Relationship Id="rId22" Type="http://schemas.openxmlformats.org/officeDocument/2006/relationships/slide" Target="slides/slide17.xml"/><Relationship Id="rId44" Type="http://schemas.openxmlformats.org/officeDocument/2006/relationships/font" Target="fonts/OpenSans-bold.fntdata"/><Relationship Id="rId21" Type="http://schemas.openxmlformats.org/officeDocument/2006/relationships/slide" Target="slides/slide16.xml"/><Relationship Id="rId43" Type="http://schemas.openxmlformats.org/officeDocument/2006/relationships/font" Target="fonts/OpenSans-regular.fntdata"/><Relationship Id="rId24" Type="http://schemas.openxmlformats.org/officeDocument/2006/relationships/slide" Target="slides/slide19.xml"/><Relationship Id="rId46" Type="http://schemas.openxmlformats.org/officeDocument/2006/relationships/font" Target="fonts/OpenSans-boldItalic.fntdata"/><Relationship Id="rId23" Type="http://schemas.openxmlformats.org/officeDocument/2006/relationships/slide" Target="slides/slide18.xml"/><Relationship Id="rId45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Auf9pkuCc8k" TargetMode="External"/><Relationship Id="rId3" Type="http://schemas.openxmlformats.org/officeDocument/2006/relationships/hyperlink" Target="https://www.youtube.com/watch?v=DiD7ln54-1g" TargetMode="External"/><Relationship Id="rId4" Type="http://schemas.openxmlformats.org/officeDocument/2006/relationships/hyperlink" Target="https://www.youtube.com/watch?v=ak5rgJC4YlE" TargetMode="External"/><Relationship Id="rId5" Type="http://schemas.openxmlformats.org/officeDocument/2006/relationships/hyperlink" Target="https://www.youtube.com/watch?v=bacHzLO_CsY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b6e68d5c3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b6e68d5c3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b6e68d5c3_2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b6e68d5c3_2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b6e68d5c3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b6e68d5c3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b6e68d5c3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b6e68d5c3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b6e68d5c3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b6e68d5c3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b6e68d5c3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b6e68d5c3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b6e68d5c3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b6e68d5c3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b6e68d5c3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b6e68d5c3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b6e68d5c3_2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b6e68d5c3_2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b6e68d5c3_2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1b6e68d5c3_2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ae57e73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ae57e73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b6e68d5c3_2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1b6e68d5c3_2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b6e68d5c3_2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1b6e68d5c3_2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b6e68d5c3_2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1b6e68d5c3_2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b6e68d5c3_2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1b6e68d5c3_2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b6e68d5c3_2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1b6e68d5c3_2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1b6e68d5c3_2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1b6e68d5c3_2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1a57915c5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1a57915c5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21d6d24a5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21d6d24a5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1d6d24a5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21d6d24a5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1d6d24a5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1d6d24a5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b6e68d5c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b6e68d5c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1d6d24a5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21d6d24a5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21d6d24a5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21d6d24a5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1d6d24a5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21d6d24a5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1ba193c0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1ba193c0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1ba193c00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1ba193c00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1ba193c00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1ba193c00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b6e68d5c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b6e68d5c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581349d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581349d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b6e68d5c3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b6e68d5c3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u="sng">
                <a:solidFill>
                  <a:schemeClr val="hlink"/>
                </a:solidFill>
                <a:hlinkClick r:id="rId2"/>
              </a:rPr>
              <a:t>https://www.youtube.com/watch?v=Auf9pkuCc8k</a:t>
            </a:r>
            <a:r>
              <a:rPr lang="it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u="sng">
                <a:solidFill>
                  <a:schemeClr val="hlink"/>
                </a:solidFill>
                <a:hlinkClick r:id="rId3"/>
              </a:rPr>
              <a:t>https://www.youtube.com/watch?v=DiD7ln54-1g</a:t>
            </a:r>
            <a:r>
              <a:rPr lang="it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u="sng">
                <a:solidFill>
                  <a:schemeClr val="hlink"/>
                </a:solidFill>
                <a:hlinkClick r:id="rId4"/>
              </a:rPr>
              <a:t>https://www.youtube.com/watch?v=ak5rgJC4YlE</a:t>
            </a:r>
            <a:r>
              <a:rPr lang="it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u="sng">
                <a:solidFill>
                  <a:schemeClr val="hlink"/>
                </a:solidFill>
                <a:hlinkClick r:id="rId5"/>
              </a:rPr>
              <a:t>https://www.youtube.com/watch?v=bacHzLO_CsY</a:t>
            </a:r>
            <a:r>
              <a:rPr lang="it"/>
              <a:t>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b6e68d5c3_2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b6e68d5c3_2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b6e68d5c3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b6e68d5c3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b6e68d5c3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b6e68d5c3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 rot="10800000">
            <a:off x="1004000" y="1022025"/>
            <a:ext cx="27918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004151" y="4121500"/>
            <a:ext cx="71367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b="1" sz="700"/>
            </a:lvl1pPr>
            <a:lvl2pPr lvl="1" rtl="0">
              <a:buNone/>
              <a:defRPr b="1" sz="700"/>
            </a:lvl2pPr>
            <a:lvl3pPr lvl="2" rtl="0">
              <a:buNone/>
              <a:defRPr b="1" sz="700"/>
            </a:lvl3pPr>
            <a:lvl4pPr lvl="3" rtl="0">
              <a:buNone/>
              <a:defRPr b="1" sz="700"/>
            </a:lvl4pPr>
            <a:lvl5pPr lvl="4" rtl="0">
              <a:buNone/>
              <a:defRPr b="1" sz="700"/>
            </a:lvl5pPr>
            <a:lvl6pPr lvl="5" rtl="0">
              <a:buNone/>
              <a:defRPr b="1" sz="700"/>
            </a:lvl6pPr>
            <a:lvl7pPr lvl="6" rtl="0">
              <a:buNone/>
              <a:defRPr b="1" sz="700"/>
            </a:lvl7pPr>
            <a:lvl8pPr lvl="7" rtl="0">
              <a:buNone/>
              <a:defRPr b="1" sz="700"/>
            </a:lvl8pPr>
            <a:lvl9pPr lvl="8" rtl="0">
              <a:buNone/>
              <a:defRPr b="1" sz="7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 b="0" sz="1000"/>
          </a:p>
        </p:txBody>
      </p:sp>
      <p:sp>
        <p:nvSpPr>
          <p:cNvPr id="15" name="Google Shape;15;p2"/>
          <p:cNvSpPr/>
          <p:nvPr/>
        </p:nvSpPr>
        <p:spPr>
          <a:xfrm>
            <a:off x="3986600" y="430325"/>
            <a:ext cx="1171800" cy="117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" name="Google Shape;16;p2"/>
          <p:cNvCxnSpPr/>
          <p:nvPr/>
        </p:nvCxnSpPr>
        <p:spPr>
          <a:xfrm rot="10800000">
            <a:off x="5349051" y="1022025"/>
            <a:ext cx="27918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2">
  <p:cSld name="BIG_NUMB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hasCustomPrompt="1" type="title"/>
          </p:nvPr>
        </p:nvSpPr>
        <p:spPr>
          <a:xfrm>
            <a:off x="311700" y="0"/>
            <a:ext cx="85206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8519033" y="46867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b="1" sz="700"/>
            </a:lvl1pPr>
            <a:lvl2pPr lvl="1" rtl="0">
              <a:buNone/>
              <a:defRPr b="1" sz="700"/>
            </a:lvl2pPr>
            <a:lvl3pPr lvl="2" rtl="0">
              <a:buNone/>
              <a:defRPr b="1" sz="700"/>
            </a:lvl3pPr>
            <a:lvl4pPr lvl="3" rtl="0">
              <a:buNone/>
              <a:defRPr b="1" sz="700"/>
            </a:lvl4pPr>
            <a:lvl5pPr lvl="4" rtl="0">
              <a:buNone/>
              <a:defRPr b="1" sz="700"/>
            </a:lvl5pPr>
            <a:lvl6pPr lvl="5" rtl="0">
              <a:buNone/>
              <a:defRPr b="1" sz="700"/>
            </a:lvl6pPr>
            <a:lvl7pPr lvl="6" rtl="0">
              <a:buNone/>
              <a:defRPr b="1" sz="700"/>
            </a:lvl7pPr>
            <a:lvl8pPr lvl="7" rtl="0">
              <a:buNone/>
              <a:defRPr b="1" sz="700"/>
            </a:lvl8pPr>
            <a:lvl9pPr lvl="8" rtl="0">
              <a:buNone/>
              <a:defRPr b="1" sz="7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 b="0" sz="1000"/>
          </a:p>
        </p:txBody>
      </p:sp>
      <p:sp>
        <p:nvSpPr>
          <p:cNvPr id="71" name="Google Shape;71;p11"/>
          <p:cNvSpPr txBox="1"/>
          <p:nvPr/>
        </p:nvSpPr>
        <p:spPr>
          <a:xfrm>
            <a:off x="76200" y="-7575"/>
            <a:ext cx="2237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MONICA PERRERO - UX LAB - 2021/2022</a:t>
            </a:r>
            <a:endParaRPr b="1" sz="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2" name="Google Shape;72;p11"/>
          <p:cNvCxnSpPr/>
          <p:nvPr/>
        </p:nvCxnSpPr>
        <p:spPr>
          <a:xfrm>
            <a:off x="1951465" y="146325"/>
            <a:ext cx="70458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227175" y="1183225"/>
            <a:ext cx="8680500" cy="2290800"/>
          </a:xfrm>
          <a:prstGeom prst="roundRect">
            <a:avLst>
              <a:gd fmla="val 4133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286350" y="1264975"/>
            <a:ext cx="8571300" cy="21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4199950" y="776175"/>
            <a:ext cx="745200" cy="745200"/>
          </a:xfrm>
          <a:prstGeom prst="ellipse">
            <a:avLst/>
          </a:prstGeom>
          <a:solidFill>
            <a:schemeClr val="lt1"/>
          </a:solidFill>
          <a:ln cap="flat" cmpd="sng" w="1143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4199950" y="776175"/>
            <a:ext cx="745200" cy="745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 txBox="1"/>
          <p:nvPr>
            <p:ph idx="2" type="sldNum"/>
          </p:nvPr>
        </p:nvSpPr>
        <p:spPr>
          <a:xfrm>
            <a:off x="8519033" y="46867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b="1" sz="700"/>
            </a:lvl1pPr>
            <a:lvl2pPr lvl="1" rtl="0">
              <a:buNone/>
              <a:defRPr b="1" sz="700"/>
            </a:lvl2pPr>
            <a:lvl3pPr lvl="2" rtl="0">
              <a:buNone/>
              <a:defRPr b="1" sz="700"/>
            </a:lvl3pPr>
            <a:lvl4pPr lvl="3" rtl="0">
              <a:buNone/>
              <a:defRPr b="1" sz="700"/>
            </a:lvl4pPr>
            <a:lvl5pPr lvl="4" rtl="0">
              <a:buNone/>
              <a:defRPr b="1" sz="700"/>
            </a:lvl5pPr>
            <a:lvl6pPr lvl="5" rtl="0">
              <a:buNone/>
              <a:defRPr b="1" sz="700"/>
            </a:lvl6pPr>
            <a:lvl7pPr lvl="6" rtl="0">
              <a:buNone/>
              <a:defRPr b="1" sz="700"/>
            </a:lvl7pPr>
            <a:lvl8pPr lvl="7" rtl="0">
              <a:buNone/>
              <a:defRPr b="1" sz="700"/>
            </a:lvl8pPr>
            <a:lvl9pPr lvl="8" rtl="0">
              <a:buNone/>
              <a:defRPr b="1" sz="7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5" name="Google Shape;25;p3"/>
          <p:cNvSpPr txBox="1"/>
          <p:nvPr/>
        </p:nvSpPr>
        <p:spPr>
          <a:xfrm>
            <a:off x="76200" y="-7575"/>
            <a:ext cx="2237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MONICA PERRERO - UX LAB - 2021/2022</a:t>
            </a:r>
            <a:endParaRPr b="1" sz="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6" name="Google Shape;26;p3"/>
          <p:cNvCxnSpPr/>
          <p:nvPr/>
        </p:nvCxnSpPr>
        <p:spPr>
          <a:xfrm>
            <a:off x="1951465" y="146325"/>
            <a:ext cx="70458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◼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→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519033" y="46867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 b="1" sz="700"/>
            </a:lvl1pPr>
            <a:lvl2pPr lvl="1">
              <a:buNone/>
              <a:defRPr b="1" sz="700"/>
            </a:lvl2pPr>
            <a:lvl3pPr lvl="2">
              <a:buNone/>
              <a:defRPr b="1" sz="700"/>
            </a:lvl3pPr>
            <a:lvl4pPr lvl="3">
              <a:buNone/>
              <a:defRPr b="1" sz="700"/>
            </a:lvl4pPr>
            <a:lvl5pPr lvl="4">
              <a:buNone/>
              <a:defRPr b="1" sz="700"/>
            </a:lvl5pPr>
            <a:lvl6pPr lvl="5">
              <a:buNone/>
              <a:defRPr b="1" sz="700"/>
            </a:lvl6pPr>
            <a:lvl7pPr lvl="6">
              <a:buNone/>
              <a:defRPr b="1" sz="700"/>
            </a:lvl7pPr>
            <a:lvl8pPr lvl="7">
              <a:buNone/>
              <a:defRPr b="1" sz="700"/>
            </a:lvl8pPr>
            <a:lvl9pPr lvl="8">
              <a:buNone/>
              <a:defRPr b="1" sz="7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2" name="Google Shape;32;p4"/>
          <p:cNvSpPr txBox="1"/>
          <p:nvPr/>
        </p:nvSpPr>
        <p:spPr>
          <a:xfrm>
            <a:off x="76200" y="-7575"/>
            <a:ext cx="2237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MONICA PERRERO </a:t>
            </a:r>
            <a:r>
              <a:rPr b="1" lang="it" sz="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r>
              <a:rPr b="1" lang="it" sz="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UX LAB </a:t>
            </a:r>
            <a:r>
              <a:rPr b="1" lang="it" sz="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- 2021/2022</a:t>
            </a:r>
            <a:endParaRPr b="1" sz="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3" name="Google Shape;33;p4"/>
          <p:cNvCxnSpPr/>
          <p:nvPr/>
        </p:nvCxnSpPr>
        <p:spPr>
          <a:xfrm>
            <a:off x="1951465" y="146325"/>
            <a:ext cx="70458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19033" y="46867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b="1" sz="700"/>
            </a:lvl1pPr>
            <a:lvl2pPr lvl="1" rtl="0">
              <a:buNone/>
              <a:defRPr b="1" sz="700"/>
            </a:lvl2pPr>
            <a:lvl3pPr lvl="2" rtl="0">
              <a:buNone/>
              <a:defRPr b="1" sz="700"/>
            </a:lvl3pPr>
            <a:lvl4pPr lvl="3" rtl="0">
              <a:buNone/>
              <a:defRPr b="1" sz="700"/>
            </a:lvl4pPr>
            <a:lvl5pPr lvl="4" rtl="0">
              <a:buNone/>
              <a:defRPr b="1" sz="700"/>
            </a:lvl5pPr>
            <a:lvl6pPr lvl="5" rtl="0">
              <a:buNone/>
              <a:defRPr b="1" sz="700"/>
            </a:lvl6pPr>
            <a:lvl7pPr lvl="6" rtl="0">
              <a:buNone/>
              <a:defRPr b="1" sz="700"/>
            </a:lvl7pPr>
            <a:lvl8pPr lvl="7" rtl="0">
              <a:buNone/>
              <a:defRPr b="1" sz="700"/>
            </a:lvl8pPr>
            <a:lvl9pPr lvl="8" rtl="0">
              <a:buNone/>
              <a:defRPr b="1" sz="7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 b="0" sz="1000"/>
          </a:p>
        </p:txBody>
      </p:sp>
      <p:sp>
        <p:nvSpPr>
          <p:cNvPr id="40" name="Google Shape;40;p5"/>
          <p:cNvSpPr txBox="1"/>
          <p:nvPr/>
        </p:nvSpPr>
        <p:spPr>
          <a:xfrm>
            <a:off x="76200" y="-7575"/>
            <a:ext cx="2237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MONICA PERRERO - UX LAB - 2021/2022</a:t>
            </a:r>
            <a:endParaRPr b="1" sz="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1" name="Google Shape;41;p5"/>
          <p:cNvCxnSpPr/>
          <p:nvPr/>
        </p:nvCxnSpPr>
        <p:spPr>
          <a:xfrm>
            <a:off x="1951465" y="146325"/>
            <a:ext cx="70458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/>
        </p:nvSpPr>
        <p:spPr>
          <a:xfrm>
            <a:off x="76200" y="-7575"/>
            <a:ext cx="2237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MONICA PERRERO - UX LAB - 2021/2022</a:t>
            </a:r>
            <a:endParaRPr b="1" sz="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5" name="Google Shape;45;p6"/>
          <p:cNvCxnSpPr/>
          <p:nvPr/>
        </p:nvCxnSpPr>
        <p:spPr>
          <a:xfrm>
            <a:off x="1951465" y="146325"/>
            <a:ext cx="70458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519033" y="46867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b="1" sz="700"/>
            </a:lvl1pPr>
            <a:lvl2pPr lvl="1" rtl="0">
              <a:buNone/>
              <a:defRPr b="1" sz="700"/>
            </a:lvl2pPr>
            <a:lvl3pPr lvl="2" rtl="0">
              <a:buNone/>
              <a:defRPr b="1" sz="700"/>
            </a:lvl3pPr>
            <a:lvl4pPr lvl="3" rtl="0">
              <a:buNone/>
              <a:defRPr b="1" sz="700"/>
            </a:lvl4pPr>
            <a:lvl5pPr lvl="4" rtl="0">
              <a:buNone/>
              <a:defRPr b="1" sz="700"/>
            </a:lvl5pPr>
            <a:lvl6pPr lvl="5" rtl="0">
              <a:buNone/>
              <a:defRPr b="1" sz="700"/>
            </a:lvl6pPr>
            <a:lvl7pPr lvl="6" rtl="0">
              <a:buNone/>
              <a:defRPr b="1" sz="700"/>
            </a:lvl7pPr>
            <a:lvl8pPr lvl="7" rtl="0">
              <a:buNone/>
              <a:defRPr b="1" sz="700"/>
            </a:lvl8pPr>
            <a:lvl9pPr lvl="8" rtl="0">
              <a:buNone/>
              <a:defRPr b="1" sz="7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 b="0" sz="10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" name="Google Shape;56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" name="Google Shape;58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 b="1" sz="700">
                <a:solidFill>
                  <a:schemeClr val="lt1"/>
                </a:solidFill>
              </a:defRPr>
            </a:lvl1pPr>
            <a:lvl2pPr lvl="1">
              <a:buNone/>
              <a:defRPr b="1" sz="700">
                <a:solidFill>
                  <a:schemeClr val="lt1"/>
                </a:solidFill>
              </a:defRPr>
            </a:lvl2pPr>
            <a:lvl3pPr lvl="2">
              <a:buNone/>
              <a:defRPr b="1" sz="700">
                <a:solidFill>
                  <a:schemeClr val="lt1"/>
                </a:solidFill>
              </a:defRPr>
            </a:lvl3pPr>
            <a:lvl4pPr lvl="3">
              <a:buNone/>
              <a:defRPr b="1" sz="700">
                <a:solidFill>
                  <a:schemeClr val="lt1"/>
                </a:solidFill>
              </a:defRPr>
            </a:lvl4pPr>
            <a:lvl5pPr lvl="4">
              <a:buNone/>
              <a:defRPr b="1" sz="700">
                <a:solidFill>
                  <a:schemeClr val="lt1"/>
                </a:solidFill>
              </a:defRPr>
            </a:lvl5pPr>
            <a:lvl6pPr lvl="5">
              <a:buNone/>
              <a:defRPr b="1" sz="700">
                <a:solidFill>
                  <a:schemeClr val="lt1"/>
                </a:solidFill>
              </a:defRPr>
            </a:lvl6pPr>
            <a:lvl7pPr lvl="6">
              <a:buNone/>
              <a:defRPr b="1" sz="700">
                <a:solidFill>
                  <a:schemeClr val="lt1"/>
                </a:solidFill>
              </a:defRPr>
            </a:lvl7pPr>
            <a:lvl8pPr lvl="7">
              <a:buNone/>
              <a:defRPr b="1" sz="700">
                <a:solidFill>
                  <a:schemeClr val="lt1"/>
                </a:solidFill>
              </a:defRPr>
            </a:lvl8pPr>
            <a:lvl9pPr lvl="8">
              <a:buNone/>
              <a:defRPr b="1" sz="7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63" name="Google Shape;63;p10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519033" y="46867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b="1" sz="700"/>
            </a:lvl1pPr>
            <a:lvl2pPr lvl="1" rtl="0">
              <a:buNone/>
              <a:defRPr b="1" sz="700"/>
            </a:lvl2pPr>
            <a:lvl3pPr lvl="2" rtl="0">
              <a:buNone/>
              <a:defRPr b="1" sz="700"/>
            </a:lvl3pPr>
            <a:lvl4pPr lvl="3" rtl="0">
              <a:buNone/>
              <a:defRPr b="1" sz="700"/>
            </a:lvl4pPr>
            <a:lvl5pPr lvl="4" rtl="0">
              <a:buNone/>
              <a:defRPr b="1" sz="700"/>
            </a:lvl5pPr>
            <a:lvl6pPr lvl="5" rtl="0">
              <a:buNone/>
              <a:defRPr b="1" sz="700"/>
            </a:lvl6pPr>
            <a:lvl7pPr lvl="6" rtl="0">
              <a:buNone/>
              <a:defRPr b="1" sz="700"/>
            </a:lvl7pPr>
            <a:lvl8pPr lvl="7" rtl="0">
              <a:buNone/>
              <a:defRPr b="1" sz="700"/>
            </a:lvl8pPr>
            <a:lvl9pPr lvl="8" rtl="0">
              <a:buNone/>
              <a:defRPr b="1" sz="7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 b="0" sz="1000"/>
          </a:p>
        </p:txBody>
      </p:sp>
      <p:sp>
        <p:nvSpPr>
          <p:cNvPr id="65" name="Google Shape;65;p10"/>
          <p:cNvSpPr txBox="1"/>
          <p:nvPr/>
        </p:nvSpPr>
        <p:spPr>
          <a:xfrm>
            <a:off x="76200" y="-7575"/>
            <a:ext cx="2237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MONICA PERRERO - UX LAB - 2021/2022</a:t>
            </a:r>
            <a:endParaRPr b="1" sz="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6" name="Google Shape;66;p10"/>
          <p:cNvCxnSpPr/>
          <p:nvPr/>
        </p:nvCxnSpPr>
        <p:spPr>
          <a:xfrm>
            <a:off x="1951465" y="146325"/>
            <a:ext cx="70458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Relationship Id="rId4" Type="http://schemas.openxmlformats.org/officeDocument/2006/relationships/image" Target="../media/image1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jpg"/><Relationship Id="rId4" Type="http://schemas.openxmlformats.org/officeDocument/2006/relationships/image" Target="../media/image1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ctrTitle"/>
          </p:nvPr>
        </p:nvSpPr>
        <p:spPr>
          <a:xfrm>
            <a:off x="10036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0"/>
              <a:t>UX Lab</a:t>
            </a:r>
            <a:endParaRPr sz="6000"/>
          </a:p>
        </p:txBody>
      </p:sp>
      <p:sp>
        <p:nvSpPr>
          <p:cNvPr id="80" name="Google Shape;80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Monica Perrero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AA. 2021-2022</a:t>
            </a:r>
            <a:endParaRPr sz="1800"/>
          </a:p>
        </p:txBody>
      </p:sp>
      <p:pic>
        <p:nvPicPr>
          <p:cNvPr id="81" name="Google Shape;8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6000" y="526325"/>
            <a:ext cx="1173149" cy="948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3"/>
          <p:cNvCxnSpPr/>
          <p:nvPr/>
        </p:nvCxnSpPr>
        <p:spPr>
          <a:xfrm>
            <a:off x="5423922" y="3413681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" name="Google Shape;83;p13"/>
          <p:cNvCxnSpPr/>
          <p:nvPr/>
        </p:nvCxnSpPr>
        <p:spPr>
          <a:xfrm>
            <a:off x="3490444" y="3395044"/>
            <a:ext cx="222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Caratteristiche delle personas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 txBox="1"/>
          <p:nvPr>
            <p:ph idx="12" type="sldNum"/>
          </p:nvPr>
        </p:nvSpPr>
        <p:spPr>
          <a:xfrm>
            <a:off x="8519033" y="46867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311700" y="1266325"/>
            <a:ext cx="8002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Caratteristiche socio-demografiche: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◼"/>
            </a:pPr>
            <a:r>
              <a:rPr lang="it"/>
              <a:t>età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◼"/>
            </a:pPr>
            <a:r>
              <a:rPr lang="it"/>
              <a:t>professione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◼"/>
            </a:pPr>
            <a:r>
              <a:rPr lang="it"/>
              <a:t>luogo di provenienza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Abilità: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◼"/>
            </a:pPr>
            <a:r>
              <a:rPr lang="it"/>
              <a:t>biografia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◼"/>
            </a:pPr>
            <a:r>
              <a:rPr lang="it"/>
              <a:t>skills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Abilità connesse al dominio di analisi: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◼"/>
            </a:pPr>
            <a:r>
              <a:rPr lang="it"/>
              <a:t>obiettivi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◼"/>
            </a:pPr>
            <a:r>
              <a:rPr lang="it"/>
              <a:t>supporti utilizzati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◼"/>
            </a:pPr>
            <a:r>
              <a:rPr lang="it"/>
              <a:t>difficoltà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◼"/>
            </a:pPr>
            <a:r>
              <a:rPr lang="it"/>
              <a:t>aspettative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◼"/>
            </a:pPr>
            <a:r>
              <a:rPr lang="it"/>
              <a:t>mi piace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◼"/>
            </a:pPr>
            <a:r>
              <a:rPr lang="it"/>
              <a:t>non mi piace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 di personas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3"/>
          <p:cNvSpPr txBox="1"/>
          <p:nvPr>
            <p:ph idx="12" type="sldNum"/>
          </p:nvPr>
        </p:nvSpPr>
        <p:spPr>
          <a:xfrm>
            <a:off x="8519033" y="46867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2025" y="264488"/>
            <a:ext cx="2559625" cy="46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775" y="1152425"/>
            <a:ext cx="3392104" cy="2400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67839" y="2571750"/>
            <a:ext cx="3792135" cy="2222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311700" y="0"/>
            <a:ext cx="85206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Casi d’uso</a:t>
            </a:r>
            <a:endParaRPr/>
          </a:p>
        </p:txBody>
      </p:sp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8519033" y="46867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Casi d’uso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311700" y="1266325"/>
            <a:ext cx="4615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marR="922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Un caso d’uso è la </a:t>
            </a:r>
            <a:r>
              <a:rPr b="1" lang="it"/>
              <a:t>descrizione del compito</a:t>
            </a:r>
            <a:r>
              <a:rPr lang="it"/>
              <a:t> che gli utenti intendono svolgere e di come le interfacce si devono comportare quando l’utente avvia il compito.</a:t>
            </a:r>
            <a:endParaRPr/>
          </a:p>
          <a:p>
            <a:pPr indent="0" lvl="0" marL="0" marR="922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922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suo obiettivo è definire la </a:t>
            </a:r>
            <a:r>
              <a:rPr b="1" lang="it"/>
              <a:t>sequenza di eventi</a:t>
            </a:r>
            <a:r>
              <a:rPr lang="it"/>
              <a:t> che consente all’utente di completare l’attività e delinea, dal punto di vista dell’utente il comportamento di un sito web mentre risponde alla sua richiesta</a:t>
            </a:r>
            <a:endParaRPr/>
          </a:p>
        </p:txBody>
      </p:sp>
      <p:sp>
        <p:nvSpPr>
          <p:cNvPr id="170" name="Google Shape;170;p25"/>
          <p:cNvSpPr txBox="1"/>
          <p:nvPr>
            <p:ph idx="12" type="sldNum"/>
          </p:nvPr>
        </p:nvSpPr>
        <p:spPr>
          <a:xfrm>
            <a:off x="8519033" y="46867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71" name="Google Shape;171;p25"/>
          <p:cNvPicPr preferRelativeResize="0"/>
          <p:nvPr/>
        </p:nvPicPr>
        <p:blipFill rotWithShape="1">
          <a:blip r:embed="rId3">
            <a:alphaModFix/>
          </a:blip>
          <a:srcRect b="-19496" l="6800" r="6791" t="-25894"/>
          <a:stretch/>
        </p:blipFill>
        <p:spPr>
          <a:xfrm>
            <a:off x="5945125" y="390275"/>
            <a:ext cx="3051948" cy="4178753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Casi d’uso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6"/>
          <p:cNvSpPr txBox="1"/>
          <p:nvPr>
            <p:ph idx="12" type="sldNum"/>
          </p:nvPr>
        </p:nvSpPr>
        <p:spPr>
          <a:xfrm>
            <a:off x="8519033" y="46867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311700" y="1266325"/>
            <a:ext cx="8002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Precondizioni: condizioni preliminari che si devono verificare perché un caso d’uso si inneschi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Attore: l’utente che compie azioni nel sistema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Innesco: l’evento iniziale che dà avvio al caso d’uso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Flusso standard: successione di eventi e inneschi che descrivono un tipico caso d’uso di successo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Flusso alternativo: variazioni dal flusso standard che si verificano quando qualcosa va male o ci sono impedimenti a seguire il flusso standard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Stakeholder: soggetto interessato al comportamento del sistema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 di caso d’uso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7"/>
          <p:cNvSpPr txBox="1"/>
          <p:nvPr>
            <p:ph idx="12" type="sldNum"/>
          </p:nvPr>
        </p:nvSpPr>
        <p:spPr>
          <a:xfrm>
            <a:off x="8519033" y="46867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311700" y="1266325"/>
            <a:ext cx="8002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CASO D’USO: fare il bucato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ATTORE: donna delle pulizia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FLUSSO STANDARD: il mercoledì, la donna delle pulizie si reca in lavanderia. Smista il bucato che trova. Effettua il lavaggio di ogni diverso carico di bucato. Asciuga ogni lavatrice. Piega i vestiti che necessitano di essere piegati. Stira i vestiti che devono essere stirati.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311700" y="0"/>
            <a:ext cx="85206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Scenari d’uso</a:t>
            </a:r>
            <a:endParaRPr/>
          </a:p>
        </p:txBody>
      </p:sp>
      <p:sp>
        <p:nvSpPr>
          <p:cNvPr id="191" name="Google Shape;191;p28"/>
          <p:cNvSpPr txBox="1"/>
          <p:nvPr>
            <p:ph idx="12" type="sldNum"/>
          </p:nvPr>
        </p:nvSpPr>
        <p:spPr>
          <a:xfrm>
            <a:off x="8519033" y="46867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 rot="5400000"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Scenari d’uso</a:t>
            </a:r>
            <a:endParaRPr/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311700" y="1266325"/>
            <a:ext cx="4615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922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Gli scenari descrivono </a:t>
            </a:r>
            <a:r>
              <a:rPr b="1" lang="it"/>
              <a:t>le storie e il contesto </a:t>
            </a:r>
            <a:r>
              <a:rPr lang="it"/>
              <a:t>che portano un utente o un gruppo a raggiungere il sito web, motivazioni e obiettivi che li spingono.</a:t>
            </a:r>
            <a:endParaRPr/>
          </a:p>
          <a:p>
            <a:pPr indent="0" lvl="0" marL="0" marR="9225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922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Generalmente si descrivono:</a:t>
            </a:r>
            <a:endParaRPr/>
          </a:p>
          <a:p>
            <a:pPr indent="-342900" lvl="0" marL="457200" marR="9225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le precondizioni</a:t>
            </a:r>
            <a:endParaRPr/>
          </a:p>
          <a:p>
            <a:pPr indent="-342900" lvl="0" marL="457200" marR="9225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flusso standard</a:t>
            </a:r>
            <a:endParaRPr/>
          </a:p>
          <a:p>
            <a:pPr indent="-342900" lvl="0" marL="457200" marR="9225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conseguenze</a:t>
            </a:r>
            <a:endParaRPr/>
          </a:p>
          <a:p>
            <a:pPr indent="0" lvl="0" marL="0" marR="922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922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9"/>
          <p:cNvSpPr txBox="1"/>
          <p:nvPr>
            <p:ph idx="12" type="sldNum"/>
          </p:nvPr>
        </p:nvSpPr>
        <p:spPr>
          <a:xfrm>
            <a:off x="8519033" y="46867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99" name="Google Shape;199;p29"/>
          <p:cNvPicPr preferRelativeResize="0"/>
          <p:nvPr/>
        </p:nvPicPr>
        <p:blipFill rotWithShape="1">
          <a:blip r:embed="rId3">
            <a:alphaModFix/>
          </a:blip>
          <a:srcRect b="6843" l="0" r="0" t="2871"/>
          <a:stretch/>
        </p:blipFill>
        <p:spPr>
          <a:xfrm>
            <a:off x="5945125" y="390275"/>
            <a:ext cx="3051948" cy="4178752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0" name="Google Shape;200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Scenari d’uso </a:t>
            </a:r>
            <a:endParaRPr/>
          </a:p>
        </p:txBody>
      </p:sp>
      <p:pic>
        <p:nvPicPr>
          <p:cNvPr id="201" name="Google Shape;20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5127" y="390275"/>
            <a:ext cx="3051950" cy="431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286350" y="1264975"/>
            <a:ext cx="8571300" cy="21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Definire l’architettura informativa</a:t>
            </a:r>
            <a:endParaRPr/>
          </a:p>
        </p:txBody>
      </p:sp>
      <p:sp>
        <p:nvSpPr>
          <p:cNvPr id="207" name="Google Shape;20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08" name="Google Shape;2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450" y="934050"/>
            <a:ext cx="548700" cy="4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0"/>
          <p:cNvSpPr txBox="1"/>
          <p:nvPr>
            <p:ph idx="2" type="sldNum"/>
          </p:nvPr>
        </p:nvSpPr>
        <p:spPr>
          <a:xfrm>
            <a:off x="8519033" y="46867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Architettura dell’informazione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1"/>
          <p:cNvSpPr txBox="1"/>
          <p:nvPr>
            <p:ph idx="12" type="sldNum"/>
          </p:nvPr>
        </p:nvSpPr>
        <p:spPr>
          <a:xfrm>
            <a:off x="8519033" y="46867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16" name="Google Shape;216;p31"/>
          <p:cNvSpPr txBox="1"/>
          <p:nvPr>
            <p:ph idx="1" type="body"/>
          </p:nvPr>
        </p:nvSpPr>
        <p:spPr>
          <a:xfrm>
            <a:off x="311700" y="1266325"/>
            <a:ext cx="8002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922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L’architettura dell’informazione è la pratica di </a:t>
            </a:r>
            <a:r>
              <a:rPr b="1" lang="it"/>
              <a:t>decidere come organizzare le parti </a:t>
            </a:r>
            <a:r>
              <a:rPr lang="it"/>
              <a:t>di qualcosa per essere comprensibile.</a:t>
            </a:r>
            <a:endParaRPr/>
          </a:p>
          <a:p>
            <a:pPr indent="0" lvl="0" marL="0" marR="922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922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 tratta di organizzazione sia </a:t>
            </a:r>
            <a:r>
              <a:rPr b="1" lang="it"/>
              <a:t>semantica che logica </a:t>
            </a:r>
            <a:r>
              <a:rPr lang="it"/>
              <a:t>delle informazioni a cui segue un processo basato sui reali bisogni delle persone per promuovere la fruibilità, l’usabilità e la reperibilità delle informazioni.</a:t>
            </a:r>
            <a:endParaRPr/>
          </a:p>
          <a:p>
            <a:pPr indent="0" lvl="0" marL="0" marR="922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922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Secondo Luca Rosati, l’AI deve rispondere a tre esigenze:</a:t>
            </a:r>
            <a:endParaRPr/>
          </a:p>
          <a:p>
            <a:pPr indent="-334327" lvl="0" marL="457200" marR="922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favorire la reperibilità delle informazioni che l’utente sta cercando nel modo in cui le sta cercando</a:t>
            </a:r>
            <a:endParaRPr/>
          </a:p>
          <a:p>
            <a:pPr indent="-334327" lvl="0" marL="457200" marR="922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promuovere la comprensibilità delle informazioni </a:t>
            </a:r>
            <a:endParaRPr/>
          </a:p>
          <a:p>
            <a:pPr indent="-334327" lvl="0" marL="457200" marR="922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mantenere la coerenza delle informazioni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311700" y="0"/>
            <a:ext cx="85206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Focus group</a:t>
            </a:r>
            <a:endParaRPr/>
          </a:p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8519033" y="46867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311700" y="0"/>
            <a:ext cx="85206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Card sorting</a:t>
            </a:r>
            <a:endParaRPr/>
          </a:p>
        </p:txBody>
      </p:sp>
      <p:sp>
        <p:nvSpPr>
          <p:cNvPr id="222" name="Google Shape;222;p32"/>
          <p:cNvSpPr txBox="1"/>
          <p:nvPr>
            <p:ph idx="12" type="sldNum"/>
          </p:nvPr>
        </p:nvSpPr>
        <p:spPr>
          <a:xfrm>
            <a:off x="8519033" y="46867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 rot="5400000"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Scenari d’uso</a:t>
            </a:r>
            <a:endParaRPr/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311700" y="1266325"/>
            <a:ext cx="4615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922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card sorting è un metodo per raccogliere informazioni riguardo ai modelli mentali degli utenti, applicato quando </a:t>
            </a:r>
            <a:r>
              <a:rPr b="1" lang="it"/>
              <a:t>raggruppano, classificano, e nominano</a:t>
            </a:r>
            <a:r>
              <a:rPr lang="it"/>
              <a:t> i contenuti e le funzioni.</a:t>
            </a:r>
            <a:endParaRPr/>
          </a:p>
          <a:p>
            <a:pPr indent="0" lvl="0" marL="0" marR="922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922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Generalmente si prevedono tanti post-it quanti sono i pezzi da organizzare (card)  e si chiede agli utenti di organizzarli.</a:t>
            </a:r>
            <a:endParaRPr/>
          </a:p>
        </p:txBody>
      </p:sp>
      <p:sp>
        <p:nvSpPr>
          <p:cNvPr id="229" name="Google Shape;229;p33"/>
          <p:cNvSpPr txBox="1"/>
          <p:nvPr>
            <p:ph idx="12" type="sldNum"/>
          </p:nvPr>
        </p:nvSpPr>
        <p:spPr>
          <a:xfrm>
            <a:off x="8519033" y="46867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30" name="Google Shape;230;p33"/>
          <p:cNvPicPr preferRelativeResize="0"/>
          <p:nvPr/>
        </p:nvPicPr>
        <p:blipFill rotWithShape="1">
          <a:blip r:embed="rId3">
            <a:alphaModFix/>
          </a:blip>
          <a:srcRect b="6843" l="0" r="0" t="2871"/>
          <a:stretch/>
        </p:blipFill>
        <p:spPr>
          <a:xfrm>
            <a:off x="5945125" y="390275"/>
            <a:ext cx="3051948" cy="4178752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1" name="Google Shape;231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Card sorting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33"/>
          <p:cNvPicPr preferRelativeResize="0"/>
          <p:nvPr/>
        </p:nvPicPr>
        <p:blipFill rotWithShape="1">
          <a:blip r:embed="rId4">
            <a:alphaModFix/>
          </a:blip>
          <a:srcRect b="0" l="17600" r="17594" t="0"/>
          <a:stretch/>
        </p:blipFill>
        <p:spPr>
          <a:xfrm>
            <a:off x="5945127" y="390275"/>
            <a:ext cx="3051950" cy="431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Card sorting aperto vs card sorting chiuso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4"/>
          <p:cNvSpPr txBox="1"/>
          <p:nvPr>
            <p:ph idx="12" type="sldNum"/>
          </p:nvPr>
        </p:nvSpPr>
        <p:spPr>
          <a:xfrm>
            <a:off x="8519033" y="46867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39" name="Google Shape;239;p34"/>
          <p:cNvSpPr txBox="1"/>
          <p:nvPr>
            <p:ph idx="1" type="body"/>
          </p:nvPr>
        </p:nvSpPr>
        <p:spPr>
          <a:xfrm>
            <a:off x="311700" y="1266325"/>
            <a:ext cx="8002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Nel </a:t>
            </a:r>
            <a:r>
              <a:rPr b="1" lang="it"/>
              <a:t>card sorting aperto </a:t>
            </a:r>
            <a:r>
              <a:rPr lang="it"/>
              <a:t>si chiede agli utenti di organizzare i contenuti in gruppi omogenei e di assegnare un nome ad ogni gruppo.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Nel </a:t>
            </a:r>
            <a:r>
              <a:rPr b="1" lang="it"/>
              <a:t>card sorting chiuso</a:t>
            </a:r>
            <a:r>
              <a:rPr lang="it"/>
              <a:t>, invece, viene chiesto ai partecipanti di collocare tutti i contenuti all’interno di categorie predefinite.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Generalmente il primo metodo viene utilizzato per costruire l’architettura informativa, mentre il secondo per validare un’architettura già costituita.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È possibile farlo in presenza o da remoto (es. utilizzando optimal workshop)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title"/>
          </p:nvPr>
        </p:nvSpPr>
        <p:spPr>
          <a:xfrm rot="5400000"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Scenari d’uso</a:t>
            </a:r>
            <a:endParaRPr/>
          </a:p>
        </p:txBody>
      </p:sp>
      <p:sp>
        <p:nvSpPr>
          <p:cNvPr id="245" name="Google Shape;245;p35"/>
          <p:cNvSpPr txBox="1"/>
          <p:nvPr>
            <p:ph idx="1" type="body"/>
          </p:nvPr>
        </p:nvSpPr>
        <p:spPr>
          <a:xfrm>
            <a:off x="311700" y="1673350"/>
            <a:ext cx="4615200" cy="28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Generalmente ogni gruppo è composto da 8-10 persone.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Il numero di card da validare non supera le 50 card.</a:t>
            </a:r>
            <a:endParaRPr/>
          </a:p>
          <a:p>
            <a:pPr indent="0" lvl="0" marL="0" marR="9225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5"/>
          <p:cNvSpPr txBox="1"/>
          <p:nvPr>
            <p:ph idx="12" type="sldNum"/>
          </p:nvPr>
        </p:nvSpPr>
        <p:spPr>
          <a:xfrm>
            <a:off x="8519033" y="46867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47" name="Google Shape;247;p35"/>
          <p:cNvPicPr preferRelativeResize="0"/>
          <p:nvPr/>
        </p:nvPicPr>
        <p:blipFill rotWithShape="1">
          <a:blip r:embed="rId3">
            <a:alphaModFix/>
          </a:blip>
          <a:srcRect b="6843" l="0" r="0" t="2871"/>
          <a:stretch/>
        </p:blipFill>
        <p:spPr>
          <a:xfrm>
            <a:off x="5945125" y="390275"/>
            <a:ext cx="3051948" cy="4178752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8" name="Google Shape;248;p35"/>
          <p:cNvSpPr txBox="1"/>
          <p:nvPr>
            <p:ph type="title"/>
          </p:nvPr>
        </p:nvSpPr>
        <p:spPr>
          <a:xfrm>
            <a:off x="311700" y="445025"/>
            <a:ext cx="52845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Card sorting: modalità di funzionamento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35"/>
          <p:cNvPicPr preferRelativeResize="0"/>
          <p:nvPr/>
        </p:nvPicPr>
        <p:blipFill rotWithShape="1">
          <a:blip r:embed="rId4">
            <a:alphaModFix/>
          </a:blip>
          <a:srcRect b="0" l="10168" r="42713" t="0"/>
          <a:stretch/>
        </p:blipFill>
        <p:spPr>
          <a:xfrm>
            <a:off x="5945127" y="390275"/>
            <a:ext cx="3051950" cy="431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>
            <p:ph type="title"/>
          </p:nvPr>
        </p:nvSpPr>
        <p:spPr>
          <a:xfrm>
            <a:off x="311700" y="0"/>
            <a:ext cx="85206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Sito studenti fuori sede: card sorting</a:t>
            </a:r>
            <a:endParaRPr/>
          </a:p>
        </p:txBody>
      </p:sp>
      <p:sp>
        <p:nvSpPr>
          <p:cNvPr id="255" name="Google Shape;255;p36"/>
          <p:cNvSpPr txBox="1"/>
          <p:nvPr>
            <p:ph idx="12" type="sldNum"/>
          </p:nvPr>
        </p:nvSpPr>
        <p:spPr>
          <a:xfrm>
            <a:off x="8519033" y="46867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Funzionalità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7"/>
          <p:cNvSpPr txBox="1"/>
          <p:nvPr>
            <p:ph idx="12" type="sldNum"/>
          </p:nvPr>
        </p:nvSpPr>
        <p:spPr>
          <a:xfrm>
            <a:off x="8519033" y="46867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62" name="Google Shape;262;p37"/>
          <p:cNvSpPr txBox="1"/>
          <p:nvPr>
            <p:ph idx="1" type="body"/>
          </p:nvPr>
        </p:nvSpPr>
        <p:spPr>
          <a:xfrm>
            <a:off x="405625" y="1266325"/>
            <a:ext cx="3452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Ricerca alloggio / residenza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Borse di studio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Sport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Testimonianze personali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Mense / punti ristoro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Assistenza sanitaria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Trasloco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Gestione spese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Ricerca coinquilini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Sconti / agevolazioni studenti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Orientamento / informazioni sulla città</a:t>
            </a:r>
            <a:endParaRPr/>
          </a:p>
        </p:txBody>
      </p:sp>
      <p:sp>
        <p:nvSpPr>
          <p:cNvPr id="263" name="Google Shape;263;p37"/>
          <p:cNvSpPr txBox="1"/>
          <p:nvPr>
            <p:ph idx="1" type="body"/>
          </p:nvPr>
        </p:nvSpPr>
        <p:spPr>
          <a:xfrm>
            <a:off x="4338175" y="1266325"/>
            <a:ext cx="3452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Divertimento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Spazi studio / lavoro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Sicurezza in città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Convivenza coinquilini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Ristoranti / locali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Cultura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Gestione pratica casa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Offerte lavoro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Trasporti e mobilità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Contatti diretti altri studenti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/>
          <p:nvPr>
            <p:ph type="title"/>
          </p:nvPr>
        </p:nvSpPr>
        <p:spPr>
          <a:xfrm>
            <a:off x="286350" y="1264975"/>
            <a:ext cx="8571300" cy="21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Figma</a:t>
            </a:r>
            <a:endParaRPr/>
          </a:p>
        </p:txBody>
      </p:sp>
      <p:sp>
        <p:nvSpPr>
          <p:cNvPr id="269" name="Google Shape;26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70" name="Google Shape;27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450" y="934050"/>
            <a:ext cx="548700" cy="4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8"/>
          <p:cNvSpPr txBox="1"/>
          <p:nvPr>
            <p:ph idx="2" type="sldNum"/>
          </p:nvPr>
        </p:nvSpPr>
        <p:spPr>
          <a:xfrm>
            <a:off x="8519033" y="46867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/>
          <p:nvPr>
            <p:ph type="title"/>
          </p:nvPr>
        </p:nvSpPr>
        <p:spPr>
          <a:xfrm>
            <a:off x="311700" y="0"/>
            <a:ext cx="85206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Prototipi</a:t>
            </a:r>
            <a:endParaRPr/>
          </a:p>
        </p:txBody>
      </p:sp>
      <p:sp>
        <p:nvSpPr>
          <p:cNvPr id="277" name="Google Shape;277;p39"/>
          <p:cNvSpPr txBox="1"/>
          <p:nvPr>
            <p:ph idx="12" type="sldNum"/>
          </p:nvPr>
        </p:nvSpPr>
        <p:spPr>
          <a:xfrm>
            <a:off x="8519033" y="46867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/>
          <p:nvPr>
            <p:ph idx="12" type="sldNum"/>
          </p:nvPr>
        </p:nvSpPr>
        <p:spPr>
          <a:xfrm>
            <a:off x="8519033" y="46867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83" name="Google Shape;283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Prototipi</a:t>
            </a:r>
            <a:endParaRPr/>
          </a:p>
        </p:txBody>
      </p:sp>
      <p:sp>
        <p:nvSpPr>
          <p:cNvPr id="284" name="Google Shape;284;p40"/>
          <p:cNvSpPr txBox="1"/>
          <p:nvPr>
            <p:ph idx="1" type="body"/>
          </p:nvPr>
        </p:nvSpPr>
        <p:spPr>
          <a:xfrm>
            <a:off x="311700" y="1266325"/>
            <a:ext cx="8207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funzione “prototipi” consente di visualizzare i mockup realizzati all’interno di un browser.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È utile per simulare l’interazione (seppur parziale) all’interno del sito web / dell’app oppure per effettuare test di usabilità.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Per accedere al menu di questa funzionalità cliccare sulla label “Prototype” in alto nella barra laterale destra.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/>
          <p:nvPr>
            <p:ph idx="12" type="sldNum"/>
          </p:nvPr>
        </p:nvSpPr>
        <p:spPr>
          <a:xfrm>
            <a:off x="8519033" y="46867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90" name="Google Shape;290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Prototipi</a:t>
            </a:r>
            <a:endParaRPr/>
          </a:p>
        </p:txBody>
      </p:sp>
      <p:sp>
        <p:nvSpPr>
          <p:cNvPr id="291" name="Google Shape;291;p41"/>
          <p:cNvSpPr txBox="1"/>
          <p:nvPr>
            <p:ph idx="1" type="body"/>
          </p:nvPr>
        </p:nvSpPr>
        <p:spPr>
          <a:xfrm>
            <a:off x="311700" y="1266325"/>
            <a:ext cx="5058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È possibile simulare la visualizzazione di un prototipo all’interno di un device (utile soprattutto per le versioni mobile).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È possibile scegliere il device, il modello e il colore di sfondo.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Per visualizzare il prototipo è sufficiente cliccare sull’icona “play”, nella barra superiore in alto a destra.</a:t>
            </a:r>
            <a:endParaRPr/>
          </a:p>
        </p:txBody>
      </p:sp>
      <p:pic>
        <p:nvPicPr>
          <p:cNvPr id="292" name="Google Shape;292;p41"/>
          <p:cNvPicPr preferRelativeResize="0"/>
          <p:nvPr/>
        </p:nvPicPr>
        <p:blipFill rotWithShape="1">
          <a:blip r:embed="rId3">
            <a:alphaModFix/>
          </a:blip>
          <a:srcRect b="8941" l="34467" r="34467" t="19240"/>
          <a:stretch/>
        </p:blipFill>
        <p:spPr>
          <a:xfrm>
            <a:off x="5945125" y="390275"/>
            <a:ext cx="3051950" cy="4178749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Focus group</a:t>
            </a:r>
            <a:endParaRPr/>
          </a:p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311700" y="1266325"/>
            <a:ext cx="4615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922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focus group è una </a:t>
            </a:r>
            <a:r>
              <a:rPr b="1" lang="it"/>
              <a:t>discussione di gruppo</a:t>
            </a:r>
            <a:r>
              <a:rPr lang="it"/>
              <a:t>, solo apparentemente informale, focalizzata su uno o più argomenti che si vogliono indagare in profondità.</a:t>
            </a:r>
            <a:endParaRPr/>
          </a:p>
          <a:p>
            <a:pPr indent="0" lvl="0" marL="0" marR="9225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922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gruppo è composto da un</a:t>
            </a:r>
            <a:r>
              <a:rPr b="1" lang="it"/>
              <a:t> numero limitato di soggetti</a:t>
            </a:r>
            <a:r>
              <a:rPr lang="it"/>
              <a:t> (massimo 10) e il dibattito è guidato da un </a:t>
            </a:r>
            <a:r>
              <a:rPr b="1" lang="it"/>
              <a:t>moderatore</a:t>
            </a:r>
            <a:r>
              <a:rPr lang="it"/>
              <a:t>. </a:t>
            </a:r>
            <a:br>
              <a:rPr lang="it"/>
            </a:br>
            <a:endParaRPr/>
          </a:p>
          <a:p>
            <a:pPr indent="0" lvl="0" marL="0" marR="922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Ogni sessione dura circa </a:t>
            </a:r>
            <a:r>
              <a:rPr b="1" lang="it"/>
              <a:t>2 ore</a:t>
            </a:r>
            <a:r>
              <a:rPr lang="it"/>
              <a:t>, a seconda degli argomenti da trattare.</a:t>
            </a:r>
            <a:endParaRPr/>
          </a:p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8519033" y="46867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0" l="50129" r="11640" t="0"/>
          <a:stretch/>
        </p:blipFill>
        <p:spPr>
          <a:xfrm>
            <a:off x="5945125" y="390275"/>
            <a:ext cx="3051949" cy="4178752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idx="12" type="sldNum"/>
          </p:nvPr>
        </p:nvSpPr>
        <p:spPr>
          <a:xfrm>
            <a:off x="8519033" y="46867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98" name="Google Shape;298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Prototipi</a:t>
            </a:r>
            <a:endParaRPr/>
          </a:p>
        </p:txBody>
      </p:sp>
      <p:sp>
        <p:nvSpPr>
          <p:cNvPr id="299" name="Google Shape;299;p42"/>
          <p:cNvSpPr txBox="1"/>
          <p:nvPr>
            <p:ph idx="1" type="body"/>
          </p:nvPr>
        </p:nvSpPr>
        <p:spPr>
          <a:xfrm>
            <a:off x="311700" y="1266325"/>
            <a:ext cx="5058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Per fare in modo che alcuni elementi della pagina non si muovano durante lo scrolling è necessario selezionare l’opzione “fix position when scrolling”</a:t>
            </a:r>
            <a:endParaRPr/>
          </a:p>
        </p:txBody>
      </p:sp>
      <p:pic>
        <p:nvPicPr>
          <p:cNvPr id="300" name="Google Shape;300;p42"/>
          <p:cNvPicPr preferRelativeResize="0"/>
          <p:nvPr/>
        </p:nvPicPr>
        <p:blipFill rotWithShape="1">
          <a:blip r:embed="rId3">
            <a:alphaModFix/>
          </a:blip>
          <a:srcRect b="8941" l="34467" r="34467" t="19240"/>
          <a:stretch/>
        </p:blipFill>
        <p:spPr>
          <a:xfrm>
            <a:off x="5945125" y="390275"/>
            <a:ext cx="3051950" cy="4178749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/>
          <p:nvPr>
            <p:ph idx="12" type="sldNum"/>
          </p:nvPr>
        </p:nvSpPr>
        <p:spPr>
          <a:xfrm>
            <a:off x="8519033" y="46867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06" name="Google Shape;306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Interazioni</a:t>
            </a:r>
            <a:endParaRPr/>
          </a:p>
        </p:txBody>
      </p:sp>
      <p:sp>
        <p:nvSpPr>
          <p:cNvPr id="307" name="Google Shape;307;p43"/>
          <p:cNvSpPr txBox="1"/>
          <p:nvPr>
            <p:ph idx="1" type="body"/>
          </p:nvPr>
        </p:nvSpPr>
        <p:spPr>
          <a:xfrm>
            <a:off x="311700" y="1266325"/>
            <a:ext cx="4563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L’interazione è composta da 3 elementi: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hotspot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connessione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destinazione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L’hotspot è il punto in cui l’interazione ha inizio, la connessione collega l’hotspot alla destinazione.</a:t>
            </a:r>
            <a:endParaRPr/>
          </a:p>
        </p:txBody>
      </p:sp>
      <p:pic>
        <p:nvPicPr>
          <p:cNvPr id="308" name="Google Shape;30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4848" y="1377000"/>
            <a:ext cx="3875200" cy="280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4"/>
          <p:cNvSpPr txBox="1"/>
          <p:nvPr>
            <p:ph idx="12" type="sldNum"/>
          </p:nvPr>
        </p:nvSpPr>
        <p:spPr>
          <a:xfrm>
            <a:off x="8519033" y="46867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14" name="Google Shape;314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Interazioni e animazioni</a:t>
            </a:r>
            <a:endParaRPr/>
          </a:p>
        </p:txBody>
      </p:sp>
      <p:sp>
        <p:nvSpPr>
          <p:cNvPr id="315" name="Google Shape;315;p44"/>
          <p:cNvSpPr txBox="1"/>
          <p:nvPr>
            <p:ph idx="1" type="body"/>
          </p:nvPr>
        </p:nvSpPr>
        <p:spPr>
          <a:xfrm>
            <a:off x="311700" y="1266325"/>
            <a:ext cx="8207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Quando inserisco una connessione tra un hotspot e una destinazione posso personalizzare le modalità di interazione.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È possibile indicare il </a:t>
            </a:r>
            <a:r>
              <a:rPr b="1" lang="it"/>
              <a:t>tipo di azione che determina l’inizio </a:t>
            </a:r>
            <a:r>
              <a:rPr lang="it"/>
              <a:t>dell’interazione (es. tap, click, hover…), l’</a:t>
            </a:r>
            <a:r>
              <a:rPr b="1" lang="it"/>
              <a:t>effetto</a:t>
            </a:r>
            <a:r>
              <a:rPr lang="it"/>
              <a:t> che l’azione determina (passaggio ad un’altra schermata, apertura in overlay, scroll…) e il tipo di </a:t>
            </a:r>
            <a:r>
              <a:rPr b="1" lang="it"/>
              <a:t>animazione</a:t>
            </a:r>
            <a:r>
              <a:rPr lang="it"/>
              <a:t> che si vuole associare all’interazione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5"/>
          <p:cNvSpPr txBox="1"/>
          <p:nvPr>
            <p:ph type="title"/>
          </p:nvPr>
        </p:nvSpPr>
        <p:spPr>
          <a:xfrm>
            <a:off x="311700" y="0"/>
            <a:ext cx="85206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Menu</a:t>
            </a:r>
            <a:endParaRPr/>
          </a:p>
        </p:txBody>
      </p:sp>
      <p:sp>
        <p:nvSpPr>
          <p:cNvPr id="321" name="Google Shape;321;p45"/>
          <p:cNvSpPr txBox="1"/>
          <p:nvPr>
            <p:ph idx="12" type="sldNum"/>
          </p:nvPr>
        </p:nvSpPr>
        <p:spPr>
          <a:xfrm>
            <a:off x="8519033" y="46867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6"/>
          <p:cNvSpPr txBox="1"/>
          <p:nvPr>
            <p:ph idx="12" type="sldNum"/>
          </p:nvPr>
        </p:nvSpPr>
        <p:spPr>
          <a:xfrm>
            <a:off x="8519033" y="46867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27" name="Google Shape;327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Creazione menu orizzontale</a:t>
            </a:r>
            <a:endParaRPr/>
          </a:p>
        </p:txBody>
      </p:sp>
      <p:sp>
        <p:nvSpPr>
          <p:cNvPr id="328" name="Google Shape;328;p46"/>
          <p:cNvSpPr txBox="1"/>
          <p:nvPr>
            <p:ph idx="1" type="body"/>
          </p:nvPr>
        </p:nvSpPr>
        <p:spPr>
          <a:xfrm>
            <a:off x="311700" y="1266325"/>
            <a:ext cx="8207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Ho i seguenti componenti già pronti:</a:t>
            </a:r>
            <a:endParaRPr/>
          </a:p>
          <a:p>
            <a:pPr indent="-30861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logo</a:t>
            </a:r>
            <a:endParaRPr/>
          </a:p>
          <a:p>
            <a:pPr indent="-30861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button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Creazione componente NAV ITEM:</a:t>
            </a:r>
            <a:endParaRPr/>
          </a:p>
          <a:p>
            <a:pPr indent="-30861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creo casella testo con testo: “list item”</a:t>
            </a:r>
            <a:endParaRPr/>
          </a:p>
          <a:p>
            <a:pPr indent="-30861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aggiungo auto layout</a:t>
            </a:r>
            <a:endParaRPr/>
          </a:p>
          <a:p>
            <a:pPr indent="-30861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trasformo in component: nav / list item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Creo componente NAV MENU:</a:t>
            </a:r>
            <a:endParaRPr/>
          </a:p>
          <a:p>
            <a:pPr indent="-30861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Creo istanza di nav item</a:t>
            </a:r>
            <a:endParaRPr/>
          </a:p>
          <a:p>
            <a:pPr indent="-30861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Copio l’istanza per 2 volte (in tutto avrò 3 istanze) </a:t>
            </a:r>
            <a:endParaRPr/>
          </a:p>
          <a:p>
            <a:pPr indent="-30861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Seleziono le 3 istanze, aggiungo auto layout (spazio tra item di 16) e creo component: nav / nav menu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(</a:t>
            </a:r>
            <a:r>
              <a:rPr lang="it"/>
              <a:t>Se voglio aggiungere una voce di menu, clicco su un’istanza e poi faccio CMD + D (o CTRL + D).)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7"/>
          <p:cNvSpPr txBox="1"/>
          <p:nvPr>
            <p:ph idx="12" type="sldNum"/>
          </p:nvPr>
        </p:nvSpPr>
        <p:spPr>
          <a:xfrm>
            <a:off x="8519033" y="46867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34" name="Google Shape;334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Creazione menu orizzontale</a:t>
            </a:r>
            <a:endParaRPr/>
          </a:p>
        </p:txBody>
      </p:sp>
      <p:sp>
        <p:nvSpPr>
          <p:cNvPr id="335" name="Google Shape;335;p47"/>
          <p:cNvSpPr txBox="1"/>
          <p:nvPr>
            <p:ph idx="1" type="body"/>
          </p:nvPr>
        </p:nvSpPr>
        <p:spPr>
          <a:xfrm>
            <a:off x="311700" y="1266325"/>
            <a:ext cx="8207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Creo un’istanza del bottone e la inserisco dentro il component nav menu. (con le frecce posso spostarla).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Seleziono tutto il component e centro gli elementi con le proprietà dell’auto layout.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Creo un’istanza di logo e una di nav item e le metto vicine.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Seleziono entrambe, aggiungo autolayout, poi sfondo bianco. Centro logo con proprietà di autolayout.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Cambio proprietà di resize da “hug contents” in “fixed width”.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Imposto la larghezza a 1440.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Nelle proprietà di auto layout seleziono: “space between”. Posso aggiungere pading in alto, basso e ai lati.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Modifico il nome delle voci di meniu.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Creo componente: nav / nav header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Focus group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1266325"/>
            <a:ext cx="4615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922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Generalmente, per rendere il focus group non troppo impegnativo, alla fase di discussione viene affiancato un momento più “</a:t>
            </a:r>
            <a:r>
              <a:rPr b="1" lang="it"/>
              <a:t>ludico</a:t>
            </a:r>
            <a:r>
              <a:rPr lang="it"/>
              <a:t>” durante il quale vengono svolti esercizi specifici di gruppo (es. card sorting).</a:t>
            </a:r>
            <a:endParaRPr/>
          </a:p>
          <a:p>
            <a:pPr indent="0" lvl="0" marL="0" marR="9225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922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 gruppi possono essere omogenei al loro interno oppure eterogenei.</a:t>
            </a:r>
            <a:endParaRPr/>
          </a:p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8519033" y="46867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b="0" l="32936" r="18311" t="0"/>
          <a:stretch/>
        </p:blipFill>
        <p:spPr>
          <a:xfrm>
            <a:off x="5945125" y="390275"/>
            <a:ext cx="3051950" cy="4178752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Struttura tipica di un focus group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8519033" y="46867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266325"/>
            <a:ext cx="8002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it"/>
              <a:t>Introduzione</a:t>
            </a:r>
            <a:r>
              <a:rPr lang="it"/>
              <a:t>: descrivere brevemente il contesto, le motivazioni e l’obiettivo della ricerca e come si svolgerà. Specificare che la conversazione sarà riservata e che è richiesta la totale onestà nelle risposte. (5 min.)</a:t>
            </a:r>
            <a:endParaRPr/>
          </a:p>
          <a:p>
            <a:pPr indent="-32575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it"/>
              <a:t>Warm-up</a:t>
            </a:r>
            <a:r>
              <a:rPr lang="it"/>
              <a:t>: presentarsi e far presentare tutti i partecipanti, chiedendo qualche informazione attinente all’argomento del focus group (10 min)</a:t>
            </a:r>
            <a:endParaRPr/>
          </a:p>
          <a:p>
            <a:pPr indent="-32575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it"/>
              <a:t>Parte centrale</a:t>
            </a:r>
            <a:r>
              <a:rPr lang="it"/>
              <a:t>: porre le domande principali relative all’argomento che si vuole indagare. (circa 40 - 60 min)</a:t>
            </a:r>
            <a:endParaRPr/>
          </a:p>
          <a:p>
            <a:pPr indent="-32575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it"/>
              <a:t>Esercizio</a:t>
            </a:r>
            <a:r>
              <a:rPr lang="it"/>
              <a:t> (facoltativo): solitamente all’interno del focus group vengono proposti esercizi di card sorting (per organizzare le informazioni / validare l’architettura) (circa 30 min)</a:t>
            </a:r>
            <a:endParaRPr/>
          </a:p>
          <a:p>
            <a:pPr indent="-32575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3636"/>
              <a:buChar char="●"/>
            </a:pPr>
            <a:r>
              <a:rPr b="1" lang="it"/>
              <a:t>Wrap-up</a:t>
            </a:r>
            <a:r>
              <a:rPr lang="it"/>
              <a:t>: conclusione del focus group. Solitamente viene fatto un veloce riassunto degli argomenti trattati in precedenza  ( 10 min)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Consigli per lo svolgimento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8519033" y="46867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266325"/>
            <a:ext cx="8002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Effettuare la ricerca in un luogo neutrale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Coinvolgere i membri più silenziosi e “limitare” i più attivi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Cercare di evitare il fenomeno del </a:t>
            </a:r>
            <a:r>
              <a:rPr i="1" lang="it"/>
              <a:t>pensiero di gruppo:</a:t>
            </a:r>
            <a:r>
              <a:rPr lang="it"/>
              <a:t> a volte i membri in minoranza si adattano alle risposte più quotate. Sottolineare spesso che non ci sono risposte giuste o risposte sbagliate, ma che è importante l’opinione sincera di tutti</a:t>
            </a:r>
            <a:r>
              <a:rPr lang="it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Ricordarsi che il moderatore deve sempre essere neutrale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286350" y="1264975"/>
            <a:ext cx="8571300" cy="21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Rappresentare gli utenti</a:t>
            </a:r>
            <a:endParaRPr/>
          </a:p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450" y="934050"/>
            <a:ext cx="548700" cy="4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>
            <p:ph idx="2" type="sldNum"/>
          </p:nvPr>
        </p:nvSpPr>
        <p:spPr>
          <a:xfrm>
            <a:off x="8519033" y="46867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0"/>
            <a:ext cx="85206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Personas</a:t>
            </a:r>
            <a:endParaRPr/>
          </a:p>
        </p:txBody>
      </p:sp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8519033" y="46867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Personas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1266325"/>
            <a:ext cx="4615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marR="922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Le personas sono veri e propri </a:t>
            </a:r>
            <a:r>
              <a:rPr b="1" lang="it"/>
              <a:t>identikit di clienti ideali,</a:t>
            </a:r>
            <a:r>
              <a:rPr lang="it"/>
              <a:t> una sorta di profilo fittizio dell’utente, che rappresentano i bisogni, i comportamenti,  gli interessi e le aspirazioni degli utenti reali. Sono una rappresentazione dei tratti caratterizzanti di ciascun utente e di quelli che li accomunano.</a:t>
            </a:r>
            <a:endParaRPr/>
          </a:p>
          <a:p>
            <a:pPr indent="0" lvl="0" marL="0" marR="922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922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Le personas si definiscono sulla base delle informazioni che si raccolgono da varie fonti. Più le informazioni che si ottengono sono specifiche, più è possibile delineare le personas nel dettaglio. </a:t>
            </a:r>
            <a:endParaRPr/>
          </a:p>
        </p:txBody>
      </p:sp>
      <p:sp>
        <p:nvSpPr>
          <p:cNvPr id="140" name="Google Shape;140;p21"/>
          <p:cNvSpPr txBox="1"/>
          <p:nvPr>
            <p:ph idx="12" type="sldNum"/>
          </p:nvPr>
        </p:nvSpPr>
        <p:spPr>
          <a:xfrm>
            <a:off x="8519033" y="46867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 rotWithShape="1">
          <a:blip r:embed="rId3">
            <a:alphaModFix/>
          </a:blip>
          <a:srcRect b="0" l="13482" r="13482" t="0"/>
          <a:stretch/>
        </p:blipFill>
        <p:spPr>
          <a:xfrm>
            <a:off x="5945125" y="390275"/>
            <a:ext cx="3051949" cy="4178752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