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70" r:id="rId10"/>
    <p:sldId id="267" r:id="rId11"/>
    <p:sldId id="268" r:id="rId12"/>
    <p:sldId id="273" r:id="rId13"/>
    <p:sldId id="274" r:id="rId14"/>
    <p:sldId id="275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92A86-FBB1-477F-9430-3978F19A9061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FF4D9-41B2-458E-A787-84596E437C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6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0ACCD-21B1-4A14-BC57-2D30C343FC3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6AD47-40B9-4AB6-BF2C-059C1821B53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3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6AD47-40B9-4AB6-BF2C-059C1821B5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3E1070-4F63-4C8C-A2C6-0D5F4888C229}" type="datetime1">
              <a:rPr lang="fr-FR" smtClean="0"/>
              <a:t>10/01/2021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AC8-63BA-493A-899A-4CD43E0255CD}" type="datetime1">
              <a:rPr lang="fr-FR" smtClean="0"/>
              <a:t>10/01/2021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C10DAB0-38D0-4401-BA8A-27ACF9B33301}" type="datetime1">
              <a:rPr lang="fr-FR" smtClean="0"/>
              <a:t>10/01/2021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6646-FA98-4289-924C-219A919BB705}" type="datetime1">
              <a:rPr lang="fr-FR" smtClean="0"/>
              <a:t>10/01/2021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67F7-841B-4B03-BA27-02615AEE7F2C}" type="datetime1">
              <a:rPr lang="fr-FR" smtClean="0"/>
              <a:t>10/01/2021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E58995-D583-46AC-9F0C-A3E24C604953}" type="datetime1">
              <a:rPr lang="fr-FR" smtClean="0"/>
              <a:t>10/01/2021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6B3EE7-AC87-41AB-AFEF-E35BF9CD1BA1}" type="datetime1">
              <a:rPr lang="fr-FR" smtClean="0"/>
              <a:t>10/01/2021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F5F5-FE03-4C9C-AB30-387C56779004}" type="datetime1">
              <a:rPr lang="fr-FR" smtClean="0"/>
              <a:t>10/01/2021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7DA1-5354-4A2E-AFE7-82C93B86A2D1}" type="datetime1">
              <a:rPr lang="fr-FR" smtClean="0"/>
              <a:t>10/01/2021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D24F-7CF5-48A8-8649-7C7FE98F9066}" type="datetime1">
              <a:rPr lang="fr-FR" smtClean="0"/>
              <a:t>10/01/2021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D8C363-4239-48C3-A368-20900A6156CE}" type="datetime1">
              <a:rPr lang="fr-FR" smtClean="0"/>
              <a:t>10/01/2021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A05639-89C1-4D44-B4C8-7536E8F26982}" type="datetime1">
              <a:rPr lang="fr-FR" smtClean="0"/>
              <a:t>10/01/2021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P2 – Analyse de données de systèmes éducatifs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Etudiant : Luc Rogers</a:t>
            </a:r>
          </a:p>
          <a:p>
            <a:r>
              <a:rPr lang="fr-FR" dirty="0" smtClean="0"/>
              <a:t>Mentor : Etienne Sanchez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58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/>
              <a:t>E</a:t>
            </a:r>
            <a:r>
              <a:rPr lang="fr-FR" sz="2400" dirty="0" smtClean="0"/>
              <a:t>volution des indicateurs par pays: accès internet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 </a:t>
            </a: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smtClean="0"/>
              <a:t>Tendance à la hausse, léger retard Italie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2132856"/>
            <a:ext cx="63722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/>
              <a:t>E</a:t>
            </a:r>
            <a:r>
              <a:rPr lang="fr-FR" sz="2400" dirty="0" smtClean="0"/>
              <a:t>volution des indicateurs par pays: PIB par habitant ($)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 </a:t>
            </a: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smtClean="0"/>
              <a:t>Tendance assez stable, Australie en baisse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2132856"/>
            <a:ext cx="63722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705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/>
              <a:t>E</a:t>
            </a:r>
            <a:r>
              <a:rPr lang="fr-FR" sz="2400" dirty="0" smtClean="0"/>
              <a:t>volution des indicateurs par pays: Nombre d’étudiants total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 </a:t>
            </a: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smtClean="0"/>
              <a:t>Evolution lente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2007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1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78924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Projection Wittgenstein: pourcentage population (</a:t>
            </a:r>
            <a:r>
              <a:rPr lang="fr-FR" sz="2400" dirty="0" err="1" smtClean="0"/>
              <a:t>age</a:t>
            </a:r>
            <a:r>
              <a:rPr lang="fr-FR" sz="2400" dirty="0" smtClean="0"/>
              <a:t> 15+) dont le niveau d’études le plus élevé est au bas secondaire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6269"/>
            <a:ext cx="61722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4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78924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Projection Wittgenstein: pourcentage population dont le niveau d’études le plus élevé est post-secondaire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13" y="2543894"/>
            <a:ext cx="59340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1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Jeu de données suffisant pour instruire le projet</a:t>
            </a:r>
          </a:p>
          <a:p>
            <a:r>
              <a:rPr lang="fr-FR" dirty="0" smtClean="0"/>
              <a:t>Pays à cibler en priorité: Etats-Unis, Japon, Allemagne…</a:t>
            </a:r>
          </a:p>
          <a:p>
            <a:r>
              <a:rPr lang="fr-FR" dirty="0" smtClean="0"/>
              <a:t>Possibilité de modéliser l’évolution des indicateurs</a:t>
            </a:r>
          </a:p>
          <a:p>
            <a:r>
              <a:rPr lang="fr-FR" dirty="0" smtClean="0"/>
              <a:t>Algorithme de </a:t>
            </a:r>
            <a:r>
              <a:rPr lang="fr-FR" dirty="0" err="1" smtClean="0"/>
              <a:t>scoring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1. Problématique</a:t>
            </a:r>
          </a:p>
          <a:p>
            <a:r>
              <a:rPr lang="fr-FR" dirty="0"/>
              <a:t>2</a:t>
            </a:r>
            <a:r>
              <a:rPr lang="fr-FR" dirty="0" smtClean="0"/>
              <a:t>. Analyse pré-exploratoire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70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153400" cy="4495800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Entreprise de l’</a:t>
            </a:r>
            <a:r>
              <a:rPr lang="fr-FR" dirty="0" err="1" smtClean="0"/>
              <a:t>EdTech</a:t>
            </a:r>
            <a:r>
              <a:rPr lang="fr-FR" dirty="0" smtClean="0"/>
              <a:t> souhaitant se développer à l’international</a:t>
            </a:r>
          </a:p>
          <a:p>
            <a:pPr lvl="1"/>
            <a:r>
              <a:rPr lang="fr-FR" dirty="0"/>
              <a:t>Formations en lignes</a:t>
            </a:r>
          </a:p>
          <a:p>
            <a:pPr lvl="1"/>
            <a:r>
              <a:rPr lang="fr-FR" dirty="0"/>
              <a:t>Public visé: collège et </a:t>
            </a:r>
            <a:r>
              <a:rPr lang="fr-FR" dirty="0" smtClean="0"/>
              <a:t>lycée</a:t>
            </a:r>
          </a:p>
          <a:p>
            <a:pPr lvl="1"/>
            <a:endParaRPr lang="fr-FR" dirty="0"/>
          </a:p>
          <a:p>
            <a:r>
              <a:rPr lang="fr-FR" dirty="0" smtClean="0"/>
              <a:t> Objectifs :</a:t>
            </a:r>
          </a:p>
          <a:p>
            <a:pPr lvl="1"/>
            <a:r>
              <a:rPr lang="fr-FR" dirty="0"/>
              <a:t>Quels sont les pays avec un fort potentiel de </a:t>
            </a:r>
            <a:r>
              <a:rPr lang="fr-FR" dirty="0" smtClean="0"/>
              <a:t>clients ?</a:t>
            </a:r>
            <a:endParaRPr lang="fr-FR" dirty="0"/>
          </a:p>
          <a:p>
            <a:pPr lvl="1"/>
            <a:r>
              <a:rPr lang="fr-FR" dirty="0" smtClean="0"/>
              <a:t>Quelle sera </a:t>
            </a:r>
            <a:r>
              <a:rPr lang="fr-FR" dirty="0"/>
              <a:t>l’évolution de ce potentiel de clients ?</a:t>
            </a:r>
          </a:p>
          <a:p>
            <a:pPr lvl="1"/>
            <a:r>
              <a:rPr lang="fr-FR" dirty="0"/>
              <a:t>Dans quels pays l'entreprise doit-elle opérer en priorité ?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94" y="1613545"/>
            <a:ext cx="39624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0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Données provenant de la banque Mondiale: </a:t>
            </a:r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datacatalog.worldbank.org/dataset/education-statistics</a:t>
            </a:r>
            <a:endParaRPr lang="en-GB" u="sng" dirty="0" smtClean="0"/>
          </a:p>
          <a:p>
            <a:r>
              <a:rPr lang="en-GB" dirty="0" err="1"/>
              <a:t>organisme</a:t>
            </a:r>
            <a:r>
              <a:rPr lang="en-GB" dirty="0"/>
              <a:t> “</a:t>
            </a:r>
            <a:r>
              <a:rPr lang="en-GB" dirty="0" err="1"/>
              <a:t>EdStats</a:t>
            </a:r>
            <a:r>
              <a:rPr lang="en-GB" dirty="0"/>
              <a:t> All Indicator Query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4000 </a:t>
            </a:r>
            <a:r>
              <a:rPr lang="en-GB" dirty="0" err="1" smtClean="0"/>
              <a:t>indicateurs</a:t>
            </a:r>
            <a:r>
              <a:rPr lang="en-GB" dirty="0" smtClean="0"/>
              <a:t> </a:t>
            </a:r>
            <a:r>
              <a:rPr lang="en-GB" dirty="0" err="1" smtClean="0"/>
              <a:t>internationaux</a:t>
            </a:r>
            <a:r>
              <a:rPr lang="en-GB" dirty="0" smtClean="0"/>
              <a:t> </a:t>
            </a:r>
            <a:r>
              <a:rPr lang="en-GB" dirty="0" err="1" smtClean="0"/>
              <a:t>relatifs</a:t>
            </a:r>
            <a:r>
              <a:rPr lang="en-GB" dirty="0" smtClean="0"/>
              <a:t> à </a:t>
            </a:r>
            <a:r>
              <a:rPr lang="en-GB" dirty="0" err="1" smtClean="0"/>
              <a:t>l’éducation</a:t>
            </a:r>
            <a:endParaRPr lang="en-GB" dirty="0" smtClean="0"/>
          </a:p>
          <a:p>
            <a:pPr lvl="1"/>
            <a:r>
              <a:rPr lang="fr-FR" dirty="0" smtClean="0"/>
              <a:t>4 jeux de données, dont:</a:t>
            </a:r>
          </a:p>
          <a:p>
            <a:pPr lvl="2"/>
            <a:r>
              <a:rPr lang="fr-FR" dirty="0" smtClean="0"/>
              <a:t>1 </a:t>
            </a:r>
            <a:r>
              <a:rPr lang="fr-FR" dirty="0" err="1" smtClean="0"/>
              <a:t>dataset</a:t>
            </a:r>
            <a:r>
              <a:rPr lang="fr-FR" dirty="0" smtClean="0"/>
              <a:t> en données chiffrées</a:t>
            </a:r>
          </a:p>
          <a:p>
            <a:pPr lvl="2"/>
            <a:r>
              <a:rPr lang="fr-FR" dirty="0" smtClean="0"/>
              <a:t>3 </a:t>
            </a:r>
            <a:r>
              <a:rPr lang="fr-FR" dirty="0" err="1" smtClean="0"/>
              <a:t>datasets</a:t>
            </a:r>
            <a:r>
              <a:rPr lang="fr-FR" dirty="0" smtClean="0"/>
              <a:t> en métadonnées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36" y="4293096"/>
            <a:ext cx="270277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8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Sélection des variables les plus pertinentes</a:t>
            </a:r>
          </a:p>
          <a:p>
            <a:pPr marL="0" indent="0">
              <a:buNone/>
            </a:pPr>
            <a:r>
              <a:rPr lang="en-GB" sz="2400" dirty="0" err="1" smtClean="0"/>
              <a:t>Définition</a:t>
            </a:r>
            <a:r>
              <a:rPr lang="en-GB" sz="2400" dirty="0" smtClean="0"/>
              <a:t> des </a:t>
            </a:r>
            <a:r>
              <a:rPr lang="en-GB" sz="2400" dirty="0" err="1" smtClean="0"/>
              <a:t>indicateurs</a:t>
            </a:r>
            <a:r>
              <a:rPr lang="en-GB" sz="2400" dirty="0" smtClean="0"/>
              <a:t> </a:t>
            </a:r>
            <a:r>
              <a:rPr lang="en-GB" sz="2400" dirty="0" err="1" smtClean="0"/>
              <a:t>dans</a:t>
            </a:r>
            <a:r>
              <a:rPr lang="en-GB" sz="2400" dirty="0" smtClean="0"/>
              <a:t> EdStatsSeries.csv:</a:t>
            </a:r>
          </a:p>
          <a:p>
            <a:pPr lvl="1"/>
            <a:r>
              <a:rPr lang="en-GB" sz="1800" dirty="0" smtClean="0"/>
              <a:t>population </a:t>
            </a:r>
            <a:r>
              <a:rPr lang="en-GB" sz="1800" dirty="0" err="1"/>
              <a:t>inscrite</a:t>
            </a:r>
            <a:r>
              <a:rPr lang="en-GB" sz="1800" dirty="0"/>
              <a:t> au </a:t>
            </a:r>
            <a:r>
              <a:rPr lang="en-GB" sz="1800" dirty="0" err="1"/>
              <a:t>secondaire</a:t>
            </a:r>
            <a:r>
              <a:rPr lang="en-GB" sz="1800" dirty="0"/>
              <a:t>: </a:t>
            </a:r>
            <a:endParaRPr lang="en-GB" sz="1800" dirty="0" smtClean="0"/>
          </a:p>
          <a:p>
            <a:pPr marL="365760" lvl="1" indent="0">
              <a:buNone/>
            </a:pPr>
            <a:r>
              <a:rPr lang="en-GB" sz="1800" b="1" dirty="0" smtClean="0"/>
              <a:t>"</a:t>
            </a:r>
            <a:r>
              <a:rPr lang="en-GB" sz="1800" b="1" dirty="0"/>
              <a:t>Enrolment in secondary education, both sexes (number)"</a:t>
            </a:r>
            <a:endParaRPr lang="en-GB" sz="1800" dirty="0"/>
          </a:p>
          <a:p>
            <a:pPr lvl="1"/>
            <a:r>
              <a:rPr lang="en-GB" sz="1800" dirty="0"/>
              <a:t>population </a:t>
            </a:r>
            <a:r>
              <a:rPr lang="en-GB" sz="1800" dirty="0" err="1"/>
              <a:t>inscrite</a:t>
            </a:r>
            <a:r>
              <a:rPr lang="en-GB" sz="1800" dirty="0"/>
              <a:t> au </a:t>
            </a:r>
            <a:r>
              <a:rPr lang="en-GB" sz="1800" dirty="0" err="1"/>
              <a:t>tertiaire</a:t>
            </a:r>
            <a:r>
              <a:rPr lang="en-GB" sz="1800" dirty="0"/>
              <a:t>: </a:t>
            </a:r>
            <a:endParaRPr lang="en-GB" sz="1800" dirty="0" smtClean="0"/>
          </a:p>
          <a:p>
            <a:pPr marL="365760" lvl="1" indent="0">
              <a:buNone/>
            </a:pPr>
            <a:r>
              <a:rPr lang="en-GB" sz="1800" b="1" dirty="0" smtClean="0"/>
              <a:t>"</a:t>
            </a:r>
            <a:r>
              <a:rPr lang="en-GB" sz="1800" b="1" dirty="0"/>
              <a:t>Enrolment in tertiary education, all programmes, both sexes (number)"</a:t>
            </a:r>
            <a:endParaRPr lang="en-GB" sz="1800" dirty="0"/>
          </a:p>
          <a:p>
            <a:pPr lvl="1"/>
            <a:r>
              <a:rPr lang="en-GB" sz="1800" dirty="0" err="1"/>
              <a:t>accès</a:t>
            </a:r>
            <a:r>
              <a:rPr lang="en-GB" sz="1800" dirty="0"/>
              <a:t> internet: </a:t>
            </a:r>
            <a:endParaRPr lang="en-GB" sz="1800" dirty="0" smtClean="0"/>
          </a:p>
          <a:p>
            <a:pPr marL="365760" lvl="1" indent="0">
              <a:buNone/>
            </a:pPr>
            <a:r>
              <a:rPr lang="en-GB" sz="1800" b="1" dirty="0" smtClean="0"/>
              <a:t>"</a:t>
            </a:r>
            <a:r>
              <a:rPr lang="en-GB" sz="1800" b="1" dirty="0"/>
              <a:t>Internet users (per 100 people)"</a:t>
            </a:r>
            <a:endParaRPr lang="en-GB" sz="1800" dirty="0"/>
          </a:p>
          <a:p>
            <a:pPr lvl="1"/>
            <a:r>
              <a:rPr lang="en-GB" sz="1800" dirty="0" err="1"/>
              <a:t>accès</a:t>
            </a:r>
            <a:r>
              <a:rPr lang="en-GB" sz="1800" dirty="0"/>
              <a:t> à un PC: </a:t>
            </a:r>
            <a:endParaRPr lang="en-GB" sz="1800" dirty="0" smtClean="0"/>
          </a:p>
          <a:p>
            <a:pPr marL="365760" lvl="1" indent="0">
              <a:buNone/>
            </a:pPr>
            <a:r>
              <a:rPr lang="en-GB" sz="1800" b="1" dirty="0" smtClean="0"/>
              <a:t>"</a:t>
            </a:r>
            <a:r>
              <a:rPr lang="en-GB" sz="1800" b="1" dirty="0"/>
              <a:t>Personal computers (per 100 people)"</a:t>
            </a:r>
            <a:endParaRPr lang="en-GB" sz="1800" dirty="0"/>
          </a:p>
          <a:p>
            <a:pPr lvl="1"/>
            <a:r>
              <a:rPr lang="en-GB" sz="1800" dirty="0"/>
              <a:t>PIB par habitant: </a:t>
            </a:r>
            <a:endParaRPr lang="en-GB" sz="1800" dirty="0" smtClean="0"/>
          </a:p>
          <a:p>
            <a:pPr marL="365760" lvl="1" indent="0">
              <a:buNone/>
            </a:pPr>
            <a:r>
              <a:rPr lang="en-GB" sz="1800" b="1" dirty="0" smtClean="0"/>
              <a:t>"</a:t>
            </a:r>
            <a:r>
              <a:rPr lang="en-GB" sz="1800" b="1" dirty="0"/>
              <a:t>GDP per capita (current US</a:t>
            </a:r>
            <a:r>
              <a:rPr lang="en-GB" sz="1800" b="1" dirty="0" smtClean="0"/>
              <a:t>$)"</a:t>
            </a:r>
            <a:endParaRPr lang="en-GB" sz="1800" dirty="0"/>
          </a:p>
          <a:p>
            <a:endParaRPr lang="fr-FR" sz="2400" dirty="0" smtClean="0"/>
          </a:p>
          <a:p>
            <a:endParaRPr lang="en-GB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62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Suppression des valeurs manquantes (pays à faible potentiel)</a:t>
            </a:r>
          </a:p>
          <a:p>
            <a:r>
              <a:rPr lang="fr-FR" sz="2400" dirty="0" smtClean="0"/>
              <a:t>Tri sur la population totale d’étudiants</a:t>
            </a:r>
            <a:endParaRPr lang="en-GB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229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9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Evaluation des indicateurs par région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 </a:t>
            </a:r>
            <a:r>
              <a:rPr lang="fr-FR" sz="2400" i="1" dirty="0" smtClean="0">
                <a:sym typeface="Wingdings" pitchFamily="2" charset="2"/>
              </a:rPr>
              <a:t> </a:t>
            </a:r>
            <a:r>
              <a:rPr lang="fr-FR" sz="2400" i="1" dirty="0" smtClean="0"/>
              <a:t>Trop hétérogène au sein d’une même région pour obtenir des insights pertinents…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6" y="2407518"/>
            <a:ext cx="85629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Evaluation des indicateurs par pays</a:t>
            </a:r>
          </a:p>
          <a:p>
            <a:pPr lvl="1"/>
            <a:r>
              <a:rPr lang="fr-FR" sz="2100" dirty="0" err="1"/>
              <a:t>seuil_internet</a:t>
            </a:r>
            <a:r>
              <a:rPr lang="fr-FR" sz="2100" dirty="0"/>
              <a:t> = 50  </a:t>
            </a:r>
            <a:r>
              <a:rPr lang="fr-FR" sz="2100" dirty="0" smtClean="0"/>
              <a:t>    #</a:t>
            </a:r>
            <a:r>
              <a:rPr lang="fr-FR" sz="2100" dirty="0"/>
              <a:t>seuil limite accès </a:t>
            </a:r>
            <a:r>
              <a:rPr lang="fr-FR" sz="2100" dirty="0" smtClean="0"/>
              <a:t>internet (%)</a:t>
            </a:r>
            <a:endParaRPr lang="fr-FR" sz="2100" dirty="0"/>
          </a:p>
          <a:p>
            <a:pPr lvl="1"/>
            <a:r>
              <a:rPr lang="fr-FR" sz="2100" dirty="0" err="1"/>
              <a:t>seuil_GDP</a:t>
            </a:r>
            <a:r>
              <a:rPr lang="fr-FR" sz="2100" dirty="0"/>
              <a:t> = 15000    #seuil limite PIB par </a:t>
            </a:r>
            <a:r>
              <a:rPr lang="fr-FR" sz="2100" dirty="0" smtClean="0"/>
              <a:t>habitant ($)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 </a:t>
            </a:r>
            <a:r>
              <a:rPr lang="fr-FR" sz="2400" b="1" i="1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fr-FR" sz="2400" b="1" i="1" dirty="0" smtClean="0">
                <a:solidFill>
                  <a:srgbClr val="00B050"/>
                </a:solidFill>
              </a:rPr>
              <a:t>Les pays listés ci-dessus répondent le mieux aux critères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" y="2852936"/>
            <a:ext cx="88963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7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pré-exploratoire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Répartition entre le secondaire et le tertiaire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858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467</TotalTime>
  <Words>359</Words>
  <Application>Microsoft Office PowerPoint</Application>
  <PresentationFormat>Affichage à l'écran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Médian</vt:lpstr>
      <vt:lpstr>P2 – Analyse de données de systèmes éducatifs</vt:lpstr>
      <vt:lpstr>Sommaire</vt:lpstr>
      <vt:lpstr>Problématique</vt:lpstr>
      <vt:lpstr>Problématique</vt:lpstr>
      <vt:lpstr>Analyse pré-exploratoire</vt:lpstr>
      <vt:lpstr>Analyse pré-exploratoire</vt:lpstr>
      <vt:lpstr>Analyse pré-exploratoire</vt:lpstr>
      <vt:lpstr>Analyse pré-exploratoire</vt:lpstr>
      <vt:lpstr>Analyse pré-exploratoire</vt:lpstr>
      <vt:lpstr>Analyse pré-exploratoire</vt:lpstr>
      <vt:lpstr>Analyse pré-exploratoire</vt:lpstr>
      <vt:lpstr>Analyse pré-exploratoire</vt:lpstr>
      <vt:lpstr>Analyse pré-exploratoire</vt:lpstr>
      <vt:lpstr>Analyse pré-exploratoire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– Analyse de données de systèmes éducatifs</dc:title>
  <dc:creator>Windows</dc:creator>
  <cp:lastModifiedBy>Windows</cp:lastModifiedBy>
  <cp:revision>18</cp:revision>
  <dcterms:created xsi:type="dcterms:W3CDTF">2021-01-08T09:50:43Z</dcterms:created>
  <dcterms:modified xsi:type="dcterms:W3CDTF">2021-01-10T10:16:18Z</dcterms:modified>
</cp:coreProperties>
</file>