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18" r:id="rId4"/>
    <p:sldId id="258" r:id="rId5"/>
    <p:sldId id="319" r:id="rId6"/>
    <p:sldId id="265" r:id="rId7"/>
    <p:sldId id="304" r:id="rId8"/>
    <p:sldId id="316" r:id="rId9"/>
    <p:sldId id="317" r:id="rId10"/>
    <p:sldId id="321" r:id="rId11"/>
    <p:sldId id="305" r:id="rId12"/>
    <p:sldId id="306" r:id="rId13"/>
    <p:sldId id="308" r:id="rId14"/>
    <p:sldId id="309" r:id="rId15"/>
    <p:sldId id="322" r:id="rId16"/>
    <p:sldId id="287" r:id="rId17"/>
    <p:sldId id="288" r:id="rId18"/>
    <p:sldId id="294" r:id="rId19"/>
    <p:sldId id="323" r:id="rId20"/>
    <p:sldId id="320" r:id="rId21"/>
    <p:sldId id="326" r:id="rId22"/>
    <p:sldId id="299" r:id="rId23"/>
    <p:sldId id="325" r:id="rId24"/>
    <p:sldId id="314" r:id="rId25"/>
    <p:sldId id="276" r:id="rId26"/>
    <p:sldId id="295" r:id="rId27"/>
    <p:sldId id="291" r:id="rId28"/>
    <p:sldId id="327" r:id="rId29"/>
    <p:sldId id="324" r:id="rId30"/>
    <p:sldId id="310" r:id="rId31"/>
    <p:sldId id="311" r:id="rId32"/>
    <p:sldId id="312" r:id="rId33"/>
    <p:sldId id="271" r:id="rId34"/>
    <p:sldId id="280" r:id="rId35"/>
    <p:sldId id="328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92A86-FBB1-477F-9430-3978F19A9061}" type="datetimeFigureOut">
              <a:rPr lang="en-GB" smtClean="0"/>
              <a:t>20/06/2021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FF4D9-41B2-458E-A787-84596E437C2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46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0ACCD-21B1-4A14-BC57-2D30C343FC39}" type="datetimeFigureOut">
              <a:rPr lang="en-GB" smtClean="0"/>
              <a:t>20/06/2021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AD47-40B9-4AB6-BF2C-059C1821B53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63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6AD47-40B9-4AB6-BF2C-059C1821B53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8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3E1070-4F63-4C8C-A2C6-0D5F4888C229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AC8-63BA-493A-899A-4CD43E0255CD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C10DAB0-38D0-4401-BA8A-27ACF9B33301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6646-FA98-4289-924C-219A919BB705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67F7-841B-4B03-BA27-02615AEE7F2C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E58995-D583-46AC-9F0C-A3E24C604953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6B3EE7-AC87-41AB-AFEF-E35BF9CD1BA1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F5F5-FE03-4C9C-AB30-387C56779004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7DA1-5354-4A2E-AFE7-82C93B86A2D1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D24F-7CF5-48A8-8649-7C7FE98F9066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D8C363-4239-48C3-A368-20900A6156CE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A05639-89C1-4D44-B4C8-7536E8F26982}" type="datetime1">
              <a:rPr lang="fr-FR" smtClean="0"/>
              <a:t>20/06/2021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P4 – Anticipez les besoins en consommation électrique de bâtiments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Etudiant : Luc Rogers</a:t>
            </a:r>
          </a:p>
          <a:p>
            <a:r>
              <a:rPr lang="fr-FR" dirty="0" smtClean="0"/>
              <a:t>Mentor : Etienne Sanchez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07/05/2021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8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03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365760" lvl="1" indent="0">
              <a:buNone/>
            </a:pPr>
            <a:r>
              <a:rPr lang="fr-FR" sz="2000" dirty="0" smtClean="0">
                <a:sym typeface="Wingdings" pitchFamily="2" charset="2"/>
              </a:rPr>
              <a:t> Des distributions différentes selon le type de bâtiment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4" y="1973254"/>
            <a:ext cx="7235752" cy="3612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000" dirty="0" smtClean="0">
                <a:sym typeface="Wingdings" pitchFamily="2" charset="2"/>
              </a:rPr>
              <a:t> </a:t>
            </a:r>
            <a:r>
              <a:rPr lang="fr-FR" sz="2000" dirty="0">
                <a:sym typeface="Wingdings" pitchFamily="2" charset="2"/>
              </a:rPr>
              <a:t>Des distributions différentes selon le type </a:t>
            </a:r>
            <a:r>
              <a:rPr lang="fr-FR" sz="2000" dirty="0" smtClean="0">
                <a:sym typeface="Wingdings" pitchFamily="2" charset="2"/>
              </a:rPr>
              <a:t>de bâtiment</a:t>
            </a:r>
            <a:endParaRPr lang="fr-FR" sz="2000" dirty="0">
              <a:sym typeface="Wingdings" pitchFamily="2" charset="2"/>
            </a:endParaRPr>
          </a:p>
          <a:p>
            <a:endParaRPr lang="fr-FR" sz="2000" dirty="0" smtClean="0"/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308554" cy="3594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000" dirty="0" smtClean="0">
                <a:sym typeface="Wingdings" pitchFamily="2" charset="2"/>
              </a:rPr>
              <a:t> On supprime les variables explicatives corrélées</a:t>
            </a:r>
            <a:endParaRPr lang="fr-FR" sz="2000" dirty="0">
              <a:sym typeface="Wingdings" pitchFamily="2" charset="2"/>
            </a:endParaRPr>
          </a:p>
          <a:p>
            <a:endParaRPr lang="fr-FR" sz="2000" dirty="0" smtClean="0"/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45629"/>
            <a:ext cx="6553200" cy="501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000" dirty="0" smtClean="0">
                <a:sym typeface="Wingdings" pitchFamily="2" charset="2"/>
              </a:rPr>
              <a:t> Certaines features présentent une forte asymétrie positive</a:t>
            </a:r>
            <a:endParaRPr lang="fr-FR" sz="2000" dirty="0">
              <a:sym typeface="Wingdings" pitchFamily="2" charset="2"/>
            </a:endParaRPr>
          </a:p>
          <a:p>
            <a:endParaRPr lang="fr-FR" sz="2000" dirty="0" smtClean="0"/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89752"/>
            <a:ext cx="7416824" cy="4533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9557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Feature engineering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Traitement valeurs manquantes</a:t>
            </a:r>
          </a:p>
          <a:p>
            <a:pPr lvl="1"/>
            <a:r>
              <a:rPr lang="fr-FR" sz="1700" dirty="0" smtClean="0">
                <a:sym typeface="Wingdings" pitchFamily="2" charset="2"/>
              </a:rPr>
              <a:t>Variable numérique  moyenne</a:t>
            </a:r>
          </a:p>
          <a:p>
            <a:pPr lvl="1"/>
            <a:r>
              <a:rPr lang="fr-FR" sz="1700" dirty="0" smtClean="0">
                <a:sym typeface="Wingdings" pitchFamily="2" charset="2"/>
              </a:rPr>
              <a:t>Variable catégorielle  mode</a:t>
            </a:r>
          </a:p>
          <a:p>
            <a:r>
              <a:rPr lang="fr-FR" sz="2000" dirty="0" smtClean="0">
                <a:sym typeface="Wingdings" pitchFamily="2" charset="2"/>
              </a:rPr>
              <a:t>Transformation log(1+x) des features à forte asymétrie positive:</a:t>
            </a:r>
          </a:p>
          <a:p>
            <a:endParaRPr lang="fr-FR" sz="2000" b="1" i="1" dirty="0">
              <a:sym typeface="Wingdings" pitchFamily="2" charset="2"/>
            </a:endParaRPr>
          </a:p>
          <a:p>
            <a:endParaRPr lang="fr-FR" sz="2000" b="1" i="1" dirty="0" smtClean="0">
              <a:sym typeface="Wingdings" pitchFamily="2" charset="2"/>
            </a:endParaRPr>
          </a:p>
          <a:p>
            <a:endParaRPr lang="fr-FR" sz="2000" b="1" i="1" dirty="0">
              <a:sym typeface="Wingdings" pitchFamily="2" charset="2"/>
            </a:endParaRPr>
          </a:p>
          <a:p>
            <a:endParaRPr lang="fr-FR" sz="2000" b="1" i="1" dirty="0" smtClean="0">
              <a:sym typeface="Wingdings" pitchFamily="2" charset="2"/>
            </a:endParaRPr>
          </a:p>
          <a:p>
            <a:endParaRPr lang="fr-FR" sz="2000" b="1" i="1" dirty="0">
              <a:sym typeface="Wingdings" pitchFamily="2" charset="2"/>
            </a:endParaRPr>
          </a:p>
          <a:p>
            <a:endParaRPr lang="fr-FR" sz="2000" b="1" i="1" dirty="0" smtClean="0">
              <a:sym typeface="Wingdings" pitchFamily="2" charset="2"/>
            </a:endParaRPr>
          </a:p>
          <a:p>
            <a:endParaRPr lang="fr-FR" sz="2000" b="1" i="1" dirty="0">
              <a:sym typeface="Wingdings" pitchFamily="2" charset="2"/>
            </a:endParaRPr>
          </a:p>
          <a:p>
            <a:endParaRPr lang="fr-FR" sz="2000" b="1" i="1" dirty="0" smtClean="0">
              <a:sym typeface="Wingdings" pitchFamily="2" charset="2"/>
            </a:endParaRPr>
          </a:p>
          <a:p>
            <a:r>
              <a:rPr lang="fr-FR" sz="2000" dirty="0" smtClean="0">
                <a:sym typeface="Wingdings" pitchFamily="2" charset="2"/>
              </a:rPr>
              <a:t>Encodage des variables catégorielles</a:t>
            </a:r>
          </a:p>
          <a:p>
            <a:r>
              <a:rPr lang="fr-FR" sz="2000" dirty="0" smtClean="0">
                <a:sym typeface="Wingdings" pitchFamily="2" charset="2"/>
              </a:rPr>
              <a:t>Utilisation d’un scaler seulement pour les algorithmes le nécessitant</a:t>
            </a:r>
            <a:endParaRPr lang="fr-FR" sz="2000" dirty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7" y="3068960"/>
            <a:ext cx="3900527" cy="26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1" y="3086934"/>
            <a:ext cx="4106889" cy="2641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662992" y="3986316"/>
            <a:ext cx="1269048" cy="59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9592" y="2245514"/>
            <a:ext cx="594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 smtClean="0"/>
              <a:t>Récapitulatif des transformations appliquées à chaque modèle:</a:t>
            </a:r>
            <a:endParaRPr lang="en-GB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745131"/>
            <a:ext cx="7272808" cy="2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Feature engineering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Différents jeux de données selon la cible à étudier</a:t>
            </a:r>
          </a:p>
          <a:p>
            <a:endParaRPr lang="fr-FR" sz="2800" dirty="0" smtClean="0"/>
          </a:p>
          <a:p>
            <a:pPr lvl="1"/>
            <a:r>
              <a:rPr lang="fr-FR" sz="2000" dirty="0" smtClean="0">
                <a:sym typeface="Wingdings" pitchFamily="2" charset="2"/>
              </a:rPr>
              <a:t>Consommation énergétique:</a:t>
            </a:r>
          </a:p>
          <a:p>
            <a:pPr lvl="2"/>
            <a:r>
              <a:rPr lang="fr-FR" sz="1800" dirty="0" smtClean="0">
                <a:sym typeface="Wingdings" pitchFamily="2" charset="2"/>
              </a:rPr>
              <a:t>X0: jeu de données </a:t>
            </a:r>
            <a:r>
              <a:rPr lang="fr-FR" sz="1800" u="sng" dirty="0" smtClean="0">
                <a:sym typeface="Wingdings" pitchFamily="2" charset="2"/>
              </a:rPr>
              <a:t>sans</a:t>
            </a:r>
            <a:r>
              <a:rPr lang="fr-FR" sz="1800" dirty="0" smtClean="0">
                <a:sym typeface="Wingdings" pitchFamily="2" charset="2"/>
              </a:rPr>
              <a:t> ENERGY Star Score </a:t>
            </a:r>
          </a:p>
          <a:p>
            <a:pPr lvl="2"/>
            <a:endParaRPr lang="fr-FR" sz="1800" dirty="0">
              <a:sym typeface="Wingdings" pitchFamily="2" charset="2"/>
            </a:endParaRPr>
          </a:p>
          <a:p>
            <a:pPr lvl="2"/>
            <a:endParaRPr lang="fr-FR" sz="1800" dirty="0" smtClean="0">
              <a:sym typeface="Wingdings" pitchFamily="2" charset="2"/>
            </a:endParaRPr>
          </a:p>
          <a:p>
            <a:pPr lvl="1"/>
            <a:r>
              <a:rPr lang="fr-FR" sz="2000" dirty="0" smtClean="0">
                <a:sym typeface="Wingdings" pitchFamily="2" charset="2"/>
              </a:rPr>
              <a:t>Emissions de CO2:</a:t>
            </a:r>
          </a:p>
          <a:p>
            <a:pPr lvl="2"/>
            <a:r>
              <a:rPr lang="fr-FR" sz="1800" dirty="0" smtClean="0">
                <a:sym typeface="Wingdings" pitchFamily="2" charset="2"/>
              </a:rPr>
              <a:t>X1</a:t>
            </a:r>
            <a:r>
              <a:rPr lang="fr-FR" sz="1800" dirty="0">
                <a:sym typeface="Wingdings" pitchFamily="2" charset="2"/>
              </a:rPr>
              <a:t>: jeu de données </a:t>
            </a:r>
            <a:r>
              <a:rPr lang="fr-FR" sz="1800" u="sng" dirty="0">
                <a:sym typeface="Wingdings" pitchFamily="2" charset="2"/>
              </a:rPr>
              <a:t>sans</a:t>
            </a:r>
            <a:r>
              <a:rPr lang="fr-FR" sz="1800" dirty="0">
                <a:sym typeface="Wingdings" pitchFamily="2" charset="2"/>
              </a:rPr>
              <a:t> ENERGY Star Score </a:t>
            </a:r>
            <a:endParaRPr lang="fr-FR" sz="1800" dirty="0" smtClean="0">
              <a:sym typeface="Wingdings" pitchFamily="2" charset="2"/>
            </a:endParaRPr>
          </a:p>
          <a:p>
            <a:pPr lvl="2"/>
            <a:r>
              <a:rPr lang="fr-FR" sz="1800" dirty="0" smtClean="0">
                <a:sym typeface="Wingdings" pitchFamily="2" charset="2"/>
              </a:rPr>
              <a:t>X2</a:t>
            </a:r>
            <a:r>
              <a:rPr lang="fr-FR" sz="1800" dirty="0">
                <a:sym typeface="Wingdings" pitchFamily="2" charset="2"/>
              </a:rPr>
              <a:t>: jeu de données </a:t>
            </a:r>
            <a:r>
              <a:rPr lang="fr-FR" sz="1800" u="sng" dirty="0" smtClean="0">
                <a:sym typeface="Wingdings" pitchFamily="2" charset="2"/>
              </a:rPr>
              <a:t>avec</a:t>
            </a:r>
            <a:r>
              <a:rPr lang="fr-FR" sz="1800" dirty="0" smtClean="0">
                <a:sym typeface="Wingdings" pitchFamily="2" charset="2"/>
              </a:rPr>
              <a:t> ENERGY </a:t>
            </a:r>
            <a:r>
              <a:rPr lang="fr-FR" sz="1800" dirty="0">
                <a:sym typeface="Wingdings" pitchFamily="2" charset="2"/>
              </a:rPr>
              <a:t>Star Score </a:t>
            </a:r>
            <a:endParaRPr lang="fr-FR" sz="1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05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fr-FR" dirty="0" err="1" smtClean="0"/>
              <a:t>kNN</a:t>
            </a: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Lasso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Neural Network</a:t>
            </a:r>
            <a:endParaRPr lang="en-GB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5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1. Problématique</a:t>
            </a:r>
          </a:p>
          <a:p>
            <a:r>
              <a:rPr lang="fr-FR" dirty="0" smtClean="0"/>
              <a:t>2. Nettoyage</a:t>
            </a:r>
          </a:p>
          <a:p>
            <a:r>
              <a:rPr lang="fr-FR" dirty="0" smtClean="0"/>
              <a:t>3. Exploration</a:t>
            </a:r>
          </a:p>
          <a:p>
            <a:r>
              <a:rPr lang="fr-FR" dirty="0"/>
              <a:t>4</a:t>
            </a:r>
            <a:r>
              <a:rPr lang="fr-FR" dirty="0" smtClean="0"/>
              <a:t>. Feature engineering</a:t>
            </a:r>
            <a:endParaRPr lang="fr-FR" dirty="0"/>
          </a:p>
          <a:p>
            <a:r>
              <a:rPr lang="fr-FR" dirty="0"/>
              <a:t>5</a:t>
            </a:r>
            <a:r>
              <a:rPr lang="fr-FR" dirty="0" smtClean="0"/>
              <a:t>. Modélisations</a:t>
            </a:r>
          </a:p>
          <a:p>
            <a:pPr lvl="1"/>
            <a:r>
              <a:rPr lang="fr-FR" dirty="0"/>
              <a:t>k-NN</a:t>
            </a:r>
          </a:p>
          <a:p>
            <a:pPr lvl="1"/>
            <a:r>
              <a:rPr lang="fr-FR" dirty="0"/>
              <a:t>Lasso</a:t>
            </a:r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smtClean="0"/>
              <a:t>Forest</a:t>
            </a:r>
          </a:p>
          <a:p>
            <a:pPr lvl="1"/>
            <a:r>
              <a:rPr lang="fr-FR" dirty="0" smtClean="0"/>
              <a:t>Réseau </a:t>
            </a:r>
            <a:r>
              <a:rPr lang="fr-FR" dirty="0" smtClean="0"/>
              <a:t>de neurones</a:t>
            </a:r>
          </a:p>
          <a:p>
            <a:r>
              <a:rPr lang="fr-FR" dirty="0"/>
              <a:t>6</a:t>
            </a:r>
            <a:r>
              <a:rPr lang="fr-FR" dirty="0" smtClean="0"/>
              <a:t>. Comparatif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7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 - </a:t>
            </a:r>
            <a:r>
              <a:rPr lang="fr-FR" dirty="0" err="1" smtClean="0"/>
              <a:t>kNN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k-NN – Méthode des k plus proches </a:t>
            </a:r>
            <a:r>
              <a:rPr lang="fr-FR" sz="2400" dirty="0" smtClean="0"/>
              <a:t>voisins</a:t>
            </a:r>
          </a:p>
          <a:p>
            <a:r>
              <a:rPr lang="fr-FR" sz="2400" dirty="0" smtClean="0"/>
              <a:t>Illustration du concept: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8194" name="Picture 2" descr="5. kNN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2979"/>
            <a:ext cx="6552728" cy="4040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 - </a:t>
            </a:r>
            <a:r>
              <a:rPr lang="fr-FR" dirty="0" err="1" smtClean="0"/>
              <a:t>kNN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 smtClean="0"/>
              <a:t>k-NN – Méthode des k plus proches voisins</a:t>
            </a:r>
          </a:p>
          <a:p>
            <a:pPr lvl="1"/>
            <a:r>
              <a:rPr lang="fr-FR" sz="2100" dirty="0" smtClean="0"/>
              <a:t>On trouve l’</a:t>
            </a:r>
            <a:r>
              <a:rPr lang="fr-FR" sz="2100" dirty="0" err="1" smtClean="0"/>
              <a:t>hyperparamètre</a:t>
            </a:r>
            <a:r>
              <a:rPr lang="fr-FR" sz="2100" dirty="0" smtClean="0"/>
              <a:t> k par validation croisée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Font typeface="Wingdings"/>
              <a:buChar char="è"/>
            </a:pPr>
            <a:r>
              <a:rPr lang="fr-FR" sz="2400" i="1" dirty="0" smtClean="0"/>
              <a:t>Globalement peu efficace sur ce jeu de données</a:t>
            </a:r>
          </a:p>
          <a:p>
            <a:pPr>
              <a:buFont typeface="Wingdings"/>
              <a:buChar char="è"/>
            </a:pPr>
            <a:r>
              <a:rPr lang="fr-FR" sz="2400" i="1" dirty="0" smtClean="0"/>
              <a:t>Temps de calcul assez faibles, facilité de paramétrage (un seul </a:t>
            </a:r>
            <a:r>
              <a:rPr lang="fr-FR" sz="2400" i="1" dirty="0" err="1" smtClean="0"/>
              <a:t>hyperparamètre</a:t>
            </a:r>
            <a:r>
              <a:rPr lang="fr-FR" sz="2400" i="1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248472" cy="3398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 – </a:t>
            </a:r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Random</a:t>
            </a:r>
            <a:r>
              <a:rPr lang="fr-FR" sz="2400" dirty="0" smtClean="0"/>
              <a:t> Forest </a:t>
            </a:r>
            <a:r>
              <a:rPr lang="fr-FR" sz="2400" dirty="0" smtClean="0"/>
              <a:t>: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</p:txBody>
      </p:sp>
      <p:pic>
        <p:nvPicPr>
          <p:cNvPr id="5122" name="Picture 2" descr="Random Forest Regression. In this blog we&amp;#39;ll try to understand… | by Afroz  Chakure | The Startup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6673"/>
            <a:ext cx="6624736" cy="44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 – </a:t>
            </a:r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err="1" smtClean="0"/>
              <a:t>Random</a:t>
            </a:r>
            <a:r>
              <a:rPr lang="fr-FR" sz="2400" dirty="0" smtClean="0"/>
              <a:t> Forest – exemple d’arbre de décision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fr-FR" sz="2400" i="1" dirty="0" smtClean="0"/>
              <a:t>Exemple d’arbre de décision</a:t>
            </a:r>
          </a:p>
          <a:p>
            <a:pPr>
              <a:buFont typeface="Wingdings"/>
              <a:buChar char="è"/>
            </a:pPr>
            <a:r>
              <a:rPr lang="fr-FR" sz="2400" i="1" dirty="0">
                <a:sym typeface="Wingdings" pitchFamily="2" charset="2"/>
              </a:rPr>
              <a:t>Permet de faire ressortir les variables les plus utiles</a:t>
            </a:r>
            <a:endParaRPr lang="fr-FR" sz="24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56165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Modélisations </a:t>
            </a:r>
            <a:r>
              <a:rPr lang="fr-FR" dirty="0" smtClean="0"/>
              <a:t>-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/>
              <a:t>Forest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10000"/>
          </a:bodyPr>
          <a:lstStyle/>
          <a:p>
            <a:r>
              <a:rPr lang="fr-FR" sz="2400" dirty="0" smtClean="0"/>
              <a:t>Random Forest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Avantages: converge très facilement</a:t>
            </a:r>
          </a:p>
          <a:p>
            <a:pPr marL="0" indent="0">
              <a:buNone/>
            </a:pPr>
            <a:r>
              <a:rPr lang="fr-FR" sz="2400" i="1" dirty="0" smtClean="0">
                <a:sym typeface="Wingdings" pitchFamily="2" charset="2"/>
              </a:rPr>
              <a:t> Optimum sur la profondeur des arbres utilisés pour éviter sur-apprentissage</a:t>
            </a:r>
            <a:endParaRPr lang="fr-FR" sz="24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8" y="2132856"/>
            <a:ext cx="7553325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1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Modélisations - Lasso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25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Régression Lasso – feature selection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b="1" i="1" dirty="0">
                <a:sym typeface="Wingdings" pitchFamily="2" charset="2"/>
              </a:rPr>
              <a:t> </a:t>
            </a:r>
            <a:r>
              <a:rPr lang="fr-FR" sz="2400" i="1" dirty="0" smtClean="0"/>
              <a:t>Gain faible sur l’erreur</a:t>
            </a:r>
          </a:p>
          <a:p>
            <a:pPr marL="0" indent="0">
              <a:buNone/>
            </a:pPr>
            <a:r>
              <a:rPr lang="fr-FR" sz="2400" b="1" i="1" dirty="0">
                <a:sym typeface="Wingdings" pitchFamily="2" charset="2"/>
              </a:rPr>
              <a:t> </a:t>
            </a:r>
            <a:r>
              <a:rPr lang="fr-FR" sz="2400" i="1" dirty="0" smtClean="0"/>
              <a:t>Environ la moitié des features peuvent être supprimées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2" y="2177244"/>
            <a:ext cx="4231362" cy="2986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7244"/>
            <a:ext cx="4032448" cy="3001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Modélisations - Lasso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26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Régression Lasso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b="1" i="1" dirty="0" smtClean="0">
                <a:sym typeface="Wingdings" pitchFamily="2" charset="2"/>
              </a:rPr>
              <a:t> Permet la sélection </a:t>
            </a:r>
          </a:p>
          <a:p>
            <a:pPr marL="0" indent="0">
              <a:buNone/>
            </a:pPr>
            <a:r>
              <a:rPr lang="fr-FR" sz="2400" b="1" i="1" dirty="0" smtClean="0">
                <a:sym typeface="Wingdings" pitchFamily="2" charset="2"/>
              </a:rPr>
              <a:t>des features pertinentes</a:t>
            </a:r>
            <a:endParaRPr lang="fr-FR" sz="2400" dirty="0"/>
          </a:p>
          <a:p>
            <a:endParaRPr lang="fr-F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40085"/>
            <a:ext cx="3676650" cy="56292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5796136" y="1628800"/>
            <a:ext cx="0" cy="432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62530" y="4839651"/>
            <a:ext cx="1080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Modélisations – Réseau de neurones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27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Réseau de neurones séquentiel:</a:t>
            </a:r>
          </a:p>
          <a:p>
            <a:pPr lvl="1"/>
            <a:r>
              <a:rPr lang="fr-FR" sz="1600" dirty="0" err="1" smtClean="0"/>
              <a:t>Feed</a:t>
            </a:r>
            <a:r>
              <a:rPr lang="fr-FR" sz="1600" dirty="0" smtClean="0"/>
              <a:t> </a:t>
            </a:r>
            <a:r>
              <a:rPr lang="fr-FR" sz="1600" dirty="0" err="1" smtClean="0"/>
              <a:t>forward</a:t>
            </a:r>
            <a:endParaRPr lang="fr-FR" sz="1600" dirty="0" smtClean="0"/>
          </a:p>
          <a:p>
            <a:pPr lvl="1"/>
            <a:r>
              <a:rPr lang="fr-FR" sz="1600" dirty="0" smtClean="0"/>
              <a:t>Réputé pour traiter efficacement systèmes non linéaires (traitement de l’image, …)</a:t>
            </a:r>
          </a:p>
          <a:p>
            <a:pPr lvl="1"/>
            <a:r>
              <a:rPr lang="fr-FR" sz="1600" dirty="0" smtClean="0"/>
              <a:t>Descente du gradient (risque d’optimum local différent en fonction de l’initialisation)</a:t>
            </a:r>
            <a:endParaRPr lang="fr-FR" sz="1600" dirty="0"/>
          </a:p>
          <a:p>
            <a:pPr lvl="1"/>
            <a:endParaRPr lang="fr-FR" sz="2100" dirty="0" smtClean="0"/>
          </a:p>
          <a:p>
            <a:pPr lvl="1"/>
            <a:endParaRPr lang="fr-FR" sz="2100" dirty="0"/>
          </a:p>
          <a:p>
            <a:pPr lvl="1"/>
            <a:endParaRPr lang="fr-FR" sz="2100" dirty="0" smtClean="0"/>
          </a:p>
          <a:p>
            <a:pPr lvl="1"/>
            <a:endParaRPr lang="fr-FR" sz="2100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89654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7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Modélisations – Réseau de neurones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28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Réseau de neurones </a:t>
            </a:r>
            <a:r>
              <a:rPr lang="fr-FR" sz="2400" dirty="0" smtClean="0"/>
              <a:t>séquentiel</a:t>
            </a:r>
          </a:p>
          <a:p>
            <a:pPr lvl="1"/>
            <a:r>
              <a:rPr lang="fr-FR" sz="2100" dirty="0" smtClean="0"/>
              <a:t>Résultats </a:t>
            </a:r>
            <a:r>
              <a:rPr lang="fr-FR" sz="2100" dirty="0" err="1" smtClean="0"/>
              <a:t>grid</a:t>
            </a:r>
            <a:r>
              <a:rPr lang="fr-FR" sz="2100" dirty="0" smtClean="0"/>
              <a:t> </a:t>
            </a:r>
            <a:r>
              <a:rPr lang="fr-FR" sz="2100" dirty="0" err="1" smtClean="0"/>
              <a:t>search</a:t>
            </a:r>
            <a:r>
              <a:rPr lang="fr-FR" sz="2100" dirty="0" smtClean="0"/>
              <a:t>:</a:t>
            </a:r>
            <a:endParaRPr lang="fr-FR" sz="2100" dirty="0" smtClean="0"/>
          </a:p>
          <a:p>
            <a:pPr lvl="1"/>
            <a:endParaRPr lang="fr-FR" sz="2100" dirty="0" smtClean="0"/>
          </a:p>
          <a:p>
            <a:pPr lvl="1"/>
            <a:endParaRPr lang="fr-FR" sz="2100" dirty="0"/>
          </a:p>
          <a:p>
            <a:pPr lvl="1"/>
            <a:endParaRPr lang="fr-FR" sz="2100" dirty="0" smtClean="0"/>
          </a:p>
          <a:p>
            <a:pPr lvl="1"/>
            <a:endParaRPr lang="fr-FR" sz="2100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b="1" i="1" dirty="0">
                <a:sym typeface="Wingdings" pitchFamily="2" charset="2"/>
              </a:rPr>
              <a:t> </a:t>
            </a:r>
            <a:r>
              <a:rPr lang="fr-FR" sz="2400" i="1" dirty="0" smtClean="0">
                <a:sym typeface="Wingdings" pitchFamily="2" charset="2"/>
              </a:rPr>
              <a:t>Paramétrage très coûteux en calculs/temps de réglage</a:t>
            </a:r>
            <a:endParaRPr lang="fr-FR" sz="2400" i="1" dirty="0"/>
          </a:p>
          <a:p>
            <a:pPr marL="0" indent="0">
              <a:buNone/>
            </a:pPr>
            <a:r>
              <a:rPr lang="fr-FR" sz="2400" b="1" i="1" dirty="0">
                <a:sym typeface="Wingdings" pitchFamily="2" charset="2"/>
              </a:rPr>
              <a:t> </a:t>
            </a:r>
            <a:r>
              <a:rPr lang="fr-FR" sz="2400" i="1" dirty="0" smtClean="0"/>
              <a:t>Mais: les meilleures performances</a:t>
            </a:r>
            <a:endParaRPr lang="fr-FR" sz="2400" i="1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5263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29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5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671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30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79"/>
            <a:ext cx="8712968" cy="3139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79"/>
            <a:ext cx="8712968" cy="3139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31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err="1" smtClean="0"/>
              <a:t>Random</a:t>
            </a:r>
            <a:r>
              <a:rPr lang="fr-FR" sz="2400" i="1" dirty="0" smtClean="0"/>
              <a:t> Forest aussi précis que Neural Network, R²=0,672</a:t>
            </a:r>
          </a:p>
          <a:p>
            <a:pPr marL="0" indent="0">
              <a:buNone/>
            </a:pPr>
            <a:r>
              <a:rPr lang="fr-FR" sz="2400" i="1" dirty="0">
                <a:sym typeface="Wingdings" pitchFamily="2" charset="2"/>
              </a:rPr>
              <a:t> </a:t>
            </a:r>
            <a:r>
              <a:rPr lang="fr-FR" sz="2400" i="1" dirty="0" smtClean="0"/>
              <a:t>Mais temps de calcul et paramétrages beaucoup plus simples !</a:t>
            </a:r>
            <a:endParaRPr lang="fr-FR" sz="2400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851920" y="403784"/>
            <a:ext cx="487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</a:rPr>
              <a:t>Target = Consommation énergétique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005064"/>
            <a:ext cx="8496944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79"/>
            <a:ext cx="8712968" cy="3139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32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Le Réseau de neurones est le plus efficace ici</a:t>
            </a:r>
            <a:r>
              <a:rPr lang="fr-FR" sz="2400" i="1" dirty="0" smtClean="0"/>
              <a:t>, R² = </a:t>
            </a:r>
            <a:r>
              <a:rPr lang="fr-FR" sz="2400" i="1" dirty="0" smtClean="0"/>
              <a:t>0,580</a:t>
            </a:r>
            <a:endParaRPr lang="fr-FR" sz="2400" i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538881" y="458350"/>
            <a:ext cx="327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Target = Emissions CO2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772" y="5157192"/>
            <a:ext cx="8305700" cy="331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33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Modèles retenus selon le score: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Consommation électrique: </a:t>
            </a:r>
            <a:r>
              <a:rPr lang="fr-FR" sz="2000" dirty="0" err="1">
                <a:sym typeface="Wingdings" pitchFamily="2" charset="2"/>
              </a:rPr>
              <a:t>Random</a:t>
            </a:r>
            <a:r>
              <a:rPr lang="fr-FR" sz="2000" dirty="0">
                <a:sym typeface="Wingdings" pitchFamily="2" charset="2"/>
              </a:rPr>
              <a:t> Forest</a:t>
            </a:r>
            <a:endParaRPr lang="fr-FR" sz="20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Emissions de CO2: </a:t>
            </a:r>
            <a:r>
              <a:rPr lang="fr-FR" sz="2000" dirty="0" smtClean="0">
                <a:sym typeface="Wingdings" pitchFamily="2" charset="2"/>
              </a:rPr>
              <a:t>Réseau de neurones séquentiel</a:t>
            </a:r>
            <a:endParaRPr lang="fr-FR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Amélioration des scores de prédiction en fonction de la complexité du modèle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Mais parfois gain assez faible et non pertinent (RF  NN)</a:t>
            </a:r>
            <a:endParaRPr lang="fr-FR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Sans les données sur la consommation la prédiction des émissions devient bien plus difficile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ym typeface="Wingdings" pitchFamily="2" charset="2"/>
              </a:rPr>
              <a:t>Utilité de l’ENERGY STAR </a:t>
            </a:r>
            <a:r>
              <a:rPr lang="fr-FR" sz="2000" dirty="0" smtClean="0">
                <a:sym typeface="Wingdings" pitchFamily="2" charset="2"/>
              </a:rPr>
              <a:t>Score démontrée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418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34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4000" i="1" dirty="0" smtClean="0"/>
              <a:t>Merci de votre attention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5837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35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>
              <a:sym typeface="Wingdings" pitchFamily="2" charset="2"/>
            </a:endParaRPr>
          </a:p>
          <a:p>
            <a:pPr marL="0" indent="0">
              <a:buNone/>
            </a:pPr>
            <a:endParaRPr lang="fr-FR" sz="2400" i="1" dirty="0" smtClean="0">
              <a:sym typeface="Wingdings" pitchFamily="2" charset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2962" y="2118310"/>
            <a:ext cx="324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score pour </a:t>
            </a:r>
            <a:r>
              <a:rPr lang="fr-FR" dirty="0" err="1" smtClean="0"/>
              <a:t>kNN</a:t>
            </a:r>
            <a:r>
              <a:rPr lang="fr-FR" dirty="0" smtClean="0"/>
              <a:t> en fonction de</a:t>
            </a:r>
          </a:p>
          <a:p>
            <a:r>
              <a:rPr lang="fr-FR" dirty="0" smtClean="0"/>
              <a:t>N composantes ACP</a:t>
            </a:r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8" y="2852936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Problématique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2029544"/>
            <a:ext cx="8153400" cy="4495800"/>
          </a:xfrm>
        </p:spPr>
        <p:txBody>
          <a:bodyPr>
            <a:normAutofit fontScale="77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Prédire les besoins énergétiques des </a:t>
            </a:r>
            <a:r>
              <a:rPr lang="fr-FR" dirty="0" smtClean="0"/>
              <a:t>bâtiments de la ville de Seattle</a:t>
            </a:r>
          </a:p>
          <a:p>
            <a:endParaRPr lang="fr-FR" dirty="0" smtClean="0"/>
          </a:p>
          <a:p>
            <a:r>
              <a:rPr lang="fr-FR" dirty="0" smtClean="0"/>
              <a:t> Objectifs :</a:t>
            </a:r>
          </a:p>
          <a:p>
            <a:pPr lvl="1"/>
            <a:r>
              <a:rPr lang="fr-FR" dirty="0" smtClean="0"/>
              <a:t>Prédire consommation d’énergie</a:t>
            </a:r>
            <a:endParaRPr lang="fr-FR" dirty="0"/>
          </a:p>
          <a:p>
            <a:pPr lvl="1"/>
            <a:r>
              <a:rPr lang="fr-FR" dirty="0" smtClean="0"/>
              <a:t>Prédire émissions de CO2</a:t>
            </a:r>
            <a:endParaRPr lang="fr-FR" dirty="0"/>
          </a:p>
          <a:p>
            <a:pPr lvl="1"/>
            <a:r>
              <a:rPr lang="fr-FR" dirty="0" smtClean="0"/>
              <a:t>Evaluer l’influence de l’ENERGY Star Score sur la prédiction des </a:t>
            </a:r>
            <a:r>
              <a:rPr lang="fr-FR" dirty="0" smtClean="0"/>
              <a:t>émissions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r>
              <a:rPr lang="fr-FR" dirty="0"/>
              <a:t>Base de données open source : </a:t>
            </a:r>
            <a:endParaRPr lang="fr-FR" dirty="0" smtClean="0"/>
          </a:p>
          <a:p>
            <a:pPr marL="365760" lvl="1" indent="0">
              <a:buNone/>
            </a:pPr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www.kaggle.com/city-of-seattle/sea-building-energy-benchmarking#2015-building-energy-benchmarking.csv</a:t>
            </a:r>
            <a:endParaRPr lang="en-GB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600400" cy="111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62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Vérification des doublons </a:t>
            </a:r>
            <a:r>
              <a:rPr lang="fr-FR" sz="2000" dirty="0" smtClean="0">
                <a:sym typeface="Wingdings" pitchFamily="2" charset="2"/>
              </a:rPr>
              <a:t> 0 doublons</a:t>
            </a:r>
          </a:p>
          <a:p>
            <a:r>
              <a:rPr lang="fr-FR" sz="2000" dirty="0" smtClean="0">
                <a:sym typeface="Wingdings" pitchFamily="2" charset="2"/>
              </a:rPr>
              <a:t>Sélection des variables avec </a:t>
            </a:r>
            <a:r>
              <a:rPr lang="fr-FR" sz="2000" dirty="0">
                <a:sym typeface="Wingdings" pitchFamily="2" charset="2"/>
              </a:rPr>
              <a:t>&lt; 30</a:t>
            </a:r>
            <a:r>
              <a:rPr lang="fr-FR" sz="2000" dirty="0" smtClean="0">
                <a:sym typeface="Wingdings" pitchFamily="2" charset="2"/>
              </a:rPr>
              <a:t>% de valeurs manquantes </a:t>
            </a:r>
          </a:p>
          <a:p>
            <a:r>
              <a:rPr lang="fr-FR" sz="2000" dirty="0" smtClean="0">
                <a:sym typeface="Wingdings" pitchFamily="2" charset="2"/>
              </a:rPr>
              <a:t>Première sélection à la main  voir </a:t>
            </a:r>
            <a:r>
              <a:rPr lang="fr-FR" sz="2000" dirty="0" err="1" smtClean="0">
                <a:sym typeface="Wingdings" pitchFamily="2" charset="2"/>
              </a:rPr>
              <a:t>slide</a:t>
            </a:r>
            <a:r>
              <a:rPr lang="fr-FR" sz="2000" dirty="0" smtClean="0">
                <a:sym typeface="Wingdings" pitchFamily="2" charset="2"/>
              </a:rPr>
              <a:t> suivante</a:t>
            </a:r>
          </a:p>
          <a:p>
            <a:r>
              <a:rPr lang="fr-FR" sz="2000" dirty="0" smtClean="0">
                <a:sym typeface="Wingdings" pitchFamily="2" charset="2"/>
              </a:rPr>
              <a:t>Suppression des lignes avec </a:t>
            </a:r>
            <a:r>
              <a:rPr lang="fr-FR" sz="2000" dirty="0" err="1" smtClean="0">
                <a:sym typeface="Wingdings" pitchFamily="2" charset="2"/>
              </a:rPr>
              <a:t>targets</a:t>
            </a:r>
            <a:r>
              <a:rPr lang="fr-FR" sz="2000" dirty="0" smtClean="0">
                <a:sym typeface="Wingdings" pitchFamily="2" charset="2"/>
              </a:rPr>
              <a:t> vides</a:t>
            </a:r>
          </a:p>
          <a:p>
            <a:r>
              <a:rPr lang="fr-FR" sz="2000" dirty="0" smtClean="0">
                <a:sym typeface="Wingdings" pitchFamily="2" charset="2"/>
              </a:rPr>
              <a:t>Concaténation des deux années 2015 et 2016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Groupby</a:t>
            </a:r>
            <a:r>
              <a:rPr lang="fr-FR" sz="1700" dirty="0" smtClean="0">
                <a:sym typeface="Wingdings" pitchFamily="2" charset="2"/>
              </a:rPr>
              <a:t> sur la variable </a:t>
            </a:r>
            <a:r>
              <a:rPr lang="fr-FR" sz="1700" dirty="0" err="1" smtClean="0"/>
              <a:t>OSEBuildingID</a:t>
            </a:r>
            <a:endParaRPr lang="fr-FR" sz="1700" dirty="0" smtClean="0"/>
          </a:p>
          <a:p>
            <a:pPr lvl="1"/>
            <a:r>
              <a:rPr lang="fr-FR" sz="1700" dirty="0" smtClean="0">
                <a:sym typeface="Wingdings" pitchFamily="2" charset="2"/>
              </a:rPr>
              <a:t>Si doublon on ne garde que la ligne la mieux renseignée</a:t>
            </a:r>
          </a:p>
          <a:p>
            <a:r>
              <a:rPr lang="fr-FR" sz="2000" dirty="0" smtClean="0">
                <a:sym typeface="Wingdings" pitchFamily="2" charset="2"/>
              </a:rPr>
              <a:t>Suppression des valeurs aberrantes:</a:t>
            </a:r>
          </a:p>
          <a:p>
            <a:pPr lvl="1"/>
            <a:r>
              <a:rPr lang="fr-FR" sz="2000" dirty="0" smtClean="0">
                <a:sym typeface="Wingdings" pitchFamily="2" charset="2"/>
              </a:rPr>
              <a:t>Total consommation ≥ Somme conso par type d’énergie</a:t>
            </a:r>
          </a:p>
          <a:p>
            <a:pPr lvl="1"/>
            <a:r>
              <a:rPr lang="fr-FR" sz="2000" dirty="0" smtClean="0">
                <a:sym typeface="Wingdings" pitchFamily="2" charset="2"/>
              </a:rPr>
              <a:t>Valeurs négatives</a:t>
            </a:r>
          </a:p>
          <a:p>
            <a:pPr lvl="1"/>
            <a:r>
              <a:rPr lang="fr-FR" sz="2000" dirty="0" err="1" smtClean="0">
                <a:sym typeface="Wingdings" pitchFamily="2" charset="2"/>
              </a:rPr>
              <a:t>Outliers</a:t>
            </a:r>
            <a:r>
              <a:rPr lang="fr-FR" sz="2000" dirty="0" smtClean="0">
                <a:sym typeface="Wingdings" pitchFamily="2" charset="2"/>
              </a:rPr>
              <a:t>: suppression </a:t>
            </a:r>
            <a:r>
              <a:rPr lang="fr-FR" sz="2000" dirty="0" smtClean="0">
                <a:sym typeface="Wingdings" pitchFamily="2" charset="2"/>
              </a:rPr>
              <a:t>à la main (voir </a:t>
            </a:r>
            <a:r>
              <a:rPr lang="fr-FR" sz="2000" dirty="0" err="1" smtClean="0">
                <a:sym typeface="Wingdings" pitchFamily="2" charset="2"/>
              </a:rPr>
              <a:t>slide</a:t>
            </a:r>
            <a:r>
              <a:rPr lang="fr-FR" sz="2000" dirty="0" smtClean="0">
                <a:sym typeface="Wingdings" pitchFamily="2" charset="2"/>
              </a:rPr>
              <a:t> correspondante)</a:t>
            </a: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r>
              <a:rPr lang="fr-FR" sz="2000" b="1" i="1" dirty="0" smtClean="0">
                <a:sym typeface="Wingdings" pitchFamily="2" charset="2"/>
              </a:rPr>
              <a:t> 25 colonnes supprimées</a:t>
            </a:r>
          </a:p>
          <a:p>
            <a:pPr marL="365760" lvl="1" indent="0">
              <a:buNone/>
            </a:pPr>
            <a:r>
              <a:rPr lang="fr-FR" sz="2000" b="1" i="1" dirty="0" smtClean="0">
                <a:sym typeface="Wingdings" pitchFamily="2" charset="2"/>
              </a:rPr>
              <a:t> </a:t>
            </a:r>
            <a:r>
              <a:rPr lang="fr-FR" sz="2000" b="1" i="1" dirty="0" smtClean="0">
                <a:sym typeface="Wingdings" pitchFamily="2" charset="2"/>
              </a:rPr>
              <a:t>146 lignes supprimées (~4% du nombre total de bâtiments uniques)</a:t>
            </a:r>
            <a:endParaRPr lang="fr-F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49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Nettoyage - Variables sélectionnées: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10000"/>
          </a:bodyPr>
          <a:lstStyle/>
          <a:p>
            <a:r>
              <a:rPr lang="fr-FR" sz="2000" dirty="0"/>
              <a:t>Données permettant la jointure des deux </a:t>
            </a:r>
            <a:r>
              <a:rPr lang="fr-FR" sz="2000" dirty="0" err="1" smtClean="0"/>
              <a:t>dataframes</a:t>
            </a:r>
            <a:r>
              <a:rPr lang="fr-FR" sz="2000" dirty="0" smtClean="0"/>
              <a:t>:</a:t>
            </a:r>
          </a:p>
          <a:p>
            <a:pPr lvl="1"/>
            <a:r>
              <a:rPr lang="fr-FR" sz="1700" dirty="0" err="1" smtClean="0"/>
              <a:t>OSEBuildingID</a:t>
            </a:r>
            <a:r>
              <a:rPr lang="fr-FR" sz="1700" dirty="0" smtClean="0"/>
              <a:t>: </a:t>
            </a:r>
            <a:r>
              <a:rPr lang="fr-FR" sz="1700" dirty="0"/>
              <a:t>ID du </a:t>
            </a:r>
            <a:r>
              <a:rPr lang="fr-FR" sz="1700" dirty="0" smtClean="0"/>
              <a:t>bâtiment</a:t>
            </a:r>
          </a:p>
          <a:p>
            <a:pPr lvl="1"/>
            <a:r>
              <a:rPr lang="fr-FR" sz="1700" dirty="0" err="1" smtClean="0"/>
              <a:t>DataYear</a:t>
            </a:r>
            <a:r>
              <a:rPr lang="fr-FR" sz="1700" dirty="0" smtClean="0"/>
              <a:t>: </a:t>
            </a:r>
            <a:r>
              <a:rPr lang="fr-FR" sz="1700" dirty="0"/>
              <a:t>année des relevés de consommation</a:t>
            </a:r>
            <a:endParaRPr lang="fr-FR" sz="1700" dirty="0" smtClean="0"/>
          </a:p>
          <a:p>
            <a:r>
              <a:rPr lang="fr-FR" sz="2000" dirty="0"/>
              <a:t>Données relatives à la problématique métier</a:t>
            </a:r>
            <a:r>
              <a:rPr lang="fr-FR" sz="2000" dirty="0" smtClean="0"/>
              <a:t>:</a:t>
            </a:r>
          </a:p>
          <a:p>
            <a:pPr lvl="1"/>
            <a:r>
              <a:rPr lang="fr-FR" sz="1700" dirty="0" err="1" smtClean="0"/>
              <a:t>BuildingType</a:t>
            </a:r>
            <a:r>
              <a:rPr lang="fr-FR" sz="1700" dirty="0" smtClean="0"/>
              <a:t> </a:t>
            </a:r>
            <a:r>
              <a:rPr lang="fr-FR" sz="1700" dirty="0"/>
              <a:t>: type du bâtiment (hôtel, caserne de </a:t>
            </a:r>
            <a:r>
              <a:rPr lang="fr-FR" sz="1700" dirty="0" smtClean="0"/>
              <a:t>pompier</a:t>
            </a:r>
            <a:r>
              <a:rPr lang="fr-FR" sz="1700" dirty="0"/>
              <a:t>...)</a:t>
            </a:r>
            <a:endParaRPr lang="fr-FR" sz="1700" dirty="0" smtClean="0"/>
          </a:p>
          <a:p>
            <a:pPr lvl="1"/>
            <a:r>
              <a:rPr lang="fr-FR" sz="1700" dirty="0" err="1" smtClean="0">
                <a:sym typeface="Wingdings" pitchFamily="2" charset="2"/>
              </a:rPr>
              <a:t>PrimaryPropertyType</a:t>
            </a:r>
            <a:r>
              <a:rPr lang="fr-FR" sz="1700" dirty="0" smtClean="0">
                <a:sym typeface="Wingdings" pitchFamily="2" charset="2"/>
              </a:rPr>
              <a:t> </a:t>
            </a:r>
            <a:r>
              <a:rPr lang="fr-FR" sz="1700" dirty="0">
                <a:sym typeface="Wingdings" pitchFamily="2" charset="2"/>
              </a:rPr>
              <a:t>: activité principale du </a:t>
            </a:r>
            <a:r>
              <a:rPr lang="fr-FR" sz="1700" dirty="0" smtClean="0">
                <a:sym typeface="Wingdings" pitchFamily="2" charset="2"/>
              </a:rPr>
              <a:t>bâtiment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Neighborhood</a:t>
            </a:r>
            <a:r>
              <a:rPr lang="fr-FR" sz="1700" dirty="0" smtClean="0">
                <a:sym typeface="Wingdings" pitchFamily="2" charset="2"/>
              </a:rPr>
              <a:t>: quartier</a:t>
            </a:r>
          </a:p>
          <a:p>
            <a:pPr lvl="1"/>
            <a:r>
              <a:rPr lang="fr-FR" sz="1700" dirty="0" smtClean="0">
                <a:sym typeface="Wingdings" pitchFamily="2" charset="2"/>
              </a:rPr>
              <a:t>Latitude </a:t>
            </a:r>
            <a:r>
              <a:rPr lang="fr-FR" sz="1700" dirty="0">
                <a:sym typeface="Wingdings" pitchFamily="2" charset="2"/>
              </a:rPr>
              <a:t>et </a:t>
            </a:r>
            <a:r>
              <a:rPr lang="fr-FR" sz="1700" dirty="0" smtClean="0">
                <a:sym typeface="Wingdings" pitchFamily="2" charset="2"/>
              </a:rPr>
              <a:t>Longitude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YearBuilt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année de </a:t>
            </a:r>
            <a:r>
              <a:rPr lang="fr-FR" sz="1700" dirty="0" smtClean="0">
                <a:sym typeface="Wingdings" pitchFamily="2" charset="2"/>
              </a:rPr>
              <a:t>construction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NumberofBuildings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nombre de </a:t>
            </a:r>
            <a:r>
              <a:rPr lang="fr-FR" sz="1700" dirty="0" smtClean="0">
                <a:sym typeface="Wingdings" pitchFamily="2" charset="2"/>
              </a:rPr>
              <a:t>bâtiments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NumberofFloors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nombre </a:t>
            </a:r>
            <a:r>
              <a:rPr lang="fr-FR" sz="1700" dirty="0" smtClean="0">
                <a:sym typeface="Wingdings" pitchFamily="2" charset="2"/>
              </a:rPr>
              <a:t>d'étages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PropertyGFATotal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surface </a:t>
            </a:r>
            <a:r>
              <a:rPr lang="fr-FR" sz="1700" dirty="0" smtClean="0">
                <a:sym typeface="Wingdings" pitchFamily="2" charset="2"/>
              </a:rPr>
              <a:t>totale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PropertyGFAParking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surface allouée au parking (consommation quasi nulle</a:t>
            </a:r>
            <a:r>
              <a:rPr lang="fr-FR" sz="1700" dirty="0" smtClean="0">
                <a:sym typeface="Wingdings" pitchFamily="2" charset="2"/>
              </a:rPr>
              <a:t>)</a:t>
            </a:r>
          </a:p>
          <a:p>
            <a:pPr lvl="1"/>
            <a:r>
              <a:rPr lang="fr-FR" sz="1700" dirty="0" err="1">
                <a:sym typeface="Wingdings" pitchFamily="2" charset="2"/>
              </a:rPr>
              <a:t>PropertyGFABuilding</a:t>
            </a:r>
            <a:r>
              <a:rPr lang="fr-FR" sz="1700" dirty="0">
                <a:sym typeface="Wingdings" pitchFamily="2" charset="2"/>
              </a:rPr>
              <a:t>(s</a:t>
            </a:r>
            <a:r>
              <a:rPr lang="fr-FR" sz="1700" dirty="0" smtClean="0">
                <a:sym typeface="Wingdings" pitchFamily="2" charset="2"/>
              </a:rPr>
              <a:t>): </a:t>
            </a:r>
            <a:r>
              <a:rPr lang="fr-FR" sz="1700" dirty="0">
                <a:sym typeface="Wingdings" pitchFamily="2" charset="2"/>
              </a:rPr>
              <a:t>surface allouée au bâtiment (information a priori redondante</a:t>
            </a:r>
            <a:r>
              <a:rPr lang="fr-FR" sz="1700" dirty="0" smtClean="0">
                <a:sym typeface="Wingdings" pitchFamily="2" charset="2"/>
              </a:rPr>
              <a:t>)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ListOfAllPropertyUseTypes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liste de toutes les activités du </a:t>
            </a:r>
            <a:r>
              <a:rPr lang="fr-FR" sz="1700" dirty="0" smtClean="0">
                <a:sym typeface="Wingdings" pitchFamily="2" charset="2"/>
              </a:rPr>
              <a:t>bâtiment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LargestPropertyUseType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activité dont la surface est la plus </a:t>
            </a:r>
            <a:r>
              <a:rPr lang="fr-FR" sz="1700" dirty="0" smtClean="0">
                <a:sym typeface="Wingdings" pitchFamily="2" charset="2"/>
              </a:rPr>
              <a:t>élevée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LargestPropertyUseTypeGFA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surface allouée à cette </a:t>
            </a:r>
            <a:r>
              <a:rPr lang="fr-FR" sz="1700" dirty="0" smtClean="0">
                <a:sym typeface="Wingdings" pitchFamily="2" charset="2"/>
              </a:rPr>
              <a:t>activité</a:t>
            </a:r>
          </a:p>
          <a:p>
            <a:pPr lvl="1"/>
            <a:r>
              <a:rPr lang="fr-FR" sz="1700" dirty="0" err="1" smtClean="0">
                <a:sym typeface="Wingdings" pitchFamily="2" charset="2"/>
              </a:rPr>
              <a:t>ENERGYSTARScore</a:t>
            </a:r>
            <a:r>
              <a:rPr lang="fr-FR" sz="1700" dirty="0" smtClean="0">
                <a:sym typeface="Wingdings" pitchFamily="2" charset="2"/>
              </a:rPr>
              <a:t>: </a:t>
            </a:r>
            <a:r>
              <a:rPr lang="fr-FR" sz="1700" dirty="0">
                <a:sym typeface="Wingdings" pitchFamily="2" charset="2"/>
              </a:rPr>
              <a:t>indice censé représenter la bonne utilisation des ressources énergétiques</a:t>
            </a: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23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9" y="2132856"/>
            <a:ext cx="7583235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Suppression des </a:t>
            </a:r>
            <a:r>
              <a:rPr lang="fr-FR" sz="2400" dirty="0" err="1" smtClean="0"/>
              <a:t>outliers</a:t>
            </a:r>
            <a:r>
              <a:rPr lang="fr-FR" sz="2400" dirty="0" smtClean="0"/>
              <a:t> à la main:</a:t>
            </a:r>
            <a:endParaRPr lang="fr-FR" sz="24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11" name="Ellipse 10"/>
          <p:cNvSpPr/>
          <p:nvPr/>
        </p:nvSpPr>
        <p:spPr>
          <a:xfrm>
            <a:off x="7308304" y="2276872"/>
            <a:ext cx="50405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5436096" y="4581128"/>
            <a:ext cx="50405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7310164" y="4581128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3563888" y="4614664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1763688" y="4614664"/>
            <a:ext cx="504056" cy="1118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83" y="2852936"/>
            <a:ext cx="5058889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Suppression des </a:t>
            </a:r>
            <a:r>
              <a:rPr lang="fr-FR" sz="2400" dirty="0" err="1" smtClean="0"/>
              <a:t>outliers</a:t>
            </a:r>
            <a:r>
              <a:rPr lang="fr-FR" sz="2400" dirty="0" smtClean="0"/>
              <a:t> à la main:</a:t>
            </a:r>
            <a:endParaRPr lang="fr-FR" sz="24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8" name="Ellipse 7"/>
          <p:cNvSpPr/>
          <p:nvPr/>
        </p:nvSpPr>
        <p:spPr>
          <a:xfrm>
            <a:off x="3131840" y="314096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7830</TotalTime>
  <Words>848</Words>
  <Application>Microsoft Office PowerPoint</Application>
  <PresentationFormat>Affichage à l'écran (4:3)</PresentationFormat>
  <Paragraphs>395</Paragraphs>
  <Slides>35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Médian</vt:lpstr>
      <vt:lpstr>P4 – Anticipez les besoins en consommation électrique de bâtiments</vt:lpstr>
      <vt:lpstr>Sommaire</vt:lpstr>
      <vt:lpstr>Problématique</vt:lpstr>
      <vt:lpstr>Problématique</vt:lpstr>
      <vt:lpstr>Nettoyage</vt:lpstr>
      <vt:lpstr>Nettoyage</vt:lpstr>
      <vt:lpstr>Nettoyage - Variables sélectionnées: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Feature Engineering</vt:lpstr>
      <vt:lpstr>Feature engineering</vt:lpstr>
      <vt:lpstr>Feature engineering</vt:lpstr>
      <vt:lpstr>Feature engineering</vt:lpstr>
      <vt:lpstr>Modélisations</vt:lpstr>
      <vt:lpstr>Modélisations - kNN</vt:lpstr>
      <vt:lpstr>Modélisations - kNN</vt:lpstr>
      <vt:lpstr>Modélisations – Random Forest</vt:lpstr>
      <vt:lpstr>Modélisations – Random Forest</vt:lpstr>
      <vt:lpstr>Modélisations - Random Forest</vt:lpstr>
      <vt:lpstr>Modélisations - Lasso</vt:lpstr>
      <vt:lpstr>Modélisations - Lasso</vt:lpstr>
      <vt:lpstr>Modélisations – Réseau de neurones</vt:lpstr>
      <vt:lpstr>Modélisations – Réseau de neurones</vt:lpstr>
      <vt:lpstr>Comparatif</vt:lpstr>
      <vt:lpstr>Comparatif</vt:lpstr>
      <vt:lpstr>Comparatif</vt:lpstr>
      <vt:lpstr>Comparatif</vt:lpstr>
      <vt:lpstr>Conclusion</vt:lpstr>
      <vt:lpstr>Présentation PowerPoint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Analyse de données de systèmes éducatifs</dc:title>
  <dc:creator>Windows</dc:creator>
  <cp:lastModifiedBy>Windows</cp:lastModifiedBy>
  <cp:revision>134</cp:revision>
  <dcterms:created xsi:type="dcterms:W3CDTF">2021-01-08T09:50:43Z</dcterms:created>
  <dcterms:modified xsi:type="dcterms:W3CDTF">2021-06-20T15:03:19Z</dcterms:modified>
</cp:coreProperties>
</file>