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301" r:id="rId3"/>
    <p:sldId id="302" r:id="rId4"/>
    <p:sldId id="303" r:id="rId5"/>
    <p:sldId id="327" r:id="rId6"/>
    <p:sldId id="328" r:id="rId7"/>
    <p:sldId id="313" r:id="rId8"/>
    <p:sldId id="329" r:id="rId9"/>
    <p:sldId id="317" r:id="rId10"/>
    <p:sldId id="308" r:id="rId11"/>
    <p:sldId id="321" r:id="rId12"/>
    <p:sldId id="319" r:id="rId13"/>
    <p:sldId id="322" r:id="rId14"/>
    <p:sldId id="323" r:id="rId15"/>
    <p:sldId id="324" r:id="rId16"/>
    <p:sldId id="334" r:id="rId17"/>
    <p:sldId id="336" r:id="rId18"/>
    <p:sldId id="30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81" d="100"/>
          <a:sy n="81" d="100"/>
        </p:scale>
        <p:origin x="114" y="2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F6230-67DC-44B9-AA79-58368F704905}" type="datetimeFigureOut">
              <a:rPr lang="en-US" smtClean="0"/>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B0BA2-71E1-40A6-840E-6D4D530A7C51}" type="slidenum">
              <a:rPr lang="en-US" smtClean="0"/>
              <a:t>‹#›</a:t>
            </a:fld>
            <a:endParaRPr lang="en-US"/>
          </a:p>
        </p:txBody>
      </p:sp>
    </p:spTree>
    <p:extLst>
      <p:ext uri="{BB962C8B-B14F-4D97-AF65-F5344CB8AC3E}">
        <p14:creationId xmlns:p14="http://schemas.microsoft.com/office/powerpoint/2010/main" val="695259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60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7494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1613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2292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00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7599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2915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5723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2756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933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543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156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8174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79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968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4535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C37EC-CCF9-4F26-8D2C-8894FA254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FC9030-9128-4044-8729-372C0AA4E7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CF37B0-1F88-4428-99BB-3DCB6EF84D62}"/>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5" name="Footer Placeholder 4">
            <a:extLst>
              <a:ext uri="{FF2B5EF4-FFF2-40B4-BE49-F238E27FC236}">
                <a16:creationId xmlns:a16="http://schemas.microsoft.com/office/drawing/2014/main" id="{54BDDE8A-C0AB-4551-BB9F-C1C983953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BBB21-52D3-4D54-AE03-8698E542188A}"/>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421496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6E3-930F-47DD-80D7-A65E8474E0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B2C469-5035-411F-B854-183961CC56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C9FBB-5C3B-4177-9865-E374ED79A012}"/>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5" name="Footer Placeholder 4">
            <a:extLst>
              <a:ext uri="{FF2B5EF4-FFF2-40B4-BE49-F238E27FC236}">
                <a16:creationId xmlns:a16="http://schemas.microsoft.com/office/drawing/2014/main" id="{89BBBD19-5EAB-4755-80B5-F6E895CC3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92B24-273E-4B8F-9B17-29311D789A53}"/>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107688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78FE7D-51A0-44EA-A43C-D856CE55BA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7AA481-AECC-42F8-AE44-CEFC1DC014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E79B0-F956-4302-BAC6-D9553EA1C986}"/>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5" name="Footer Placeholder 4">
            <a:extLst>
              <a:ext uri="{FF2B5EF4-FFF2-40B4-BE49-F238E27FC236}">
                <a16:creationId xmlns:a16="http://schemas.microsoft.com/office/drawing/2014/main" id="{EE071CAF-C87C-4FBC-84B2-7C9A6176F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08F21-02D1-414D-84C6-7B1C5B666AE3}"/>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3343934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2443200" y="2653800"/>
            <a:ext cx="7305600" cy="1093200"/>
          </a:xfrm>
          <a:prstGeom prst="rect">
            <a:avLst/>
          </a:prstGeom>
        </p:spPr>
        <p:txBody>
          <a:bodyPr spcFirstLastPara="1" wrap="square" lIns="91425" tIns="91425" rIns="91425" bIns="91425" anchor="ctr" anchorCtr="0">
            <a:noAutofit/>
          </a:bodyPr>
          <a:lstStyle>
            <a:lvl1pPr marL="609585" lvl="0" indent="-474121" algn="ctr" rtl="0">
              <a:spcBef>
                <a:spcPts val="800"/>
              </a:spcBef>
              <a:spcAft>
                <a:spcPts val="0"/>
              </a:spcAft>
              <a:buSzPts val="2000"/>
              <a:buChar char="✖"/>
              <a:defRPr sz="2667" i="1">
                <a:solidFill>
                  <a:schemeClr val="accent1"/>
                </a:solidFill>
              </a:defRPr>
            </a:lvl1pPr>
            <a:lvl2pPr marL="1219170" lvl="1" indent="-474121" algn="ctr" rtl="0">
              <a:spcBef>
                <a:spcPts val="0"/>
              </a:spcBef>
              <a:spcAft>
                <a:spcPts val="0"/>
              </a:spcAft>
              <a:buSzPts val="2000"/>
              <a:buChar char="○"/>
              <a:defRPr sz="2667" i="1">
                <a:solidFill>
                  <a:schemeClr val="accent1"/>
                </a:solidFill>
              </a:defRPr>
            </a:lvl2pPr>
            <a:lvl3pPr marL="1828754" lvl="2" indent="-474121" algn="ctr" rtl="0">
              <a:spcBef>
                <a:spcPts val="0"/>
              </a:spcBef>
              <a:spcAft>
                <a:spcPts val="0"/>
              </a:spcAft>
              <a:buSzPts val="2000"/>
              <a:buChar char="■"/>
              <a:defRPr sz="2667" i="1">
                <a:solidFill>
                  <a:schemeClr val="accent1"/>
                </a:solidFill>
              </a:defRPr>
            </a:lvl3pPr>
            <a:lvl4pPr marL="2438339" lvl="3" indent="-474121" algn="ctr" rtl="0">
              <a:spcBef>
                <a:spcPts val="0"/>
              </a:spcBef>
              <a:spcAft>
                <a:spcPts val="0"/>
              </a:spcAft>
              <a:buClr>
                <a:schemeClr val="accent1"/>
              </a:buClr>
              <a:buSzPts val="2000"/>
              <a:buChar char="●"/>
              <a:defRPr sz="2667" i="1">
                <a:solidFill>
                  <a:schemeClr val="accent1"/>
                </a:solidFill>
              </a:defRPr>
            </a:lvl4pPr>
            <a:lvl5pPr marL="3047924" lvl="4" indent="-474121" algn="ctr" rtl="0">
              <a:spcBef>
                <a:spcPts val="0"/>
              </a:spcBef>
              <a:spcAft>
                <a:spcPts val="0"/>
              </a:spcAft>
              <a:buClr>
                <a:schemeClr val="accent1"/>
              </a:buClr>
              <a:buSzPts val="2000"/>
              <a:buChar char="○"/>
              <a:defRPr sz="2667" i="1">
                <a:solidFill>
                  <a:schemeClr val="accent1"/>
                </a:solidFill>
              </a:defRPr>
            </a:lvl5pPr>
            <a:lvl6pPr marL="3657509" lvl="5" indent="-474121" algn="ctr" rtl="0">
              <a:spcBef>
                <a:spcPts val="0"/>
              </a:spcBef>
              <a:spcAft>
                <a:spcPts val="0"/>
              </a:spcAft>
              <a:buClr>
                <a:schemeClr val="accent1"/>
              </a:buClr>
              <a:buSzPts val="2000"/>
              <a:buChar char="■"/>
              <a:defRPr sz="2667" i="1">
                <a:solidFill>
                  <a:schemeClr val="accent1"/>
                </a:solidFill>
              </a:defRPr>
            </a:lvl6pPr>
            <a:lvl7pPr marL="4267093" lvl="6" indent="-474121" algn="ctr" rtl="0">
              <a:spcBef>
                <a:spcPts val="0"/>
              </a:spcBef>
              <a:spcAft>
                <a:spcPts val="0"/>
              </a:spcAft>
              <a:buClr>
                <a:schemeClr val="accent1"/>
              </a:buClr>
              <a:buSzPts val="2000"/>
              <a:buChar char="●"/>
              <a:defRPr sz="2667" i="1">
                <a:solidFill>
                  <a:schemeClr val="accent1"/>
                </a:solidFill>
              </a:defRPr>
            </a:lvl7pPr>
            <a:lvl8pPr marL="4876678" lvl="7" indent="-474121" algn="ctr" rtl="0">
              <a:spcBef>
                <a:spcPts val="0"/>
              </a:spcBef>
              <a:spcAft>
                <a:spcPts val="0"/>
              </a:spcAft>
              <a:buClr>
                <a:schemeClr val="accent1"/>
              </a:buClr>
              <a:buSzPts val="2000"/>
              <a:buChar char="○"/>
              <a:defRPr sz="2667" i="1">
                <a:solidFill>
                  <a:schemeClr val="accent1"/>
                </a:solidFill>
              </a:defRPr>
            </a:lvl8pPr>
            <a:lvl9pPr marL="5486263" lvl="8" indent="-474121" algn="ctr">
              <a:spcBef>
                <a:spcPts val="0"/>
              </a:spcBef>
              <a:spcAft>
                <a:spcPts val="0"/>
              </a:spcAft>
              <a:buClr>
                <a:schemeClr val="accent1"/>
              </a:buClr>
              <a:buSzPts val="2000"/>
              <a:buChar char="■"/>
              <a:defRPr sz="2667" i="1">
                <a:solidFill>
                  <a:schemeClr val="accent1"/>
                </a:solidFill>
              </a:defRPr>
            </a:lvl9pPr>
          </a:lstStyle>
          <a:p>
            <a:endParaRPr/>
          </a:p>
        </p:txBody>
      </p:sp>
      <p:sp>
        <p:nvSpPr>
          <p:cNvPr id="482" name="Google Shape;482;p4"/>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fld id="{00000000-1234-1234-1234-123412341234}" type="slidenum">
              <a:rPr lang="en" smtClean="0"/>
              <a:pPr/>
              <a:t>‹#›</a:t>
            </a:fld>
            <a:endParaRPr lang="en"/>
          </a:p>
        </p:txBody>
      </p:sp>
      <p:grpSp>
        <p:nvGrpSpPr>
          <p:cNvPr id="483" name="Google Shape;483;p4"/>
          <p:cNvGrpSpPr/>
          <p:nvPr/>
        </p:nvGrpSpPr>
        <p:grpSpPr>
          <a:xfrm>
            <a:off x="2543021" y="-8003"/>
            <a:ext cx="7105961" cy="2096373"/>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487" name="Google Shape;487;p4"/>
          <p:cNvGrpSpPr/>
          <p:nvPr/>
        </p:nvGrpSpPr>
        <p:grpSpPr>
          <a:xfrm>
            <a:off x="-10666" y="3240197"/>
            <a:ext cx="2190067" cy="2007057"/>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08" name="Google Shape;508;p4"/>
          <p:cNvGrpSpPr/>
          <p:nvPr/>
        </p:nvGrpSpPr>
        <p:grpSpPr>
          <a:xfrm>
            <a:off x="11227988" y="2871859"/>
            <a:ext cx="687673" cy="1214485"/>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15" name="Google Shape;515;p4"/>
          <p:cNvGrpSpPr/>
          <p:nvPr/>
        </p:nvGrpSpPr>
        <p:grpSpPr>
          <a:xfrm>
            <a:off x="9490623" y="4787281"/>
            <a:ext cx="2701363" cy="2062823"/>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29" name="Google Shape;529;p4"/>
          <p:cNvGrpSpPr/>
          <p:nvPr/>
        </p:nvGrpSpPr>
        <p:grpSpPr>
          <a:xfrm>
            <a:off x="301842" y="1054606"/>
            <a:ext cx="1553847" cy="108724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47" name="Google Shape;547;p4"/>
          <p:cNvGrpSpPr/>
          <p:nvPr/>
        </p:nvGrpSpPr>
        <p:grpSpPr>
          <a:xfrm>
            <a:off x="3259815" y="5162315"/>
            <a:ext cx="3279496" cy="1439997"/>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3000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72"/>
        <p:cNvGrpSpPr/>
        <p:nvPr/>
      </p:nvGrpSpPr>
      <p:grpSpPr>
        <a:xfrm>
          <a:off x="0" y="0"/>
          <a:ext cx="0" cy="0"/>
          <a:chOff x="0" y="0"/>
          <a:chExt cx="0" cy="0"/>
        </a:xfrm>
      </p:grpSpPr>
      <p:grpSp>
        <p:nvGrpSpPr>
          <p:cNvPr id="873" name="Google Shape;873;p6"/>
          <p:cNvGrpSpPr/>
          <p:nvPr/>
        </p:nvGrpSpPr>
        <p:grpSpPr>
          <a:xfrm>
            <a:off x="2455168" y="6054421"/>
            <a:ext cx="1480659" cy="81635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77" name="Google Shape;877;p6"/>
          <p:cNvGrpSpPr/>
          <p:nvPr/>
        </p:nvGrpSpPr>
        <p:grpSpPr>
          <a:xfrm>
            <a:off x="456375" y="5577984"/>
            <a:ext cx="492047" cy="970741"/>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1" name="Google Shape;881;p6"/>
          <p:cNvGrpSpPr/>
          <p:nvPr/>
        </p:nvGrpSpPr>
        <p:grpSpPr>
          <a:xfrm>
            <a:off x="67" y="1643867"/>
            <a:ext cx="606173" cy="108931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5" name="Google Shape;885;p6"/>
          <p:cNvGrpSpPr/>
          <p:nvPr/>
        </p:nvGrpSpPr>
        <p:grpSpPr>
          <a:xfrm>
            <a:off x="67" y="4097393"/>
            <a:ext cx="973000" cy="1395695"/>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9" name="Google Shape;889;p6"/>
          <p:cNvGrpSpPr/>
          <p:nvPr/>
        </p:nvGrpSpPr>
        <p:grpSpPr>
          <a:xfrm>
            <a:off x="7926507" y="-9"/>
            <a:ext cx="3366141" cy="1013257"/>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98" name="Google Shape;898;p6"/>
          <p:cNvGrpSpPr/>
          <p:nvPr/>
        </p:nvGrpSpPr>
        <p:grpSpPr>
          <a:xfrm>
            <a:off x="11341825" y="2085455"/>
            <a:ext cx="849905" cy="1507496"/>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07" name="Google Shape;907;p6"/>
          <p:cNvGrpSpPr/>
          <p:nvPr/>
        </p:nvGrpSpPr>
        <p:grpSpPr>
          <a:xfrm>
            <a:off x="9952905" y="4824270"/>
            <a:ext cx="2238824" cy="2046509"/>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18" name="Google Shape;918;p6"/>
          <p:cNvGrpSpPr/>
          <p:nvPr/>
        </p:nvGrpSpPr>
        <p:grpSpPr>
          <a:xfrm>
            <a:off x="10462960" y="4097384"/>
            <a:ext cx="798488" cy="794037"/>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21" name="Google Shape;921;p6"/>
          <p:cNvGrpSpPr/>
          <p:nvPr/>
        </p:nvGrpSpPr>
        <p:grpSpPr>
          <a:xfrm>
            <a:off x="2938929" y="140889"/>
            <a:ext cx="729203" cy="315476"/>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26" name="Google Shape;926;p6"/>
          <p:cNvGrpSpPr/>
          <p:nvPr/>
        </p:nvGrpSpPr>
        <p:grpSpPr>
          <a:xfrm>
            <a:off x="67" y="-9"/>
            <a:ext cx="2733196" cy="1031127"/>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057" name="Google Shape;1057;p6"/>
          <p:cNvSpPr txBox="1">
            <a:spLocks noGrp="1"/>
          </p:cNvSpPr>
          <p:nvPr>
            <p:ph type="title"/>
          </p:nvPr>
        </p:nvSpPr>
        <p:spPr>
          <a:xfrm>
            <a:off x="1509000" y="830700"/>
            <a:ext cx="9174000" cy="7772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508967" y="1773151"/>
            <a:ext cx="4452800" cy="4642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1059" name="Google Shape;1059;p6"/>
          <p:cNvSpPr txBox="1">
            <a:spLocks noGrp="1"/>
          </p:cNvSpPr>
          <p:nvPr>
            <p:ph type="body" idx="2"/>
          </p:nvPr>
        </p:nvSpPr>
        <p:spPr>
          <a:xfrm>
            <a:off x="6230071" y="1773151"/>
            <a:ext cx="4452800" cy="4642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1060" name="Google Shape;1060;p6"/>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56075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53218-D1C2-4EB4-BBE3-D70B1EE4F3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39F3AB-2881-4796-BEC6-765FAFB736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7E459C-B1E9-4171-8354-1684921D195E}"/>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5" name="Footer Placeholder 4">
            <a:extLst>
              <a:ext uri="{FF2B5EF4-FFF2-40B4-BE49-F238E27FC236}">
                <a16:creationId xmlns:a16="http://schemas.microsoft.com/office/drawing/2014/main" id="{E64AC0DF-10C1-44A7-BF0A-6A4621381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79C3A-3815-40C6-A495-D0C4A2E70B94}"/>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134751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B6DD-A6AD-4BAF-BF7E-22A9E949C2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6263F5-69EA-4D0D-91CD-CA9D8ABA3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33D177-108A-48B9-974B-41127842D845}"/>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5" name="Footer Placeholder 4">
            <a:extLst>
              <a:ext uri="{FF2B5EF4-FFF2-40B4-BE49-F238E27FC236}">
                <a16:creationId xmlns:a16="http://schemas.microsoft.com/office/drawing/2014/main" id="{67C8BAE0-A6EE-467E-84E5-73ACB2CE1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06722-8BCF-4F72-AB61-BD981B8DF5CD}"/>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2070383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FD10-858A-48FD-88E4-D1AE0EC2B2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A9537-654E-45A2-ABC2-36C5795D2D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058A8D-6642-4527-A647-876487C2F6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8E87BC-FEEF-4717-873F-C9EA66A5D9CC}"/>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6" name="Footer Placeholder 5">
            <a:extLst>
              <a:ext uri="{FF2B5EF4-FFF2-40B4-BE49-F238E27FC236}">
                <a16:creationId xmlns:a16="http://schemas.microsoft.com/office/drawing/2014/main" id="{53E5385E-4443-4FFB-9C2F-696F6808E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9D0AB-ED05-48B2-9FEA-3BA7D436BBE0}"/>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154350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74C43-F5BC-44F3-8F96-995B58D7A4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8E95CD-FA1A-4043-89A1-EAC74C26D9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F146FC-8A3E-4867-B5B0-938D78663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295425-FEE4-44A9-8EF1-B79A3E5A3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75257-5B56-4EAA-B4DD-6F0D5BE69F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B103E8-BBE4-4D16-8849-FB754B21F60A}"/>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8" name="Footer Placeholder 7">
            <a:extLst>
              <a:ext uri="{FF2B5EF4-FFF2-40B4-BE49-F238E27FC236}">
                <a16:creationId xmlns:a16="http://schemas.microsoft.com/office/drawing/2014/main" id="{AD7AD6A3-0711-4098-8E2E-BF31B19A04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5E1D99-722B-4C29-AF93-7090C8098B4B}"/>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2608592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F8AE-FCFF-454C-B8B6-53B199D489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676F3-755D-42E2-9637-7F0F0D72CF08}"/>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4" name="Footer Placeholder 3">
            <a:extLst>
              <a:ext uri="{FF2B5EF4-FFF2-40B4-BE49-F238E27FC236}">
                <a16:creationId xmlns:a16="http://schemas.microsoft.com/office/drawing/2014/main" id="{BF209D2D-E9CD-4318-B131-CE9E41002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25F1AC-CC63-4F6A-B0DC-01810FBA6214}"/>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97938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14AA41-21BC-4BFF-9FC1-9C5B2B3E9F96}"/>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3" name="Footer Placeholder 2">
            <a:extLst>
              <a:ext uri="{FF2B5EF4-FFF2-40B4-BE49-F238E27FC236}">
                <a16:creationId xmlns:a16="http://schemas.microsoft.com/office/drawing/2014/main" id="{07C0D332-A5E1-424E-8241-4C27B21DC0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AF9AB0-8ADB-4F01-ABE5-EDAC5A7FD36A}"/>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10105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8104-F88D-4943-AC7C-2A5EA0420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B745FA-FF89-44E5-8022-E3F7343EA2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C9C36F-A563-4793-B503-707EE98EC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6FBCAA-4065-4BC9-9693-BDE24DD14176}"/>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6" name="Footer Placeholder 5">
            <a:extLst>
              <a:ext uri="{FF2B5EF4-FFF2-40B4-BE49-F238E27FC236}">
                <a16:creationId xmlns:a16="http://schemas.microsoft.com/office/drawing/2014/main" id="{5DBA9BC5-E927-46A1-AD97-BED1393D8E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C331E-3217-478B-B2A4-7C9B9402C2E5}"/>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68239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0D1C-1305-4F99-9F83-C63783F4FA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3885FF-CF96-4BB2-AB36-E86F10AF4F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A27213-8137-4691-ADB9-E9ACDBA89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57B34-BAA3-42F4-9ACA-FADF5E57AE03}"/>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6" name="Footer Placeholder 5">
            <a:extLst>
              <a:ext uri="{FF2B5EF4-FFF2-40B4-BE49-F238E27FC236}">
                <a16:creationId xmlns:a16="http://schemas.microsoft.com/office/drawing/2014/main" id="{C5774CEB-7E40-48C1-935C-42E4A9346C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5B815-F015-4CBD-806E-15AECA7417F6}"/>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3926052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FB3057-1013-4E29-B35F-FEC00C428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AB8EE3-5DA7-4B01-B349-EEAA4E22A0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09677-3105-43DC-BFF8-CBF54F211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60AD0D-767D-4E12-884D-41FD79BF5CD5}" type="datetimeFigureOut">
              <a:rPr lang="en-US" smtClean="0"/>
              <a:t>4/3/2025</a:t>
            </a:fld>
            <a:endParaRPr lang="en-US"/>
          </a:p>
        </p:txBody>
      </p:sp>
      <p:sp>
        <p:nvSpPr>
          <p:cNvPr id="5" name="Footer Placeholder 4">
            <a:extLst>
              <a:ext uri="{FF2B5EF4-FFF2-40B4-BE49-F238E27FC236}">
                <a16:creationId xmlns:a16="http://schemas.microsoft.com/office/drawing/2014/main" id="{49CB605C-E08A-4DDC-9FE8-87769D70E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ADBCCE-F96C-4BD2-9C25-4B02CD1627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0EAAB-DA51-436F-8C7D-8AF137395597}" type="slidenum">
              <a:rPr lang="en-US" smtClean="0"/>
              <a:t>‹#›</a:t>
            </a:fld>
            <a:endParaRPr lang="en-US"/>
          </a:p>
        </p:txBody>
      </p:sp>
    </p:spTree>
    <p:extLst>
      <p:ext uri="{BB962C8B-B14F-4D97-AF65-F5344CB8AC3E}">
        <p14:creationId xmlns:p14="http://schemas.microsoft.com/office/powerpoint/2010/main" val="3818352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idx="4294967295"/>
          </p:nvPr>
        </p:nvSpPr>
        <p:spPr>
          <a:xfrm>
            <a:off x="385195" y="1911239"/>
            <a:ext cx="11421607" cy="1547284"/>
          </a:xfrm>
          <a:prstGeom prst="rect">
            <a:avLst/>
          </a:prstGeom>
        </p:spPr>
        <p:txBody>
          <a:bodyPr spcFirstLastPara="1" vert="horz" wrap="square" lIns="121900" tIns="121900" rIns="121900" bIns="121900" rtlCol="0" anchor="ctr" anchorCtr="0">
            <a:noAutofit/>
          </a:bodyPr>
          <a:lstStyle/>
          <a:p>
            <a:pPr algn="ctr"/>
            <a:r>
              <a:rPr lang="en-US" sz="4800" b="1" dirty="0">
                <a:latin typeface="Arial" panose="020B0604020202020204" pitchFamily="34" charset="0"/>
                <a:cs typeface="Arial" panose="020B0604020202020204" pitchFamily="34" charset="0"/>
              </a:rPr>
              <a:t>BÀI THUYẾT TRÌNH CHUYÊN ĐỀ 1</a:t>
            </a:r>
            <a:endParaRPr lang="vi-VN" sz="4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F747D98-B5B4-B014-4730-FDB71ACDBB66}"/>
              </a:ext>
            </a:extLst>
          </p:cNvPr>
          <p:cNvSpPr txBox="1"/>
          <p:nvPr/>
        </p:nvSpPr>
        <p:spPr>
          <a:xfrm>
            <a:off x="3017491" y="3628015"/>
            <a:ext cx="7032442" cy="1487458"/>
          </a:xfrm>
          <a:prstGeom prst="rect">
            <a:avLst/>
          </a:prstGeom>
          <a:noFill/>
        </p:spPr>
        <p:txBody>
          <a:bodyPr wrap="square">
            <a:spAutoFit/>
          </a:bodyPr>
          <a:lstStyle/>
          <a:p>
            <a:r>
              <a:rPr lang="en-US" sz="2400" b="1" dirty="0" err="1">
                <a:latin typeface="Arial" panose="020B0604020202020204" pitchFamily="34" charset="0"/>
                <a:cs typeface="Arial" panose="020B0604020202020204" pitchFamily="34" charset="0"/>
              </a:rPr>
              <a:t>Lớp</a:t>
            </a:r>
            <a:r>
              <a:rPr lang="en-US" sz="2400" b="1" dirty="0">
                <a:latin typeface="Arial" panose="020B0604020202020204" pitchFamily="34" charset="0"/>
                <a:cs typeface="Arial" panose="020B0604020202020204" pitchFamily="34" charset="0"/>
              </a:rPr>
              <a:t>/</a:t>
            </a:r>
            <a:r>
              <a:rPr lang="en-US" sz="2400" b="1" dirty="0" err="1">
                <a:latin typeface="Arial" panose="020B0604020202020204" pitchFamily="34" charset="0"/>
                <a:cs typeface="Arial" panose="020B0604020202020204" pitchFamily="34" charset="0"/>
              </a:rPr>
              <a:t>Khóa</a:t>
            </a:r>
            <a:r>
              <a:rPr lang="en-US" sz="2400" b="1" dirty="0">
                <a:latin typeface="Arial" panose="020B0604020202020204" pitchFamily="34" charset="0"/>
                <a:cs typeface="Arial" panose="020B0604020202020204" pitchFamily="34" charset="0"/>
              </a:rPr>
              <a:t> : 			CNTT K19K</a:t>
            </a:r>
            <a:br>
              <a:rPr lang="en-US" sz="2400" b="1" dirty="0">
                <a:latin typeface="Arial" panose="020B0604020202020204" pitchFamily="34" charset="0"/>
                <a:cs typeface="Arial" panose="020B0604020202020204" pitchFamily="34" charset="0"/>
              </a:rPr>
            </a:br>
            <a:r>
              <a:rPr lang="en-US" sz="2400" b="1" dirty="0" err="1">
                <a:latin typeface="Arial" panose="020B0604020202020204" pitchFamily="34" charset="0"/>
                <a:cs typeface="Arial" panose="020B0604020202020204" pitchFamily="34" charset="0"/>
              </a:rPr>
              <a:t>Sinh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viên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thực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hiện</a:t>
            </a:r>
            <a:r>
              <a:rPr lang="en-US" sz="2400" b="1" dirty="0">
                <a:latin typeface="Arial" panose="020B0604020202020204" pitchFamily="34" charset="0"/>
                <a:cs typeface="Arial" panose="020B0604020202020204" pitchFamily="34" charset="0"/>
              </a:rPr>
              <a:t> :</a:t>
            </a:r>
            <a:r>
              <a:rPr lang="en-US" sz="2133" b="1" dirty="0">
                <a:latin typeface="Arial" panose="020B0604020202020204" pitchFamily="34" charset="0"/>
                <a:cs typeface="Arial" panose="020B0604020202020204" pitchFamily="34" charset="0"/>
              </a:rPr>
              <a:t> 	LỤC TẤN ANH</a:t>
            </a:r>
          </a:p>
          <a:p>
            <a:r>
              <a:rPr lang="en-US" sz="2133" b="1" dirty="0" err="1">
                <a:latin typeface="Arial" panose="020B0604020202020204" pitchFamily="34" charset="0"/>
                <a:cs typeface="Arial" panose="020B0604020202020204" pitchFamily="34" charset="0"/>
              </a:rPr>
              <a:t>Giảng</a:t>
            </a:r>
            <a:r>
              <a:rPr lang="en-US" sz="2133" b="1" dirty="0">
                <a:latin typeface="Arial" panose="020B0604020202020204" pitchFamily="34" charset="0"/>
                <a:cs typeface="Arial" panose="020B0604020202020204" pitchFamily="34" charset="0"/>
              </a:rPr>
              <a:t> </a:t>
            </a:r>
            <a:r>
              <a:rPr lang="en-US" sz="2133" b="1" dirty="0" err="1">
                <a:latin typeface="Arial" panose="020B0604020202020204" pitchFamily="34" charset="0"/>
                <a:cs typeface="Arial" panose="020B0604020202020204" pitchFamily="34" charset="0"/>
              </a:rPr>
              <a:t>viên</a:t>
            </a:r>
            <a:r>
              <a:rPr lang="en-US" sz="2133" b="1" dirty="0">
                <a:latin typeface="Arial" panose="020B0604020202020204" pitchFamily="34" charset="0"/>
                <a:cs typeface="Arial" panose="020B0604020202020204" pitchFamily="34" charset="0"/>
              </a:rPr>
              <a:t> </a:t>
            </a:r>
            <a:r>
              <a:rPr lang="en-US" sz="2133" b="1" dirty="0" err="1">
                <a:latin typeface="Arial" panose="020B0604020202020204" pitchFamily="34" charset="0"/>
                <a:cs typeface="Arial" panose="020B0604020202020204" pitchFamily="34" charset="0"/>
              </a:rPr>
              <a:t>hướng</a:t>
            </a:r>
            <a:r>
              <a:rPr lang="en-US" sz="2133" b="1" dirty="0">
                <a:latin typeface="Arial" panose="020B0604020202020204" pitchFamily="34" charset="0"/>
                <a:cs typeface="Arial" panose="020B0604020202020204" pitchFamily="34" charset="0"/>
              </a:rPr>
              <a:t> </a:t>
            </a:r>
            <a:r>
              <a:rPr lang="en-US" sz="2133" b="1" dirty="0" err="1">
                <a:latin typeface="Arial" panose="020B0604020202020204" pitchFamily="34" charset="0"/>
                <a:cs typeface="Arial" panose="020B0604020202020204" pitchFamily="34" charset="0"/>
              </a:rPr>
              <a:t>dẫn</a:t>
            </a:r>
            <a:r>
              <a:rPr lang="en-US" sz="2133" b="1" dirty="0">
                <a:latin typeface="Arial" panose="020B0604020202020204" pitchFamily="34" charset="0"/>
                <a:cs typeface="Arial" panose="020B0604020202020204" pitchFamily="34" charset="0"/>
              </a:rPr>
              <a:t> : 	TS. TRẦN QUANG QUÝ</a:t>
            </a:r>
            <a:endParaRPr lang="vi-VN" sz="2133" b="1" dirty="0">
              <a:latin typeface="Arial" panose="020B0604020202020204" pitchFamily="34" charset="0"/>
              <a:cs typeface="Arial" panose="020B0604020202020204" pitchFamily="34" charset="0"/>
            </a:endParaRPr>
          </a:p>
          <a:p>
            <a:endParaRPr lang="vi-VN" sz="2133"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xfrm>
            <a:off x="12008516"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10</a:t>
            </a:fld>
            <a:endParaRPr/>
          </a:p>
        </p:txBody>
      </p:sp>
      <p:sp>
        <p:nvSpPr>
          <p:cNvPr id="9" name="Oval 8">
            <a:extLst>
              <a:ext uri="{FF2B5EF4-FFF2-40B4-BE49-F238E27FC236}">
                <a16:creationId xmlns:a16="http://schemas.microsoft.com/office/drawing/2014/main" id="{710D82CC-CBF0-8A7B-B7B2-BC71467530DC}"/>
              </a:ext>
            </a:extLst>
          </p:cNvPr>
          <p:cNvSpPr/>
          <p:nvPr/>
        </p:nvSpPr>
        <p:spPr>
          <a:xfrm>
            <a:off x="5134417" y="195073"/>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1" name="Oval 10">
            <a:extLst>
              <a:ext uri="{FF2B5EF4-FFF2-40B4-BE49-F238E27FC236}">
                <a16:creationId xmlns:a16="http://schemas.microsoft.com/office/drawing/2014/main" id="{C145BE57-D833-2060-3774-5BC13C9FAA96}"/>
              </a:ext>
            </a:extLst>
          </p:cNvPr>
          <p:cNvSpPr/>
          <p:nvPr/>
        </p:nvSpPr>
        <p:spPr>
          <a:xfrm>
            <a:off x="2699361" y="1859350"/>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2" name="Oval 11">
            <a:extLst>
              <a:ext uri="{FF2B5EF4-FFF2-40B4-BE49-F238E27FC236}">
                <a16:creationId xmlns:a16="http://schemas.microsoft.com/office/drawing/2014/main" id="{BCE37EF1-AD50-9471-C017-F8AF50F39908}"/>
              </a:ext>
            </a:extLst>
          </p:cNvPr>
          <p:cNvSpPr/>
          <p:nvPr/>
        </p:nvSpPr>
        <p:spPr>
          <a:xfrm>
            <a:off x="5975059" y="3082201"/>
            <a:ext cx="2520880" cy="2490176"/>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3" name="Oval 12">
            <a:extLst>
              <a:ext uri="{FF2B5EF4-FFF2-40B4-BE49-F238E27FC236}">
                <a16:creationId xmlns:a16="http://schemas.microsoft.com/office/drawing/2014/main" id="{2EF60D0D-EB85-B09D-0064-5683A37FA871}"/>
              </a:ext>
            </a:extLst>
          </p:cNvPr>
          <p:cNvSpPr/>
          <p:nvPr/>
        </p:nvSpPr>
        <p:spPr>
          <a:xfrm>
            <a:off x="3744058" y="3670343"/>
            <a:ext cx="2695125" cy="255499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4" name="Oval 13">
            <a:extLst>
              <a:ext uri="{FF2B5EF4-FFF2-40B4-BE49-F238E27FC236}">
                <a16:creationId xmlns:a16="http://schemas.microsoft.com/office/drawing/2014/main" id="{1ABF7A06-4D0B-7FA8-5F4A-A2AE58E6C2ED}"/>
              </a:ext>
            </a:extLst>
          </p:cNvPr>
          <p:cNvSpPr/>
          <p:nvPr/>
        </p:nvSpPr>
        <p:spPr>
          <a:xfrm>
            <a:off x="7319323" y="2049335"/>
            <a:ext cx="1593084" cy="162100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5" name="Oval 14">
            <a:extLst>
              <a:ext uri="{FF2B5EF4-FFF2-40B4-BE49-F238E27FC236}">
                <a16:creationId xmlns:a16="http://schemas.microsoft.com/office/drawing/2014/main" id="{8D7D68E1-523E-012C-F6C7-DA8CAC8E7E41}"/>
              </a:ext>
            </a:extLst>
          </p:cNvPr>
          <p:cNvSpPr/>
          <p:nvPr/>
        </p:nvSpPr>
        <p:spPr>
          <a:xfrm>
            <a:off x="3465877" y="1177544"/>
            <a:ext cx="4714240" cy="450291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16" name="Google Shape;1896;p14">
            <a:extLst>
              <a:ext uri="{FF2B5EF4-FFF2-40B4-BE49-F238E27FC236}">
                <a16:creationId xmlns:a16="http://schemas.microsoft.com/office/drawing/2014/main" id="{03B4F19E-9CAF-91CC-B087-BF3ABFAED1F7}"/>
              </a:ext>
            </a:extLst>
          </p:cNvPr>
          <p:cNvSpPr txBox="1">
            <a:spLocks/>
          </p:cNvSpPr>
          <p:nvPr/>
        </p:nvSpPr>
        <p:spPr>
          <a:xfrm>
            <a:off x="3146105" y="2049335"/>
            <a:ext cx="4899963" cy="2399135"/>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marL="609585"/>
            <a:r>
              <a:rPr lang="vi-VN" sz="4800" dirty="0">
                <a:solidFill>
                  <a:schemeClr val="tx1"/>
                </a:solidFill>
                <a:latin typeface="Times New Roman (Headings)"/>
              </a:rPr>
              <a:t> </a:t>
            </a:r>
            <a:endParaRPr lang="en-US" sz="4800" dirty="0">
              <a:solidFill>
                <a:schemeClr val="tx1"/>
              </a:solidFill>
              <a:latin typeface="Times New Roman (Headings)"/>
            </a:endParaRPr>
          </a:p>
          <a:p>
            <a:pPr marL="609585"/>
            <a:r>
              <a:rPr lang="vi-VN" sz="4800" dirty="0">
                <a:solidFill>
                  <a:schemeClr val="tx1"/>
                </a:solidFill>
                <a:latin typeface="Times New Roman (Headings)"/>
              </a:rPr>
              <a:t>3. </a:t>
            </a:r>
            <a:endParaRPr lang="en-US" sz="4800" dirty="0">
              <a:solidFill>
                <a:schemeClr val="tx1"/>
              </a:solidFill>
              <a:latin typeface="Times New Roman (Headings)"/>
            </a:endParaRPr>
          </a:p>
          <a:p>
            <a:pPr marL="609585"/>
            <a:r>
              <a:rPr lang="en-US" sz="4800" dirty="0" err="1">
                <a:solidFill>
                  <a:schemeClr val="tx1"/>
                </a:solidFill>
                <a:latin typeface="+mn-lt"/>
              </a:rPr>
              <a:t>Xây</a:t>
            </a:r>
            <a:r>
              <a:rPr lang="en-US" sz="4800" dirty="0">
                <a:solidFill>
                  <a:schemeClr val="tx1"/>
                </a:solidFill>
                <a:latin typeface="+mn-lt"/>
              </a:rPr>
              <a:t> </a:t>
            </a:r>
            <a:r>
              <a:rPr lang="en-US" sz="4800" dirty="0" err="1">
                <a:solidFill>
                  <a:schemeClr val="tx1"/>
                </a:solidFill>
                <a:latin typeface="+mn-lt"/>
              </a:rPr>
              <a:t>dựng</a:t>
            </a:r>
            <a:r>
              <a:rPr lang="en-US" sz="4800" dirty="0">
                <a:solidFill>
                  <a:schemeClr val="tx1"/>
                </a:solidFill>
                <a:latin typeface="+mn-lt"/>
              </a:rPr>
              <a:t> </a:t>
            </a:r>
            <a:r>
              <a:rPr lang="en-US" sz="4800" dirty="0" err="1">
                <a:solidFill>
                  <a:schemeClr val="tx1"/>
                </a:solidFill>
                <a:latin typeface="+mn-lt"/>
              </a:rPr>
              <a:t>chương</a:t>
            </a:r>
            <a:r>
              <a:rPr lang="en-US" sz="4800" dirty="0">
                <a:solidFill>
                  <a:schemeClr val="tx1"/>
                </a:solidFill>
                <a:latin typeface="+mn-lt"/>
              </a:rPr>
              <a:t> </a:t>
            </a:r>
            <a:r>
              <a:rPr lang="en-US" sz="4800" dirty="0" err="1">
                <a:solidFill>
                  <a:schemeClr val="tx1"/>
                </a:solidFill>
                <a:latin typeface="+mn-lt"/>
              </a:rPr>
              <a:t>trình</a:t>
            </a:r>
            <a:endParaRPr lang="vi-VN" sz="4800" dirty="0">
              <a:solidFill>
                <a:schemeClr val="tx1"/>
              </a:solidFill>
              <a:latin typeface="+mn-lt"/>
            </a:endParaRPr>
          </a:p>
        </p:txBody>
      </p:sp>
    </p:spTree>
    <p:extLst>
      <p:ext uri="{BB962C8B-B14F-4D97-AF65-F5344CB8AC3E}">
        <p14:creationId xmlns:p14="http://schemas.microsoft.com/office/powerpoint/2010/main" val="2952828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11</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633351" y="1479953"/>
            <a:ext cx="10925298" cy="500539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895335" lvl="1" indent="-28575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OpenCV (opencv-python): </a:t>
            </a:r>
            <a:r>
              <a:rPr lang="vi-VN" sz="1600" dirty="0">
                <a:solidFill>
                  <a:schemeClr val="tx1"/>
                </a:solidFill>
                <a:latin typeface="Arial" panose="020B0604020202020204" pitchFamily="34" charset="0"/>
                <a:cs typeface="Arial" panose="020B0604020202020204" pitchFamily="34" charset="0"/>
              </a:rPr>
              <a:t>Thư viện này là nền tảng trong việc đọc, xử lý và biến đổi ảnh.</a:t>
            </a:r>
            <a:endParaRPr lang="en-US" sz="1600" dirty="0">
              <a:solidFill>
                <a:schemeClr val="tx1"/>
              </a:solidFill>
              <a:latin typeface="Arial" panose="020B0604020202020204" pitchFamily="34" charset="0"/>
              <a:cs typeface="Arial" panose="020B0604020202020204" pitchFamily="34" charset="0"/>
            </a:endParaRPr>
          </a:p>
          <a:p>
            <a:pPr marL="895335" lvl="1" indent="-285750" algn="just">
              <a:lnSpc>
                <a:spcPct val="107000"/>
              </a:lnSpc>
              <a:buClr>
                <a:schemeClr val="tx1"/>
              </a:buClr>
              <a:buFont typeface="Wingdings" panose="05000000000000000000" pitchFamily="2" charset="2"/>
              <a:buChar char="§"/>
            </a:pPr>
            <a:endParaRPr lang="vi-VN" sz="1600" dirty="0">
              <a:solidFill>
                <a:schemeClr val="tx1"/>
              </a:solidFill>
              <a:latin typeface="Arial" panose="020B0604020202020204" pitchFamily="34" charset="0"/>
              <a:cs typeface="Arial" panose="020B0604020202020204" pitchFamily="34" charset="0"/>
            </a:endParaRP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scikit-learn: </a:t>
            </a:r>
            <a:r>
              <a:rPr lang="vi-VN" sz="1600" dirty="0">
                <a:solidFill>
                  <a:schemeClr val="tx1"/>
                </a:solidFill>
                <a:latin typeface="Arial" panose="020B0604020202020204" pitchFamily="34" charset="0"/>
                <a:cs typeface="Arial" panose="020B0604020202020204" pitchFamily="34" charset="0"/>
              </a:rPr>
              <a:t>Sử dụng scikit-learn</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để cài đặt mô hình SVM (SVC), cũng như các công cụ tiền xử lý như StandardScaler và</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PCA</a:t>
            </a:r>
            <a:endParaRPr lang="en-US" sz="1600" dirty="0">
              <a:solidFill>
                <a:schemeClr val="tx1"/>
              </a:solidFill>
              <a:latin typeface="Arial" panose="020B0604020202020204" pitchFamily="34" charset="0"/>
              <a:cs typeface="Arial" panose="020B0604020202020204" pitchFamily="34" charset="0"/>
            </a:endParaRPr>
          </a:p>
          <a:p>
            <a:pPr marL="952485" lvl="1" indent="-342900" algn="just">
              <a:lnSpc>
                <a:spcPct val="107000"/>
              </a:lnSpc>
              <a:buClr>
                <a:schemeClr val="tx1"/>
              </a:buClr>
              <a:buFont typeface="Wingdings" panose="05000000000000000000" pitchFamily="2" charset="2"/>
              <a:buChar char="§"/>
            </a:pPr>
            <a:endParaRPr lang="vi-VN" sz="1600" dirty="0">
              <a:solidFill>
                <a:schemeClr val="tx1"/>
              </a:solidFill>
              <a:latin typeface="Arial" panose="020B0604020202020204" pitchFamily="34" charset="0"/>
              <a:cs typeface="Arial" panose="020B0604020202020204" pitchFamily="34" charset="0"/>
            </a:endParaRP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scikit-image: </a:t>
            </a:r>
            <a:r>
              <a:rPr lang="vi-VN" sz="1600" dirty="0">
                <a:solidFill>
                  <a:schemeClr val="tx1"/>
                </a:solidFill>
                <a:latin typeface="Arial" panose="020B0604020202020204" pitchFamily="34" charset="0"/>
                <a:cs typeface="Arial" panose="020B0604020202020204" pitchFamily="34" charset="0"/>
              </a:rPr>
              <a:t>Để trích xuất đặc trưng từ ảnh, dựa vào scikit-image với các hàm như </a:t>
            </a:r>
            <a:r>
              <a:rPr lang="en-US" sz="1600" dirty="0">
                <a:solidFill>
                  <a:schemeClr val="tx1"/>
                </a:solidFill>
                <a:latin typeface="Arial" panose="020B0604020202020204" pitchFamily="34" charset="0"/>
                <a:cs typeface="Arial" panose="020B0604020202020204" pitchFamily="34" charset="0"/>
              </a:rPr>
              <a:t>HOG</a:t>
            </a:r>
            <a:r>
              <a:rPr lang="vi-VN" sz="1600" dirty="0">
                <a:solidFill>
                  <a:schemeClr val="tx1"/>
                </a:solidFill>
                <a:latin typeface="Arial" panose="020B0604020202020204" pitchFamily="34" charset="0"/>
                <a:cs typeface="Arial" panose="020B0604020202020204" pitchFamily="34" charset="0"/>
              </a:rPr>
              <a:t> và</a:t>
            </a:r>
            <a:r>
              <a:rPr lang="en-US" sz="1600" dirty="0">
                <a:solidFill>
                  <a:schemeClr val="tx1"/>
                </a:solidFill>
                <a:latin typeface="Arial" panose="020B0604020202020204" pitchFamily="34" charset="0"/>
                <a:cs typeface="Arial" panose="020B0604020202020204" pitchFamily="34" charset="0"/>
              </a:rPr>
              <a:t> LBP</a:t>
            </a:r>
            <a:r>
              <a:rPr lang="vi-VN" sz="1600" dirty="0">
                <a:solidFill>
                  <a:schemeClr val="tx1"/>
                </a:solidFill>
                <a:latin typeface="Arial" panose="020B0604020202020204" pitchFamily="34" charset="0"/>
                <a:cs typeface="Arial" panose="020B0604020202020204" pitchFamily="34" charset="0"/>
              </a:rPr>
              <a:t>.</a:t>
            </a:r>
            <a:endParaRPr lang="en-US" sz="1600" dirty="0">
              <a:solidFill>
                <a:schemeClr val="tx1"/>
              </a:solidFill>
              <a:latin typeface="Arial" panose="020B0604020202020204" pitchFamily="34" charset="0"/>
              <a:cs typeface="Arial" panose="020B0604020202020204" pitchFamily="34" charset="0"/>
            </a:endParaRPr>
          </a:p>
          <a:p>
            <a:pPr marL="952485" lvl="1" indent="-342900" algn="just">
              <a:lnSpc>
                <a:spcPct val="107000"/>
              </a:lnSpc>
              <a:buClr>
                <a:schemeClr val="tx1"/>
              </a:buClr>
              <a:buFont typeface="Wingdings" panose="05000000000000000000" pitchFamily="2" charset="2"/>
              <a:buChar char="§"/>
            </a:pPr>
            <a:endParaRPr lang="vi-VN" sz="1600" dirty="0">
              <a:solidFill>
                <a:schemeClr val="tx1"/>
              </a:solidFill>
              <a:latin typeface="Arial" panose="020B0604020202020204" pitchFamily="34" charset="0"/>
              <a:cs typeface="Arial" panose="020B0604020202020204" pitchFamily="34" charset="0"/>
            </a:endParaRP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argparse:</a:t>
            </a:r>
            <a:r>
              <a:rPr lang="vi-VN" sz="1600" dirty="0">
                <a:solidFill>
                  <a:schemeClr val="tx1"/>
                </a:solidFill>
                <a:latin typeface="Arial" panose="020B0604020202020204" pitchFamily="34" charset="0"/>
                <a:cs typeface="Arial" panose="020B0604020202020204" pitchFamily="34" charset="0"/>
              </a:rPr>
              <a:t> Thư viện này được dùng để xử lý tham số dòng lệnh</a:t>
            </a:r>
            <a:endParaRPr lang="en-US" sz="1600" dirty="0">
              <a:solidFill>
                <a:schemeClr val="tx1"/>
              </a:solidFill>
              <a:latin typeface="Arial" panose="020B0604020202020204" pitchFamily="34" charset="0"/>
              <a:cs typeface="Arial" panose="020B0604020202020204" pitchFamily="34" charset="0"/>
            </a:endParaRPr>
          </a:p>
          <a:p>
            <a:pPr marL="952485" lvl="1" indent="-342900" algn="just">
              <a:lnSpc>
                <a:spcPct val="107000"/>
              </a:lnSpc>
              <a:buClr>
                <a:schemeClr val="tx1"/>
              </a:buClr>
              <a:buFont typeface="Wingdings" panose="05000000000000000000" pitchFamily="2" charset="2"/>
              <a:buChar char="§"/>
            </a:pPr>
            <a:endParaRPr lang="vi-VN" sz="1600" dirty="0">
              <a:solidFill>
                <a:schemeClr val="tx1"/>
              </a:solidFill>
              <a:latin typeface="Arial" panose="020B0604020202020204" pitchFamily="34" charset="0"/>
              <a:cs typeface="Arial" panose="020B0604020202020204" pitchFamily="34" charset="0"/>
            </a:endParaRP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matplotlib: </a:t>
            </a:r>
            <a:r>
              <a:rPr lang="vi-VN" sz="1600" dirty="0">
                <a:solidFill>
                  <a:schemeClr val="tx1"/>
                </a:solidFill>
                <a:latin typeface="Arial" panose="020B0604020202020204" pitchFamily="34" charset="0"/>
                <a:cs typeface="Arial" panose="020B0604020202020204" pitchFamily="34" charset="0"/>
              </a:rPr>
              <a:t>Thư viện này giúp hiển thị mẫu ảnh, cũng như các đặc trưng trích xuất như bản đồ</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HOG</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và LBP</a:t>
            </a:r>
            <a:endParaRPr lang="en-US" sz="1600" dirty="0">
              <a:solidFill>
                <a:schemeClr val="tx1"/>
              </a:solidFill>
              <a:latin typeface="Arial" panose="020B0604020202020204" pitchFamily="34" charset="0"/>
              <a:cs typeface="Arial" panose="020B0604020202020204" pitchFamily="34" charset="0"/>
            </a:endParaRPr>
          </a:p>
          <a:p>
            <a:pPr marL="952485" lvl="1" indent="-342900" algn="just">
              <a:lnSpc>
                <a:spcPct val="107000"/>
              </a:lnSpc>
              <a:buClr>
                <a:schemeClr val="tx1"/>
              </a:buClr>
              <a:buFont typeface="Wingdings" panose="05000000000000000000" pitchFamily="2" charset="2"/>
              <a:buChar char="§"/>
            </a:pPr>
            <a:endParaRPr lang="vi-VN" sz="1600" dirty="0">
              <a:solidFill>
                <a:schemeClr val="tx1"/>
              </a:solidFill>
              <a:latin typeface="Arial" panose="020B0604020202020204" pitchFamily="34" charset="0"/>
              <a:cs typeface="Arial" panose="020B0604020202020204" pitchFamily="34" charset="0"/>
            </a:endParaRP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imagehash:</a:t>
            </a:r>
            <a:r>
              <a:rPr lang="vi-VN"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Thực</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hiện</a:t>
            </a:r>
            <a:r>
              <a:rPr lang="vi-VN" sz="1600" dirty="0">
                <a:solidFill>
                  <a:schemeClr val="tx1"/>
                </a:solidFill>
                <a:latin typeface="Arial" panose="020B0604020202020204" pitchFamily="34" charset="0"/>
                <a:cs typeface="Arial" panose="020B0604020202020204" pitchFamily="34" charset="0"/>
              </a:rPr>
              <a:t> việc kiểm tra dữ liệu trùng lặp là rất cần thiết để đảm bảo chất lượng</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tập dữ liệu.</a:t>
            </a:r>
            <a:endParaRPr lang="en-US" sz="1600" dirty="0">
              <a:solidFill>
                <a:schemeClr val="tx1"/>
              </a:solidFill>
              <a:latin typeface="Arial" panose="020B0604020202020204" pitchFamily="34" charset="0"/>
              <a:cs typeface="Arial" panose="020B0604020202020204" pitchFamily="34" charset="0"/>
            </a:endParaRPr>
          </a:p>
          <a:p>
            <a:pPr marL="952485" lvl="1" indent="-342900" algn="just">
              <a:lnSpc>
                <a:spcPct val="107000"/>
              </a:lnSpc>
              <a:buClr>
                <a:schemeClr val="tx1"/>
              </a:buClr>
              <a:buFont typeface="Wingdings" panose="05000000000000000000" pitchFamily="2" charset="2"/>
              <a:buChar char="§"/>
            </a:pPr>
            <a:endParaRPr lang="vi-VN" sz="1600" dirty="0">
              <a:solidFill>
                <a:schemeClr val="tx1"/>
              </a:solidFill>
              <a:latin typeface="Arial" panose="020B0604020202020204" pitchFamily="34" charset="0"/>
              <a:cs typeface="Arial" panose="020B0604020202020204" pitchFamily="34" charset="0"/>
            </a:endParaRP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tqdm:</a:t>
            </a:r>
            <a:r>
              <a:rPr lang="vi-VN" sz="1600"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Hiển thị thanh tiến trình.</a:t>
            </a:r>
            <a:endParaRPr lang="en-US" sz="1600" dirty="0">
              <a:solidFill>
                <a:schemeClr val="tx1"/>
              </a:solidFill>
              <a:latin typeface="Arial" panose="020B0604020202020204" pitchFamily="34" charset="0"/>
              <a:cs typeface="Arial" panose="020B0604020202020204" pitchFamily="34" charset="0"/>
            </a:endParaRPr>
          </a:p>
          <a:p>
            <a:pPr marL="952485" lvl="1" indent="-342900" algn="just">
              <a:lnSpc>
                <a:spcPct val="107000"/>
              </a:lnSpc>
              <a:buClr>
                <a:schemeClr val="tx1"/>
              </a:buClr>
              <a:buFont typeface="Wingdings" panose="05000000000000000000" pitchFamily="2" charset="2"/>
              <a:buChar char="§"/>
            </a:pPr>
            <a:endParaRPr lang="vi-VN" sz="1600" dirty="0">
              <a:solidFill>
                <a:schemeClr val="tx1"/>
              </a:solidFill>
              <a:latin typeface="Arial" panose="020B0604020202020204" pitchFamily="34" charset="0"/>
              <a:cs typeface="Arial" panose="020B0604020202020204" pitchFamily="34" charset="0"/>
            </a:endParaRP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joblib:</a:t>
            </a:r>
            <a:r>
              <a:rPr lang="vi-VN" sz="1600" dirty="0">
                <a:solidFill>
                  <a:schemeClr val="tx1"/>
                </a:solidFill>
                <a:latin typeface="Arial" panose="020B0604020202020204" pitchFamily="34" charset="0"/>
                <a:cs typeface="Arial" panose="020B0604020202020204" pitchFamily="34" charset="0"/>
              </a:rPr>
              <a:t> Lưu/tải mô hình đã huấn luyện.</a:t>
            </a:r>
          </a:p>
        </p:txBody>
      </p:sp>
      <p:sp>
        <p:nvSpPr>
          <p:cNvPr id="17" name="TextBox 16">
            <a:extLst>
              <a:ext uri="{FF2B5EF4-FFF2-40B4-BE49-F238E27FC236}">
                <a16:creationId xmlns:a16="http://schemas.microsoft.com/office/drawing/2014/main" id="{35ACF9A8-C3C4-4C08-BFF2-5A4B4C7A1721}"/>
              </a:ext>
            </a:extLst>
          </p:cNvPr>
          <p:cNvSpPr txBox="1"/>
          <p:nvPr/>
        </p:nvSpPr>
        <p:spPr>
          <a:xfrm>
            <a:off x="0" y="956733"/>
            <a:ext cx="6096000" cy="523220"/>
          </a:xfrm>
          <a:prstGeom prst="rect">
            <a:avLst/>
          </a:prstGeom>
          <a:noFill/>
        </p:spPr>
        <p:txBody>
          <a:bodyPr wrap="square">
            <a:spAutoFit/>
          </a:bodyPr>
          <a:lstStyle/>
          <a:p>
            <a:pPr marL="101597" algn="ctr"/>
            <a:r>
              <a:rPr lang="en-US" sz="2800" b="1" dirty="0">
                <a:latin typeface="Arial" panose="020B0604020202020204" pitchFamily="34" charset="0"/>
                <a:cs typeface="Arial" panose="020B0604020202020204" pitchFamily="34" charset="0"/>
              </a:rPr>
              <a:t> 3.1.</a:t>
            </a:r>
            <a:r>
              <a:rPr lang="en-US" sz="28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effectLst/>
                <a:latin typeface="Arial" panose="020B0604020202020204" pitchFamily="34" charset="0"/>
                <a:ea typeface="Times New Roman" panose="02020603050405020304" pitchFamily="18" charset="0"/>
                <a:cs typeface="Arial" panose="020B0604020202020204" pitchFamily="34" charset="0"/>
              </a:rPr>
              <a:t>Cài</a:t>
            </a:r>
            <a:r>
              <a:rPr lang="en-US" sz="28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effectLst/>
                <a:latin typeface="Arial" panose="020B0604020202020204" pitchFamily="34" charset="0"/>
                <a:ea typeface="Times New Roman" panose="02020603050405020304" pitchFamily="18" charset="0"/>
                <a:cs typeface="Arial" panose="020B0604020202020204" pitchFamily="34" charset="0"/>
              </a:rPr>
              <a:t>đặt</a:t>
            </a:r>
            <a:r>
              <a:rPr lang="en-US" sz="28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effectLst/>
                <a:latin typeface="Arial" panose="020B0604020202020204" pitchFamily="34" charset="0"/>
                <a:ea typeface="Times New Roman" panose="02020603050405020304" pitchFamily="18" charset="0"/>
                <a:cs typeface="Arial" panose="020B0604020202020204" pitchFamily="34" charset="0"/>
              </a:rPr>
              <a:t>thư</a:t>
            </a:r>
            <a:r>
              <a:rPr lang="en-US" sz="28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effectLst/>
                <a:latin typeface="Arial" panose="020B0604020202020204" pitchFamily="34" charset="0"/>
                <a:ea typeface="Times New Roman" panose="02020603050405020304" pitchFamily="18" charset="0"/>
                <a:cs typeface="Arial" panose="020B0604020202020204" pitchFamily="34" charset="0"/>
              </a:rPr>
              <a:t>viện</a:t>
            </a:r>
            <a:r>
              <a:rPr lang="en-US" sz="28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effectLst/>
                <a:latin typeface="Arial" panose="020B0604020202020204" pitchFamily="34" charset="0"/>
                <a:ea typeface="Times New Roman" panose="02020603050405020304" pitchFamily="18" charset="0"/>
                <a:cs typeface="Arial" panose="020B0604020202020204" pitchFamily="34" charset="0"/>
              </a:rPr>
              <a:t>sử</a:t>
            </a:r>
            <a:r>
              <a:rPr lang="en-US" sz="28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effectLst/>
                <a:latin typeface="Arial" panose="020B0604020202020204" pitchFamily="34" charset="0"/>
                <a:ea typeface="Times New Roman" panose="02020603050405020304" pitchFamily="18" charset="0"/>
                <a:cs typeface="Arial" panose="020B0604020202020204" pitchFamily="34" charset="0"/>
              </a:rPr>
              <a:t>dụng</a:t>
            </a:r>
            <a:endParaRPr lang="en-US" sz="2800" b="1"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75069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12</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1172460" y="1403542"/>
            <a:ext cx="9576145" cy="46204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Clr>
                <a:schemeClr val="tx1"/>
              </a:buClr>
              <a:buNone/>
            </a:pPr>
            <a:r>
              <a:rPr lang="en-US" sz="1600" kern="0" dirty="0">
                <a:latin typeface="Arial" panose="020B0604020202020204" pitchFamily="34" charset="0"/>
                <a:ea typeface="Calibri" panose="020F0502020204030204" pitchFamily="34" charset="0"/>
                <a:cs typeface="Arial" panose="020B0604020202020204" pitchFamily="34" charset="0"/>
              </a:rPr>
              <a:t>	</a:t>
            </a:r>
            <a:r>
              <a:rPr lang="vi-VN" sz="1600" kern="0" dirty="0">
                <a:latin typeface="Arial" panose="020B0604020202020204" pitchFamily="34" charset="0"/>
                <a:ea typeface="Calibri" panose="020F0502020204030204" pitchFamily="34" charset="0"/>
                <a:cs typeface="Arial" panose="020B0604020202020204" pitchFamily="34" charset="0"/>
              </a:rPr>
              <a:t>Chương trình được xây dựng dựa trên liên kết giữa các bước tiền</a:t>
            </a:r>
            <a:r>
              <a:rPr lang="en-US" sz="1600" kern="0" dirty="0">
                <a:latin typeface="Arial" panose="020B0604020202020204" pitchFamily="34" charset="0"/>
                <a:ea typeface="Calibri" panose="020F0502020204030204" pitchFamily="34" charset="0"/>
                <a:cs typeface="Arial" panose="020B0604020202020204" pitchFamily="34" charset="0"/>
              </a:rPr>
              <a:t> </a:t>
            </a:r>
            <a:r>
              <a:rPr lang="vi-VN" sz="1600" kern="0" dirty="0">
                <a:latin typeface="Arial" panose="020B0604020202020204" pitchFamily="34" charset="0"/>
                <a:ea typeface="Calibri" panose="020F0502020204030204" pitchFamily="34" charset="0"/>
                <a:cs typeface="Arial" panose="020B0604020202020204" pitchFamily="34" charset="0"/>
              </a:rPr>
              <a:t>xử lý, trích xuất đặc</a:t>
            </a:r>
            <a:r>
              <a:rPr lang="en-US" sz="1600" kern="0" dirty="0">
                <a:latin typeface="Arial" panose="020B0604020202020204" pitchFamily="34" charset="0"/>
                <a:ea typeface="Calibri" panose="020F0502020204030204" pitchFamily="34" charset="0"/>
                <a:cs typeface="Arial" panose="020B0604020202020204" pitchFamily="34" charset="0"/>
              </a:rPr>
              <a:t> </a:t>
            </a:r>
            <a:r>
              <a:rPr lang="vi-VN" sz="1600" kern="0" dirty="0">
                <a:latin typeface="Arial" panose="020B0604020202020204" pitchFamily="34" charset="0"/>
                <a:ea typeface="Calibri" panose="020F0502020204030204" pitchFamily="34" charset="0"/>
                <a:cs typeface="Arial" panose="020B0604020202020204" pitchFamily="34" charset="0"/>
              </a:rPr>
              <a:t>trưng, huấn luyện mô hình. Toàn bộ quy trình huấn luyện được thực</a:t>
            </a:r>
          </a:p>
          <a:p>
            <a:pPr marL="609585" lvl="1" indent="0" algn="just">
              <a:lnSpc>
                <a:spcPct val="107000"/>
              </a:lnSpc>
              <a:buClr>
                <a:schemeClr val="tx1"/>
              </a:buClr>
              <a:buNone/>
            </a:pPr>
            <a:r>
              <a:rPr lang="vi-VN" sz="1600" kern="0" dirty="0">
                <a:latin typeface="Arial" panose="020B0604020202020204" pitchFamily="34" charset="0"/>
                <a:ea typeface="Calibri" panose="020F0502020204030204" pitchFamily="34" charset="0"/>
                <a:cs typeface="Arial" panose="020B0604020202020204" pitchFamily="34" charset="0"/>
              </a:rPr>
              <a:t>hiện theo trình tự các bước sau:</a:t>
            </a:r>
            <a:endParaRPr lang="en-US" sz="1600" kern="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endParaRPr lang="en-US" sz="1600" kern="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1. </a:t>
            </a:r>
            <a:r>
              <a:rPr lang="vi-VN" sz="1600" kern="0" dirty="0">
                <a:latin typeface="Arial" panose="020B0604020202020204" pitchFamily="34" charset="0"/>
                <a:ea typeface="Calibri" panose="020F0502020204030204" pitchFamily="34" charset="0"/>
                <a:cs typeface="Arial" panose="020B0604020202020204" pitchFamily="34" charset="0"/>
              </a:rPr>
              <a:t>Xác định tham số và khởi tạo môi trường</a:t>
            </a:r>
            <a:endParaRPr lang="en-US" sz="1600" kern="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kern="0" dirty="0">
                <a:latin typeface="Arial" panose="020B0604020202020204" pitchFamily="34" charset="0"/>
                <a:ea typeface="Calibri" panose="020F0502020204030204" pitchFamily="34" charset="0"/>
                <a:cs typeface="Arial" panose="020B0604020202020204" pitchFamily="34" charset="0"/>
              </a:rPr>
              <a:t>			2. </a:t>
            </a:r>
            <a:r>
              <a:rPr lang="en-US" sz="1600" kern="0" dirty="0" err="1">
                <a:latin typeface="Arial" panose="020B0604020202020204" pitchFamily="34" charset="0"/>
                <a:ea typeface="Calibri" panose="020F0502020204030204" pitchFamily="34" charset="0"/>
                <a:cs typeface="Arial" panose="020B0604020202020204" pitchFamily="34" charset="0"/>
              </a:rPr>
              <a:t>Tải</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và</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tiền</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xử</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lý</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dữ</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liệu</a:t>
            </a:r>
            <a:endParaRPr lang="en-US" sz="1600" kern="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kern="0" dirty="0">
                <a:latin typeface="Arial" panose="020B0604020202020204" pitchFamily="34" charset="0"/>
                <a:ea typeface="Calibri" panose="020F0502020204030204" pitchFamily="34" charset="0"/>
                <a:cs typeface="Arial" panose="020B0604020202020204" pitchFamily="34" charset="0"/>
              </a:rPr>
              <a:t>			3. </a:t>
            </a:r>
            <a:r>
              <a:rPr lang="vi-VN" sz="1600" kern="0" dirty="0">
                <a:latin typeface="Arial" panose="020B0604020202020204" pitchFamily="34" charset="0"/>
                <a:ea typeface="Calibri" panose="020F0502020204030204" pitchFamily="34" charset="0"/>
                <a:cs typeface="Arial" panose="020B0604020202020204" pitchFamily="34" charset="0"/>
              </a:rPr>
              <a:t>Trích xuất đặc trưng</a:t>
            </a:r>
            <a:r>
              <a:rPr lang="en-US" sz="1600" kern="0" dirty="0">
                <a:latin typeface="Arial" panose="020B0604020202020204" pitchFamily="34" charset="0"/>
                <a:ea typeface="Calibri" panose="020F0502020204030204" pitchFamily="34" charset="0"/>
                <a:cs typeface="Arial" panose="020B0604020202020204" pitchFamily="34" charset="0"/>
              </a:rPr>
              <a:t> qua HOG </a:t>
            </a:r>
            <a:r>
              <a:rPr lang="en-US" sz="1600" kern="0" dirty="0" err="1">
                <a:latin typeface="Arial" panose="020B0604020202020204" pitchFamily="34" charset="0"/>
                <a:ea typeface="Calibri" panose="020F0502020204030204" pitchFamily="34" charset="0"/>
                <a:cs typeface="Arial" panose="020B0604020202020204" pitchFamily="34" charset="0"/>
              </a:rPr>
              <a:t>và</a:t>
            </a:r>
            <a:r>
              <a:rPr lang="en-US" sz="1600" kern="0" dirty="0">
                <a:latin typeface="Arial" panose="020B0604020202020204" pitchFamily="34" charset="0"/>
                <a:ea typeface="Calibri" panose="020F0502020204030204" pitchFamily="34" charset="0"/>
                <a:cs typeface="Arial" panose="020B0604020202020204" pitchFamily="34" charset="0"/>
              </a:rPr>
              <a:t> LBP</a:t>
            </a:r>
            <a:endParaRPr lang="en-US" sz="160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4. Chia </a:t>
            </a:r>
            <a:r>
              <a:rPr lang="en-US" sz="1600" dirty="0" err="1">
                <a:latin typeface="Arial" panose="020B0604020202020204" pitchFamily="34" charset="0"/>
                <a:ea typeface="Calibri" panose="020F0502020204030204" pitchFamily="34" charset="0"/>
                <a:cs typeface="Arial" panose="020B0604020202020204" pitchFamily="34" charset="0"/>
              </a:rPr>
              <a:t>tách</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dữ</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liệu</a:t>
            </a:r>
            <a:endParaRPr lang="en-US" sz="160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5. </a:t>
            </a:r>
            <a:r>
              <a:rPr lang="en-US" sz="1600" dirty="0" err="1">
                <a:latin typeface="Arial" panose="020B0604020202020204" pitchFamily="34" charset="0"/>
                <a:ea typeface="Calibri" panose="020F0502020204030204" pitchFamily="34" charset="0"/>
                <a:cs typeface="Arial" panose="020B0604020202020204" pitchFamily="34" charset="0"/>
              </a:rPr>
              <a:t>Chuẩn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hóa</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và</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giảm</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chiều</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không</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gian</a:t>
            </a:r>
            <a:endParaRPr lang="en-US" sz="160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6. Chia </a:t>
            </a:r>
            <a:r>
              <a:rPr lang="en-US" sz="1600" dirty="0" err="1">
                <a:latin typeface="Arial" panose="020B0604020202020204" pitchFamily="34" charset="0"/>
                <a:ea typeface="Calibri" panose="020F0502020204030204" pitchFamily="34" charset="0"/>
                <a:cs typeface="Arial" panose="020B0604020202020204" pitchFamily="34" charset="0"/>
              </a:rPr>
              <a:t>dữ</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liệu</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thành</a:t>
            </a:r>
            <a:r>
              <a:rPr lang="en-US" sz="1600" dirty="0">
                <a:latin typeface="Arial" panose="020B0604020202020204" pitchFamily="34" charset="0"/>
                <a:ea typeface="Calibri" panose="020F0502020204030204" pitchFamily="34" charset="0"/>
                <a:cs typeface="Arial" panose="020B0604020202020204" pitchFamily="34" charset="0"/>
              </a:rPr>
              <a:t> train/test sets (</a:t>
            </a:r>
            <a:r>
              <a:rPr lang="en-US" sz="1600" dirty="0" err="1">
                <a:latin typeface="Arial" panose="020B0604020202020204" pitchFamily="34" charset="0"/>
                <a:ea typeface="Calibri" panose="020F0502020204030204" pitchFamily="34" charset="0"/>
                <a:cs typeface="Arial" panose="020B0604020202020204" pitchFamily="34" charset="0"/>
              </a:rPr>
              <a:t>tỉ</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lệ</a:t>
            </a:r>
            <a:r>
              <a:rPr lang="en-US" sz="1600" dirty="0">
                <a:latin typeface="Arial" panose="020B0604020202020204" pitchFamily="34" charset="0"/>
                <a:ea typeface="Calibri" panose="020F0502020204030204" pitchFamily="34" charset="0"/>
                <a:cs typeface="Arial" panose="020B0604020202020204" pitchFamily="34" charset="0"/>
              </a:rPr>
              <a:t> 8:2)	</a:t>
            </a: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7. </a:t>
            </a:r>
            <a:r>
              <a:rPr lang="en-US" sz="1600" dirty="0" err="1">
                <a:latin typeface="Arial" panose="020B0604020202020204" pitchFamily="34" charset="0"/>
                <a:ea typeface="Calibri" panose="020F0502020204030204" pitchFamily="34" charset="0"/>
                <a:cs typeface="Arial" panose="020B0604020202020204" pitchFamily="34" charset="0"/>
              </a:rPr>
              <a:t>Cân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bằng</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dữ</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liệu</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bằng</a:t>
            </a:r>
            <a:r>
              <a:rPr lang="en-US" sz="1600" dirty="0">
                <a:latin typeface="Arial" panose="020B0604020202020204" pitchFamily="34" charset="0"/>
                <a:ea typeface="Calibri" panose="020F0502020204030204" pitchFamily="34" charset="0"/>
                <a:cs typeface="Arial" panose="020B0604020202020204" pitchFamily="34" charset="0"/>
              </a:rPr>
              <a:t> </a:t>
            </a:r>
            <a:r>
              <a:rPr lang="vi-VN" sz="1600" kern="0" dirty="0">
                <a:effectLst/>
                <a:latin typeface="Arial" panose="020B0604020202020204" pitchFamily="34" charset="0"/>
                <a:ea typeface="Calibri" panose="020F0502020204030204" pitchFamily="34" charset="0"/>
                <a:cs typeface="Arial" panose="020B0604020202020204" pitchFamily="34" charset="0"/>
              </a:rPr>
              <a:t> histogram </a:t>
            </a:r>
            <a:endParaRPr lang="en-US" sz="1600" kern="0" dirty="0">
              <a:effectLst/>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8. </a:t>
            </a:r>
            <a:r>
              <a:rPr lang="en-US" sz="1600" dirty="0" err="1">
                <a:latin typeface="Arial" panose="020B0604020202020204" pitchFamily="34" charset="0"/>
                <a:ea typeface="Calibri" panose="020F0502020204030204" pitchFamily="34" charset="0"/>
                <a:cs typeface="Arial" panose="020B0604020202020204" pitchFamily="34" charset="0"/>
              </a:rPr>
              <a:t>Huấn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luyện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mô</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hình</a:t>
            </a:r>
            <a:r>
              <a:rPr lang="en-US" sz="1600" dirty="0">
                <a:latin typeface="Arial" panose="020B0604020202020204" pitchFamily="34" charset="0"/>
                <a:ea typeface="Calibri" panose="020F0502020204030204" pitchFamily="34" charset="0"/>
                <a:cs typeface="Arial" panose="020B0604020202020204" pitchFamily="34" charset="0"/>
              </a:rPr>
              <a:t> SVM</a:t>
            </a: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9.</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Đánh</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giá</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bằng</a:t>
            </a:r>
            <a:r>
              <a:rPr lang="en-US" sz="1600" kern="0" dirty="0">
                <a:latin typeface="Arial" panose="020B0604020202020204" pitchFamily="34" charset="0"/>
                <a:ea typeface="Calibri" panose="020F0502020204030204" pitchFamily="34" charset="0"/>
                <a:cs typeface="Arial" panose="020B0604020202020204" pitchFamily="34" charset="0"/>
              </a:rPr>
              <a:t> accuracy </a:t>
            </a:r>
            <a:r>
              <a:rPr lang="en-US" sz="1600" kern="0" dirty="0" err="1">
                <a:latin typeface="Arial" panose="020B0604020202020204" pitchFamily="34" charset="0"/>
                <a:ea typeface="Calibri" panose="020F0502020204030204" pitchFamily="34" charset="0"/>
                <a:cs typeface="Arial" panose="020B0604020202020204" pitchFamily="34" charset="0"/>
              </a:rPr>
              <a:t>và</a:t>
            </a:r>
            <a:r>
              <a:rPr lang="en-US" sz="1600" kern="0" dirty="0">
                <a:latin typeface="Arial" panose="020B0604020202020204" pitchFamily="34" charset="0"/>
                <a:ea typeface="Calibri" panose="020F0502020204030204" pitchFamily="34" charset="0"/>
                <a:cs typeface="Arial" panose="020B0604020202020204" pitchFamily="34" charset="0"/>
              </a:rPr>
              <a:t> classification report</a:t>
            </a: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10. </a:t>
            </a:r>
            <a:r>
              <a:rPr lang="vi-VN" sz="1600" dirty="0">
                <a:latin typeface="Arial" panose="020B0604020202020204" pitchFamily="34" charset="0"/>
                <a:ea typeface="Calibri" panose="020F0502020204030204" pitchFamily="34" charset="0"/>
                <a:cs typeface="Arial" panose="020B0604020202020204" pitchFamily="34" charset="0"/>
              </a:rPr>
              <a:t>Lưu model đã huấn luyện.</a:t>
            </a:r>
            <a:endParaRPr lang="en-US" sz="160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endParaRPr lang="en-US" sz="1600" kern="0" dirty="0">
              <a:latin typeface="Times New Roman" panose="02020603050405020304" pitchFamily="18" charset="0"/>
              <a:ea typeface="Calibri" panose="020F0502020204030204" pitchFamily="34" charset="0"/>
            </a:endParaRPr>
          </a:p>
          <a:p>
            <a:pPr marL="609585" lvl="1" indent="0" algn="just">
              <a:lnSpc>
                <a:spcPct val="107000"/>
              </a:lnSpc>
              <a:buClr>
                <a:schemeClr val="tx1"/>
              </a:buClr>
              <a:buNone/>
            </a:pPr>
            <a:endParaRPr lang="en-US" sz="1600" kern="0" dirty="0">
              <a:latin typeface="Times New Roman" panose="02020603050405020304" pitchFamily="18" charset="0"/>
              <a:ea typeface="Calibri" panose="020F0502020204030204" pitchFamily="34" charset="0"/>
            </a:endParaRPr>
          </a:p>
          <a:p>
            <a:pPr marL="990575" lvl="1" indent="-380990" algn="just">
              <a:lnSpc>
                <a:spcPct val="107000"/>
              </a:lnSpc>
              <a:buClr>
                <a:schemeClr val="tx1"/>
              </a:buClr>
              <a:buFont typeface="Arial" panose="020B0604020202020204" pitchFamily="34" charset="0"/>
              <a:buChar char="•"/>
            </a:pPr>
            <a:endParaRPr lang="vi-VN" sz="1600" dirty="0">
              <a:solidFill>
                <a:schemeClr val="tx1"/>
              </a:solidFill>
              <a:latin typeface="+mn-lt"/>
            </a:endParaRPr>
          </a:p>
        </p:txBody>
      </p:sp>
      <p:sp>
        <p:nvSpPr>
          <p:cNvPr id="17" name="TextBox 16">
            <a:extLst>
              <a:ext uri="{FF2B5EF4-FFF2-40B4-BE49-F238E27FC236}">
                <a16:creationId xmlns:a16="http://schemas.microsoft.com/office/drawing/2014/main" id="{35ACF9A8-C3C4-4C08-BFF2-5A4B4C7A1721}"/>
              </a:ext>
            </a:extLst>
          </p:cNvPr>
          <p:cNvSpPr txBox="1"/>
          <p:nvPr/>
        </p:nvSpPr>
        <p:spPr>
          <a:xfrm>
            <a:off x="0" y="880322"/>
            <a:ext cx="5960533" cy="523220"/>
          </a:xfrm>
          <a:prstGeom prst="rect">
            <a:avLst/>
          </a:prstGeom>
          <a:noFill/>
        </p:spPr>
        <p:txBody>
          <a:bodyPr wrap="square">
            <a:spAutoFit/>
          </a:bodyPr>
          <a:lstStyle/>
          <a:p>
            <a:pPr marL="101597" algn="ctr"/>
            <a:r>
              <a:rPr lang="en-US" sz="2800" b="1" dirty="0"/>
              <a:t> 3.2.</a:t>
            </a:r>
            <a:r>
              <a:rPr lang="en-US" sz="2800" b="1" dirty="0">
                <a:solidFill>
                  <a:srgbClr val="1F3763"/>
                </a:solidFill>
                <a:ea typeface="Times New Roman" panose="02020603050405020304" pitchFamily="18" charset="0"/>
                <a:cs typeface="Times New Roman" panose="02020603050405020304" pitchFamily="18" charset="0"/>
              </a:rPr>
              <a:t> </a:t>
            </a:r>
            <a:r>
              <a:rPr lang="en-US" sz="2800" b="1" kern="0" dirty="0" err="1">
                <a:ea typeface="Calibri" panose="020F0502020204030204" pitchFamily="34" charset="0"/>
              </a:rPr>
              <a:t>Huấn</a:t>
            </a:r>
            <a:r>
              <a:rPr lang="en-US" sz="2800" b="1" kern="0" dirty="0">
                <a:ea typeface="Calibri" panose="020F0502020204030204" pitchFamily="34" charset="0"/>
              </a:rPr>
              <a:t> </a:t>
            </a:r>
            <a:r>
              <a:rPr lang="en-US" sz="2800" b="1" kern="0" dirty="0" err="1">
                <a:ea typeface="Calibri" panose="020F0502020204030204" pitchFamily="34" charset="0"/>
              </a:rPr>
              <a:t>luyện</a:t>
            </a:r>
            <a:r>
              <a:rPr lang="en-US" sz="2800" b="1" kern="0" dirty="0">
                <a:ea typeface="Calibri" panose="020F0502020204030204" pitchFamily="34" charset="0"/>
              </a:rPr>
              <a:t> </a:t>
            </a:r>
            <a:r>
              <a:rPr lang="en-US" sz="2800" b="1" kern="0" dirty="0" err="1">
                <a:ea typeface="Calibri" panose="020F0502020204030204" pitchFamily="34" charset="0"/>
              </a:rPr>
              <a:t>mô</a:t>
            </a:r>
            <a:r>
              <a:rPr lang="en-US" sz="2800" b="1" kern="0" dirty="0">
                <a:ea typeface="Calibri" panose="020F0502020204030204" pitchFamily="34" charset="0"/>
              </a:rPr>
              <a:t> </a:t>
            </a:r>
            <a:r>
              <a:rPr lang="en-US" sz="2800" b="1" kern="0" dirty="0" err="1">
                <a:ea typeface="Calibri" panose="020F0502020204030204" pitchFamily="34" charset="0"/>
              </a:rPr>
              <a:t>hình</a:t>
            </a:r>
            <a:r>
              <a:rPr lang="en-US" sz="2800" b="1" kern="0" dirty="0">
                <a:ea typeface="Calibri" panose="020F0502020204030204" pitchFamily="34" charset="0"/>
              </a:rPr>
              <a:t> </a:t>
            </a:r>
            <a:r>
              <a:rPr lang="en-US" sz="2800" b="1" kern="0" dirty="0" err="1">
                <a:ea typeface="Calibri" panose="020F0502020204030204" pitchFamily="34" charset="0"/>
              </a:rPr>
              <a:t>chung</a:t>
            </a:r>
            <a:endParaRPr lang="en-US" sz="2800" b="1"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408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13</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1" y="1118765"/>
            <a:ext cx="6737209" cy="554728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Clr>
                <a:schemeClr val="tx1"/>
              </a:buClr>
              <a:buNone/>
            </a:pPr>
            <a:r>
              <a:rPr lang="en-US" sz="1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3.1.1.Naive Bayes</a:t>
            </a:r>
          </a:p>
          <a:p>
            <a:pPr marL="609585" lvl="1" indent="0" algn="just">
              <a:lnSpc>
                <a:spcPct val="107000"/>
              </a:lnSpc>
              <a:buClr>
                <a:schemeClr val="tx1"/>
              </a:buClr>
              <a:buNone/>
            </a:pPr>
            <a:endParaRPr lang="en-US" sz="1600" kern="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kern="0" dirty="0">
                <a:solidFill>
                  <a:schemeClr val="tx1"/>
                </a:solidFill>
                <a:latin typeface="+mn-lt"/>
                <a:ea typeface="Calibri" panose="020F0502020204030204" pitchFamily="34" charset="0"/>
              </a:rPr>
              <a:t>	</a:t>
            </a:r>
            <a:r>
              <a:rPr lang="vi-VN" sz="1600" kern="0" dirty="0">
                <a:solidFill>
                  <a:schemeClr val="tx1"/>
                </a:solidFill>
                <a:latin typeface="+mn-lt"/>
                <a:ea typeface="Calibri" panose="020F0502020204030204" pitchFamily="34" charset="0"/>
              </a:rPr>
              <a:t>Kết quả đạt được trên tập test sau quá trình huấn luyện mô hình trước khi điều chỉnh tham số:</a:t>
            </a:r>
            <a:r>
              <a:rPr lang="vi-VN" sz="1600" dirty="0">
                <a:solidFill>
                  <a:schemeClr val="tx1"/>
                </a:solidFill>
                <a:latin typeface="+mn-lt"/>
              </a:rPr>
              <a:t>Trong đó:</a:t>
            </a: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mn-lt"/>
              </a:rPr>
              <a:t>Độ chính xác (Accuracy) </a:t>
            </a:r>
            <a:r>
              <a:rPr lang="en-US" sz="1600" dirty="0">
                <a:solidFill>
                  <a:schemeClr val="tx1"/>
                </a:solidFill>
                <a:latin typeface="+mn-lt"/>
              </a:rPr>
              <a:t>100</a:t>
            </a:r>
            <a:r>
              <a:rPr lang="vi-VN" sz="1600" dirty="0">
                <a:solidFill>
                  <a:schemeClr val="tx1"/>
                </a:solidFill>
                <a:latin typeface="+mn-lt"/>
              </a:rPr>
              <a:t>%</a:t>
            </a:r>
          </a:p>
          <a:p>
            <a:pPr marL="609585" lvl="1" indent="0" algn="just">
              <a:lnSpc>
                <a:spcPct val="107000"/>
              </a:lnSpc>
              <a:buClr>
                <a:schemeClr val="tx1"/>
              </a:buClr>
              <a:buNone/>
            </a:pPr>
            <a:r>
              <a:rPr lang="en-US" sz="1600" dirty="0">
                <a:solidFill>
                  <a:schemeClr val="tx1"/>
                </a:solidFill>
                <a:latin typeface="+mn-lt"/>
              </a:rPr>
              <a:t>	- </a:t>
            </a:r>
            <a:r>
              <a:rPr lang="vi-VN" sz="1600" dirty="0">
                <a:solidFill>
                  <a:schemeClr val="tx1"/>
                </a:solidFill>
                <a:latin typeface="+mn-lt"/>
              </a:rPr>
              <a:t>Cho thấy mô hình dự đoán đúng khoảng </a:t>
            </a:r>
            <a:r>
              <a:rPr lang="en-US" sz="1600" dirty="0">
                <a:solidFill>
                  <a:schemeClr val="tx1"/>
                </a:solidFill>
                <a:latin typeface="Arial" panose="020B0604020202020204" pitchFamily="34" charset="0"/>
                <a:cs typeface="Arial" panose="020B0604020202020204" pitchFamily="34" charset="0"/>
              </a:rPr>
              <a:t>100</a:t>
            </a:r>
            <a:r>
              <a:rPr lang="vi-VN" sz="1600" dirty="0">
                <a:solidFill>
                  <a:schemeClr val="tx1"/>
                </a:solidFill>
                <a:latin typeface="+mn-lt"/>
              </a:rPr>
              <a:t>% tổng số tweet trong tập kiểm thử.</a:t>
            </a:r>
            <a:endParaRPr lang="en-US" sz="1600" dirty="0">
              <a:solidFill>
                <a:schemeClr val="tx1"/>
              </a:solidFill>
              <a:latin typeface="+mn-lt"/>
            </a:endParaRPr>
          </a:p>
          <a:p>
            <a:pPr marL="609585" lvl="1" indent="0" algn="just">
              <a:lnSpc>
                <a:spcPct val="107000"/>
              </a:lnSpc>
              <a:buClr>
                <a:schemeClr val="tx1"/>
              </a:buClr>
              <a:buNone/>
            </a:pPr>
            <a:endParaRPr lang="vi-VN" sz="1600" dirty="0">
              <a:solidFill>
                <a:schemeClr val="tx1"/>
              </a:solidFill>
              <a:latin typeface="+mn-lt"/>
            </a:endParaRP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mn-lt"/>
              </a:rPr>
              <a:t>Chỉ số Precision, Recall, F1-score</a:t>
            </a:r>
          </a:p>
          <a:p>
            <a:pPr marL="609585" lvl="1" indent="0" algn="just">
              <a:lnSpc>
                <a:spcPct val="107000"/>
              </a:lnSpc>
              <a:buClr>
                <a:schemeClr val="tx1"/>
              </a:buClr>
              <a:buNone/>
            </a:pPr>
            <a:r>
              <a:rPr lang="en-US" sz="1600" dirty="0">
                <a:solidFill>
                  <a:schemeClr val="tx1"/>
                </a:solidFill>
                <a:latin typeface="+mn-lt"/>
              </a:rPr>
              <a:t>	- </a:t>
            </a:r>
            <a:r>
              <a:rPr lang="vi-VN" sz="1600" dirty="0">
                <a:solidFill>
                  <a:schemeClr val="tx1"/>
                </a:solidFill>
                <a:latin typeface="+mn-lt"/>
              </a:rPr>
              <a:t>Các lớp </a:t>
            </a:r>
            <a:r>
              <a:rPr lang="en-US" sz="1600" dirty="0">
                <a:solidFill>
                  <a:schemeClr val="tx1"/>
                </a:solidFill>
                <a:latin typeface="+mn-lt"/>
              </a:rPr>
              <a:t>0</a:t>
            </a:r>
            <a:r>
              <a:rPr lang="vi-VN" sz="1600" dirty="0">
                <a:solidFill>
                  <a:schemeClr val="tx1"/>
                </a:solidFill>
                <a:latin typeface="+mn-lt"/>
              </a:rPr>
              <a:t> (</a:t>
            </a:r>
            <a:r>
              <a:rPr lang="en-US" sz="1600" dirty="0">
                <a:solidFill>
                  <a:schemeClr val="tx1"/>
                </a:solidFill>
                <a:latin typeface="+mn-lt"/>
              </a:rPr>
              <a:t> </a:t>
            </a:r>
            <a:r>
              <a:rPr lang="en-US" sz="1600" dirty="0" err="1">
                <a:solidFill>
                  <a:schemeClr val="tx1"/>
                </a:solidFill>
                <a:latin typeface="+mn-lt"/>
              </a:rPr>
              <a:t>Bình</a:t>
            </a:r>
            <a:r>
              <a:rPr lang="en-US" sz="1600" dirty="0">
                <a:solidFill>
                  <a:schemeClr val="tx1"/>
                </a:solidFill>
                <a:latin typeface="+mn-lt"/>
              </a:rPr>
              <a:t> </a:t>
            </a:r>
            <a:r>
              <a:rPr lang="en-US" sz="1600" dirty="0" err="1">
                <a:solidFill>
                  <a:schemeClr val="tx1"/>
                </a:solidFill>
                <a:latin typeface="+mn-lt"/>
              </a:rPr>
              <a:t>thường</a:t>
            </a:r>
            <a:r>
              <a:rPr lang="en-US" sz="1600" dirty="0">
                <a:solidFill>
                  <a:schemeClr val="tx1"/>
                </a:solidFill>
                <a:latin typeface="+mn-lt"/>
              </a:rPr>
              <a:t> </a:t>
            </a:r>
            <a:r>
              <a:rPr lang="vi-VN" sz="1600" dirty="0">
                <a:solidFill>
                  <a:schemeClr val="tx1"/>
                </a:solidFill>
                <a:latin typeface="+mn-lt"/>
              </a:rPr>
              <a:t>), 1 (</a:t>
            </a:r>
            <a:r>
              <a:rPr lang="en-US" sz="1600" dirty="0">
                <a:solidFill>
                  <a:schemeClr val="tx1"/>
                </a:solidFill>
                <a:latin typeface="+mn-lt"/>
              </a:rPr>
              <a:t> Ung </a:t>
            </a:r>
            <a:r>
              <a:rPr lang="en-US" sz="1600" dirty="0" err="1">
                <a:solidFill>
                  <a:schemeClr val="tx1"/>
                </a:solidFill>
                <a:latin typeface="+mn-lt"/>
              </a:rPr>
              <a:t>Thư</a:t>
            </a:r>
            <a:r>
              <a:rPr lang="en-US" sz="1600" dirty="0">
                <a:solidFill>
                  <a:schemeClr val="tx1"/>
                </a:solidFill>
                <a:latin typeface="+mn-lt"/>
              </a:rPr>
              <a:t> </a:t>
            </a:r>
            <a:r>
              <a:rPr lang="vi-VN" sz="1600" dirty="0">
                <a:solidFill>
                  <a:schemeClr val="tx1"/>
                </a:solidFill>
                <a:latin typeface="+mn-lt"/>
              </a:rPr>
              <a:t>) đều có giá trị F1-score dao động trong khoảng </a:t>
            </a:r>
            <a:r>
              <a:rPr lang="en-US" sz="1600" dirty="0">
                <a:solidFill>
                  <a:schemeClr val="tx1"/>
                </a:solidFill>
                <a:latin typeface="Arial" panose="020B0604020202020204" pitchFamily="34" charset="0"/>
                <a:cs typeface="Arial" panose="020B0604020202020204" pitchFamily="34" charset="0"/>
              </a:rPr>
              <a:t>1.00</a:t>
            </a:r>
            <a:r>
              <a:rPr lang="vi-VN" sz="1600" dirty="0">
                <a:solidFill>
                  <a:schemeClr val="tx1"/>
                </a:solidFill>
                <a:latin typeface="+mn-lt"/>
              </a:rPr>
              <a:t>, tương đối đồng đều.</a:t>
            </a:r>
          </a:p>
          <a:p>
            <a:pPr marL="609585" lvl="1" indent="0" algn="just">
              <a:lnSpc>
                <a:spcPct val="107000"/>
              </a:lnSpc>
              <a:buClr>
                <a:schemeClr val="tx1"/>
              </a:buClr>
              <a:buNone/>
            </a:pPr>
            <a:r>
              <a:rPr lang="en-US" sz="1600" dirty="0">
                <a:solidFill>
                  <a:schemeClr val="tx1"/>
                </a:solidFill>
                <a:latin typeface="+mn-lt"/>
              </a:rPr>
              <a:t>	- </a:t>
            </a:r>
            <a:r>
              <a:rPr lang="vi-VN" sz="1600" dirty="0">
                <a:solidFill>
                  <a:schemeClr val="tx1"/>
                </a:solidFill>
                <a:latin typeface="+mn-lt"/>
              </a:rPr>
              <a:t>Điều này thể hiện mô hình không bị thiên lệch quá nhiều về một lớp nào đó.</a:t>
            </a:r>
            <a:endParaRPr lang="en-US" sz="1600" dirty="0">
              <a:solidFill>
                <a:schemeClr val="tx1"/>
              </a:solidFill>
              <a:latin typeface="+mn-lt"/>
            </a:endParaRPr>
          </a:p>
          <a:p>
            <a:pPr marL="609585" lvl="1" indent="0" algn="just">
              <a:lnSpc>
                <a:spcPct val="107000"/>
              </a:lnSpc>
              <a:buClr>
                <a:schemeClr val="tx1"/>
              </a:buClr>
              <a:buNone/>
            </a:pPr>
            <a:endParaRPr lang="vi-VN" sz="1600" dirty="0">
              <a:solidFill>
                <a:schemeClr val="tx1"/>
              </a:solidFill>
              <a:latin typeface="+mn-lt"/>
            </a:endParaRP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mn-lt"/>
              </a:rPr>
              <a:t>Macro avg và Weighted avg</a:t>
            </a:r>
          </a:p>
          <a:p>
            <a:pPr marL="609585" lvl="1" indent="0" algn="just">
              <a:lnSpc>
                <a:spcPct val="107000"/>
              </a:lnSpc>
              <a:buClr>
                <a:schemeClr val="tx1"/>
              </a:buClr>
              <a:buNone/>
            </a:pPr>
            <a:r>
              <a:rPr lang="en-US" sz="1600" dirty="0">
                <a:solidFill>
                  <a:schemeClr val="tx1"/>
                </a:solidFill>
                <a:latin typeface="+mn-lt"/>
              </a:rPr>
              <a:t>	- </a:t>
            </a:r>
            <a:r>
              <a:rPr lang="vi-VN" sz="1600" dirty="0">
                <a:solidFill>
                  <a:schemeClr val="tx1"/>
                </a:solidFill>
                <a:latin typeface="+mn-lt"/>
              </a:rPr>
              <a:t>Macro avg F1 ~ </a:t>
            </a:r>
            <a:r>
              <a:rPr lang="en-US" sz="1600" dirty="0">
                <a:solidFill>
                  <a:schemeClr val="tx1"/>
                </a:solidFill>
                <a:latin typeface="Arial" panose="020B0604020202020204" pitchFamily="34" charset="0"/>
                <a:cs typeface="Arial" panose="020B0604020202020204" pitchFamily="34" charset="0"/>
              </a:rPr>
              <a:t>1.00</a:t>
            </a:r>
            <a:r>
              <a:rPr lang="vi-VN" sz="1600" dirty="0">
                <a:solidFill>
                  <a:schemeClr val="tx1"/>
                </a:solidFill>
                <a:latin typeface="+mn-lt"/>
              </a:rPr>
              <a:t>, Weighted avg F1 ~ </a:t>
            </a:r>
            <a:r>
              <a:rPr lang="en-US" sz="1600" dirty="0">
                <a:solidFill>
                  <a:schemeClr val="tx1"/>
                </a:solidFill>
                <a:latin typeface="+mn-lt"/>
              </a:rPr>
              <a:t>1.00</a:t>
            </a:r>
            <a:r>
              <a:rPr lang="vi-VN" sz="1600" dirty="0">
                <a:solidFill>
                  <a:schemeClr val="tx1"/>
                </a:solidFill>
                <a:latin typeface="+mn-lt"/>
              </a:rPr>
              <a:t> =&gt; Mô hình đạt hiệu năng khá cân bằng.</a:t>
            </a:r>
          </a:p>
          <a:p>
            <a:pPr marL="609585" lvl="1" indent="0" algn="just">
              <a:lnSpc>
                <a:spcPct val="107000"/>
              </a:lnSpc>
              <a:buClr>
                <a:schemeClr val="tx1"/>
              </a:buClr>
              <a:buNone/>
            </a:pPr>
            <a:endParaRPr lang="vi-VN" sz="1600" dirty="0">
              <a:solidFill>
                <a:schemeClr val="tx1"/>
              </a:solidFill>
              <a:latin typeface="+mn-lt"/>
            </a:endParaRPr>
          </a:p>
        </p:txBody>
      </p:sp>
      <p:sp>
        <p:nvSpPr>
          <p:cNvPr id="17" name="TextBox 16">
            <a:extLst>
              <a:ext uri="{FF2B5EF4-FFF2-40B4-BE49-F238E27FC236}">
                <a16:creationId xmlns:a16="http://schemas.microsoft.com/office/drawing/2014/main" id="{35ACF9A8-C3C4-4C08-BFF2-5A4B4C7A1721}"/>
              </a:ext>
            </a:extLst>
          </p:cNvPr>
          <p:cNvSpPr txBox="1"/>
          <p:nvPr/>
        </p:nvSpPr>
        <p:spPr>
          <a:xfrm>
            <a:off x="1" y="626322"/>
            <a:ext cx="6737209" cy="461665"/>
          </a:xfrm>
          <a:prstGeom prst="rect">
            <a:avLst/>
          </a:prstGeom>
          <a:noFill/>
        </p:spPr>
        <p:txBody>
          <a:bodyPr wrap="square">
            <a:spAutoFit/>
          </a:bodyPr>
          <a:lstStyle/>
          <a:p>
            <a:pPr marL="101597"/>
            <a:r>
              <a:rPr lang="en-US" sz="2400" b="1" dirty="0"/>
              <a:t> 3.3.Đánh </a:t>
            </a:r>
            <a:r>
              <a:rPr lang="en-US" sz="2400" b="1" dirty="0" err="1"/>
              <a:t>giá</a:t>
            </a:r>
            <a:r>
              <a:rPr lang="en-US" sz="2400" b="1" dirty="0"/>
              <a:t> </a:t>
            </a:r>
            <a:r>
              <a:rPr lang="en-US" sz="2400" b="1" dirty="0" err="1"/>
              <a:t>mô</a:t>
            </a:r>
            <a:r>
              <a:rPr lang="en-US" sz="2400" b="1" dirty="0"/>
              <a:t> </a:t>
            </a:r>
            <a:r>
              <a:rPr lang="en-US" sz="2400" b="1" dirty="0" err="1"/>
              <a:t>hình</a:t>
            </a:r>
            <a:endParaRPr lang="en-US" sz="2400" b="1" dirty="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23A5FE0-82AF-4C0B-A674-8E6E71C3918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33374" y="2004394"/>
            <a:ext cx="4831959" cy="2849212"/>
          </a:xfrm>
          <a:prstGeom prst="rect">
            <a:avLst/>
          </a:prstGeom>
          <a:noFill/>
          <a:ln>
            <a:noFill/>
          </a:ln>
        </p:spPr>
      </p:pic>
    </p:spTree>
    <p:extLst>
      <p:ext uri="{BB962C8B-B14F-4D97-AF65-F5344CB8AC3E}">
        <p14:creationId xmlns:p14="http://schemas.microsoft.com/office/powerpoint/2010/main" val="105175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xfrm>
            <a:off x="12198169"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14</a:t>
            </a:fld>
            <a:endParaRPr/>
          </a:p>
        </p:txBody>
      </p:sp>
      <p:sp>
        <p:nvSpPr>
          <p:cNvPr id="9" name="Oval 8">
            <a:extLst>
              <a:ext uri="{FF2B5EF4-FFF2-40B4-BE49-F238E27FC236}">
                <a16:creationId xmlns:a16="http://schemas.microsoft.com/office/drawing/2014/main" id="{710D82CC-CBF0-8A7B-B7B2-BC71467530DC}"/>
              </a:ext>
            </a:extLst>
          </p:cNvPr>
          <p:cNvSpPr/>
          <p:nvPr/>
        </p:nvSpPr>
        <p:spPr>
          <a:xfrm>
            <a:off x="5324071" y="195073"/>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1" name="Oval 10">
            <a:extLst>
              <a:ext uri="{FF2B5EF4-FFF2-40B4-BE49-F238E27FC236}">
                <a16:creationId xmlns:a16="http://schemas.microsoft.com/office/drawing/2014/main" id="{C145BE57-D833-2060-3774-5BC13C9FAA96}"/>
              </a:ext>
            </a:extLst>
          </p:cNvPr>
          <p:cNvSpPr/>
          <p:nvPr/>
        </p:nvSpPr>
        <p:spPr>
          <a:xfrm>
            <a:off x="2889015" y="1859350"/>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2" name="Oval 11">
            <a:extLst>
              <a:ext uri="{FF2B5EF4-FFF2-40B4-BE49-F238E27FC236}">
                <a16:creationId xmlns:a16="http://schemas.microsoft.com/office/drawing/2014/main" id="{BCE37EF1-AD50-9471-C017-F8AF50F39908}"/>
              </a:ext>
            </a:extLst>
          </p:cNvPr>
          <p:cNvSpPr/>
          <p:nvPr/>
        </p:nvSpPr>
        <p:spPr>
          <a:xfrm>
            <a:off x="6164712" y="3082201"/>
            <a:ext cx="2520880" cy="2490176"/>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3" name="Oval 12">
            <a:extLst>
              <a:ext uri="{FF2B5EF4-FFF2-40B4-BE49-F238E27FC236}">
                <a16:creationId xmlns:a16="http://schemas.microsoft.com/office/drawing/2014/main" id="{2EF60D0D-EB85-B09D-0064-5683A37FA871}"/>
              </a:ext>
            </a:extLst>
          </p:cNvPr>
          <p:cNvSpPr/>
          <p:nvPr/>
        </p:nvSpPr>
        <p:spPr>
          <a:xfrm>
            <a:off x="3933711" y="3670343"/>
            <a:ext cx="2695125" cy="255499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4" name="Oval 13">
            <a:extLst>
              <a:ext uri="{FF2B5EF4-FFF2-40B4-BE49-F238E27FC236}">
                <a16:creationId xmlns:a16="http://schemas.microsoft.com/office/drawing/2014/main" id="{1ABF7A06-4D0B-7FA8-5F4A-A2AE58E6C2ED}"/>
              </a:ext>
            </a:extLst>
          </p:cNvPr>
          <p:cNvSpPr/>
          <p:nvPr/>
        </p:nvSpPr>
        <p:spPr>
          <a:xfrm>
            <a:off x="7508977" y="2049335"/>
            <a:ext cx="1593084" cy="162100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5" name="Oval 14">
            <a:extLst>
              <a:ext uri="{FF2B5EF4-FFF2-40B4-BE49-F238E27FC236}">
                <a16:creationId xmlns:a16="http://schemas.microsoft.com/office/drawing/2014/main" id="{8D7D68E1-523E-012C-F6C7-DA8CAC8E7E41}"/>
              </a:ext>
            </a:extLst>
          </p:cNvPr>
          <p:cNvSpPr/>
          <p:nvPr/>
        </p:nvSpPr>
        <p:spPr>
          <a:xfrm>
            <a:off x="3655531" y="1177544"/>
            <a:ext cx="4714240" cy="450291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16" name="Google Shape;1896;p14">
            <a:extLst>
              <a:ext uri="{FF2B5EF4-FFF2-40B4-BE49-F238E27FC236}">
                <a16:creationId xmlns:a16="http://schemas.microsoft.com/office/drawing/2014/main" id="{03B4F19E-9CAF-91CC-B087-BF3ABFAED1F7}"/>
              </a:ext>
            </a:extLst>
          </p:cNvPr>
          <p:cNvSpPr txBox="1">
            <a:spLocks/>
          </p:cNvSpPr>
          <p:nvPr/>
        </p:nvSpPr>
        <p:spPr>
          <a:xfrm>
            <a:off x="4430595" y="2198455"/>
            <a:ext cx="2695124" cy="198167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marL="609585"/>
            <a:r>
              <a:rPr lang="en-US" sz="4800" dirty="0">
                <a:solidFill>
                  <a:schemeClr val="tx1"/>
                </a:solidFill>
                <a:latin typeface="Arial" panose="020B0604020202020204" pitchFamily="34" charset="0"/>
                <a:cs typeface="Arial" panose="020B0604020202020204" pitchFamily="34" charset="0"/>
              </a:rPr>
              <a:t>4</a:t>
            </a:r>
            <a:r>
              <a:rPr lang="vi-VN" sz="4800" dirty="0">
                <a:solidFill>
                  <a:schemeClr val="tx1"/>
                </a:solidFill>
                <a:latin typeface="Arial" panose="020B0604020202020204" pitchFamily="34" charset="0"/>
                <a:cs typeface="Arial" panose="020B0604020202020204" pitchFamily="34" charset="0"/>
              </a:rPr>
              <a:t>. </a:t>
            </a:r>
            <a:endParaRPr lang="en-US" sz="4800" dirty="0">
              <a:solidFill>
                <a:schemeClr val="tx1"/>
              </a:solidFill>
              <a:latin typeface="Arial" panose="020B0604020202020204" pitchFamily="34" charset="0"/>
              <a:cs typeface="Arial" panose="020B0604020202020204" pitchFamily="34" charset="0"/>
            </a:endParaRPr>
          </a:p>
          <a:p>
            <a:pPr marL="609585"/>
            <a:r>
              <a:rPr lang="en-US" sz="4800" dirty="0">
                <a:solidFill>
                  <a:schemeClr val="tx1"/>
                </a:solidFill>
                <a:latin typeface="Arial" panose="020B0604020202020204" pitchFamily="34" charset="0"/>
                <a:cs typeface="Arial" panose="020B0604020202020204" pitchFamily="34" charset="0"/>
              </a:rPr>
              <a:t>Demo</a:t>
            </a:r>
            <a:endParaRPr lang="vi-VN" sz="4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9237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15</a:t>
            </a:fld>
            <a:endParaRPr/>
          </a:p>
        </p:txBody>
      </p:sp>
      <p:sp>
        <p:nvSpPr>
          <p:cNvPr id="9" name="TextBox 8">
            <a:extLst>
              <a:ext uri="{FF2B5EF4-FFF2-40B4-BE49-F238E27FC236}">
                <a16:creationId xmlns:a16="http://schemas.microsoft.com/office/drawing/2014/main" id="{5669B4A7-4F1E-48CD-BEBB-DC9A10D1B52F}"/>
              </a:ext>
            </a:extLst>
          </p:cNvPr>
          <p:cNvSpPr txBox="1"/>
          <p:nvPr/>
        </p:nvSpPr>
        <p:spPr>
          <a:xfrm>
            <a:off x="1" y="889000"/>
            <a:ext cx="6273800" cy="523220"/>
          </a:xfrm>
          <a:prstGeom prst="rect">
            <a:avLst/>
          </a:prstGeom>
          <a:noFill/>
        </p:spPr>
        <p:txBody>
          <a:bodyPr wrap="square">
            <a:spAutoFit/>
          </a:bodyPr>
          <a:lstStyle/>
          <a:p>
            <a:pPr marL="101597" algn="ctr"/>
            <a:r>
              <a:rPr lang="en-US" sz="2800" b="1" dirty="0">
                <a:latin typeface="Arial" panose="020B0604020202020204" pitchFamily="34" charset="0"/>
                <a:cs typeface="Arial" panose="020B0604020202020204" pitchFamily="34" charset="0"/>
              </a:rPr>
              <a:t> 4.1.Thử </a:t>
            </a:r>
            <a:r>
              <a:rPr lang="en-US" sz="2800" b="1" dirty="0" err="1">
                <a:latin typeface="Arial" panose="020B0604020202020204" pitchFamily="34" charset="0"/>
                <a:cs typeface="Arial" panose="020B0604020202020204" pitchFamily="34" charset="0"/>
              </a:rPr>
              <a:t>nghiệm</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với</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dữ</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liệu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mới</a:t>
            </a:r>
            <a:endParaRPr lang="en-US" sz="2800" b="1" dirty="0">
              <a:latin typeface="Arial" panose="020B0604020202020204" pitchFamily="34" charset="0"/>
              <a:ea typeface="Times New Roman" panose="02020603050405020304" pitchFamily="18" charset="0"/>
              <a:cs typeface="Arial" panose="020B0604020202020204" pitchFamily="34" charset="0"/>
            </a:endParaRPr>
          </a:p>
        </p:txBody>
      </p:sp>
      <p:sp>
        <p:nvSpPr>
          <p:cNvPr id="13" name="TextBox 12">
            <a:extLst>
              <a:ext uri="{FF2B5EF4-FFF2-40B4-BE49-F238E27FC236}">
                <a16:creationId xmlns:a16="http://schemas.microsoft.com/office/drawing/2014/main" id="{D89B232E-183F-4EF3-8641-FAAB0014C4B4}"/>
              </a:ext>
            </a:extLst>
          </p:cNvPr>
          <p:cNvSpPr txBox="1"/>
          <p:nvPr/>
        </p:nvSpPr>
        <p:spPr>
          <a:xfrm>
            <a:off x="0" y="1566632"/>
            <a:ext cx="6590805" cy="379078"/>
          </a:xfrm>
          <a:prstGeom prst="rect">
            <a:avLst/>
          </a:prstGeom>
          <a:noFill/>
        </p:spPr>
        <p:txBody>
          <a:bodyPr wrap="square">
            <a:spAutoFit/>
          </a:bodyPr>
          <a:lstStyle/>
          <a:p>
            <a:pPr algn="ctr">
              <a:lnSpc>
                <a:spcPct val="130000"/>
              </a:lnSpc>
              <a:spcBef>
                <a:spcPts val="600"/>
              </a:spcBef>
              <a:spcAft>
                <a:spcPts val="600"/>
              </a:spcAft>
            </a:pPr>
            <a:r>
              <a:rPr lang="en-US" sz="1600" b="1" dirty="0">
                <a:effectLst/>
                <a:latin typeface="Arial" panose="020B0604020202020204" pitchFamily="34" charset="0"/>
                <a:ea typeface="Calibri" panose="020F0502020204030204" pitchFamily="34" charset="0"/>
                <a:cs typeface="Arial" panose="020B0604020202020204" pitchFamily="34" charset="0"/>
              </a:rPr>
              <a:t>4.1.1.Thực </a:t>
            </a:r>
            <a:r>
              <a:rPr lang="en-US" sz="1600" b="1" dirty="0" err="1">
                <a:effectLst/>
                <a:latin typeface="Arial" panose="020B0604020202020204" pitchFamily="34" charset="0"/>
                <a:ea typeface="Calibri" panose="020F0502020204030204" pitchFamily="34" charset="0"/>
                <a:cs typeface="Arial" panose="020B0604020202020204" pitchFamily="34" charset="0"/>
              </a:rPr>
              <a:t>hiện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việc</a:t>
            </a:r>
            <a:r>
              <a:rPr lang="en-US" sz="1600" b="1" dirty="0">
                <a:effectLst/>
                <a:latin typeface="Arial" panose="020B0604020202020204" pitchFamily="34" charset="0"/>
                <a:ea typeface="Calibri" panose="020F0502020204030204" pitchFamily="34" charset="0"/>
                <a:cs typeface="Arial" panose="020B0604020202020204" pitchFamily="34" charset="0"/>
              </a:rPr>
              <a:t> test </a:t>
            </a:r>
            <a:r>
              <a:rPr lang="en-US" sz="1600" b="1" dirty="0" err="1">
                <a:effectLst/>
                <a:latin typeface="Arial" panose="020B0604020202020204" pitchFamily="34" charset="0"/>
                <a:ea typeface="Calibri" panose="020F0502020204030204" pitchFamily="34" charset="0"/>
                <a:cs typeface="Arial" panose="020B0604020202020204" pitchFamily="34" charset="0"/>
              </a:rPr>
              <a:t>trên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ảnh</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mới</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với</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nhãn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là</a:t>
            </a:r>
            <a:r>
              <a:rPr lang="en-US" sz="1600" b="1" dirty="0">
                <a:effectLst/>
                <a:latin typeface="Arial" panose="020B0604020202020204" pitchFamily="34" charset="0"/>
                <a:ea typeface="Calibri" panose="020F0502020204030204" pitchFamily="34" charset="0"/>
                <a:cs typeface="Arial" panose="020B0604020202020204" pitchFamily="34" charset="0"/>
              </a:rPr>
              <a:t> normal </a:t>
            </a:r>
          </a:p>
        </p:txBody>
      </p:sp>
      <p:pic>
        <p:nvPicPr>
          <p:cNvPr id="6" name="Picture 5">
            <a:extLst>
              <a:ext uri="{FF2B5EF4-FFF2-40B4-BE49-F238E27FC236}">
                <a16:creationId xmlns:a16="http://schemas.microsoft.com/office/drawing/2014/main" id="{006D1FF1-2B0E-4437-A660-580DF6C48DE8}"/>
              </a:ext>
            </a:extLst>
          </p:cNvPr>
          <p:cNvPicPr/>
          <p:nvPr/>
        </p:nvPicPr>
        <p:blipFill>
          <a:blip r:embed="rId3"/>
          <a:stretch>
            <a:fillRect/>
          </a:stretch>
        </p:blipFill>
        <p:spPr>
          <a:xfrm>
            <a:off x="6405084" y="1005195"/>
            <a:ext cx="5523449" cy="4847610"/>
          </a:xfrm>
          <a:prstGeom prst="rect">
            <a:avLst/>
          </a:prstGeom>
        </p:spPr>
      </p:pic>
      <p:sp>
        <p:nvSpPr>
          <p:cNvPr id="10" name="TextBox 9">
            <a:extLst>
              <a:ext uri="{FF2B5EF4-FFF2-40B4-BE49-F238E27FC236}">
                <a16:creationId xmlns:a16="http://schemas.microsoft.com/office/drawing/2014/main" id="{83B38794-8F7A-450F-901E-C33A59C2EC05}"/>
              </a:ext>
            </a:extLst>
          </p:cNvPr>
          <p:cNvSpPr txBox="1"/>
          <p:nvPr/>
        </p:nvSpPr>
        <p:spPr>
          <a:xfrm>
            <a:off x="492827" y="2136338"/>
            <a:ext cx="5603173" cy="2585323"/>
          </a:xfrm>
          <a:prstGeom prst="rect">
            <a:avLst/>
          </a:prstGeom>
          <a:noFill/>
        </p:spPr>
        <p:txBody>
          <a:bodyPr wrap="square">
            <a:spAutoFit/>
          </a:bodyPr>
          <a:lstStyle/>
          <a:p>
            <a:pPr algn="just"/>
            <a:r>
              <a:rPr lang="en-US" dirty="0"/>
              <a:t>	</a:t>
            </a:r>
            <a:r>
              <a:rPr lang="vi-VN" dirty="0"/>
              <a:t>Qua hình ảnh có thể thấy được đây là ảnh chụp CT phổi bình thường của 1 bênh bệnh nhân.Trong hình có thể thấy rõ khoang ngực, tim, các mạch máy xung quanh phổi và trái tim của bệnh nhân nhưng không thấy được dấu hiện xuất hiện ung thư .</a:t>
            </a:r>
          </a:p>
          <a:p>
            <a:pPr algn="just"/>
            <a:r>
              <a:rPr lang="vi-VN" dirty="0"/>
              <a:t>	Như vậy, có thể thấy mô hình đã có thể đánh giá khá chính xác trên dữ liệu mới đưa vào từ giao diện người dùng</a:t>
            </a:r>
          </a:p>
        </p:txBody>
      </p:sp>
    </p:spTree>
    <p:extLst>
      <p:ext uri="{BB962C8B-B14F-4D97-AF65-F5344CB8AC3E}">
        <p14:creationId xmlns:p14="http://schemas.microsoft.com/office/powerpoint/2010/main" val="598088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16</a:t>
            </a:fld>
            <a:endParaRPr/>
          </a:p>
        </p:txBody>
      </p:sp>
      <p:sp>
        <p:nvSpPr>
          <p:cNvPr id="11" name="TextBox 10">
            <a:extLst>
              <a:ext uri="{FF2B5EF4-FFF2-40B4-BE49-F238E27FC236}">
                <a16:creationId xmlns:a16="http://schemas.microsoft.com/office/drawing/2014/main" id="{02C5115E-9C35-4753-B1A8-9D15CD1832F8}"/>
              </a:ext>
            </a:extLst>
          </p:cNvPr>
          <p:cNvSpPr txBox="1"/>
          <p:nvPr/>
        </p:nvSpPr>
        <p:spPr>
          <a:xfrm>
            <a:off x="0" y="931263"/>
            <a:ext cx="6543304" cy="414985"/>
          </a:xfrm>
          <a:prstGeom prst="rect">
            <a:avLst/>
          </a:prstGeom>
          <a:noFill/>
        </p:spPr>
        <p:txBody>
          <a:bodyPr wrap="square">
            <a:spAutoFit/>
          </a:bodyPr>
          <a:lstStyle/>
          <a:p>
            <a:pPr algn="ctr">
              <a:lnSpc>
                <a:spcPct val="130000"/>
              </a:lnSpc>
              <a:spcBef>
                <a:spcPts val="600"/>
              </a:spcBef>
              <a:spcAft>
                <a:spcPts val="600"/>
              </a:spcAft>
            </a:pPr>
            <a:r>
              <a:rPr lang="en-US" sz="1600" b="1" dirty="0">
                <a:effectLst/>
                <a:latin typeface="Arial" panose="020B0604020202020204" pitchFamily="34" charset="0"/>
                <a:ea typeface="Calibri" panose="020F0502020204030204" pitchFamily="34" charset="0"/>
                <a:cs typeface="Arial" panose="020B0604020202020204" pitchFamily="34" charset="0"/>
              </a:rPr>
              <a:t>4.1.2.</a:t>
            </a:r>
            <a:r>
              <a:rPr lang="en-US"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Thực</a:t>
            </a:r>
            <a:r>
              <a:rPr lang="en-US"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hiện</a:t>
            </a:r>
            <a:r>
              <a:rPr lang="en-US"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việc</a:t>
            </a:r>
            <a:r>
              <a:rPr lang="en-US"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 test </a:t>
            </a:r>
            <a:r>
              <a:rPr lang="en-US" sz="1800" b="1"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trên</a:t>
            </a:r>
            <a:r>
              <a:rPr lang="en-US"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ảnh</a:t>
            </a:r>
            <a:r>
              <a:rPr lang="en-US"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mới</a:t>
            </a:r>
            <a:r>
              <a:rPr lang="en-US"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với</a:t>
            </a:r>
            <a:r>
              <a:rPr lang="en-US"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nhãn</a:t>
            </a:r>
            <a:r>
              <a:rPr lang="en-US"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là</a:t>
            </a:r>
            <a:r>
              <a:rPr lang="en-US"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 Cancer </a:t>
            </a:r>
            <a:endParaRPr lang="en-US" sz="1600" b="1" dirty="0">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CC383EE-9ED0-4409-8F45-62304A9FABDB}"/>
              </a:ext>
            </a:extLst>
          </p:cNvPr>
          <p:cNvPicPr/>
          <p:nvPr/>
        </p:nvPicPr>
        <p:blipFill>
          <a:blip r:embed="rId3"/>
          <a:stretch>
            <a:fillRect/>
          </a:stretch>
        </p:blipFill>
        <p:spPr>
          <a:xfrm>
            <a:off x="6434012" y="1346248"/>
            <a:ext cx="5523449" cy="4847610"/>
          </a:xfrm>
          <a:prstGeom prst="rect">
            <a:avLst/>
          </a:prstGeom>
        </p:spPr>
      </p:pic>
      <p:sp>
        <p:nvSpPr>
          <p:cNvPr id="10" name="TextBox 9">
            <a:extLst>
              <a:ext uri="{FF2B5EF4-FFF2-40B4-BE49-F238E27FC236}">
                <a16:creationId xmlns:a16="http://schemas.microsoft.com/office/drawing/2014/main" id="{EFF2A0EA-FC66-4C77-8AEE-EE1287DF5A67}"/>
              </a:ext>
            </a:extLst>
          </p:cNvPr>
          <p:cNvSpPr txBox="1"/>
          <p:nvPr/>
        </p:nvSpPr>
        <p:spPr>
          <a:xfrm>
            <a:off x="234539" y="1501846"/>
            <a:ext cx="6097978" cy="2862322"/>
          </a:xfrm>
          <a:prstGeom prst="rect">
            <a:avLst/>
          </a:prstGeom>
          <a:noFill/>
        </p:spPr>
        <p:txBody>
          <a:bodyPr wrap="square">
            <a:spAutoFit/>
          </a:bodyPr>
          <a:lstStyle/>
          <a:p>
            <a:pPr algn="just"/>
            <a:r>
              <a:rPr lang="en-US" dirty="0"/>
              <a:t>	</a:t>
            </a:r>
            <a:r>
              <a:rPr lang="vi-VN" dirty="0"/>
              <a:t>Qua hình ảnh có thể thấy được đây là ảnh chụp CT phổi có dấu hiệu ung thư của 1 bênh bệnh nhân.Trong hình có thể thấy rõ khoang ngực, tim, các mạch máy xung quanh phổi và trái tim của bệnh nhân. Bên cạnh đó phía bên lá phổi trái bên dưới cùng xuất hiện một vùng trắng khác thường và đó là dấu hiệu của ung thư phổi.</a:t>
            </a:r>
            <a:endParaRPr lang="en-US" dirty="0"/>
          </a:p>
          <a:p>
            <a:pPr algn="just"/>
            <a:endParaRPr lang="vi-VN" dirty="0"/>
          </a:p>
          <a:p>
            <a:pPr algn="just"/>
            <a:r>
              <a:rPr lang="vi-VN" dirty="0"/>
              <a:t>	Như vậy, có thể thấy mô hình đã có thể đánh giá khá chính xác trên dữ liệu mới đưa vào từ giao diện người dung</a:t>
            </a:r>
          </a:p>
        </p:txBody>
      </p:sp>
    </p:spTree>
    <p:extLst>
      <p:ext uri="{BB962C8B-B14F-4D97-AF65-F5344CB8AC3E}">
        <p14:creationId xmlns:p14="http://schemas.microsoft.com/office/powerpoint/2010/main" val="4049926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sz="1600">
                <a:latin typeface="Arial" panose="020B0604020202020204" pitchFamily="34" charset="0"/>
                <a:cs typeface="Arial" panose="020B0604020202020204" pitchFamily="34" charset="0"/>
              </a:rPr>
              <a:pPr/>
              <a:t>17</a:t>
            </a:fld>
            <a:endParaRPr sz="16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2E8D125-8CFB-4AA9-8649-51EB4593E95A}"/>
              </a:ext>
            </a:extLst>
          </p:cNvPr>
          <p:cNvSpPr txBox="1"/>
          <p:nvPr/>
        </p:nvSpPr>
        <p:spPr>
          <a:xfrm>
            <a:off x="989610" y="1557173"/>
            <a:ext cx="10212779" cy="5016758"/>
          </a:xfrm>
          <a:prstGeom prst="rect">
            <a:avLst/>
          </a:prstGeom>
          <a:noFill/>
        </p:spPr>
        <p:txBody>
          <a:bodyPr wrap="square">
            <a:spAutoFit/>
          </a:bodyPr>
          <a:lstStyle/>
          <a:p>
            <a:pPr algn="just"/>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Báo</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cáo</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đã</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trình</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bày</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quy</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trình</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xây</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dựng</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mô</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hình</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SVM (Support Vector Machine)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để</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phát</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hiện</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sớm</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ung</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thư</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phổi</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thông</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qua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ảnh</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chụp</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CT.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Với</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sự</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kết</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hợp</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giữa</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2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kỹ</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thuật</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trích</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xuất</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đặc</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trưng</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HOG (Histogram of Oriented Gradients)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và</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LBP (Local Binary Pattern),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cùng</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quá</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trình</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chuẩn</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hóa</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dữ</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liệu</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và</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giảm</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chiều</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bằng</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PCA,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mô</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hình</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đã</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đạt</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hiệu</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suất</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ấn</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tượng</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trên</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cả</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tập</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huấn</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luyện</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và</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dữ</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liệu</a:t>
            </a: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mới</a:t>
            </a:r>
            <a:r>
              <a:rPr lang="en-US" sz="1600" dirty="0">
                <a:solidFill>
                  <a:srgbClr val="000000"/>
                </a:solidFill>
                <a:latin typeface="Arial" panose="020B0604020202020204" pitchFamily="34" charset="0"/>
                <a:ea typeface="Calibri" panose="020F0502020204030204" pitchFamily="34" charset="0"/>
                <a:cs typeface="Arial" panose="020B0604020202020204" pitchFamily="34" charset="0"/>
              </a:rPr>
              <a:t>.</a:t>
            </a:r>
          </a:p>
          <a:p>
            <a:pPr algn="just"/>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gn="just">
              <a:buFont typeface="Wingdings" panose="05000000000000000000" pitchFamily="2" charset="2"/>
              <a:buChar char="v"/>
            </a:pPr>
            <a:r>
              <a:rPr lang="vi-VN" sz="1600" dirty="0">
                <a:latin typeface="Arial" panose="020B0604020202020204" pitchFamily="34" charset="0"/>
                <a:cs typeface="Arial" panose="020B0604020202020204" pitchFamily="34" charset="0"/>
              </a:rPr>
              <a:t>Ưu điểm nổi bật:</a:t>
            </a:r>
          </a:p>
          <a:p>
            <a:pPr algn="just"/>
            <a:r>
              <a:rPr lang="en-US" sz="1600" dirty="0">
                <a:latin typeface="Arial" panose="020B0604020202020204" pitchFamily="34" charset="0"/>
                <a:cs typeface="Arial" panose="020B0604020202020204" pitchFamily="34" charset="0"/>
              </a:rPr>
              <a:t>	</a:t>
            </a:r>
            <a:r>
              <a:rPr lang="vi-VN" sz="1600" dirty="0">
                <a:latin typeface="Arial" panose="020B0604020202020204" pitchFamily="34" charset="0"/>
                <a:cs typeface="Arial" panose="020B0604020202020204" pitchFamily="34" charset="0"/>
              </a:rPr>
              <a:t>Khả năng phân loại chính xác: SVM với kernel RBF và tối ưu tham số đã cho thấy hiệu quả trong việc phân biệt các đặc trưng tinh vi giữa mô phổi bình thường và bất thường.</a:t>
            </a:r>
          </a:p>
          <a:p>
            <a:pPr algn="just"/>
            <a:r>
              <a:rPr lang="en-US" sz="1600" dirty="0">
                <a:latin typeface="Arial" panose="020B0604020202020204" pitchFamily="34" charset="0"/>
                <a:cs typeface="Arial" panose="020B0604020202020204" pitchFamily="34" charset="0"/>
              </a:rPr>
              <a:t>	</a:t>
            </a:r>
            <a:r>
              <a:rPr lang="vi-VN" sz="1600" dirty="0">
                <a:latin typeface="Arial" panose="020B0604020202020204" pitchFamily="34" charset="0"/>
                <a:cs typeface="Arial" panose="020B0604020202020204" pitchFamily="34" charset="0"/>
              </a:rPr>
              <a:t>Quy trình xử lý chặt chẽ: Tiền xử lý ảnh (resize, cân bằng sáng), tăng cường dữ liệu (xoay, lật, điều chỉnh tương phản), và trích xuất đặc trưng đa dạng giúp mô hình học được các mẫu tổng quát.</a:t>
            </a:r>
          </a:p>
          <a:p>
            <a:pPr algn="just"/>
            <a:r>
              <a:rPr lang="vi-VN" sz="1600" dirty="0">
                <a:latin typeface="Arial" panose="020B0604020202020204" pitchFamily="34" charset="0"/>
                <a:cs typeface="Arial" panose="020B0604020202020204" pitchFamily="34" charset="0"/>
              </a:rPr>
              <a:t>Ứng dụng thực tiễn: Hệ thống có thể có tiềm năng hỗ trợ trong chẩn đoán sớm, giảm thiểu sai sót do yếu tố chủ quan.</a:t>
            </a:r>
            <a:endParaRPr lang="en-US" sz="1600" dirty="0">
              <a:latin typeface="Arial" panose="020B0604020202020204" pitchFamily="34" charset="0"/>
              <a:cs typeface="Arial" panose="020B0604020202020204" pitchFamily="34" charset="0"/>
            </a:endParaRPr>
          </a:p>
          <a:p>
            <a:pPr algn="just"/>
            <a:endParaRPr lang="vi-VN" sz="1600"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v"/>
            </a:pPr>
            <a:r>
              <a:rPr lang="vi-VN" sz="1600" dirty="0">
                <a:latin typeface="Arial" panose="020B0604020202020204" pitchFamily="34" charset="0"/>
                <a:cs typeface="Arial" panose="020B0604020202020204" pitchFamily="34" charset="0"/>
              </a:rPr>
              <a:t>Hạn chế và hướng phát triển:</a:t>
            </a:r>
          </a:p>
          <a:p>
            <a:pPr algn="just"/>
            <a:r>
              <a:rPr lang="en-US" sz="1600" dirty="0">
                <a:latin typeface="Arial" panose="020B0604020202020204" pitchFamily="34" charset="0"/>
                <a:cs typeface="Arial" panose="020B0604020202020204" pitchFamily="34" charset="0"/>
              </a:rPr>
              <a:t>	</a:t>
            </a:r>
            <a:r>
              <a:rPr lang="vi-VN" sz="1600" dirty="0">
                <a:latin typeface="Arial" panose="020B0604020202020204" pitchFamily="34" charset="0"/>
                <a:cs typeface="Arial" panose="020B0604020202020204" pitchFamily="34" charset="0"/>
              </a:rPr>
              <a:t>Nguy cơ overfitting: Kết quả hoàn hảo (100%) trên tập test có thể phản ánh việc dữ liệu huấn luyện chưa đủ đa dạng. Cần kiểm tra chéo (cross-validation) và mở rộng tập dữ liệu với nhiều trường hợp lâm sàng hơn nữa.</a:t>
            </a:r>
          </a:p>
          <a:p>
            <a:pPr algn="just"/>
            <a:r>
              <a:rPr lang="en-US" sz="1600" dirty="0">
                <a:latin typeface="Arial" panose="020B0604020202020204" pitchFamily="34" charset="0"/>
                <a:cs typeface="Arial" panose="020B0604020202020204" pitchFamily="34" charset="0"/>
              </a:rPr>
              <a:t>	</a:t>
            </a:r>
            <a:r>
              <a:rPr lang="vi-VN" sz="1600" dirty="0">
                <a:latin typeface="Arial" panose="020B0604020202020204" pitchFamily="34" charset="0"/>
                <a:cs typeface="Arial" panose="020B0604020202020204" pitchFamily="34" charset="0"/>
              </a:rPr>
              <a:t>Tối ưu hiệu năng: Thời gian huấn luyện SVM tăng đáng kể với dữ liệu lớn. Có thể thay bằng ứng dụng các mô hình deep learning (CNN) để tự động trích xuất đặc trưng.</a:t>
            </a:r>
          </a:p>
          <a:p>
            <a:pPr algn="just"/>
            <a:endParaRPr lang="en-US" sz="1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FDB6BD9-1579-49A6-86DE-E9EE24A533A5}"/>
              </a:ext>
            </a:extLst>
          </p:cNvPr>
          <p:cNvSpPr txBox="1"/>
          <p:nvPr/>
        </p:nvSpPr>
        <p:spPr>
          <a:xfrm>
            <a:off x="0" y="962971"/>
            <a:ext cx="2897579" cy="594202"/>
          </a:xfrm>
          <a:prstGeom prst="rect">
            <a:avLst/>
          </a:prstGeom>
          <a:noFill/>
        </p:spPr>
        <p:txBody>
          <a:bodyPr wrap="square">
            <a:spAutoFit/>
          </a:bodyPr>
          <a:lstStyle/>
          <a:p>
            <a:pPr algn="ctr">
              <a:lnSpc>
                <a:spcPct val="130000"/>
              </a:lnSpc>
              <a:spcBef>
                <a:spcPts val="1200"/>
              </a:spcBef>
            </a:pPr>
            <a:r>
              <a:rPr lang="en-US" sz="28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Kết</a:t>
            </a:r>
            <a:r>
              <a:rPr lang="en-US" sz="2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8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luận</a:t>
            </a:r>
            <a:endParaRPr lang="en-US" sz="2800" b="1" dirty="0">
              <a:solidFill>
                <a:srgbClr val="2F5496"/>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17869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18</a:t>
            </a:fld>
            <a:endParaRPr/>
          </a:p>
        </p:txBody>
      </p:sp>
      <p:sp>
        <p:nvSpPr>
          <p:cNvPr id="1905" name="Google Shape;1905;p15"/>
          <p:cNvSpPr txBox="1">
            <a:spLocks noGrp="1"/>
          </p:cNvSpPr>
          <p:nvPr>
            <p:ph type="ctrTitle" idx="4294967295"/>
          </p:nvPr>
        </p:nvSpPr>
        <p:spPr>
          <a:xfrm>
            <a:off x="1644072" y="776818"/>
            <a:ext cx="7620000" cy="1104900"/>
          </a:xfrm>
          <a:prstGeom prst="rect">
            <a:avLst/>
          </a:prstGeom>
        </p:spPr>
        <p:txBody>
          <a:bodyPr spcFirstLastPara="1" vert="horz" wrap="square" lIns="121900" tIns="121900" rIns="121900" bIns="121900" rtlCol="0" anchor="b" anchorCtr="0">
            <a:noAutofit/>
          </a:bodyPr>
          <a:lstStyle/>
          <a:p>
            <a:pPr algn="ctr">
              <a:spcBef>
                <a:spcPts val="0"/>
              </a:spcBef>
            </a:pPr>
            <a:r>
              <a:rPr lang="vi-VN" sz="6400" dirty="0"/>
              <a:t> </a:t>
            </a:r>
            <a:endParaRPr sz="6400" dirty="0"/>
          </a:p>
        </p:txBody>
      </p:sp>
      <p:sp>
        <p:nvSpPr>
          <p:cNvPr id="1906" name="Google Shape;1906;p15"/>
          <p:cNvSpPr txBox="1">
            <a:spLocks noGrp="1"/>
          </p:cNvSpPr>
          <p:nvPr>
            <p:ph type="subTitle" idx="4294967295"/>
          </p:nvPr>
        </p:nvSpPr>
        <p:spPr>
          <a:xfrm>
            <a:off x="1597520" y="2191044"/>
            <a:ext cx="7620000" cy="1045633"/>
          </a:xfrm>
          <a:prstGeom prst="rect">
            <a:avLst/>
          </a:prstGeom>
        </p:spPr>
        <p:txBody>
          <a:bodyPr spcFirstLastPara="1" vert="horz" wrap="square" lIns="121900" tIns="121900" rIns="121900" bIns="121900" rtlCol="0" anchor="t" anchorCtr="0">
            <a:noAutofit/>
          </a:bodyPr>
          <a:lstStyle/>
          <a:p>
            <a:pPr marL="0" indent="0" algn="ctr">
              <a:spcBef>
                <a:spcPts val="800"/>
              </a:spcBef>
              <a:buNone/>
            </a:pPr>
            <a:r>
              <a:rPr lang="vi-VN" sz="4800" b="1" dirty="0"/>
              <a:t> </a:t>
            </a:r>
            <a:endParaRPr sz="4800" b="1" dirty="0"/>
          </a:p>
        </p:txBody>
      </p:sp>
      <p:sp>
        <p:nvSpPr>
          <p:cNvPr id="1907" name="Google Shape;1907;p15"/>
          <p:cNvSpPr txBox="1">
            <a:spLocks noGrp="1"/>
          </p:cNvSpPr>
          <p:nvPr>
            <p:ph type="body" idx="4294967295"/>
          </p:nvPr>
        </p:nvSpPr>
        <p:spPr>
          <a:xfrm>
            <a:off x="422656" y="1881717"/>
            <a:ext cx="10494125" cy="3742859"/>
          </a:xfrm>
          <a:prstGeom prst="rect">
            <a:avLst/>
          </a:prstGeom>
        </p:spPr>
        <p:txBody>
          <a:bodyPr spcFirstLastPara="1" vert="horz" wrap="square" lIns="121900" tIns="121900" rIns="121900" bIns="121900" rtlCol="0" anchor="t" anchorCtr="0">
            <a:noAutofit/>
          </a:bodyPr>
          <a:lstStyle/>
          <a:p>
            <a:pPr indent="0" algn="just">
              <a:lnSpc>
                <a:spcPct val="107000"/>
              </a:lnSpc>
              <a:spcAft>
                <a:spcPts val="1067"/>
              </a:spcAft>
              <a:buNone/>
            </a:pPr>
            <a:endParaRPr lang="vi-VN" sz="3733" dirty="0">
              <a:latin typeface="+mj-lt"/>
            </a:endParaRPr>
          </a:p>
          <a:p>
            <a:pPr indent="0" algn="just">
              <a:lnSpc>
                <a:spcPct val="107000"/>
              </a:lnSpc>
              <a:spcAft>
                <a:spcPts val="1067"/>
              </a:spcAft>
              <a:buNone/>
            </a:pPr>
            <a:endParaRPr sz="3733" dirty="0">
              <a:latin typeface="+mj-lt"/>
            </a:endParaRPr>
          </a:p>
        </p:txBody>
      </p:sp>
      <p:sp>
        <p:nvSpPr>
          <p:cNvPr id="4" name="TextBox 3">
            <a:extLst>
              <a:ext uri="{FF2B5EF4-FFF2-40B4-BE49-F238E27FC236}">
                <a16:creationId xmlns:a16="http://schemas.microsoft.com/office/drawing/2014/main" id="{26535435-F0B9-962B-A705-F563E9D73CB5}"/>
              </a:ext>
            </a:extLst>
          </p:cNvPr>
          <p:cNvSpPr txBox="1"/>
          <p:nvPr/>
        </p:nvSpPr>
        <p:spPr>
          <a:xfrm>
            <a:off x="920638" y="2451847"/>
            <a:ext cx="10350724" cy="1569660"/>
          </a:xfrm>
          <a:prstGeom prst="rect">
            <a:avLst/>
          </a:prstGeom>
          <a:noFill/>
        </p:spPr>
        <p:txBody>
          <a:bodyPr wrap="square">
            <a:spAutoFit/>
          </a:bodyPr>
          <a:lstStyle/>
          <a:p>
            <a:pPr algn="ctr">
              <a:spcBef>
                <a:spcPts val="800"/>
              </a:spcBef>
            </a:pPr>
            <a:r>
              <a:rPr lang="vi-VN" sz="4800" b="1" dirty="0"/>
              <a:t>Cảm ơn</a:t>
            </a:r>
            <a:r>
              <a:rPr lang="en-US" sz="4800" b="1" dirty="0"/>
              <a:t> </a:t>
            </a:r>
            <a:r>
              <a:rPr lang="en-US" sz="4800" b="1" dirty="0" err="1"/>
              <a:t>thầy</a:t>
            </a:r>
            <a:r>
              <a:rPr lang="en-US" sz="4800" b="1" dirty="0"/>
              <a:t> </a:t>
            </a:r>
            <a:r>
              <a:rPr lang="vi-VN" sz="4800" b="1" dirty="0"/>
              <a:t>cô và các bạn đã lắng nghe bài thuyết trình của em.</a:t>
            </a:r>
          </a:p>
        </p:txBody>
      </p:sp>
    </p:spTree>
    <p:extLst>
      <p:ext uri="{BB962C8B-B14F-4D97-AF65-F5344CB8AC3E}">
        <p14:creationId xmlns:p14="http://schemas.microsoft.com/office/powerpoint/2010/main" val="2736371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5" name="TextBox 4">
            <a:extLst>
              <a:ext uri="{FF2B5EF4-FFF2-40B4-BE49-F238E27FC236}">
                <a16:creationId xmlns:a16="http://schemas.microsoft.com/office/drawing/2014/main" id="{046E2A49-78A6-43B0-A88A-B37EAF2D1E98}"/>
              </a:ext>
            </a:extLst>
          </p:cNvPr>
          <p:cNvSpPr txBox="1"/>
          <p:nvPr/>
        </p:nvSpPr>
        <p:spPr>
          <a:xfrm>
            <a:off x="510258" y="2047779"/>
            <a:ext cx="2350348" cy="666786"/>
          </a:xfrm>
          <a:prstGeom prst="rect">
            <a:avLst/>
          </a:prstGeom>
          <a:noFill/>
        </p:spPr>
        <p:txBody>
          <a:bodyPr wrap="square">
            <a:spAutoFit/>
          </a:bodyPr>
          <a:lstStyle/>
          <a:p>
            <a:r>
              <a:rPr lang="vi-VN" sz="3733" b="1" dirty="0"/>
              <a:t>Đề </a:t>
            </a:r>
            <a:r>
              <a:rPr lang="en-US" sz="3733" b="1" dirty="0"/>
              <a:t>t</a:t>
            </a:r>
            <a:r>
              <a:rPr lang="vi-VN" sz="3733" b="1" dirty="0"/>
              <a:t>ài: </a:t>
            </a:r>
            <a:endParaRPr lang="en-US" sz="3733" dirty="0"/>
          </a:p>
        </p:txBody>
      </p:sp>
      <p:sp>
        <p:nvSpPr>
          <p:cNvPr id="6" name="Text Placeholder 5">
            <a:extLst>
              <a:ext uri="{FF2B5EF4-FFF2-40B4-BE49-F238E27FC236}">
                <a16:creationId xmlns:a16="http://schemas.microsoft.com/office/drawing/2014/main" id="{E9808521-CC53-43B9-8AB5-F4B32BD9006D}"/>
              </a:ext>
            </a:extLst>
          </p:cNvPr>
          <p:cNvSpPr>
            <a:spLocks noGrp="1"/>
          </p:cNvSpPr>
          <p:nvPr>
            <p:ph type="body" idx="1"/>
          </p:nvPr>
        </p:nvSpPr>
        <p:spPr>
          <a:xfrm>
            <a:off x="510258" y="2255933"/>
            <a:ext cx="11171484" cy="1887503"/>
          </a:xfrm>
        </p:spPr>
        <p:txBody>
          <a:bodyPr/>
          <a:lstStyle/>
          <a:p>
            <a:pPr marL="135463" indent="0">
              <a:buNone/>
            </a:pPr>
            <a:r>
              <a:rPr lang="vi-VN" sz="3733" b="1" i="0" dirty="0">
                <a:solidFill>
                  <a:srgbClr val="000000"/>
                </a:solidFill>
                <a:latin typeface="Arial" panose="020B0604020202020204" pitchFamily="34" charset="0"/>
                <a:cs typeface="Arial" panose="020B0604020202020204" pitchFamily="34" charset="0"/>
              </a:rPr>
              <a:t>MÔ HÌNH SVM TRONG PHÁT HIỆN SỚM UNG THƯ PHỔI QUA ẢNH CHỤP CT</a:t>
            </a:r>
          </a:p>
        </p:txBody>
      </p:sp>
    </p:spTree>
    <p:extLst>
      <p:ext uri="{BB962C8B-B14F-4D97-AF65-F5344CB8AC3E}">
        <p14:creationId xmlns:p14="http://schemas.microsoft.com/office/powerpoint/2010/main" val="2728407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625028" y="1747679"/>
            <a:ext cx="2426995" cy="777200"/>
          </a:xfrm>
          <a:prstGeom prst="rect">
            <a:avLst/>
          </a:prstGeom>
        </p:spPr>
        <p:txBody>
          <a:bodyPr spcFirstLastPara="1" vert="horz" wrap="square" lIns="121900" tIns="121900" rIns="121900" bIns="121900" rtlCol="0" anchor="b" anchorCtr="0">
            <a:noAutofit/>
          </a:bodyPr>
          <a:lstStyle/>
          <a:p>
            <a:r>
              <a:rPr lang="vi-VN" sz="3200" b="1" dirty="0">
                <a:latin typeface="+mn-lt"/>
              </a:rPr>
              <a:t>Nội dung:</a:t>
            </a:r>
            <a:endParaRPr sz="3200" b="1" dirty="0">
              <a:latin typeface="+mn-lt"/>
            </a:endParaRPr>
          </a:p>
        </p:txBody>
      </p:sp>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3</a:t>
            </a:fld>
            <a:endParaRPr/>
          </a:p>
        </p:txBody>
      </p:sp>
      <p:sp>
        <p:nvSpPr>
          <p:cNvPr id="1897" name="Google Shape;1897;p14"/>
          <p:cNvSpPr txBox="1"/>
          <p:nvPr/>
        </p:nvSpPr>
        <p:spPr>
          <a:xfrm>
            <a:off x="2838525" y="2524880"/>
            <a:ext cx="8685172" cy="2478921"/>
          </a:xfrm>
          <a:prstGeom prst="rect">
            <a:avLst/>
          </a:prstGeom>
          <a:noFill/>
          <a:ln>
            <a:noFill/>
          </a:ln>
        </p:spPr>
        <p:txBody>
          <a:bodyPr spcFirstLastPara="1" wrap="square" lIns="121900" tIns="121900" rIns="121900" bIns="121900" anchor="t" anchorCtr="0">
            <a:noAutofit/>
          </a:bodyPr>
          <a:lstStyle/>
          <a:p>
            <a:pPr marL="609585"/>
            <a:r>
              <a:rPr lang="vi-VN" sz="3200" b="1" dirty="0"/>
              <a:t>1. </a:t>
            </a:r>
            <a:r>
              <a:rPr lang="en-US" sz="3200" b="1" dirty="0" err="1"/>
              <a:t>Tổng</a:t>
            </a:r>
            <a:r>
              <a:rPr lang="en-US" sz="3200" b="1" dirty="0"/>
              <a:t> </a:t>
            </a:r>
            <a:r>
              <a:rPr lang="en-US" sz="3200" b="1" dirty="0" err="1"/>
              <a:t>quan</a:t>
            </a:r>
            <a:r>
              <a:rPr lang="en-US" sz="3200" b="1" dirty="0"/>
              <a:t> </a:t>
            </a:r>
            <a:r>
              <a:rPr lang="en-US" sz="3200" b="1" dirty="0" err="1"/>
              <a:t>về</a:t>
            </a:r>
            <a:r>
              <a:rPr lang="en-US" sz="3200" b="1" dirty="0"/>
              <a:t> </a:t>
            </a:r>
            <a:r>
              <a:rPr lang="en-US" sz="3200" b="1" dirty="0" err="1"/>
              <a:t>bài</a:t>
            </a:r>
            <a:r>
              <a:rPr lang="en-US" sz="3200" b="1" dirty="0"/>
              <a:t> </a:t>
            </a:r>
            <a:r>
              <a:rPr lang="en-US" sz="3200" b="1" dirty="0" err="1"/>
              <a:t>toán</a:t>
            </a:r>
            <a:r>
              <a:rPr lang="en-US" sz="3200" b="1" dirty="0"/>
              <a:t> </a:t>
            </a:r>
            <a:endParaRPr lang="vi-VN" sz="3200" b="1" dirty="0"/>
          </a:p>
          <a:p>
            <a:pPr marL="609585"/>
            <a:r>
              <a:rPr lang="vi-VN" sz="3200" b="1" dirty="0"/>
              <a:t>2. </a:t>
            </a:r>
            <a:r>
              <a:rPr lang="en-US" sz="3200" b="1" dirty="0" err="1"/>
              <a:t>Mô</a:t>
            </a:r>
            <a:r>
              <a:rPr lang="en-US" sz="3200" b="1" dirty="0"/>
              <a:t> </a:t>
            </a:r>
            <a:r>
              <a:rPr lang="en-US" sz="3200" b="1" dirty="0" err="1"/>
              <a:t>hình</a:t>
            </a:r>
            <a:r>
              <a:rPr lang="en-US" sz="3200" b="1" dirty="0"/>
              <a:t> SVM </a:t>
            </a:r>
          </a:p>
          <a:p>
            <a:pPr marL="609585"/>
            <a:r>
              <a:rPr lang="en-US" sz="3200" b="1" dirty="0"/>
              <a:t>3. </a:t>
            </a:r>
            <a:r>
              <a:rPr lang="en-US" sz="3200" b="1" dirty="0" err="1"/>
              <a:t>Xây</a:t>
            </a:r>
            <a:r>
              <a:rPr lang="en-US" sz="3200" b="1" dirty="0"/>
              <a:t> </a:t>
            </a:r>
            <a:r>
              <a:rPr lang="en-US" sz="3200" b="1" dirty="0" err="1"/>
              <a:t>dựng</a:t>
            </a:r>
            <a:r>
              <a:rPr lang="en-US" sz="3200" b="1" dirty="0"/>
              <a:t> </a:t>
            </a:r>
            <a:r>
              <a:rPr lang="en-US" sz="3200" b="1" dirty="0" err="1"/>
              <a:t>chương</a:t>
            </a:r>
            <a:r>
              <a:rPr lang="en-US" sz="3200" b="1" dirty="0"/>
              <a:t> </a:t>
            </a:r>
            <a:r>
              <a:rPr lang="en-US" sz="3200" b="1" dirty="0" err="1"/>
              <a:t>trình</a:t>
            </a:r>
            <a:br>
              <a:rPr lang="vi-VN" sz="3200" b="1" dirty="0"/>
            </a:br>
            <a:r>
              <a:rPr lang="en-US" sz="3200" b="1" dirty="0"/>
              <a:t>4</a:t>
            </a:r>
            <a:r>
              <a:rPr lang="vi-VN" sz="3200" b="1" dirty="0"/>
              <a:t>. </a:t>
            </a:r>
            <a:r>
              <a:rPr lang="en-US" sz="3200" b="1" dirty="0"/>
              <a:t>Demo</a:t>
            </a:r>
            <a:endParaRPr lang="vi-VN"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xfrm>
            <a:off x="12098827" y="135467"/>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a:t>
            </a:fld>
            <a:endParaRPr/>
          </a:p>
        </p:txBody>
      </p:sp>
      <p:sp>
        <p:nvSpPr>
          <p:cNvPr id="9" name="Oval 8">
            <a:extLst>
              <a:ext uri="{FF2B5EF4-FFF2-40B4-BE49-F238E27FC236}">
                <a16:creationId xmlns:a16="http://schemas.microsoft.com/office/drawing/2014/main" id="{710D82CC-CBF0-8A7B-B7B2-BC71467530DC}"/>
              </a:ext>
            </a:extLst>
          </p:cNvPr>
          <p:cNvSpPr/>
          <p:nvPr/>
        </p:nvSpPr>
        <p:spPr>
          <a:xfrm>
            <a:off x="5224728" y="330540"/>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1" name="Oval 10">
            <a:extLst>
              <a:ext uri="{FF2B5EF4-FFF2-40B4-BE49-F238E27FC236}">
                <a16:creationId xmlns:a16="http://schemas.microsoft.com/office/drawing/2014/main" id="{C145BE57-D833-2060-3774-5BC13C9FAA96}"/>
              </a:ext>
            </a:extLst>
          </p:cNvPr>
          <p:cNvSpPr/>
          <p:nvPr/>
        </p:nvSpPr>
        <p:spPr>
          <a:xfrm>
            <a:off x="2789672" y="1994817"/>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2" name="Oval 11">
            <a:extLst>
              <a:ext uri="{FF2B5EF4-FFF2-40B4-BE49-F238E27FC236}">
                <a16:creationId xmlns:a16="http://schemas.microsoft.com/office/drawing/2014/main" id="{BCE37EF1-AD50-9471-C017-F8AF50F39908}"/>
              </a:ext>
            </a:extLst>
          </p:cNvPr>
          <p:cNvSpPr/>
          <p:nvPr/>
        </p:nvSpPr>
        <p:spPr>
          <a:xfrm>
            <a:off x="6065369" y="3288439"/>
            <a:ext cx="2520880" cy="2490176"/>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3" name="Oval 12">
            <a:extLst>
              <a:ext uri="{FF2B5EF4-FFF2-40B4-BE49-F238E27FC236}">
                <a16:creationId xmlns:a16="http://schemas.microsoft.com/office/drawing/2014/main" id="{2EF60D0D-EB85-B09D-0064-5683A37FA871}"/>
              </a:ext>
            </a:extLst>
          </p:cNvPr>
          <p:cNvSpPr/>
          <p:nvPr/>
        </p:nvSpPr>
        <p:spPr>
          <a:xfrm>
            <a:off x="3834368" y="3805810"/>
            <a:ext cx="2695125" cy="255499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4" name="Oval 13">
            <a:extLst>
              <a:ext uri="{FF2B5EF4-FFF2-40B4-BE49-F238E27FC236}">
                <a16:creationId xmlns:a16="http://schemas.microsoft.com/office/drawing/2014/main" id="{1ABF7A06-4D0B-7FA8-5F4A-A2AE58E6C2ED}"/>
              </a:ext>
            </a:extLst>
          </p:cNvPr>
          <p:cNvSpPr/>
          <p:nvPr/>
        </p:nvSpPr>
        <p:spPr>
          <a:xfrm>
            <a:off x="7409634" y="2184801"/>
            <a:ext cx="1593084" cy="162100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5" name="Oval 14">
            <a:extLst>
              <a:ext uri="{FF2B5EF4-FFF2-40B4-BE49-F238E27FC236}">
                <a16:creationId xmlns:a16="http://schemas.microsoft.com/office/drawing/2014/main" id="{8D7D68E1-523E-012C-F6C7-DA8CAC8E7E41}"/>
              </a:ext>
            </a:extLst>
          </p:cNvPr>
          <p:cNvSpPr/>
          <p:nvPr/>
        </p:nvSpPr>
        <p:spPr>
          <a:xfrm>
            <a:off x="3556188" y="1313011"/>
            <a:ext cx="4714240" cy="450291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16" name="Google Shape;1896;p14">
            <a:extLst>
              <a:ext uri="{FF2B5EF4-FFF2-40B4-BE49-F238E27FC236}">
                <a16:creationId xmlns:a16="http://schemas.microsoft.com/office/drawing/2014/main" id="{03B4F19E-9CAF-91CC-B087-BF3ABFAED1F7}"/>
              </a:ext>
            </a:extLst>
          </p:cNvPr>
          <p:cNvSpPr txBox="1">
            <a:spLocks/>
          </p:cNvSpPr>
          <p:nvPr/>
        </p:nvSpPr>
        <p:spPr>
          <a:xfrm>
            <a:off x="3139720" y="2395350"/>
            <a:ext cx="5034040" cy="230354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marL="609585"/>
            <a:r>
              <a:rPr lang="vi-VN" sz="4800" dirty="0">
                <a:solidFill>
                  <a:schemeClr val="tx1"/>
                </a:solidFill>
                <a:latin typeface="+mn-lt"/>
              </a:rPr>
              <a:t>1</a:t>
            </a:r>
            <a:r>
              <a:rPr lang="en-US" sz="4800" dirty="0">
                <a:solidFill>
                  <a:schemeClr val="tx1"/>
                </a:solidFill>
                <a:latin typeface="+mn-lt"/>
              </a:rPr>
              <a:t>.</a:t>
            </a:r>
          </a:p>
          <a:p>
            <a:pPr marL="609585"/>
            <a:r>
              <a:rPr lang="vi-VN" sz="4800" dirty="0">
                <a:solidFill>
                  <a:schemeClr val="tx1"/>
                </a:solidFill>
                <a:latin typeface="+mn-lt"/>
              </a:rPr>
              <a:t> </a:t>
            </a:r>
            <a:r>
              <a:rPr lang="en-US" sz="4800" dirty="0" err="1">
                <a:solidFill>
                  <a:schemeClr val="tx1"/>
                </a:solidFill>
                <a:latin typeface="+mn-lt"/>
              </a:rPr>
              <a:t>Tổng</a:t>
            </a:r>
            <a:r>
              <a:rPr lang="en-US" sz="4800" dirty="0">
                <a:solidFill>
                  <a:schemeClr val="tx1"/>
                </a:solidFill>
                <a:latin typeface="+mn-lt"/>
              </a:rPr>
              <a:t> </a:t>
            </a:r>
            <a:r>
              <a:rPr lang="en-US" sz="4800" dirty="0" err="1">
                <a:solidFill>
                  <a:schemeClr val="tx1"/>
                </a:solidFill>
                <a:latin typeface="+mn-lt"/>
              </a:rPr>
              <a:t>quan</a:t>
            </a:r>
            <a:r>
              <a:rPr lang="en-US" sz="4800" dirty="0">
                <a:solidFill>
                  <a:schemeClr val="tx1"/>
                </a:solidFill>
                <a:latin typeface="+mn-lt"/>
              </a:rPr>
              <a:t> </a:t>
            </a:r>
            <a:r>
              <a:rPr lang="en-US" sz="4800" dirty="0" err="1">
                <a:solidFill>
                  <a:schemeClr val="tx1"/>
                </a:solidFill>
                <a:latin typeface="+mn-lt"/>
              </a:rPr>
              <a:t>về</a:t>
            </a:r>
            <a:r>
              <a:rPr lang="en-US" sz="4800" dirty="0">
                <a:solidFill>
                  <a:schemeClr val="tx1"/>
                </a:solidFill>
                <a:latin typeface="+mn-lt"/>
              </a:rPr>
              <a:t> </a:t>
            </a:r>
            <a:r>
              <a:rPr lang="en-US" sz="4800" dirty="0" err="1">
                <a:solidFill>
                  <a:schemeClr val="tx1"/>
                </a:solidFill>
                <a:latin typeface="+mn-lt"/>
              </a:rPr>
              <a:t>bài</a:t>
            </a:r>
            <a:r>
              <a:rPr lang="en-US" sz="4800" dirty="0">
                <a:solidFill>
                  <a:schemeClr val="tx1"/>
                </a:solidFill>
                <a:latin typeface="+mn-lt"/>
              </a:rPr>
              <a:t> </a:t>
            </a:r>
            <a:r>
              <a:rPr lang="en-US" sz="4800" dirty="0" err="1">
                <a:solidFill>
                  <a:schemeClr val="tx1"/>
                </a:solidFill>
                <a:latin typeface="+mn-lt"/>
              </a:rPr>
              <a:t>toán</a:t>
            </a:r>
            <a:endParaRPr lang="vi-VN" sz="4800" dirty="0">
              <a:solidFill>
                <a:schemeClr val="tx1"/>
              </a:solidFill>
              <a:latin typeface="+mn-lt"/>
            </a:endParaRPr>
          </a:p>
        </p:txBody>
      </p:sp>
    </p:spTree>
    <p:extLst>
      <p:ext uri="{BB962C8B-B14F-4D97-AF65-F5344CB8AC3E}">
        <p14:creationId xmlns:p14="http://schemas.microsoft.com/office/powerpoint/2010/main" val="310273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5</a:t>
            </a:fld>
            <a:endParaRPr/>
          </a:p>
        </p:txBody>
      </p:sp>
      <p:sp>
        <p:nvSpPr>
          <p:cNvPr id="4" name="Google Shape;1906;p15">
            <a:extLst>
              <a:ext uri="{FF2B5EF4-FFF2-40B4-BE49-F238E27FC236}">
                <a16:creationId xmlns:a16="http://schemas.microsoft.com/office/drawing/2014/main" id="{DC61EBA3-9178-431F-A532-4EECA5BAB375}"/>
              </a:ext>
            </a:extLst>
          </p:cNvPr>
          <p:cNvSpPr txBox="1">
            <a:spLocks/>
          </p:cNvSpPr>
          <p:nvPr/>
        </p:nvSpPr>
        <p:spPr>
          <a:xfrm>
            <a:off x="1644071" y="2207300"/>
            <a:ext cx="7620000" cy="1045633"/>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800"/>
              </a:spcBef>
              <a:buFont typeface="Arial" panose="020B0604020202020204" pitchFamily="34" charset="0"/>
              <a:buNone/>
            </a:pPr>
            <a:r>
              <a:rPr lang="vi-VN" sz="4800" b="1"/>
              <a:t> </a:t>
            </a:r>
            <a:endParaRPr lang="vi-VN" sz="4800" b="1" dirty="0"/>
          </a:p>
        </p:txBody>
      </p:sp>
      <p:sp>
        <p:nvSpPr>
          <p:cNvPr id="5" name="Google Shape;1907;p15">
            <a:extLst>
              <a:ext uri="{FF2B5EF4-FFF2-40B4-BE49-F238E27FC236}">
                <a16:creationId xmlns:a16="http://schemas.microsoft.com/office/drawing/2014/main" id="{46A68426-5DE0-41ED-8052-C0125B017675}"/>
              </a:ext>
            </a:extLst>
          </p:cNvPr>
          <p:cNvSpPr txBox="1">
            <a:spLocks/>
          </p:cNvSpPr>
          <p:nvPr/>
        </p:nvSpPr>
        <p:spPr>
          <a:xfrm>
            <a:off x="388224" y="1531240"/>
            <a:ext cx="5504575" cy="4657893"/>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lnSpc>
                <a:spcPct val="107000"/>
              </a:lnSpc>
              <a:spcAft>
                <a:spcPts val="1067"/>
              </a:spcAft>
              <a:buFont typeface="Arial" panose="020B0604020202020204" pitchFamily="34" charset="0"/>
              <a:buNone/>
            </a:pPr>
            <a:r>
              <a:rPr lang="en-US" sz="1600" dirty="0">
                <a:latin typeface="Arial" panose="020B0604020202020204" pitchFamily="34" charset="0"/>
                <a:ea typeface="Calibri" panose="020F0502020204030204" pitchFamily="34" charset="0"/>
                <a:cs typeface="Arial" panose="020B0604020202020204" pitchFamily="34" charset="0"/>
              </a:rPr>
              <a:t>	</a:t>
            </a:r>
            <a:r>
              <a:rPr lang="vi-VN" sz="1600" dirty="0">
                <a:latin typeface="Arial" panose="020B0604020202020204" pitchFamily="34" charset="0"/>
                <a:ea typeface="Calibri" panose="020F0502020204030204" pitchFamily="34" charset="0"/>
                <a:cs typeface="Arial" panose="020B0604020202020204" pitchFamily="34" charset="0"/>
              </a:rPr>
              <a:t>Trong lĩnh vực chẩn đoán y học, việc áp dụng mô hình máy học để phát hiện sớm ung thư phổi từ hình ảnh CT đã được quan tâm và phát triển mạnh mẽ. Mô hình Support Vector Machine (SVM) được lựa chọn vì khả năng phân loại hiệu quả trong trường hợp số lượng đặc trưng lớn và dữ liệu không tuyến tính. Quy trình xử lý bao gồm các bước tiền xử lý ảnh, trích xuất đặc trưng, chuẩn hóa dữ liệu và cuối cùng là huấn luyện mô hình SVM.</a:t>
            </a:r>
          </a:p>
          <a:p>
            <a:pPr indent="0" algn="just">
              <a:lnSpc>
                <a:spcPct val="107000"/>
              </a:lnSpc>
              <a:spcAft>
                <a:spcPts val="1067"/>
              </a:spcAft>
              <a:buFont typeface="Arial" panose="020B0604020202020204" pitchFamily="34" charset="0"/>
              <a:buNone/>
            </a:pPr>
            <a:r>
              <a:rPr lang="en-US" sz="1600" dirty="0">
                <a:latin typeface="Arial" panose="020B0604020202020204" pitchFamily="34" charset="0"/>
                <a:ea typeface="Calibri" panose="020F0502020204030204" pitchFamily="34" charset="0"/>
                <a:cs typeface="Arial" panose="020B0604020202020204" pitchFamily="34" charset="0"/>
              </a:rPr>
              <a:t>	</a:t>
            </a:r>
            <a:r>
              <a:rPr lang="vi-VN" sz="1600" dirty="0">
                <a:latin typeface="Arial" panose="020B0604020202020204" pitchFamily="34" charset="0"/>
                <a:ea typeface="Calibri" panose="020F0502020204030204" pitchFamily="34" charset="0"/>
                <a:cs typeface="Arial" panose="020B0604020202020204" pitchFamily="34" charset="0"/>
              </a:rPr>
              <a:t>Việc áp dụng mô hình SVM trong bài toán này không chỉ giúp cải thiện quy trình chẩn đoán mà còn mở ra hướng đi mới trong ứng dụng công nghệ học máy cho y học lâm sàng, góp phần giảm thiểu tỷ lệ tử vong và nâng cao chất lượng điều trị bệnh nhân</a:t>
            </a:r>
          </a:p>
          <a:p>
            <a:pPr indent="0" algn="just">
              <a:lnSpc>
                <a:spcPct val="107000"/>
              </a:lnSpc>
              <a:spcAft>
                <a:spcPts val="1067"/>
              </a:spcAft>
              <a:buFont typeface="Arial" panose="020B0604020202020204" pitchFamily="34" charset="0"/>
              <a:buNone/>
            </a:pPr>
            <a:r>
              <a:rPr lang="en-US" sz="1600" b="1" dirty="0">
                <a:latin typeface="Arial" panose="020B0604020202020204" pitchFamily="34" charset="0"/>
                <a:ea typeface="Calibri" panose="020F0502020204030204" pitchFamily="34" charset="0"/>
                <a:cs typeface="Arial" panose="020B0604020202020204" pitchFamily="34" charset="0"/>
              </a:rPr>
              <a:t>	</a:t>
            </a:r>
            <a:endParaRPr lang="vi-VN" sz="1600" b="1" dirty="0">
              <a:latin typeface="Arial" panose="020B0604020202020204" pitchFamily="34" charset="0"/>
              <a:ea typeface="Calibri" panose="020F0502020204030204" pitchFamily="34" charset="0"/>
              <a:cs typeface="Arial" panose="020B0604020202020204" pitchFamily="34" charset="0"/>
            </a:endParaRPr>
          </a:p>
        </p:txBody>
      </p:sp>
      <p:sp>
        <p:nvSpPr>
          <p:cNvPr id="6" name="AutoShape 4" descr="Sentiment Analysis - What is it? And its use cases.">
            <a:extLst>
              <a:ext uri="{FF2B5EF4-FFF2-40B4-BE49-F238E27FC236}">
                <a16:creationId xmlns:a16="http://schemas.microsoft.com/office/drawing/2014/main" id="{E84456CB-DAB2-417E-A8CE-4386F9799CED}"/>
              </a:ext>
            </a:extLst>
          </p:cNvPr>
          <p:cNvSpPr>
            <a:spLocks noChangeAspect="1" noChangeArrowheads="1"/>
          </p:cNvSpPr>
          <p:nvPr/>
        </p:nvSpPr>
        <p:spPr bwMode="auto">
          <a:xfrm>
            <a:off x="5892799" y="3225800"/>
            <a:ext cx="4411697" cy="40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p>
        </p:txBody>
      </p:sp>
      <p:sp>
        <p:nvSpPr>
          <p:cNvPr id="8" name="TextBox 7">
            <a:extLst>
              <a:ext uri="{FF2B5EF4-FFF2-40B4-BE49-F238E27FC236}">
                <a16:creationId xmlns:a16="http://schemas.microsoft.com/office/drawing/2014/main" id="{C763683F-9F5D-46BD-A657-69BDCAAF59E4}"/>
              </a:ext>
            </a:extLst>
          </p:cNvPr>
          <p:cNvSpPr txBox="1"/>
          <p:nvPr/>
        </p:nvSpPr>
        <p:spPr>
          <a:xfrm>
            <a:off x="0" y="1069575"/>
            <a:ext cx="3640667" cy="461665"/>
          </a:xfrm>
          <a:prstGeom prst="rect">
            <a:avLst/>
          </a:prstGeom>
          <a:noFill/>
        </p:spPr>
        <p:txBody>
          <a:bodyPr wrap="square">
            <a:spAutoFit/>
          </a:bodyPr>
          <a:lstStyle/>
          <a:p>
            <a:pPr algn="ctr">
              <a:spcBef>
                <a:spcPts val="800"/>
              </a:spcBef>
            </a:pPr>
            <a:r>
              <a:rPr lang="en-US" sz="2400" b="1" dirty="0">
                <a:latin typeface="Arial" panose="020B0604020202020204" pitchFamily="34" charset="0"/>
                <a:cs typeface="Arial" panose="020B0604020202020204" pitchFamily="34" charset="0"/>
              </a:rPr>
              <a:t>1.1.Tổng </a:t>
            </a:r>
            <a:r>
              <a:rPr lang="en-US" sz="2400" b="1" dirty="0" err="1">
                <a:latin typeface="Arial" panose="020B0604020202020204" pitchFamily="34" charset="0"/>
                <a:cs typeface="Arial" panose="020B0604020202020204" pitchFamily="34" charset="0"/>
              </a:rPr>
              <a:t>quan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bài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toán</a:t>
            </a:r>
            <a:endParaRPr lang="vi-VN" sz="24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E11BB76-608C-4EC3-9E44-16FFBD51CAFA}"/>
              </a:ext>
            </a:extLst>
          </p:cNvPr>
          <p:cNvSpPr txBox="1"/>
          <p:nvPr/>
        </p:nvSpPr>
        <p:spPr>
          <a:xfrm>
            <a:off x="6299203" y="5407639"/>
            <a:ext cx="5504574" cy="414985"/>
          </a:xfrm>
          <a:prstGeom prst="rect">
            <a:avLst/>
          </a:prstGeom>
          <a:noFill/>
        </p:spPr>
        <p:txBody>
          <a:bodyPr wrap="square">
            <a:spAutoFit/>
          </a:bodyPr>
          <a:lstStyle/>
          <a:p>
            <a:pPr algn="ctr">
              <a:lnSpc>
                <a:spcPct val="130000"/>
              </a:lnSpc>
              <a:spcBef>
                <a:spcPts val="600"/>
              </a:spcBef>
              <a:spcAft>
                <a:spcPts val="600"/>
              </a:spcAft>
            </a:pPr>
            <a:r>
              <a:rPr lang="en-US" sz="1800" b="1" kern="0" dirty="0" err="1">
                <a:effectLst/>
                <a:latin typeface="Arial" panose="020B0604020202020204" pitchFamily="34" charset="0"/>
                <a:ea typeface="Calibri" panose="020F0502020204030204" pitchFamily="34" charset="0"/>
                <a:cs typeface="Arial" panose="020B0604020202020204" pitchFamily="34" charset="0"/>
              </a:rPr>
              <a:t>Hình</a:t>
            </a:r>
            <a:r>
              <a:rPr lang="en-US" sz="1800" b="1" kern="0" dirty="0">
                <a:effectLst/>
                <a:latin typeface="Arial" panose="020B0604020202020204" pitchFamily="34" charset="0"/>
                <a:ea typeface="Calibri" panose="020F0502020204030204" pitchFamily="34" charset="0"/>
                <a:cs typeface="Arial" panose="020B0604020202020204" pitchFamily="34" charset="0"/>
              </a:rPr>
              <a:t> 1: </a:t>
            </a:r>
            <a:r>
              <a:rPr lang="en-US" sz="1800" b="1" kern="0" dirty="0" err="1">
                <a:effectLst/>
                <a:latin typeface="Arial" panose="020B0604020202020204" pitchFamily="34" charset="0"/>
                <a:ea typeface="Calibri" panose="020F0502020204030204" pitchFamily="34" charset="0"/>
                <a:cs typeface="Arial" panose="020B0604020202020204" pitchFamily="34" charset="0"/>
              </a:rPr>
              <a:t>Hình</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ảnh</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mình</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họa</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ung</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thư</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phổi</a:t>
            </a:r>
            <a:endParaRPr lang="en-US" sz="1800" b="1" dirty="0">
              <a:effectLst/>
              <a:latin typeface="Arial" panose="020B0604020202020204" pitchFamily="34" charset="0"/>
              <a:ea typeface="Calibri" panose="020F0502020204030204" pitchFamily="34" charset="0"/>
              <a:cs typeface="Arial" panose="020B0604020202020204" pitchFamily="34" charset="0"/>
            </a:endParaRPr>
          </a:p>
        </p:txBody>
      </p:sp>
      <p:pic>
        <p:nvPicPr>
          <p:cNvPr id="1026" name="Picture 2" descr="Những ai cần chụp CT phổi liều thấp để sàng lọc ung thư phổi? | Báo Dân trí">
            <a:extLst>
              <a:ext uri="{FF2B5EF4-FFF2-40B4-BE49-F238E27FC236}">
                <a16:creationId xmlns:a16="http://schemas.microsoft.com/office/drawing/2014/main" id="{863DD336-1084-4A88-8D8D-2339DBD60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41" y="1888021"/>
            <a:ext cx="5111748" cy="340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468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6</a:t>
            </a:fld>
            <a:endParaRPr/>
          </a:p>
        </p:txBody>
      </p:sp>
      <p:sp>
        <p:nvSpPr>
          <p:cNvPr id="4" name="Google Shape;1906;p15">
            <a:extLst>
              <a:ext uri="{FF2B5EF4-FFF2-40B4-BE49-F238E27FC236}">
                <a16:creationId xmlns:a16="http://schemas.microsoft.com/office/drawing/2014/main" id="{DC61EBA3-9178-431F-A532-4EECA5BAB375}"/>
              </a:ext>
            </a:extLst>
          </p:cNvPr>
          <p:cNvSpPr txBox="1">
            <a:spLocks/>
          </p:cNvSpPr>
          <p:nvPr/>
        </p:nvSpPr>
        <p:spPr>
          <a:xfrm>
            <a:off x="1644071" y="2207300"/>
            <a:ext cx="7620000" cy="1045633"/>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800"/>
              </a:spcBef>
              <a:buFont typeface="Arial" panose="020B0604020202020204" pitchFamily="34" charset="0"/>
              <a:buNone/>
            </a:pPr>
            <a:r>
              <a:rPr lang="vi-VN" sz="4800" b="1"/>
              <a:t> </a:t>
            </a:r>
            <a:endParaRPr lang="vi-VN" sz="4800" b="1" dirty="0"/>
          </a:p>
        </p:txBody>
      </p:sp>
      <p:sp>
        <p:nvSpPr>
          <p:cNvPr id="5" name="Google Shape;1907;p15">
            <a:extLst>
              <a:ext uri="{FF2B5EF4-FFF2-40B4-BE49-F238E27FC236}">
                <a16:creationId xmlns:a16="http://schemas.microsoft.com/office/drawing/2014/main" id="{46A68426-5DE0-41ED-8052-C0125B017675}"/>
              </a:ext>
            </a:extLst>
          </p:cNvPr>
          <p:cNvSpPr txBox="1">
            <a:spLocks/>
          </p:cNvSpPr>
          <p:nvPr/>
        </p:nvSpPr>
        <p:spPr>
          <a:xfrm>
            <a:off x="208241" y="1457587"/>
            <a:ext cx="6040159" cy="4481795"/>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lnSpc>
                <a:spcPct val="130000"/>
              </a:lnSpc>
              <a:spcBef>
                <a:spcPts val="600"/>
              </a:spcBef>
              <a:spcAft>
                <a:spcPts val="600"/>
              </a:spcAft>
              <a:buNone/>
            </a:pPr>
            <a:r>
              <a:rPr lang="fr-FR" sz="1600" kern="180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Bài</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toán</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được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hình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thành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dựa</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trên</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yêu</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cầu</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tự</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động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phân</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biệt</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giữa</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các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vùng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có</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khả</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năng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là</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ung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thư</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và</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các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vùng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bình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thường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trong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ảnh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CT.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Điều</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này</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đòi</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hỏi</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quá</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trình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xử</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lý</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ảnh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đầu</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vào</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gồm</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các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bước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p>
          <a:p>
            <a:pPr indent="0" algn="just">
              <a:lnSpc>
                <a:spcPct val="130000"/>
              </a:lnSpc>
              <a:spcBef>
                <a:spcPts val="600"/>
              </a:spcBef>
              <a:spcAft>
                <a:spcPts val="600"/>
              </a:spcAft>
              <a:buNone/>
            </a:pPr>
            <a:r>
              <a:rPr lang="en-US" sz="1600" kern="1800" dirty="0">
                <a:solidFill>
                  <a:srgbClr val="000000"/>
                </a:solidFill>
                <a:latin typeface="Arial" panose="020B0604020202020204" pitchFamily="34" charset="0"/>
                <a:ea typeface="Calibri" panose="020F0502020204030204" pitchFamily="34" charset="0"/>
                <a:cs typeface="Arial" panose="020B0604020202020204" pitchFamily="34" charset="0"/>
              </a:rPr>
              <a:t>	- </a:t>
            </a:r>
            <a:r>
              <a:rPr lang="en-US" sz="1600" kern="1800" dirty="0" err="1">
                <a:solidFill>
                  <a:srgbClr val="000000"/>
                </a:solidFill>
                <a:latin typeface="Arial" panose="020B0604020202020204" pitchFamily="34" charset="0"/>
                <a:ea typeface="Calibri" panose="020F0502020204030204" pitchFamily="34" charset="0"/>
                <a:cs typeface="Arial" panose="020B0604020202020204" pitchFamily="34" charset="0"/>
              </a:rPr>
              <a:t>T</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iền</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xử</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lý</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indent="0" algn="just">
              <a:lnSpc>
                <a:spcPct val="130000"/>
              </a:lnSpc>
              <a:spcBef>
                <a:spcPts val="600"/>
              </a:spcBef>
              <a:spcAft>
                <a:spcPts val="600"/>
              </a:spcAft>
              <a:buNone/>
            </a:pPr>
            <a:r>
              <a:rPr lang="en-US" sz="1600" kern="1800" dirty="0">
                <a:solidFill>
                  <a:srgbClr val="000000"/>
                </a:solidFill>
                <a:latin typeface="Arial" panose="020B0604020202020204" pitchFamily="34" charset="0"/>
                <a:ea typeface="Calibri" panose="020F0502020204030204" pitchFamily="34" charset="0"/>
                <a:cs typeface="Arial" panose="020B0604020202020204" pitchFamily="34" charset="0"/>
              </a:rPr>
              <a:t>	- </a:t>
            </a:r>
            <a:r>
              <a:rPr lang="en-US" sz="1600" kern="1800" dirty="0" err="1">
                <a:solidFill>
                  <a:srgbClr val="000000"/>
                </a:solidFill>
                <a:latin typeface="Arial" panose="020B0604020202020204" pitchFamily="34" charset="0"/>
                <a:ea typeface="Calibri" panose="020F0502020204030204" pitchFamily="34" charset="0"/>
                <a:cs typeface="Arial" panose="020B0604020202020204" pitchFamily="34" charset="0"/>
              </a:rPr>
              <a:t>T</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rích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xuất</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đặc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trưng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indent="0" algn="just">
              <a:lnSpc>
                <a:spcPct val="130000"/>
              </a:lnSpc>
              <a:spcBef>
                <a:spcPts val="600"/>
              </a:spcBef>
              <a:spcAft>
                <a:spcPts val="600"/>
              </a:spcAft>
              <a:buNone/>
            </a:pPr>
            <a:r>
              <a:rPr lang="en-US" sz="1600" kern="1800" dirty="0">
                <a:solidFill>
                  <a:srgbClr val="000000"/>
                </a:solidFill>
                <a:latin typeface="Arial" panose="020B0604020202020204" pitchFamily="34" charset="0"/>
                <a:ea typeface="Calibri" panose="020F0502020204030204" pitchFamily="34" charset="0"/>
                <a:cs typeface="Arial" panose="020B0604020202020204" pitchFamily="34" charset="0"/>
              </a:rPr>
              <a:t>	- </a:t>
            </a:r>
            <a:r>
              <a:rPr lang="en-US" sz="1600" kern="1800" dirty="0" err="1">
                <a:solidFill>
                  <a:srgbClr val="000000"/>
                </a:solidFill>
                <a:latin typeface="Arial" panose="020B0604020202020204" pitchFamily="34" charset="0"/>
                <a:ea typeface="Calibri" panose="020F0502020204030204" pitchFamily="34" charset="0"/>
                <a:cs typeface="Arial" panose="020B0604020202020204" pitchFamily="34" charset="0"/>
              </a:rPr>
              <a:t>S</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ử</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dụng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SVM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để</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phân</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loại</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indent="0" algn="just">
              <a:lnSpc>
                <a:spcPct val="130000"/>
              </a:lnSpc>
              <a:spcBef>
                <a:spcPts val="600"/>
              </a:spcBef>
              <a:spcAft>
                <a:spcPts val="600"/>
              </a:spcAft>
              <a:buNone/>
            </a:pP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Nhận</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thấy</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rằng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tính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chính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xác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và</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độ</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tin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cậy</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của</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hệ</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thống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phụ</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thuộc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nhiều</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vào</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chất</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lượng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đặc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trưng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trích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xuất</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từ</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ảnh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CT,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cũng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như</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tham</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số</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được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lựa</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chọn</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cho</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mô</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hình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SVM.</a:t>
            </a:r>
          </a:p>
          <a:p>
            <a:pPr indent="457200" algn="just">
              <a:lnSpc>
                <a:spcPct val="130000"/>
              </a:lnSpc>
              <a:spcBef>
                <a:spcPts val="600"/>
              </a:spcBef>
              <a:spcAft>
                <a:spcPts val="600"/>
              </a:spcAft>
            </a:pPr>
            <a:endParaRPr lang="en-US" sz="1600" kern="18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indent="0" algn="just">
              <a:lnSpc>
                <a:spcPct val="130000"/>
              </a:lnSpc>
              <a:spcBef>
                <a:spcPts val="600"/>
              </a:spcBef>
              <a:spcAft>
                <a:spcPts val="600"/>
              </a:spcAft>
              <a:buNone/>
            </a:pPr>
            <a:endParaRPr lang="en-US" sz="1600" kern="1800" dirty="0">
              <a:effectLst/>
              <a:latin typeface="Arial" panose="020B0604020202020204" pitchFamily="34" charset="0"/>
              <a:ea typeface="Calibri" panose="020F0502020204030204" pitchFamily="34" charset="0"/>
              <a:cs typeface="Arial" panose="020B0604020202020204" pitchFamily="34" charset="0"/>
            </a:endParaRPr>
          </a:p>
          <a:p>
            <a:pPr indent="0" algn="just">
              <a:lnSpc>
                <a:spcPct val="130000"/>
              </a:lnSpc>
              <a:spcBef>
                <a:spcPts val="600"/>
              </a:spcBef>
              <a:spcAft>
                <a:spcPts val="600"/>
              </a:spcAft>
              <a:buNone/>
            </a:pPr>
            <a:r>
              <a:rPr lang="fr-FR" sz="1600" dirty="0">
                <a:latin typeface="Arial" panose="020B0604020202020204" pitchFamily="34" charset="0"/>
                <a:ea typeface="Calibri" panose="020F0502020204030204" pitchFamily="34" charset="0"/>
                <a:cs typeface="Arial" panose="020B0604020202020204" pitchFamily="34" charset="0"/>
              </a:rPr>
              <a:t>	</a:t>
            </a: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AutoShape 4" descr="Sentiment Analysis - What is it? And its use cases.">
            <a:extLst>
              <a:ext uri="{FF2B5EF4-FFF2-40B4-BE49-F238E27FC236}">
                <a16:creationId xmlns:a16="http://schemas.microsoft.com/office/drawing/2014/main" id="{E84456CB-DAB2-417E-A8CE-4386F9799CED}"/>
              </a:ext>
            </a:extLst>
          </p:cNvPr>
          <p:cNvSpPr>
            <a:spLocks noChangeAspect="1" noChangeArrowheads="1"/>
          </p:cNvSpPr>
          <p:nvPr/>
        </p:nvSpPr>
        <p:spPr bwMode="auto">
          <a:xfrm>
            <a:off x="5892799" y="3225800"/>
            <a:ext cx="4411697" cy="40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p>
        </p:txBody>
      </p:sp>
      <p:sp>
        <p:nvSpPr>
          <p:cNvPr id="8" name="TextBox 7">
            <a:extLst>
              <a:ext uri="{FF2B5EF4-FFF2-40B4-BE49-F238E27FC236}">
                <a16:creationId xmlns:a16="http://schemas.microsoft.com/office/drawing/2014/main" id="{C763683F-9F5D-46BD-A657-69BDCAAF59E4}"/>
              </a:ext>
            </a:extLst>
          </p:cNvPr>
          <p:cNvSpPr txBox="1"/>
          <p:nvPr/>
        </p:nvSpPr>
        <p:spPr>
          <a:xfrm>
            <a:off x="0" y="995922"/>
            <a:ext cx="3166533" cy="461665"/>
          </a:xfrm>
          <a:prstGeom prst="rect">
            <a:avLst/>
          </a:prstGeom>
          <a:noFill/>
        </p:spPr>
        <p:txBody>
          <a:bodyPr wrap="square">
            <a:spAutoFit/>
          </a:bodyPr>
          <a:lstStyle/>
          <a:p>
            <a:pPr algn="ctr">
              <a:spcBef>
                <a:spcPts val="800"/>
              </a:spcBef>
            </a:pPr>
            <a:r>
              <a:rPr lang="en-US" sz="2400" b="1" dirty="0">
                <a:latin typeface="Arial" panose="020B0604020202020204" pitchFamily="34" charset="0"/>
                <a:cs typeface="Arial" panose="020B0604020202020204" pitchFamily="34" charset="0"/>
              </a:rPr>
              <a:t>1.2. </a:t>
            </a:r>
            <a:r>
              <a:rPr lang="en-US" sz="2400" b="1" dirty="0" err="1">
                <a:latin typeface="Arial" panose="020B0604020202020204" pitchFamily="34" charset="0"/>
                <a:cs typeface="Arial" panose="020B0604020202020204" pitchFamily="34" charset="0"/>
              </a:rPr>
              <a:t>Mô</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tả</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bài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toán</a:t>
            </a:r>
            <a:endParaRPr lang="vi-VN" sz="2400" b="1" dirty="0">
              <a:latin typeface="Arial" panose="020B0604020202020204" pitchFamily="34" charset="0"/>
              <a:cs typeface="Arial" panose="020B0604020202020204" pitchFamily="34" charset="0"/>
            </a:endParaRPr>
          </a:p>
        </p:txBody>
      </p:sp>
      <p:sp>
        <p:nvSpPr>
          <p:cNvPr id="7" name="AutoShape 8" descr="SVM quá khó hiểu! Hãy đọc bài này - Trí tuệ nhân tạo">
            <a:extLst>
              <a:ext uri="{FF2B5EF4-FFF2-40B4-BE49-F238E27FC236}">
                <a16:creationId xmlns:a16="http://schemas.microsoft.com/office/drawing/2014/main" id="{A4DD5AB9-3B8F-4C3C-9858-E5BF5186225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1DFFA84A-D960-44C2-B663-F47EED1BC40C}"/>
              </a:ext>
            </a:extLst>
          </p:cNvPr>
          <p:cNvSpPr/>
          <p:nvPr/>
        </p:nvSpPr>
        <p:spPr>
          <a:xfrm>
            <a:off x="7245733" y="1607075"/>
            <a:ext cx="4419600" cy="393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2">
            <a:extLst>
              <a:ext uri="{FF2B5EF4-FFF2-40B4-BE49-F238E27FC236}">
                <a16:creationId xmlns:a16="http://schemas.microsoft.com/office/drawing/2014/main" id="{32BED844-9786-4CC3-BE70-EAB5D1037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252" y="1756564"/>
            <a:ext cx="3992562" cy="3638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31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xfrm>
            <a:off x="11216600"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7</a:t>
            </a:fld>
            <a:endParaRPr/>
          </a:p>
        </p:txBody>
      </p:sp>
      <p:sp>
        <p:nvSpPr>
          <p:cNvPr id="9" name="Oval 8">
            <a:extLst>
              <a:ext uri="{FF2B5EF4-FFF2-40B4-BE49-F238E27FC236}">
                <a16:creationId xmlns:a16="http://schemas.microsoft.com/office/drawing/2014/main" id="{710D82CC-CBF0-8A7B-B7B2-BC71467530DC}"/>
              </a:ext>
            </a:extLst>
          </p:cNvPr>
          <p:cNvSpPr/>
          <p:nvPr/>
        </p:nvSpPr>
        <p:spPr>
          <a:xfrm>
            <a:off x="4897102" y="329300"/>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1" name="Oval 10">
            <a:extLst>
              <a:ext uri="{FF2B5EF4-FFF2-40B4-BE49-F238E27FC236}">
                <a16:creationId xmlns:a16="http://schemas.microsoft.com/office/drawing/2014/main" id="{C145BE57-D833-2060-3774-5BC13C9FAA96}"/>
              </a:ext>
            </a:extLst>
          </p:cNvPr>
          <p:cNvSpPr/>
          <p:nvPr/>
        </p:nvSpPr>
        <p:spPr>
          <a:xfrm>
            <a:off x="2630326" y="1502797"/>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2" name="Oval 11">
            <a:extLst>
              <a:ext uri="{FF2B5EF4-FFF2-40B4-BE49-F238E27FC236}">
                <a16:creationId xmlns:a16="http://schemas.microsoft.com/office/drawing/2014/main" id="{BCE37EF1-AD50-9471-C017-F8AF50F39908}"/>
              </a:ext>
            </a:extLst>
          </p:cNvPr>
          <p:cNvSpPr/>
          <p:nvPr/>
        </p:nvSpPr>
        <p:spPr>
          <a:xfrm>
            <a:off x="6273664" y="3062079"/>
            <a:ext cx="2520880" cy="2490176"/>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3" name="Oval 12">
            <a:extLst>
              <a:ext uri="{FF2B5EF4-FFF2-40B4-BE49-F238E27FC236}">
                <a16:creationId xmlns:a16="http://schemas.microsoft.com/office/drawing/2014/main" id="{2EF60D0D-EB85-B09D-0064-5683A37FA871}"/>
              </a:ext>
            </a:extLst>
          </p:cNvPr>
          <p:cNvSpPr/>
          <p:nvPr/>
        </p:nvSpPr>
        <p:spPr>
          <a:xfrm>
            <a:off x="3578539" y="3484191"/>
            <a:ext cx="2695125" cy="255499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4" name="Oval 13">
            <a:extLst>
              <a:ext uri="{FF2B5EF4-FFF2-40B4-BE49-F238E27FC236}">
                <a16:creationId xmlns:a16="http://schemas.microsoft.com/office/drawing/2014/main" id="{1ABF7A06-4D0B-7FA8-5F4A-A2AE58E6C2ED}"/>
              </a:ext>
            </a:extLst>
          </p:cNvPr>
          <p:cNvSpPr/>
          <p:nvPr/>
        </p:nvSpPr>
        <p:spPr>
          <a:xfrm>
            <a:off x="7239928" y="1629201"/>
            <a:ext cx="1593084" cy="162100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5" name="Oval 14">
            <a:extLst>
              <a:ext uri="{FF2B5EF4-FFF2-40B4-BE49-F238E27FC236}">
                <a16:creationId xmlns:a16="http://schemas.microsoft.com/office/drawing/2014/main" id="{8D7D68E1-523E-012C-F6C7-DA8CAC8E7E41}"/>
              </a:ext>
            </a:extLst>
          </p:cNvPr>
          <p:cNvSpPr/>
          <p:nvPr/>
        </p:nvSpPr>
        <p:spPr>
          <a:xfrm>
            <a:off x="3662479" y="970833"/>
            <a:ext cx="4714240" cy="450291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16" name="Google Shape;1896;p14">
            <a:extLst>
              <a:ext uri="{FF2B5EF4-FFF2-40B4-BE49-F238E27FC236}">
                <a16:creationId xmlns:a16="http://schemas.microsoft.com/office/drawing/2014/main" id="{03B4F19E-9CAF-91CC-B087-BF3ABFAED1F7}"/>
              </a:ext>
            </a:extLst>
          </p:cNvPr>
          <p:cNvSpPr txBox="1">
            <a:spLocks/>
          </p:cNvSpPr>
          <p:nvPr/>
        </p:nvSpPr>
        <p:spPr>
          <a:xfrm>
            <a:off x="2461522" y="1869172"/>
            <a:ext cx="6736481" cy="2099154"/>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marL="609585"/>
            <a:r>
              <a:rPr lang="vi-VN" sz="4800" dirty="0">
                <a:solidFill>
                  <a:schemeClr val="tx1"/>
                </a:solidFill>
                <a:latin typeface="+mn-lt"/>
              </a:rPr>
              <a:t>2. </a:t>
            </a:r>
            <a:endParaRPr lang="en-US" sz="4800" dirty="0">
              <a:solidFill>
                <a:schemeClr val="tx1"/>
              </a:solidFill>
              <a:latin typeface="+mn-lt"/>
            </a:endParaRPr>
          </a:p>
          <a:p>
            <a:pPr marL="609585"/>
            <a:r>
              <a:rPr lang="en-US" sz="4800" dirty="0" err="1">
                <a:solidFill>
                  <a:srgbClr val="000000"/>
                </a:solidFill>
                <a:latin typeface="+mn-lt"/>
              </a:rPr>
              <a:t>Mô</a:t>
            </a:r>
            <a:r>
              <a:rPr lang="en-US" sz="4800" dirty="0">
                <a:solidFill>
                  <a:srgbClr val="000000"/>
                </a:solidFill>
                <a:latin typeface="+mn-lt"/>
              </a:rPr>
              <a:t> </a:t>
            </a:r>
            <a:r>
              <a:rPr lang="en-US" sz="4800" dirty="0" err="1">
                <a:solidFill>
                  <a:srgbClr val="000000"/>
                </a:solidFill>
                <a:latin typeface="+mn-lt"/>
              </a:rPr>
              <a:t>hình</a:t>
            </a:r>
            <a:r>
              <a:rPr lang="en-US" sz="4800" dirty="0">
                <a:solidFill>
                  <a:srgbClr val="000000"/>
                </a:solidFill>
                <a:latin typeface="+mn-lt"/>
              </a:rPr>
              <a:t> SVM</a:t>
            </a:r>
          </a:p>
        </p:txBody>
      </p:sp>
    </p:spTree>
    <p:extLst>
      <p:ext uri="{BB962C8B-B14F-4D97-AF65-F5344CB8AC3E}">
        <p14:creationId xmlns:p14="http://schemas.microsoft.com/office/powerpoint/2010/main" val="293106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8</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0" y="1010607"/>
            <a:ext cx="6693347" cy="57034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None/>
            </a:pPr>
            <a:r>
              <a:rPr lang="en-US" b="1" dirty="0">
                <a:solidFill>
                  <a:schemeClr val="tx1"/>
                </a:solidFill>
                <a:latin typeface="Arial" panose="020B0604020202020204" pitchFamily="34" charset="0"/>
                <a:cs typeface="Arial" panose="020B0604020202020204" pitchFamily="34" charset="0"/>
              </a:rPr>
              <a:t>2.2.</a:t>
            </a:r>
            <a:r>
              <a:rPr lang="en-US" b="1" dirty="0">
                <a:solidFill>
                  <a:srgbClr val="1B1B1B"/>
                </a:solidFill>
                <a:latin typeface="Arial" panose="020B0604020202020204" pitchFamily="34" charset="0"/>
                <a:cs typeface="Arial" panose="020B0604020202020204" pitchFamily="34" charset="0"/>
              </a:rPr>
              <a:t> SVM</a:t>
            </a:r>
          </a:p>
          <a:p>
            <a:pPr marL="609585" lvl="1" indent="0" algn="just">
              <a:lnSpc>
                <a:spcPct val="107000"/>
              </a:lnSpc>
              <a:buNone/>
            </a:pPr>
            <a:r>
              <a:rPr lang="en-US" b="1" dirty="0">
                <a:solidFill>
                  <a:srgbClr val="1B1B1B"/>
                </a:solidFill>
                <a:latin typeface="Arial" panose="020B0604020202020204" pitchFamily="34" charset="0"/>
                <a:cs typeface="Arial" panose="020B0604020202020204" pitchFamily="34" charset="0"/>
              </a:rPr>
              <a:t>2.2.1.Giới </a:t>
            </a:r>
            <a:r>
              <a:rPr lang="en-US" b="1" dirty="0" err="1">
                <a:solidFill>
                  <a:srgbClr val="1B1B1B"/>
                </a:solidFill>
                <a:latin typeface="Arial" panose="020B0604020202020204" pitchFamily="34" charset="0"/>
                <a:cs typeface="Arial" panose="020B0604020202020204" pitchFamily="34" charset="0"/>
              </a:rPr>
              <a:t>thiệu</a:t>
            </a:r>
            <a:endParaRPr lang="en-US" b="1" dirty="0">
              <a:solidFill>
                <a:srgbClr val="1B1B1B"/>
              </a:solidFill>
              <a:latin typeface="Arial" panose="020B0604020202020204" pitchFamily="34" charset="0"/>
              <a:cs typeface="Arial" panose="020B0604020202020204" pitchFamily="34" charset="0"/>
            </a:endParaRPr>
          </a:p>
          <a:p>
            <a:pPr marL="609585" lvl="1" indent="0" algn="just">
              <a:lnSpc>
                <a:spcPct val="107000"/>
              </a:lnSpc>
              <a:buNone/>
            </a:pPr>
            <a:endParaRPr lang="en-US" sz="1800" b="1"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867" dirty="0">
                <a:solidFill>
                  <a:schemeClr val="tx1"/>
                </a:solidFill>
                <a:latin typeface="Arial" panose="020B0604020202020204" pitchFamily="34" charset="0"/>
                <a:cs typeface="Arial" panose="020B0604020202020204" pitchFamily="34" charset="0"/>
              </a:rPr>
              <a:t>	</a:t>
            </a:r>
            <a:r>
              <a:rPr lang="vi-VN" sz="1800" dirty="0">
                <a:solidFill>
                  <a:schemeClr val="tx1"/>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	SVM </a:t>
            </a:r>
            <a:r>
              <a:rPr lang="vi-VN" sz="1800" dirty="0">
                <a:solidFill>
                  <a:schemeClr val="tx1"/>
                </a:solidFill>
                <a:latin typeface="Arial" panose="020B0604020202020204" pitchFamily="34" charset="0"/>
                <a:cs typeface="Arial" panose="020B0604020202020204" pitchFamily="34" charset="0"/>
              </a:rPr>
              <a:t>thực hiện việc tạo ra một hay nhiều siêu phẳng trong không gian có nhiều chiều (hoặc thậm chí vô hạn chiều) để giải quyết các bài toán phân loại, hồi quy và các nhiệm vụ khác. </a:t>
            </a:r>
            <a:endParaRPr lang="en-US" sz="18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800" dirty="0">
                <a:solidFill>
                  <a:schemeClr val="tx1"/>
                </a:solidFill>
                <a:latin typeface="Arial" panose="020B0604020202020204" pitchFamily="34" charset="0"/>
                <a:cs typeface="Arial" panose="020B0604020202020204" pitchFamily="34" charset="0"/>
              </a:rPr>
              <a:t>	</a:t>
            </a:r>
          </a:p>
          <a:p>
            <a:pPr marL="609585" lvl="1" indent="0" algn="just">
              <a:lnSpc>
                <a:spcPct val="107000"/>
              </a:lnSpc>
              <a:buNone/>
            </a:pPr>
            <a:r>
              <a:rPr lang="en-US" sz="1800" dirty="0">
                <a:solidFill>
                  <a:schemeClr val="tx1"/>
                </a:solidFill>
                <a:latin typeface="Arial" panose="020B0604020202020204" pitchFamily="34" charset="0"/>
                <a:cs typeface="Arial" panose="020B0604020202020204" pitchFamily="34" charset="0"/>
              </a:rPr>
              <a:t>		</a:t>
            </a:r>
            <a:r>
              <a:rPr lang="vi-VN" sz="1800" dirty="0">
                <a:solidFill>
                  <a:schemeClr val="tx1"/>
                </a:solidFill>
                <a:latin typeface="Arial" panose="020B0604020202020204" pitchFamily="34" charset="0"/>
                <a:cs typeface="Arial" panose="020B0604020202020204" pitchFamily="34" charset="0"/>
              </a:rPr>
              <a:t>Ý tưởng chính là càng đẩy các siêu phẳng xa các điểm dữ liệu từ các lớp khác nhau (điều này gọi là "biên" càng rộng), thì khả năng tổng quát hóa của thuật toán sẽ càng tốt, tức là sai số giảm.</a:t>
            </a:r>
            <a:endParaRPr lang="en-US" sz="18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endParaRPr lang="en-US" sz="18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800" dirty="0">
                <a:solidFill>
                  <a:schemeClr val="tx1"/>
                </a:solidFill>
                <a:latin typeface="Arial" panose="020B0604020202020204" pitchFamily="34" charset="0"/>
                <a:cs typeface="Arial" panose="020B0604020202020204" pitchFamily="34" charset="0"/>
              </a:rPr>
              <a:t>		</a:t>
            </a:r>
            <a:r>
              <a:rPr lang="vi-VN" sz="1800" dirty="0">
                <a:solidFill>
                  <a:schemeClr val="tx1"/>
                </a:solidFill>
                <a:latin typeface="Arial" panose="020B0604020202020204" pitchFamily="34" charset="0"/>
                <a:cs typeface="Arial" panose="020B0604020202020204" pitchFamily="34" charset="0"/>
              </a:rPr>
              <a:t>Để đảm bảo tính hiệu quả trong quá trình tính toán, ánh xạ này được thiết kế sao cho việc tính tích vô hướng giữa các vectơ ở không gian mới có thể thực hiện nhanh chóng chỉ dựa trên tọa độ ban đầu.</a:t>
            </a:r>
            <a:endParaRPr lang="en-US" sz="1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510B5AD-54DD-4750-8DF7-48B764E9CA96}"/>
              </a:ext>
            </a:extLst>
          </p:cNvPr>
          <p:cNvSpPr txBox="1"/>
          <p:nvPr/>
        </p:nvSpPr>
        <p:spPr>
          <a:xfrm>
            <a:off x="7289864" y="5297590"/>
            <a:ext cx="4656597" cy="1141723"/>
          </a:xfrm>
          <a:prstGeom prst="rect">
            <a:avLst/>
          </a:prstGeom>
          <a:noFill/>
        </p:spPr>
        <p:txBody>
          <a:bodyPr wrap="square">
            <a:spAutoFit/>
          </a:bodyPr>
          <a:lstStyle/>
          <a:p>
            <a:pPr algn="ctr">
              <a:lnSpc>
                <a:spcPct val="130000"/>
              </a:lnSpc>
              <a:spcBef>
                <a:spcPts val="600"/>
              </a:spcBef>
              <a:spcAft>
                <a:spcPts val="600"/>
              </a:spcAft>
            </a:pPr>
            <a:r>
              <a:rPr lang="vi-VN" sz="1800" b="1" dirty="0">
                <a:effectLst/>
                <a:ea typeface="Calibri" panose="020F0502020204030204" pitchFamily="34" charset="0"/>
              </a:rPr>
              <a:t>Hình 4: Maximum-margin hyperplane và margins cho một </a:t>
            </a:r>
            <a:r>
              <a:rPr lang="en-US" b="1" dirty="0">
                <a:ea typeface="Calibri" panose="020F0502020204030204" pitchFamily="34" charset="0"/>
              </a:rPr>
              <a:t>SVM</a:t>
            </a:r>
            <a:r>
              <a:rPr lang="vi-VN" sz="1800" b="1" dirty="0">
                <a:effectLst/>
                <a:ea typeface="Calibri" panose="020F0502020204030204" pitchFamily="34" charset="0"/>
              </a:rPr>
              <a:t> được huấn luyện với các mẫu từ hai lớp</a:t>
            </a:r>
            <a:endParaRPr lang="en-US" sz="1800" b="1" dirty="0">
              <a:effectLst/>
              <a:ea typeface="Calibri" panose="020F0502020204030204" pitchFamily="34" charset="0"/>
            </a:endParaRPr>
          </a:p>
        </p:txBody>
      </p:sp>
      <p:pic>
        <p:nvPicPr>
          <p:cNvPr id="6" name="Picture 5">
            <a:extLst>
              <a:ext uri="{FF2B5EF4-FFF2-40B4-BE49-F238E27FC236}">
                <a16:creationId xmlns:a16="http://schemas.microsoft.com/office/drawing/2014/main" id="{DA64362B-E65B-4641-83AE-49E114ED9CD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0062" y="1560409"/>
            <a:ext cx="4216202" cy="3737181"/>
          </a:xfrm>
          <a:prstGeom prst="rect">
            <a:avLst/>
          </a:prstGeom>
          <a:noFill/>
          <a:ln>
            <a:noFill/>
          </a:ln>
        </p:spPr>
      </p:pic>
    </p:spTree>
    <p:extLst>
      <p:ext uri="{BB962C8B-B14F-4D97-AF65-F5344CB8AC3E}">
        <p14:creationId xmlns:p14="http://schemas.microsoft.com/office/powerpoint/2010/main" val="49099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9</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891117" y="1660852"/>
            <a:ext cx="10409766" cy="478744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None/>
            </a:pP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vi-VN" sz="1600" kern="0" dirty="0">
                <a:effectLst/>
                <a:latin typeface="Arial" panose="020B0604020202020204" pitchFamily="34" charset="0"/>
                <a:ea typeface="Calibri" panose="020F0502020204030204" pitchFamily="34" charset="0"/>
                <a:cs typeface="Arial" panose="020B0604020202020204" pitchFamily="34" charset="0"/>
              </a:rPr>
              <a:t>Trong quá trình triển khai bài toán, bước đầu tiên cần chú trọng đến chất lượng dữ liệu đầu vào</a:t>
            </a:r>
            <a:r>
              <a:rPr lang="en-US" sz="1600" kern="0" dirty="0">
                <a:effectLst/>
                <a:latin typeface="Arial" panose="020B0604020202020204" pitchFamily="34" charset="0"/>
                <a:ea typeface="Calibri" panose="020F0502020204030204" pitchFamily="34" charset="0"/>
                <a:cs typeface="Arial" panose="020B0604020202020204" pitchFamily="34" charset="0"/>
              </a:rPr>
              <a:t>.</a:t>
            </a:r>
            <a:r>
              <a:rPr lang="vi-VN" sz="1600" kern="0" dirty="0">
                <a:effectLst/>
                <a:latin typeface="Arial" panose="020B0604020202020204" pitchFamily="34" charset="0"/>
                <a:ea typeface="Calibri" panose="020F0502020204030204" pitchFamily="34" charset="0"/>
                <a:cs typeface="Arial" panose="020B0604020202020204" pitchFamily="34" charset="0"/>
              </a:rPr>
              <a:t>Do vậy, bước tiền xử lý bao gồm việc</a:t>
            </a:r>
            <a:r>
              <a:rPr lang="en-US" sz="1600" kern="0" dirty="0">
                <a:effectLst/>
                <a:latin typeface="Arial" panose="020B0604020202020204" pitchFamily="34" charset="0"/>
                <a:ea typeface="Calibri" panose="020F0502020204030204" pitchFamily="34" charset="0"/>
                <a:cs typeface="Arial" panose="020B0604020202020204" pitchFamily="34" charset="0"/>
              </a:rPr>
              <a:t>:</a:t>
            </a:r>
            <a:endParaRPr lang="vi-VN" sz="1600" kern="0" dirty="0">
              <a:effectLst/>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None/>
            </a:pPr>
            <a:r>
              <a:rPr lang="en-US" sz="1600" kern="0" dirty="0">
                <a:effectLst/>
                <a:latin typeface="Arial" panose="020B0604020202020204" pitchFamily="34" charset="0"/>
                <a:ea typeface="Calibri" panose="020F0502020204030204" pitchFamily="34" charset="0"/>
                <a:cs typeface="Arial" panose="020B0604020202020204" pitchFamily="34" charset="0"/>
              </a:rPr>
              <a:t>		- </a:t>
            </a:r>
            <a:r>
              <a:rPr lang="en-US" sz="1600" kern="0" dirty="0">
                <a:latin typeface="Arial" panose="020B0604020202020204" pitchFamily="34" charset="0"/>
                <a:ea typeface="Calibri" panose="020F0502020204030204" pitchFamily="34" charset="0"/>
                <a:cs typeface="Arial" panose="020B0604020202020204" pitchFamily="34" charset="0"/>
              </a:rPr>
              <a:t>C</a:t>
            </a:r>
            <a:r>
              <a:rPr lang="vi-VN" sz="1600" kern="0" dirty="0">
                <a:effectLst/>
                <a:latin typeface="Arial" panose="020B0604020202020204" pitchFamily="34" charset="0"/>
                <a:ea typeface="Calibri" panose="020F0502020204030204" pitchFamily="34" charset="0"/>
                <a:cs typeface="Arial" panose="020B0604020202020204" pitchFamily="34" charset="0"/>
              </a:rPr>
              <a:t>huyển đổi ảnh về dạng grayscale, </a:t>
            </a:r>
            <a:endParaRPr lang="en-US" sz="1600" kern="0" dirty="0">
              <a:effectLst/>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None/>
            </a:pPr>
            <a:r>
              <a:rPr lang="en-US" sz="1600" kern="0" dirty="0">
                <a:effectLst/>
                <a:latin typeface="Arial" panose="020B0604020202020204" pitchFamily="34" charset="0"/>
                <a:ea typeface="Calibri" panose="020F0502020204030204" pitchFamily="34" charset="0"/>
                <a:cs typeface="Arial" panose="020B0604020202020204" pitchFamily="34" charset="0"/>
              </a:rPr>
              <a:t>		- Đ</a:t>
            </a:r>
            <a:r>
              <a:rPr lang="vi-VN" sz="1600" kern="0" dirty="0">
                <a:effectLst/>
                <a:latin typeface="Arial" panose="020B0604020202020204" pitchFamily="34" charset="0"/>
                <a:ea typeface="Calibri" panose="020F0502020204030204" pitchFamily="34" charset="0"/>
                <a:cs typeface="Arial" panose="020B0604020202020204" pitchFamily="34" charset="0"/>
              </a:rPr>
              <a:t>iều chỉnh kích thước về cùng một chuẩn (ví dụ:512×512 pixel) và</a:t>
            </a:r>
            <a:endParaRPr lang="en-US" sz="1600" kern="0" dirty="0">
              <a:effectLst/>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None/>
            </a:pPr>
            <a:r>
              <a:rPr lang="en-US" sz="1600" kern="0" dirty="0">
                <a:latin typeface="Arial" panose="020B0604020202020204" pitchFamily="34" charset="0"/>
                <a:ea typeface="Calibri" panose="020F0502020204030204" pitchFamily="34" charset="0"/>
                <a:cs typeface="Arial" panose="020B0604020202020204" pitchFamily="34" charset="0"/>
              </a:rPr>
              <a:t>		- Á</a:t>
            </a:r>
            <a:r>
              <a:rPr lang="vi-VN" sz="1600" kern="0" dirty="0">
                <a:effectLst/>
                <a:latin typeface="Arial" panose="020B0604020202020204" pitchFamily="34" charset="0"/>
                <a:ea typeface="Calibri" panose="020F0502020204030204" pitchFamily="34" charset="0"/>
                <a:cs typeface="Arial" panose="020B0604020202020204" pitchFamily="34" charset="0"/>
              </a:rPr>
              <a:t>p dụng các kỹ thuật cân bằng histogram để làm rõ các đặc trưng cấu</a:t>
            </a: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vi-VN" sz="1600" kern="0" dirty="0">
                <a:effectLst/>
                <a:latin typeface="Arial" panose="020B0604020202020204" pitchFamily="34" charset="0"/>
                <a:ea typeface="Calibri" panose="020F0502020204030204" pitchFamily="34" charset="0"/>
                <a:cs typeface="Arial" panose="020B0604020202020204" pitchFamily="34" charset="0"/>
              </a:rPr>
              <a:t>trúc của vùng phổi</a:t>
            </a:r>
            <a:r>
              <a:rPr lang="en-US" sz="1600" kern="0" dirty="0">
                <a:effectLst/>
                <a:latin typeface="Arial" panose="020B0604020202020204" pitchFamily="34" charset="0"/>
                <a:ea typeface="Calibri" panose="020F0502020204030204" pitchFamily="34" charset="0"/>
                <a:cs typeface="Arial" panose="020B0604020202020204" pitchFamily="34" charset="0"/>
              </a:rPr>
              <a:t>.</a:t>
            </a:r>
          </a:p>
          <a:p>
            <a:pPr marL="609585" lvl="1" indent="0" algn="just">
              <a:lnSpc>
                <a:spcPct val="107000"/>
              </a:lnSpc>
              <a:buNone/>
            </a:pP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Tiếp theo, các đặc trưng của hình học và kết cấu được trích xuất thông qua sử</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dụng các phương pháp như</a:t>
            </a:r>
            <a:r>
              <a:rPr lang="en-US" sz="1600" dirty="0">
                <a:solidFill>
                  <a:schemeClr val="tx1"/>
                </a:solidFill>
                <a:latin typeface="Arial" panose="020B0604020202020204" pitchFamily="34" charset="0"/>
                <a:cs typeface="Arial" panose="020B0604020202020204" pitchFamily="34" charset="0"/>
              </a:rPr>
              <a:t>:</a:t>
            </a:r>
            <a:r>
              <a:rPr lang="vi-VN" sz="1600" dirty="0">
                <a:solidFill>
                  <a:schemeClr val="tx1"/>
                </a:solidFill>
                <a:latin typeface="Arial" panose="020B0604020202020204" pitchFamily="34" charset="0"/>
                <a:cs typeface="Arial" panose="020B0604020202020204" pitchFamily="34" charset="0"/>
              </a:rPr>
              <a:t> </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HOG ( Histogram of Oriented Gradient ) </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cho phép nắm bắt các đường biên và hình dạng của vùng phổi</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LBP ( Local</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Binary Pattern )</a:t>
            </a: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hỗ trợ phân tích kết cấu và mức độ tương phản của mô phổi</a:t>
            </a:r>
            <a:r>
              <a:rPr lang="en-US" sz="1600" dirty="0">
                <a:solidFill>
                  <a:schemeClr val="tx1"/>
                </a:solidFill>
                <a:latin typeface="Arial" panose="020B0604020202020204" pitchFamily="34" charset="0"/>
                <a:cs typeface="Arial" panose="020B0604020202020204" pitchFamily="34" charset="0"/>
              </a:rPr>
              <a:t>.</a:t>
            </a:r>
          </a:p>
          <a:p>
            <a:pPr marL="609585" lvl="1" indent="0" algn="just">
              <a:lnSpc>
                <a:spcPct val="107000"/>
              </a:lnSpc>
              <a:buNone/>
            </a:pP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Sau khi thu thập các vector đặc trưng, dữ liệu được chuẩn hóa </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giảm chiều</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và</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loại bỏ nhiễu </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giảm thiểu tính đa chiều không cần thiết</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thông qua một số phương pháp như</a:t>
            </a:r>
            <a:r>
              <a:rPr lang="en-US" sz="1600" dirty="0">
                <a:solidFill>
                  <a:schemeClr val="tx1"/>
                </a:solidFill>
                <a:latin typeface="Arial" panose="020B0604020202020204" pitchFamily="34" charset="0"/>
                <a:cs typeface="Arial" panose="020B0604020202020204" pitchFamily="34" charset="0"/>
              </a:rPr>
              <a:t>:</a:t>
            </a:r>
          </a:p>
          <a:p>
            <a:pPr marL="609585" lvl="1" indent="0" algn="just">
              <a:lnSpc>
                <a:spcPct val="107000"/>
              </a:lnSpc>
              <a:buNone/>
            </a:pP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 StandardScaler </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 PCA (</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Principal Component Analysis</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 nhằm</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Cuối cùng, mô hình SVM được huấn luyện trên dữ liệu đã chuẩn bị.</a:t>
            </a:r>
            <a:endParaRPr lang="en-US" sz="1600" dirty="0">
              <a:solidFill>
                <a:schemeClr val="tx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35ACF9A8-C3C4-4C08-BFF2-5A4B4C7A1721}"/>
              </a:ext>
            </a:extLst>
          </p:cNvPr>
          <p:cNvSpPr txBox="1"/>
          <p:nvPr/>
        </p:nvSpPr>
        <p:spPr>
          <a:xfrm>
            <a:off x="0" y="1032933"/>
            <a:ext cx="4868333" cy="461665"/>
          </a:xfrm>
          <a:prstGeom prst="rect">
            <a:avLst/>
          </a:prstGeom>
          <a:noFill/>
        </p:spPr>
        <p:txBody>
          <a:bodyPr wrap="square">
            <a:spAutoFit/>
          </a:bodyPr>
          <a:lstStyle/>
          <a:p>
            <a:pPr marL="101597" algn="ctr"/>
            <a:r>
              <a:rPr lang="en-US" sz="2400" b="1" dirty="0">
                <a:latin typeface="Arial" panose="020B0604020202020204" pitchFamily="34" charset="0"/>
                <a:cs typeface="Arial" panose="020B0604020202020204" pitchFamily="34" charset="0"/>
              </a:rPr>
              <a:t> 2.2.1.</a:t>
            </a:r>
            <a:r>
              <a:rPr lang="vi-VN" sz="2400" b="1" dirty="0">
                <a:latin typeface="Arial" panose="020B0604020202020204" pitchFamily="34" charset="0"/>
                <a:cs typeface="Arial" panose="020B0604020202020204" pitchFamily="34" charset="0"/>
              </a:rPr>
              <a:t> Phương pháp tiếp cận </a:t>
            </a:r>
            <a:endParaRPr lang="en-US" sz="2400" b="1"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872064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1859</Words>
  <Application>Microsoft Office PowerPoint</Application>
  <PresentationFormat>Widescreen</PresentationFormat>
  <Paragraphs>137</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Amatic SC</vt:lpstr>
      <vt:lpstr>Arial</vt:lpstr>
      <vt:lpstr>Calibri</vt:lpstr>
      <vt:lpstr>Calibri Light</vt:lpstr>
      <vt:lpstr>Merriweather</vt:lpstr>
      <vt:lpstr>Times New Roman</vt:lpstr>
      <vt:lpstr>Times New Roman (Headings)</vt:lpstr>
      <vt:lpstr>Wingdings</vt:lpstr>
      <vt:lpstr>Office Theme</vt:lpstr>
      <vt:lpstr>BÀI THUYẾT TRÌNH CHUYÊN ĐỀ 1</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CHUYÊN ĐỀ 2</dc:title>
  <dc:creator>LUC ANH</dc:creator>
  <cp:lastModifiedBy>LUC ANH</cp:lastModifiedBy>
  <cp:revision>27</cp:revision>
  <dcterms:created xsi:type="dcterms:W3CDTF">2025-04-02T12:59:40Z</dcterms:created>
  <dcterms:modified xsi:type="dcterms:W3CDTF">2025-04-03T08:25:02Z</dcterms:modified>
</cp:coreProperties>
</file>