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7" r:id="rId2"/>
    <p:sldId id="301" r:id="rId3"/>
    <p:sldId id="302" r:id="rId4"/>
    <p:sldId id="303" r:id="rId5"/>
    <p:sldId id="327" r:id="rId6"/>
    <p:sldId id="328" r:id="rId7"/>
    <p:sldId id="313" r:id="rId8"/>
    <p:sldId id="329" r:id="rId9"/>
    <p:sldId id="317" r:id="rId10"/>
    <p:sldId id="330" r:id="rId11"/>
    <p:sldId id="331" r:id="rId12"/>
    <p:sldId id="320" r:id="rId13"/>
    <p:sldId id="308" r:id="rId14"/>
    <p:sldId id="321" r:id="rId15"/>
    <p:sldId id="319" r:id="rId16"/>
    <p:sldId id="322" r:id="rId17"/>
    <p:sldId id="332" r:id="rId18"/>
    <p:sldId id="333" r:id="rId19"/>
    <p:sldId id="323" r:id="rId20"/>
    <p:sldId id="324" r:id="rId21"/>
    <p:sldId id="334" r:id="rId22"/>
    <p:sldId id="335" r:id="rId23"/>
    <p:sldId id="336" r:id="rId24"/>
    <p:sldId id="30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65" d="100"/>
          <a:sy n="165" d="100"/>
        </p:scale>
        <p:origin x="138"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BF6230-67DC-44B9-AA79-58368F704905}" type="datetimeFigureOut">
              <a:rPr lang="en-US" smtClean="0"/>
              <a:t>4/3/2025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B0BA2-71E1-40A6-840E-6D4D530A7C51}" type="slidenum">
              <a:rPr lang="en-US" smtClean="0"/>
              <a:t>‹#›</a:t>
            </a:fld>
            <a:endParaRPr lang="en-US"/>
          </a:p>
        </p:txBody>
      </p:sp>
    </p:spTree>
    <p:extLst>
      <p:ext uri="{BB962C8B-B14F-4D97-AF65-F5344CB8AC3E}">
        <p14:creationId xmlns:p14="http://schemas.microsoft.com/office/powerpoint/2010/main" val="695259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900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3357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6222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60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7494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1613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2292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7279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9177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700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933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7599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2915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7593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5723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1"/>
        <p:cNvGrpSpPr/>
        <p:nvPr/>
      </p:nvGrpSpPr>
      <p:grpSpPr>
        <a:xfrm>
          <a:off x="0" y="0"/>
          <a:ext cx="0" cy="0"/>
          <a:chOff x="0" y="0"/>
          <a:chExt cx="0" cy="0"/>
        </a:xfrm>
      </p:grpSpPr>
      <p:sp>
        <p:nvSpPr>
          <p:cNvPr id="1902" name="Google Shape;1902;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3" name="Google Shape;1903;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2756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3543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156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81747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679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968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4535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C37EC-CCF9-4F26-8D2C-8894FA254C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FC9030-9128-4044-8729-372C0AA4E7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CF37B0-1F88-4428-99BB-3DCB6EF84D62}"/>
              </a:ext>
            </a:extLst>
          </p:cNvPr>
          <p:cNvSpPr>
            <a:spLocks noGrp="1"/>
          </p:cNvSpPr>
          <p:nvPr>
            <p:ph type="dt" sz="half" idx="10"/>
          </p:nvPr>
        </p:nvSpPr>
        <p:spPr/>
        <p:txBody>
          <a:bodyPr/>
          <a:lstStyle/>
          <a:p>
            <a:fld id="{B860AD0D-767D-4E12-884D-41FD79BF5CD5}" type="datetimeFigureOut">
              <a:rPr lang="en-US" smtClean="0"/>
              <a:t>4/3/2025</a:t>
            </a:fld>
            <a:endParaRPr lang="en-US"/>
          </a:p>
        </p:txBody>
      </p:sp>
      <p:sp>
        <p:nvSpPr>
          <p:cNvPr id="5" name="Footer Placeholder 4">
            <a:extLst>
              <a:ext uri="{FF2B5EF4-FFF2-40B4-BE49-F238E27FC236}">
                <a16:creationId xmlns:a16="http://schemas.microsoft.com/office/drawing/2014/main" id="{54BDDE8A-C0AB-4551-BB9F-C1C9839538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5BBB21-52D3-4D54-AE03-8698E542188A}"/>
              </a:ext>
            </a:extLst>
          </p:cNvPr>
          <p:cNvSpPr>
            <a:spLocks noGrp="1"/>
          </p:cNvSpPr>
          <p:nvPr>
            <p:ph type="sldNum" sz="quarter" idx="12"/>
          </p:nvPr>
        </p:nvSpPr>
        <p:spPr/>
        <p:txBody>
          <a:bodyPr/>
          <a:lstStyle/>
          <a:p>
            <a:fld id="{AD70EAAB-DA51-436F-8C7D-8AF137395597}" type="slidenum">
              <a:rPr lang="en-US" smtClean="0"/>
              <a:t>‹#›</a:t>
            </a:fld>
            <a:endParaRPr lang="en-US"/>
          </a:p>
        </p:txBody>
      </p:sp>
    </p:spTree>
    <p:extLst>
      <p:ext uri="{BB962C8B-B14F-4D97-AF65-F5344CB8AC3E}">
        <p14:creationId xmlns:p14="http://schemas.microsoft.com/office/powerpoint/2010/main" val="4214968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A46E3-930F-47DD-80D7-A65E8474E0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B2C469-5035-411F-B854-183961CC56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C9FBB-5C3B-4177-9865-E374ED79A012}"/>
              </a:ext>
            </a:extLst>
          </p:cNvPr>
          <p:cNvSpPr>
            <a:spLocks noGrp="1"/>
          </p:cNvSpPr>
          <p:nvPr>
            <p:ph type="dt" sz="half" idx="10"/>
          </p:nvPr>
        </p:nvSpPr>
        <p:spPr/>
        <p:txBody>
          <a:bodyPr/>
          <a:lstStyle/>
          <a:p>
            <a:fld id="{B860AD0D-767D-4E12-884D-41FD79BF5CD5}" type="datetimeFigureOut">
              <a:rPr lang="en-US" smtClean="0"/>
              <a:t>4/3/2025</a:t>
            </a:fld>
            <a:endParaRPr lang="en-US"/>
          </a:p>
        </p:txBody>
      </p:sp>
      <p:sp>
        <p:nvSpPr>
          <p:cNvPr id="5" name="Footer Placeholder 4">
            <a:extLst>
              <a:ext uri="{FF2B5EF4-FFF2-40B4-BE49-F238E27FC236}">
                <a16:creationId xmlns:a16="http://schemas.microsoft.com/office/drawing/2014/main" id="{89BBBD19-5EAB-4755-80B5-F6E895CC3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92B24-273E-4B8F-9B17-29311D789A53}"/>
              </a:ext>
            </a:extLst>
          </p:cNvPr>
          <p:cNvSpPr>
            <a:spLocks noGrp="1"/>
          </p:cNvSpPr>
          <p:nvPr>
            <p:ph type="sldNum" sz="quarter" idx="12"/>
          </p:nvPr>
        </p:nvSpPr>
        <p:spPr/>
        <p:txBody>
          <a:bodyPr/>
          <a:lstStyle/>
          <a:p>
            <a:fld id="{AD70EAAB-DA51-436F-8C7D-8AF137395597}" type="slidenum">
              <a:rPr lang="en-US" smtClean="0"/>
              <a:t>‹#›</a:t>
            </a:fld>
            <a:endParaRPr lang="en-US"/>
          </a:p>
        </p:txBody>
      </p:sp>
    </p:spTree>
    <p:extLst>
      <p:ext uri="{BB962C8B-B14F-4D97-AF65-F5344CB8AC3E}">
        <p14:creationId xmlns:p14="http://schemas.microsoft.com/office/powerpoint/2010/main" val="1076887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78FE7D-51A0-44EA-A43C-D856CE55BA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7AA481-AECC-42F8-AE44-CEFC1DC014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E79B0-F956-4302-BAC6-D9553EA1C986}"/>
              </a:ext>
            </a:extLst>
          </p:cNvPr>
          <p:cNvSpPr>
            <a:spLocks noGrp="1"/>
          </p:cNvSpPr>
          <p:nvPr>
            <p:ph type="dt" sz="half" idx="10"/>
          </p:nvPr>
        </p:nvSpPr>
        <p:spPr/>
        <p:txBody>
          <a:bodyPr/>
          <a:lstStyle/>
          <a:p>
            <a:fld id="{B860AD0D-767D-4E12-884D-41FD79BF5CD5}" type="datetimeFigureOut">
              <a:rPr lang="en-US" smtClean="0"/>
              <a:t>4/3/2025</a:t>
            </a:fld>
            <a:endParaRPr lang="en-US"/>
          </a:p>
        </p:txBody>
      </p:sp>
      <p:sp>
        <p:nvSpPr>
          <p:cNvPr id="5" name="Footer Placeholder 4">
            <a:extLst>
              <a:ext uri="{FF2B5EF4-FFF2-40B4-BE49-F238E27FC236}">
                <a16:creationId xmlns:a16="http://schemas.microsoft.com/office/drawing/2014/main" id="{EE071CAF-C87C-4FBC-84B2-7C9A6176F8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08F21-02D1-414D-84C6-7B1C5B666AE3}"/>
              </a:ext>
            </a:extLst>
          </p:cNvPr>
          <p:cNvSpPr>
            <a:spLocks noGrp="1"/>
          </p:cNvSpPr>
          <p:nvPr>
            <p:ph type="sldNum" sz="quarter" idx="12"/>
          </p:nvPr>
        </p:nvSpPr>
        <p:spPr/>
        <p:txBody>
          <a:bodyPr/>
          <a:lstStyle/>
          <a:p>
            <a:fld id="{AD70EAAB-DA51-436F-8C7D-8AF137395597}" type="slidenum">
              <a:rPr lang="en-US" smtClean="0"/>
              <a:t>‹#›</a:t>
            </a:fld>
            <a:endParaRPr lang="en-US"/>
          </a:p>
        </p:txBody>
      </p:sp>
    </p:spTree>
    <p:extLst>
      <p:ext uri="{BB962C8B-B14F-4D97-AF65-F5344CB8AC3E}">
        <p14:creationId xmlns:p14="http://schemas.microsoft.com/office/powerpoint/2010/main" val="33439340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480"/>
        <p:cNvGrpSpPr/>
        <p:nvPr/>
      </p:nvGrpSpPr>
      <p:grpSpPr>
        <a:xfrm>
          <a:off x="0" y="0"/>
          <a:ext cx="0" cy="0"/>
          <a:chOff x="0" y="0"/>
          <a:chExt cx="0" cy="0"/>
        </a:xfrm>
      </p:grpSpPr>
      <p:sp>
        <p:nvSpPr>
          <p:cNvPr id="481" name="Google Shape;481;p4"/>
          <p:cNvSpPr txBox="1">
            <a:spLocks noGrp="1"/>
          </p:cNvSpPr>
          <p:nvPr>
            <p:ph type="body" idx="1"/>
          </p:nvPr>
        </p:nvSpPr>
        <p:spPr>
          <a:xfrm>
            <a:off x="2443200" y="2653800"/>
            <a:ext cx="7305600" cy="1093200"/>
          </a:xfrm>
          <a:prstGeom prst="rect">
            <a:avLst/>
          </a:prstGeom>
        </p:spPr>
        <p:txBody>
          <a:bodyPr spcFirstLastPara="1" wrap="square" lIns="91425" tIns="91425" rIns="91425" bIns="91425" anchor="ctr" anchorCtr="0">
            <a:noAutofit/>
          </a:bodyPr>
          <a:lstStyle>
            <a:lvl1pPr marL="609585" lvl="0" indent="-474121" algn="ctr" rtl="0">
              <a:spcBef>
                <a:spcPts val="800"/>
              </a:spcBef>
              <a:spcAft>
                <a:spcPts val="0"/>
              </a:spcAft>
              <a:buSzPts val="2000"/>
              <a:buChar char="✖"/>
              <a:defRPr sz="2667" i="1">
                <a:solidFill>
                  <a:schemeClr val="accent1"/>
                </a:solidFill>
              </a:defRPr>
            </a:lvl1pPr>
            <a:lvl2pPr marL="1219170" lvl="1" indent="-474121" algn="ctr" rtl="0">
              <a:spcBef>
                <a:spcPts val="0"/>
              </a:spcBef>
              <a:spcAft>
                <a:spcPts val="0"/>
              </a:spcAft>
              <a:buSzPts val="2000"/>
              <a:buChar char="○"/>
              <a:defRPr sz="2667" i="1">
                <a:solidFill>
                  <a:schemeClr val="accent1"/>
                </a:solidFill>
              </a:defRPr>
            </a:lvl2pPr>
            <a:lvl3pPr marL="1828754" lvl="2" indent="-474121" algn="ctr" rtl="0">
              <a:spcBef>
                <a:spcPts val="0"/>
              </a:spcBef>
              <a:spcAft>
                <a:spcPts val="0"/>
              </a:spcAft>
              <a:buSzPts val="2000"/>
              <a:buChar char="■"/>
              <a:defRPr sz="2667" i="1">
                <a:solidFill>
                  <a:schemeClr val="accent1"/>
                </a:solidFill>
              </a:defRPr>
            </a:lvl3pPr>
            <a:lvl4pPr marL="2438339" lvl="3" indent="-474121" algn="ctr" rtl="0">
              <a:spcBef>
                <a:spcPts val="0"/>
              </a:spcBef>
              <a:spcAft>
                <a:spcPts val="0"/>
              </a:spcAft>
              <a:buClr>
                <a:schemeClr val="accent1"/>
              </a:buClr>
              <a:buSzPts val="2000"/>
              <a:buChar char="●"/>
              <a:defRPr sz="2667" i="1">
                <a:solidFill>
                  <a:schemeClr val="accent1"/>
                </a:solidFill>
              </a:defRPr>
            </a:lvl4pPr>
            <a:lvl5pPr marL="3047924" lvl="4" indent="-474121" algn="ctr" rtl="0">
              <a:spcBef>
                <a:spcPts val="0"/>
              </a:spcBef>
              <a:spcAft>
                <a:spcPts val="0"/>
              </a:spcAft>
              <a:buClr>
                <a:schemeClr val="accent1"/>
              </a:buClr>
              <a:buSzPts val="2000"/>
              <a:buChar char="○"/>
              <a:defRPr sz="2667" i="1">
                <a:solidFill>
                  <a:schemeClr val="accent1"/>
                </a:solidFill>
              </a:defRPr>
            </a:lvl5pPr>
            <a:lvl6pPr marL="3657509" lvl="5" indent="-474121" algn="ctr" rtl="0">
              <a:spcBef>
                <a:spcPts val="0"/>
              </a:spcBef>
              <a:spcAft>
                <a:spcPts val="0"/>
              </a:spcAft>
              <a:buClr>
                <a:schemeClr val="accent1"/>
              </a:buClr>
              <a:buSzPts val="2000"/>
              <a:buChar char="■"/>
              <a:defRPr sz="2667" i="1">
                <a:solidFill>
                  <a:schemeClr val="accent1"/>
                </a:solidFill>
              </a:defRPr>
            </a:lvl6pPr>
            <a:lvl7pPr marL="4267093" lvl="6" indent="-474121" algn="ctr" rtl="0">
              <a:spcBef>
                <a:spcPts val="0"/>
              </a:spcBef>
              <a:spcAft>
                <a:spcPts val="0"/>
              </a:spcAft>
              <a:buClr>
                <a:schemeClr val="accent1"/>
              </a:buClr>
              <a:buSzPts val="2000"/>
              <a:buChar char="●"/>
              <a:defRPr sz="2667" i="1">
                <a:solidFill>
                  <a:schemeClr val="accent1"/>
                </a:solidFill>
              </a:defRPr>
            </a:lvl7pPr>
            <a:lvl8pPr marL="4876678" lvl="7" indent="-474121" algn="ctr" rtl="0">
              <a:spcBef>
                <a:spcPts val="0"/>
              </a:spcBef>
              <a:spcAft>
                <a:spcPts val="0"/>
              </a:spcAft>
              <a:buClr>
                <a:schemeClr val="accent1"/>
              </a:buClr>
              <a:buSzPts val="2000"/>
              <a:buChar char="○"/>
              <a:defRPr sz="2667" i="1">
                <a:solidFill>
                  <a:schemeClr val="accent1"/>
                </a:solidFill>
              </a:defRPr>
            </a:lvl8pPr>
            <a:lvl9pPr marL="5486263" lvl="8" indent="-474121" algn="ctr">
              <a:spcBef>
                <a:spcPts val="0"/>
              </a:spcBef>
              <a:spcAft>
                <a:spcPts val="0"/>
              </a:spcAft>
              <a:buClr>
                <a:schemeClr val="accent1"/>
              </a:buClr>
              <a:buSzPts val="2000"/>
              <a:buChar char="■"/>
              <a:defRPr sz="2667" i="1">
                <a:solidFill>
                  <a:schemeClr val="accent1"/>
                </a:solidFill>
              </a:defRPr>
            </a:lvl9pPr>
          </a:lstStyle>
          <a:p>
            <a:endParaRPr/>
          </a:p>
        </p:txBody>
      </p:sp>
      <p:sp>
        <p:nvSpPr>
          <p:cNvPr id="482" name="Google Shape;482;p4"/>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solidFill>
                  <a:srgbClr val="F55D4B"/>
                </a:solidFill>
              </a:defRPr>
            </a:lvl1pPr>
            <a:lvl2pPr lvl="1">
              <a:buNone/>
              <a:defRPr>
                <a:solidFill>
                  <a:srgbClr val="F55D4B"/>
                </a:solidFill>
              </a:defRPr>
            </a:lvl2pPr>
            <a:lvl3pPr lvl="2">
              <a:buNone/>
              <a:defRPr>
                <a:solidFill>
                  <a:srgbClr val="F55D4B"/>
                </a:solidFill>
              </a:defRPr>
            </a:lvl3pPr>
            <a:lvl4pPr lvl="3">
              <a:buNone/>
              <a:defRPr>
                <a:solidFill>
                  <a:srgbClr val="F55D4B"/>
                </a:solidFill>
              </a:defRPr>
            </a:lvl4pPr>
            <a:lvl5pPr lvl="4">
              <a:buNone/>
              <a:defRPr>
                <a:solidFill>
                  <a:srgbClr val="F55D4B"/>
                </a:solidFill>
              </a:defRPr>
            </a:lvl5pPr>
            <a:lvl6pPr lvl="5">
              <a:buNone/>
              <a:defRPr>
                <a:solidFill>
                  <a:srgbClr val="F55D4B"/>
                </a:solidFill>
              </a:defRPr>
            </a:lvl6pPr>
            <a:lvl7pPr lvl="6">
              <a:buNone/>
              <a:defRPr>
                <a:solidFill>
                  <a:srgbClr val="F55D4B"/>
                </a:solidFill>
              </a:defRPr>
            </a:lvl7pPr>
            <a:lvl8pPr lvl="7">
              <a:buNone/>
              <a:defRPr>
                <a:solidFill>
                  <a:srgbClr val="F55D4B"/>
                </a:solidFill>
              </a:defRPr>
            </a:lvl8pPr>
            <a:lvl9pPr lvl="8">
              <a:buNone/>
              <a:defRPr>
                <a:solidFill>
                  <a:srgbClr val="F55D4B"/>
                </a:solidFill>
              </a:defRPr>
            </a:lvl9pPr>
          </a:lstStyle>
          <a:p>
            <a:fld id="{00000000-1234-1234-1234-123412341234}" type="slidenum">
              <a:rPr lang="en" smtClean="0"/>
              <a:pPr/>
              <a:t>‹#›</a:t>
            </a:fld>
            <a:endParaRPr lang="en"/>
          </a:p>
        </p:txBody>
      </p:sp>
      <p:grpSp>
        <p:nvGrpSpPr>
          <p:cNvPr id="483" name="Google Shape;483;p4"/>
          <p:cNvGrpSpPr/>
          <p:nvPr/>
        </p:nvGrpSpPr>
        <p:grpSpPr>
          <a:xfrm>
            <a:off x="2543021" y="-8003"/>
            <a:ext cx="7105961" cy="2096373"/>
            <a:chOff x="1045264" y="-6007"/>
            <a:chExt cx="7118300" cy="2100014"/>
          </a:xfrm>
        </p:grpSpPr>
        <p:sp>
          <p:nvSpPr>
            <p:cNvPr id="484" name="Google Shape;484;p4"/>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85" name="Google Shape;485;p4"/>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86" name="Google Shape;486;p4"/>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487" name="Google Shape;487;p4"/>
          <p:cNvGrpSpPr/>
          <p:nvPr/>
        </p:nvGrpSpPr>
        <p:grpSpPr>
          <a:xfrm>
            <a:off x="-10666" y="3240197"/>
            <a:ext cx="2190067" cy="2007057"/>
            <a:chOff x="-7997" y="3247832"/>
            <a:chExt cx="2193869" cy="2010543"/>
          </a:xfrm>
        </p:grpSpPr>
        <p:sp>
          <p:nvSpPr>
            <p:cNvPr id="488" name="Google Shape;488;p4"/>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89" name="Google Shape;489;p4"/>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0" name="Google Shape;490;p4"/>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1" name="Google Shape;491;p4"/>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2" name="Google Shape;492;p4"/>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3" name="Google Shape;493;p4"/>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4" name="Google Shape;494;p4"/>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5" name="Google Shape;495;p4"/>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6" name="Google Shape;496;p4"/>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7" name="Google Shape;497;p4"/>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8" name="Google Shape;498;p4"/>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9" name="Google Shape;499;p4"/>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0" name="Google Shape;500;p4"/>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1" name="Google Shape;501;p4"/>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2" name="Google Shape;502;p4"/>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3" name="Google Shape;503;p4"/>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4" name="Google Shape;504;p4"/>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5" name="Google Shape;505;p4"/>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6" name="Google Shape;506;p4"/>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7" name="Google Shape;507;p4"/>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08" name="Google Shape;508;p4"/>
          <p:cNvGrpSpPr/>
          <p:nvPr/>
        </p:nvGrpSpPr>
        <p:grpSpPr>
          <a:xfrm>
            <a:off x="11227988" y="2871859"/>
            <a:ext cx="687673" cy="1214485"/>
            <a:chOff x="8443004" y="2878855"/>
            <a:chExt cx="688868" cy="1216595"/>
          </a:xfrm>
        </p:grpSpPr>
        <p:sp>
          <p:nvSpPr>
            <p:cNvPr id="509" name="Google Shape;509;p4"/>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0" name="Google Shape;510;p4"/>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1" name="Google Shape;511;p4"/>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2" name="Google Shape;512;p4"/>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3" name="Google Shape;513;p4"/>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4" name="Google Shape;514;p4"/>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15" name="Google Shape;515;p4"/>
          <p:cNvGrpSpPr/>
          <p:nvPr/>
        </p:nvGrpSpPr>
        <p:grpSpPr>
          <a:xfrm>
            <a:off x="9490623" y="4787281"/>
            <a:ext cx="2701363" cy="2062823"/>
            <a:chOff x="6445945" y="4797602"/>
            <a:chExt cx="2706053" cy="2066404"/>
          </a:xfrm>
        </p:grpSpPr>
        <p:sp>
          <p:nvSpPr>
            <p:cNvPr id="516" name="Google Shape;516;p4"/>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7" name="Google Shape;517;p4"/>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8" name="Google Shape;518;p4"/>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9" name="Google Shape;519;p4"/>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0" name="Google Shape;520;p4"/>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1" name="Google Shape;521;p4"/>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2" name="Google Shape;522;p4"/>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3" name="Google Shape;523;p4"/>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4" name="Google Shape;524;p4"/>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5" name="Google Shape;525;p4"/>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6" name="Google Shape;526;p4"/>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7" name="Google Shape;527;p4"/>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8" name="Google Shape;528;p4"/>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29" name="Google Shape;529;p4"/>
          <p:cNvGrpSpPr/>
          <p:nvPr/>
        </p:nvGrpSpPr>
        <p:grpSpPr>
          <a:xfrm>
            <a:off x="301842" y="1054606"/>
            <a:ext cx="1553847" cy="1087241"/>
            <a:chOff x="305052" y="1261999"/>
            <a:chExt cx="1556545" cy="1089130"/>
          </a:xfrm>
        </p:grpSpPr>
        <p:sp>
          <p:nvSpPr>
            <p:cNvPr id="530" name="Google Shape;530;p4"/>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1" name="Google Shape;531;p4"/>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2" name="Google Shape;532;p4"/>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3" name="Google Shape;533;p4"/>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4" name="Google Shape;534;p4"/>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5" name="Google Shape;535;p4"/>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6" name="Google Shape;536;p4"/>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7" name="Google Shape;537;p4"/>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8" name="Google Shape;538;p4"/>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9" name="Google Shape;539;p4"/>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0" name="Google Shape;540;p4"/>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1" name="Google Shape;541;p4"/>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2" name="Google Shape;542;p4"/>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3" name="Google Shape;543;p4"/>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4" name="Google Shape;544;p4"/>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5" name="Google Shape;545;p4"/>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6" name="Google Shape;546;p4"/>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47" name="Google Shape;547;p4"/>
          <p:cNvGrpSpPr/>
          <p:nvPr/>
        </p:nvGrpSpPr>
        <p:grpSpPr>
          <a:xfrm>
            <a:off x="3259815" y="5162315"/>
            <a:ext cx="3279496" cy="1439997"/>
            <a:chOff x="1573057" y="5173288"/>
            <a:chExt cx="3285190" cy="1442497"/>
          </a:xfrm>
        </p:grpSpPr>
        <p:sp>
          <p:nvSpPr>
            <p:cNvPr id="548" name="Google Shape;548;p4"/>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9" name="Google Shape;549;p4"/>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0" name="Google Shape;550;p4"/>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1" name="Google Shape;551;p4"/>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2" name="Google Shape;552;p4"/>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3" name="Google Shape;553;p4"/>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4" name="Google Shape;554;p4"/>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5" name="Google Shape;555;p4"/>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6" name="Google Shape;556;p4"/>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7" name="Google Shape;557;p4"/>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8" name="Google Shape;558;p4"/>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9" name="Google Shape;559;p4"/>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0" name="Google Shape;560;p4"/>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1" name="Google Shape;561;p4"/>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2" name="Google Shape;562;p4"/>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3" name="Google Shape;563;p4"/>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4" name="Google Shape;564;p4"/>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5" name="Google Shape;565;p4"/>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6" name="Google Shape;566;p4"/>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7" name="Google Shape;567;p4"/>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8" name="Google Shape;568;p4"/>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69" name="Google Shape;569;p4"/>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0" name="Google Shape;570;p4"/>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1" name="Google Shape;571;p4"/>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2" name="Google Shape;572;p4"/>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3" name="Google Shape;573;p4"/>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4" name="Google Shape;574;p4"/>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5" name="Google Shape;575;p4"/>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6" name="Google Shape;576;p4"/>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7" name="Google Shape;577;p4"/>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8" name="Google Shape;578;p4"/>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79" name="Google Shape;579;p4"/>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0" name="Google Shape;580;p4"/>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1" name="Google Shape;581;p4"/>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2" name="Google Shape;582;p4"/>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3" name="Google Shape;583;p4"/>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4" name="Google Shape;584;p4"/>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5" name="Google Shape;585;p4"/>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6" name="Google Shape;586;p4"/>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7" name="Google Shape;587;p4"/>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8" name="Google Shape;588;p4"/>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9" name="Google Shape;589;p4"/>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0" name="Google Shape;590;p4"/>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1" name="Google Shape;591;p4"/>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2" name="Google Shape;592;p4"/>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3" name="Google Shape;593;p4"/>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4" name="Google Shape;594;p4"/>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5" name="Google Shape;595;p4"/>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6" name="Google Shape;596;p4"/>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7" name="Google Shape;597;p4"/>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8" name="Google Shape;598;p4"/>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9" name="Google Shape;599;p4"/>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0" name="Google Shape;600;p4"/>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1" name="Google Shape;601;p4"/>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2" name="Google Shape;602;p4"/>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3" name="Google Shape;603;p4"/>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4" name="Google Shape;604;p4"/>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5" name="Google Shape;605;p4"/>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6" name="Google Shape;606;p4"/>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7" name="Google Shape;607;p4"/>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8" name="Google Shape;608;p4"/>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9" name="Google Shape;609;p4"/>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0" name="Google Shape;610;p4"/>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1" name="Google Shape;611;p4"/>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2" name="Google Shape;612;p4"/>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3" name="Google Shape;613;p4"/>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4" name="Google Shape;614;p4"/>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5" name="Google Shape;615;p4"/>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6" name="Google Shape;616;p4"/>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7" name="Google Shape;617;p4"/>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8" name="Google Shape;618;p4"/>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9" name="Google Shape;619;p4"/>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0" name="Google Shape;620;p4"/>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1" name="Google Shape;621;p4"/>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2" name="Google Shape;622;p4"/>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3" name="Google Shape;623;p4"/>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4" name="Google Shape;624;p4"/>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5" name="Google Shape;625;p4"/>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6" name="Google Shape;626;p4"/>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7" name="Google Shape;627;p4"/>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8" name="Google Shape;628;p4"/>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9" name="Google Shape;629;p4"/>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0" name="Google Shape;630;p4"/>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1" name="Google Shape;631;p4"/>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2" name="Google Shape;632;p4"/>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3" name="Google Shape;633;p4"/>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4" name="Google Shape;634;p4"/>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5" name="Google Shape;635;p4"/>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6" name="Google Shape;636;p4"/>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7" name="Google Shape;637;p4"/>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8" name="Google Shape;638;p4"/>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9" name="Google Shape;639;p4"/>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0" name="Google Shape;640;p4"/>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1" name="Google Shape;641;p4"/>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2" name="Google Shape;642;p4"/>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3" name="Google Shape;643;p4"/>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4" name="Google Shape;644;p4"/>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5" name="Google Shape;645;p4"/>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6" name="Google Shape;646;p4"/>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7" name="Google Shape;647;p4"/>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8" name="Google Shape;648;p4"/>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9" name="Google Shape;649;p4"/>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0" name="Google Shape;650;p4"/>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1" name="Google Shape;651;p4"/>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2" name="Google Shape;652;p4"/>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3" name="Google Shape;653;p4"/>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4" name="Google Shape;654;p4"/>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5" name="Google Shape;655;p4"/>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6" name="Google Shape;656;p4"/>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7" name="Google Shape;657;p4"/>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8" name="Google Shape;658;p4"/>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9" name="Google Shape;659;p4"/>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0" name="Google Shape;660;p4"/>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1" name="Google Shape;661;p4"/>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2" name="Google Shape;662;p4"/>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3" name="Google Shape;663;p4"/>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4" name="Google Shape;664;p4"/>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5" name="Google Shape;665;p4"/>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6" name="Google Shape;666;p4"/>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7" name="Google Shape;667;p4"/>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8" name="Google Shape;668;p4"/>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9" name="Google Shape;669;p4"/>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0" name="Google Shape;670;p4"/>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1" name="Google Shape;671;p4"/>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2" name="Google Shape;672;p4"/>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3" name="Google Shape;673;p4"/>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4" name="Google Shape;674;p4"/>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5" name="Google Shape;675;p4"/>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6" name="Google Shape;676;p4"/>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7" name="Google Shape;677;p4"/>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8" name="Google Shape;678;p4"/>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9" name="Google Shape;679;p4"/>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0" name="Google Shape;680;p4"/>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1" name="Google Shape;681;p4"/>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2" name="Google Shape;682;p4"/>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3" name="Google Shape;683;p4"/>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accent5"/>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83000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872"/>
        <p:cNvGrpSpPr/>
        <p:nvPr/>
      </p:nvGrpSpPr>
      <p:grpSpPr>
        <a:xfrm>
          <a:off x="0" y="0"/>
          <a:ext cx="0" cy="0"/>
          <a:chOff x="0" y="0"/>
          <a:chExt cx="0" cy="0"/>
        </a:xfrm>
      </p:grpSpPr>
      <p:grpSp>
        <p:nvGrpSpPr>
          <p:cNvPr id="873" name="Google Shape;873;p6"/>
          <p:cNvGrpSpPr/>
          <p:nvPr/>
        </p:nvGrpSpPr>
        <p:grpSpPr>
          <a:xfrm>
            <a:off x="2455168" y="6054421"/>
            <a:ext cx="1480659" cy="816359"/>
            <a:chOff x="1003176" y="4540815"/>
            <a:chExt cx="1110494" cy="612269"/>
          </a:xfrm>
        </p:grpSpPr>
        <p:sp>
          <p:nvSpPr>
            <p:cNvPr id="874" name="Google Shape;874;p6"/>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5" name="Google Shape;875;p6"/>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6" name="Google Shape;876;p6"/>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77" name="Google Shape;877;p6"/>
          <p:cNvGrpSpPr/>
          <p:nvPr/>
        </p:nvGrpSpPr>
        <p:grpSpPr>
          <a:xfrm>
            <a:off x="456375" y="5577984"/>
            <a:ext cx="492047" cy="970741"/>
            <a:chOff x="342281" y="4183488"/>
            <a:chExt cx="369035" cy="728056"/>
          </a:xfrm>
        </p:grpSpPr>
        <p:sp>
          <p:nvSpPr>
            <p:cNvPr id="878" name="Google Shape;878;p6"/>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9" name="Google Shape;879;p6"/>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0" name="Google Shape;880;p6"/>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81" name="Google Shape;881;p6"/>
          <p:cNvGrpSpPr/>
          <p:nvPr/>
        </p:nvGrpSpPr>
        <p:grpSpPr>
          <a:xfrm>
            <a:off x="67" y="1643867"/>
            <a:ext cx="606173" cy="1089319"/>
            <a:chOff x="50" y="1232900"/>
            <a:chExt cx="454630" cy="816989"/>
          </a:xfrm>
        </p:grpSpPr>
        <p:sp>
          <p:nvSpPr>
            <p:cNvPr id="882" name="Google Shape;882;p6"/>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3" name="Google Shape;883;p6"/>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4" name="Google Shape;884;p6"/>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85" name="Google Shape;885;p6"/>
          <p:cNvGrpSpPr/>
          <p:nvPr/>
        </p:nvGrpSpPr>
        <p:grpSpPr>
          <a:xfrm>
            <a:off x="67" y="4097393"/>
            <a:ext cx="973000" cy="1395695"/>
            <a:chOff x="50" y="3073044"/>
            <a:chExt cx="729750" cy="1046771"/>
          </a:xfrm>
        </p:grpSpPr>
        <p:sp>
          <p:nvSpPr>
            <p:cNvPr id="886" name="Google Shape;886;p6"/>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7" name="Google Shape;887;p6"/>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8" name="Google Shape;888;p6"/>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89" name="Google Shape;889;p6"/>
          <p:cNvGrpSpPr/>
          <p:nvPr/>
        </p:nvGrpSpPr>
        <p:grpSpPr>
          <a:xfrm>
            <a:off x="7926507" y="-9"/>
            <a:ext cx="3366141" cy="1013257"/>
            <a:chOff x="4012455" y="-7"/>
            <a:chExt cx="2524606" cy="759943"/>
          </a:xfrm>
        </p:grpSpPr>
        <p:sp>
          <p:nvSpPr>
            <p:cNvPr id="890" name="Google Shape;890;p6"/>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1" name="Google Shape;891;p6"/>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2" name="Google Shape;892;p6"/>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3" name="Google Shape;893;p6"/>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4" name="Google Shape;894;p6"/>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5" name="Google Shape;895;p6"/>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6" name="Google Shape;896;p6"/>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7" name="Google Shape;897;p6"/>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898" name="Google Shape;898;p6"/>
          <p:cNvGrpSpPr/>
          <p:nvPr/>
        </p:nvGrpSpPr>
        <p:grpSpPr>
          <a:xfrm>
            <a:off x="11341825" y="2085455"/>
            <a:ext cx="849905" cy="1507496"/>
            <a:chOff x="6233393" y="2021291"/>
            <a:chExt cx="637429" cy="1130622"/>
          </a:xfrm>
        </p:grpSpPr>
        <p:sp>
          <p:nvSpPr>
            <p:cNvPr id="899" name="Google Shape;899;p6"/>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0" name="Google Shape;900;p6"/>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1" name="Google Shape;901;p6"/>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2" name="Google Shape;902;p6"/>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3" name="Google Shape;903;p6"/>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4" name="Google Shape;904;p6"/>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5" name="Google Shape;905;p6"/>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6" name="Google Shape;906;p6"/>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07" name="Google Shape;907;p6"/>
          <p:cNvGrpSpPr/>
          <p:nvPr/>
        </p:nvGrpSpPr>
        <p:grpSpPr>
          <a:xfrm>
            <a:off x="9952905" y="4824270"/>
            <a:ext cx="2238824" cy="2046509"/>
            <a:chOff x="5191704" y="3618202"/>
            <a:chExt cx="1679118" cy="1534882"/>
          </a:xfrm>
        </p:grpSpPr>
        <p:sp>
          <p:nvSpPr>
            <p:cNvPr id="908" name="Google Shape;908;p6"/>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9" name="Google Shape;909;p6"/>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0" name="Google Shape;910;p6"/>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1" name="Google Shape;911;p6"/>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2" name="Google Shape;912;p6"/>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3" name="Google Shape;913;p6"/>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4" name="Google Shape;914;p6"/>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5" name="Google Shape;915;p6"/>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6" name="Google Shape;916;p6"/>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7" name="Google Shape;917;p6"/>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18" name="Google Shape;918;p6"/>
          <p:cNvGrpSpPr/>
          <p:nvPr/>
        </p:nvGrpSpPr>
        <p:grpSpPr>
          <a:xfrm>
            <a:off x="10462960" y="4097384"/>
            <a:ext cx="798488" cy="794037"/>
            <a:chOff x="5944870" y="3341438"/>
            <a:chExt cx="598866" cy="595528"/>
          </a:xfrm>
        </p:grpSpPr>
        <p:sp>
          <p:nvSpPr>
            <p:cNvPr id="919" name="Google Shape;919;p6"/>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0" name="Google Shape;920;p6"/>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21" name="Google Shape;921;p6"/>
          <p:cNvGrpSpPr/>
          <p:nvPr/>
        </p:nvGrpSpPr>
        <p:grpSpPr>
          <a:xfrm>
            <a:off x="2938929" y="140889"/>
            <a:ext cx="729203" cy="315476"/>
            <a:chOff x="2204197" y="105666"/>
            <a:chExt cx="546902" cy="236607"/>
          </a:xfrm>
        </p:grpSpPr>
        <p:sp>
          <p:nvSpPr>
            <p:cNvPr id="922" name="Google Shape;922;p6"/>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3" name="Google Shape;923;p6"/>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4" name="Google Shape;924;p6"/>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5" name="Google Shape;925;p6"/>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926" name="Google Shape;926;p6"/>
          <p:cNvGrpSpPr/>
          <p:nvPr/>
        </p:nvGrpSpPr>
        <p:grpSpPr>
          <a:xfrm>
            <a:off x="67" y="-9"/>
            <a:ext cx="2733196" cy="1031127"/>
            <a:chOff x="50" y="-7"/>
            <a:chExt cx="2049897" cy="773345"/>
          </a:xfrm>
        </p:grpSpPr>
        <p:sp>
          <p:nvSpPr>
            <p:cNvPr id="927" name="Google Shape;927;p6"/>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8" name="Google Shape;928;p6"/>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9" name="Google Shape;929;p6"/>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0" name="Google Shape;930;p6"/>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1" name="Google Shape;931;p6"/>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2" name="Google Shape;932;p6"/>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3" name="Google Shape;933;p6"/>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4" name="Google Shape;934;p6"/>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5" name="Google Shape;935;p6"/>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6" name="Google Shape;936;p6"/>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7" name="Google Shape;937;p6"/>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8" name="Google Shape;938;p6"/>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9" name="Google Shape;939;p6"/>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0" name="Google Shape;940;p6"/>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1" name="Google Shape;941;p6"/>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2" name="Google Shape;942;p6"/>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3" name="Google Shape;943;p6"/>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4" name="Google Shape;944;p6"/>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5" name="Google Shape;945;p6"/>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6" name="Google Shape;946;p6"/>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7" name="Google Shape;947;p6"/>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8" name="Google Shape;948;p6"/>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9" name="Google Shape;949;p6"/>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0" name="Google Shape;950;p6"/>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1" name="Google Shape;951;p6"/>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2" name="Google Shape;952;p6"/>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3" name="Google Shape;953;p6"/>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4" name="Google Shape;954;p6"/>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5" name="Google Shape;955;p6"/>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6" name="Google Shape;956;p6"/>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7" name="Google Shape;957;p6"/>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8" name="Google Shape;958;p6"/>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9" name="Google Shape;959;p6"/>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0" name="Google Shape;960;p6"/>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1" name="Google Shape;961;p6"/>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2" name="Google Shape;962;p6"/>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3" name="Google Shape;963;p6"/>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4" name="Google Shape;964;p6"/>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5" name="Google Shape;965;p6"/>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6" name="Google Shape;966;p6"/>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7" name="Google Shape;967;p6"/>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8" name="Google Shape;968;p6"/>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9" name="Google Shape;969;p6"/>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0" name="Google Shape;970;p6"/>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1" name="Google Shape;971;p6"/>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2" name="Google Shape;972;p6"/>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3" name="Google Shape;973;p6"/>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4" name="Google Shape;974;p6"/>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5" name="Google Shape;975;p6"/>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6" name="Google Shape;976;p6"/>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7" name="Google Shape;977;p6"/>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8" name="Google Shape;978;p6"/>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9" name="Google Shape;979;p6"/>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0" name="Google Shape;980;p6"/>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1" name="Google Shape;981;p6"/>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2" name="Google Shape;982;p6"/>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3" name="Google Shape;983;p6"/>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4" name="Google Shape;984;p6"/>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5" name="Google Shape;985;p6"/>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6" name="Google Shape;986;p6"/>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7" name="Google Shape;987;p6"/>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8" name="Google Shape;988;p6"/>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9" name="Google Shape;989;p6"/>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0" name="Google Shape;990;p6"/>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1" name="Google Shape;991;p6"/>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2" name="Google Shape;992;p6"/>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3" name="Google Shape;993;p6"/>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4" name="Google Shape;994;p6"/>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5" name="Google Shape;995;p6"/>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6" name="Google Shape;996;p6"/>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7" name="Google Shape;997;p6"/>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8" name="Google Shape;998;p6"/>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9" name="Google Shape;999;p6"/>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0" name="Google Shape;1000;p6"/>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1" name="Google Shape;1001;p6"/>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2" name="Google Shape;1002;p6"/>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3" name="Google Shape;1003;p6"/>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4" name="Google Shape;1004;p6"/>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5" name="Google Shape;1005;p6"/>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6" name="Google Shape;1006;p6"/>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7" name="Google Shape;1007;p6"/>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8" name="Google Shape;1008;p6"/>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9" name="Google Shape;1009;p6"/>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0" name="Google Shape;1010;p6"/>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1" name="Google Shape;1011;p6"/>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2" name="Google Shape;1012;p6"/>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3" name="Google Shape;1013;p6"/>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4" name="Google Shape;1014;p6"/>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5" name="Google Shape;1015;p6"/>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6" name="Google Shape;1016;p6"/>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7" name="Google Shape;1017;p6"/>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8" name="Google Shape;1018;p6"/>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9" name="Google Shape;1019;p6"/>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0" name="Google Shape;1020;p6"/>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1" name="Google Shape;1021;p6"/>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2" name="Google Shape;1022;p6"/>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3" name="Google Shape;1023;p6"/>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4" name="Google Shape;1024;p6"/>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5" name="Google Shape;1025;p6"/>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6" name="Google Shape;1026;p6"/>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7" name="Google Shape;1027;p6"/>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8" name="Google Shape;1028;p6"/>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9" name="Google Shape;1029;p6"/>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0" name="Google Shape;1030;p6"/>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1" name="Google Shape;1031;p6"/>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2" name="Google Shape;1032;p6"/>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3" name="Google Shape;1033;p6"/>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4" name="Google Shape;1034;p6"/>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5" name="Google Shape;1035;p6"/>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6" name="Google Shape;1036;p6"/>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7" name="Google Shape;1037;p6"/>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8" name="Google Shape;1038;p6"/>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9" name="Google Shape;1039;p6"/>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0" name="Google Shape;1040;p6"/>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1" name="Google Shape;1041;p6"/>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2" name="Google Shape;1042;p6"/>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3" name="Google Shape;1043;p6"/>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4" name="Google Shape;1044;p6"/>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5" name="Google Shape;1045;p6"/>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6" name="Google Shape;1046;p6"/>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7" name="Google Shape;1047;p6"/>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8" name="Google Shape;1048;p6"/>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9" name="Google Shape;1049;p6"/>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0" name="Google Shape;1050;p6"/>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1" name="Google Shape;1051;p6"/>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2" name="Google Shape;1052;p6"/>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3" name="Google Shape;1053;p6"/>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4" name="Google Shape;1054;p6"/>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5" name="Google Shape;1055;p6"/>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6" name="Google Shape;1056;p6"/>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057" name="Google Shape;1057;p6"/>
          <p:cNvSpPr txBox="1">
            <a:spLocks noGrp="1"/>
          </p:cNvSpPr>
          <p:nvPr>
            <p:ph type="title"/>
          </p:nvPr>
        </p:nvSpPr>
        <p:spPr>
          <a:xfrm>
            <a:off x="1509000" y="830700"/>
            <a:ext cx="9174000" cy="7772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058" name="Google Shape;1058;p6"/>
          <p:cNvSpPr txBox="1">
            <a:spLocks noGrp="1"/>
          </p:cNvSpPr>
          <p:nvPr>
            <p:ph type="body" idx="1"/>
          </p:nvPr>
        </p:nvSpPr>
        <p:spPr>
          <a:xfrm>
            <a:off x="1508967" y="1773151"/>
            <a:ext cx="4452800" cy="4642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1059" name="Google Shape;1059;p6"/>
          <p:cNvSpPr txBox="1">
            <a:spLocks noGrp="1"/>
          </p:cNvSpPr>
          <p:nvPr>
            <p:ph type="body" idx="2"/>
          </p:nvPr>
        </p:nvSpPr>
        <p:spPr>
          <a:xfrm>
            <a:off x="6230071" y="1773151"/>
            <a:ext cx="4452800" cy="4642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sz="2667"/>
            </a:lvl2pPr>
            <a:lvl3pPr marL="1828754" lvl="2" indent="-474121">
              <a:spcBef>
                <a:spcPts val="0"/>
              </a:spcBef>
              <a:spcAft>
                <a:spcPts val="0"/>
              </a:spcAft>
              <a:buSzPts val="2000"/>
              <a:buChar char="■"/>
              <a:defRPr sz="2667"/>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endParaRPr/>
          </a:p>
        </p:txBody>
      </p:sp>
      <p:sp>
        <p:nvSpPr>
          <p:cNvPr id="1060" name="Google Shape;1060;p6"/>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756075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53218-D1C2-4EB4-BBE3-D70B1EE4F3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39F3AB-2881-4796-BEC6-765FAFB736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7E459C-B1E9-4171-8354-1684921D195E}"/>
              </a:ext>
            </a:extLst>
          </p:cNvPr>
          <p:cNvSpPr>
            <a:spLocks noGrp="1"/>
          </p:cNvSpPr>
          <p:nvPr>
            <p:ph type="dt" sz="half" idx="10"/>
          </p:nvPr>
        </p:nvSpPr>
        <p:spPr/>
        <p:txBody>
          <a:bodyPr/>
          <a:lstStyle/>
          <a:p>
            <a:fld id="{B860AD0D-767D-4E12-884D-41FD79BF5CD5}" type="datetimeFigureOut">
              <a:rPr lang="en-US" smtClean="0"/>
              <a:t>4/3/2025</a:t>
            </a:fld>
            <a:endParaRPr lang="en-US"/>
          </a:p>
        </p:txBody>
      </p:sp>
      <p:sp>
        <p:nvSpPr>
          <p:cNvPr id="5" name="Footer Placeholder 4">
            <a:extLst>
              <a:ext uri="{FF2B5EF4-FFF2-40B4-BE49-F238E27FC236}">
                <a16:creationId xmlns:a16="http://schemas.microsoft.com/office/drawing/2014/main" id="{E64AC0DF-10C1-44A7-BF0A-6A46213817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79C3A-3815-40C6-A495-D0C4A2E70B94}"/>
              </a:ext>
            </a:extLst>
          </p:cNvPr>
          <p:cNvSpPr>
            <a:spLocks noGrp="1"/>
          </p:cNvSpPr>
          <p:nvPr>
            <p:ph type="sldNum" sz="quarter" idx="12"/>
          </p:nvPr>
        </p:nvSpPr>
        <p:spPr/>
        <p:txBody>
          <a:bodyPr/>
          <a:lstStyle/>
          <a:p>
            <a:fld id="{AD70EAAB-DA51-436F-8C7D-8AF137395597}" type="slidenum">
              <a:rPr lang="en-US" smtClean="0"/>
              <a:t>‹#›</a:t>
            </a:fld>
            <a:endParaRPr lang="en-US"/>
          </a:p>
        </p:txBody>
      </p:sp>
    </p:spTree>
    <p:extLst>
      <p:ext uri="{BB962C8B-B14F-4D97-AF65-F5344CB8AC3E}">
        <p14:creationId xmlns:p14="http://schemas.microsoft.com/office/powerpoint/2010/main" val="1347519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B6DD-A6AD-4BAF-BF7E-22A9E949C2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6263F5-69EA-4D0D-91CD-CA9D8ABA33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33D177-108A-48B9-974B-41127842D845}"/>
              </a:ext>
            </a:extLst>
          </p:cNvPr>
          <p:cNvSpPr>
            <a:spLocks noGrp="1"/>
          </p:cNvSpPr>
          <p:nvPr>
            <p:ph type="dt" sz="half" idx="10"/>
          </p:nvPr>
        </p:nvSpPr>
        <p:spPr/>
        <p:txBody>
          <a:bodyPr/>
          <a:lstStyle/>
          <a:p>
            <a:fld id="{B860AD0D-767D-4E12-884D-41FD79BF5CD5}" type="datetimeFigureOut">
              <a:rPr lang="en-US" smtClean="0"/>
              <a:t>4/3/2025</a:t>
            </a:fld>
            <a:endParaRPr lang="en-US"/>
          </a:p>
        </p:txBody>
      </p:sp>
      <p:sp>
        <p:nvSpPr>
          <p:cNvPr id="5" name="Footer Placeholder 4">
            <a:extLst>
              <a:ext uri="{FF2B5EF4-FFF2-40B4-BE49-F238E27FC236}">
                <a16:creationId xmlns:a16="http://schemas.microsoft.com/office/drawing/2014/main" id="{67C8BAE0-A6EE-467E-84E5-73ACB2CE1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706722-8BCF-4F72-AB61-BD981B8DF5CD}"/>
              </a:ext>
            </a:extLst>
          </p:cNvPr>
          <p:cNvSpPr>
            <a:spLocks noGrp="1"/>
          </p:cNvSpPr>
          <p:nvPr>
            <p:ph type="sldNum" sz="quarter" idx="12"/>
          </p:nvPr>
        </p:nvSpPr>
        <p:spPr/>
        <p:txBody>
          <a:bodyPr/>
          <a:lstStyle/>
          <a:p>
            <a:fld id="{AD70EAAB-DA51-436F-8C7D-8AF137395597}" type="slidenum">
              <a:rPr lang="en-US" smtClean="0"/>
              <a:t>‹#›</a:t>
            </a:fld>
            <a:endParaRPr lang="en-US"/>
          </a:p>
        </p:txBody>
      </p:sp>
    </p:spTree>
    <p:extLst>
      <p:ext uri="{BB962C8B-B14F-4D97-AF65-F5344CB8AC3E}">
        <p14:creationId xmlns:p14="http://schemas.microsoft.com/office/powerpoint/2010/main" val="2070383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FD10-858A-48FD-88E4-D1AE0EC2B2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0A9537-654E-45A2-ABC2-36C5795D2D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058A8D-6642-4527-A647-876487C2F6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8E87BC-FEEF-4717-873F-C9EA66A5D9CC}"/>
              </a:ext>
            </a:extLst>
          </p:cNvPr>
          <p:cNvSpPr>
            <a:spLocks noGrp="1"/>
          </p:cNvSpPr>
          <p:nvPr>
            <p:ph type="dt" sz="half" idx="10"/>
          </p:nvPr>
        </p:nvSpPr>
        <p:spPr/>
        <p:txBody>
          <a:bodyPr/>
          <a:lstStyle/>
          <a:p>
            <a:fld id="{B860AD0D-767D-4E12-884D-41FD79BF5CD5}" type="datetimeFigureOut">
              <a:rPr lang="en-US" smtClean="0"/>
              <a:t>4/3/2025</a:t>
            </a:fld>
            <a:endParaRPr lang="en-US"/>
          </a:p>
        </p:txBody>
      </p:sp>
      <p:sp>
        <p:nvSpPr>
          <p:cNvPr id="6" name="Footer Placeholder 5">
            <a:extLst>
              <a:ext uri="{FF2B5EF4-FFF2-40B4-BE49-F238E27FC236}">
                <a16:creationId xmlns:a16="http://schemas.microsoft.com/office/drawing/2014/main" id="{53E5385E-4443-4FFB-9C2F-696F6808E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9D0AB-ED05-48B2-9FEA-3BA7D436BBE0}"/>
              </a:ext>
            </a:extLst>
          </p:cNvPr>
          <p:cNvSpPr>
            <a:spLocks noGrp="1"/>
          </p:cNvSpPr>
          <p:nvPr>
            <p:ph type="sldNum" sz="quarter" idx="12"/>
          </p:nvPr>
        </p:nvSpPr>
        <p:spPr/>
        <p:txBody>
          <a:bodyPr/>
          <a:lstStyle/>
          <a:p>
            <a:fld id="{AD70EAAB-DA51-436F-8C7D-8AF137395597}" type="slidenum">
              <a:rPr lang="en-US" smtClean="0"/>
              <a:t>‹#›</a:t>
            </a:fld>
            <a:endParaRPr lang="en-US"/>
          </a:p>
        </p:txBody>
      </p:sp>
    </p:spTree>
    <p:extLst>
      <p:ext uri="{BB962C8B-B14F-4D97-AF65-F5344CB8AC3E}">
        <p14:creationId xmlns:p14="http://schemas.microsoft.com/office/powerpoint/2010/main" val="1543505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74C43-F5BC-44F3-8F96-995B58D7A4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8E95CD-FA1A-4043-89A1-EAC74C26D9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F146FC-8A3E-4867-B5B0-938D786638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295425-FEE4-44A9-8EF1-B79A3E5A31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475257-5B56-4EAA-B4DD-6F0D5BE69F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B103E8-BBE4-4D16-8849-FB754B21F60A}"/>
              </a:ext>
            </a:extLst>
          </p:cNvPr>
          <p:cNvSpPr>
            <a:spLocks noGrp="1"/>
          </p:cNvSpPr>
          <p:nvPr>
            <p:ph type="dt" sz="half" idx="10"/>
          </p:nvPr>
        </p:nvSpPr>
        <p:spPr/>
        <p:txBody>
          <a:bodyPr/>
          <a:lstStyle/>
          <a:p>
            <a:fld id="{B860AD0D-767D-4E12-884D-41FD79BF5CD5}" type="datetimeFigureOut">
              <a:rPr lang="en-US" smtClean="0"/>
              <a:t>4/3/2025</a:t>
            </a:fld>
            <a:endParaRPr lang="en-US"/>
          </a:p>
        </p:txBody>
      </p:sp>
      <p:sp>
        <p:nvSpPr>
          <p:cNvPr id="8" name="Footer Placeholder 7">
            <a:extLst>
              <a:ext uri="{FF2B5EF4-FFF2-40B4-BE49-F238E27FC236}">
                <a16:creationId xmlns:a16="http://schemas.microsoft.com/office/drawing/2014/main" id="{AD7AD6A3-0711-4098-8E2E-BF31B19A04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5E1D99-722B-4C29-AF93-7090C8098B4B}"/>
              </a:ext>
            </a:extLst>
          </p:cNvPr>
          <p:cNvSpPr>
            <a:spLocks noGrp="1"/>
          </p:cNvSpPr>
          <p:nvPr>
            <p:ph type="sldNum" sz="quarter" idx="12"/>
          </p:nvPr>
        </p:nvSpPr>
        <p:spPr/>
        <p:txBody>
          <a:bodyPr/>
          <a:lstStyle/>
          <a:p>
            <a:fld id="{AD70EAAB-DA51-436F-8C7D-8AF137395597}" type="slidenum">
              <a:rPr lang="en-US" smtClean="0"/>
              <a:t>‹#›</a:t>
            </a:fld>
            <a:endParaRPr lang="en-US"/>
          </a:p>
        </p:txBody>
      </p:sp>
    </p:spTree>
    <p:extLst>
      <p:ext uri="{BB962C8B-B14F-4D97-AF65-F5344CB8AC3E}">
        <p14:creationId xmlns:p14="http://schemas.microsoft.com/office/powerpoint/2010/main" val="2608592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F8AE-FCFF-454C-B8B6-53B199D489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676F3-755D-42E2-9637-7F0F0D72CF08}"/>
              </a:ext>
            </a:extLst>
          </p:cNvPr>
          <p:cNvSpPr>
            <a:spLocks noGrp="1"/>
          </p:cNvSpPr>
          <p:nvPr>
            <p:ph type="dt" sz="half" idx="10"/>
          </p:nvPr>
        </p:nvSpPr>
        <p:spPr/>
        <p:txBody>
          <a:bodyPr/>
          <a:lstStyle/>
          <a:p>
            <a:fld id="{B860AD0D-767D-4E12-884D-41FD79BF5CD5}" type="datetimeFigureOut">
              <a:rPr lang="en-US" smtClean="0"/>
              <a:t>4/3/2025</a:t>
            </a:fld>
            <a:endParaRPr lang="en-US"/>
          </a:p>
        </p:txBody>
      </p:sp>
      <p:sp>
        <p:nvSpPr>
          <p:cNvPr id="4" name="Footer Placeholder 3">
            <a:extLst>
              <a:ext uri="{FF2B5EF4-FFF2-40B4-BE49-F238E27FC236}">
                <a16:creationId xmlns:a16="http://schemas.microsoft.com/office/drawing/2014/main" id="{BF209D2D-E9CD-4318-B131-CE9E41002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25F1AC-CC63-4F6A-B0DC-01810FBA6214}"/>
              </a:ext>
            </a:extLst>
          </p:cNvPr>
          <p:cNvSpPr>
            <a:spLocks noGrp="1"/>
          </p:cNvSpPr>
          <p:nvPr>
            <p:ph type="sldNum" sz="quarter" idx="12"/>
          </p:nvPr>
        </p:nvSpPr>
        <p:spPr/>
        <p:txBody>
          <a:bodyPr/>
          <a:lstStyle/>
          <a:p>
            <a:fld id="{AD70EAAB-DA51-436F-8C7D-8AF137395597}" type="slidenum">
              <a:rPr lang="en-US" smtClean="0"/>
              <a:t>‹#›</a:t>
            </a:fld>
            <a:endParaRPr lang="en-US"/>
          </a:p>
        </p:txBody>
      </p:sp>
    </p:spTree>
    <p:extLst>
      <p:ext uri="{BB962C8B-B14F-4D97-AF65-F5344CB8AC3E}">
        <p14:creationId xmlns:p14="http://schemas.microsoft.com/office/powerpoint/2010/main" val="979386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14AA41-21BC-4BFF-9FC1-9C5B2B3E9F96}"/>
              </a:ext>
            </a:extLst>
          </p:cNvPr>
          <p:cNvSpPr>
            <a:spLocks noGrp="1"/>
          </p:cNvSpPr>
          <p:nvPr>
            <p:ph type="dt" sz="half" idx="10"/>
          </p:nvPr>
        </p:nvSpPr>
        <p:spPr/>
        <p:txBody>
          <a:bodyPr/>
          <a:lstStyle/>
          <a:p>
            <a:fld id="{B860AD0D-767D-4E12-884D-41FD79BF5CD5}" type="datetimeFigureOut">
              <a:rPr lang="en-US" smtClean="0"/>
              <a:t>4/3/2025</a:t>
            </a:fld>
            <a:endParaRPr lang="en-US"/>
          </a:p>
        </p:txBody>
      </p:sp>
      <p:sp>
        <p:nvSpPr>
          <p:cNvPr id="3" name="Footer Placeholder 2">
            <a:extLst>
              <a:ext uri="{FF2B5EF4-FFF2-40B4-BE49-F238E27FC236}">
                <a16:creationId xmlns:a16="http://schemas.microsoft.com/office/drawing/2014/main" id="{07C0D332-A5E1-424E-8241-4C27B21DC0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AF9AB0-8ADB-4F01-ABE5-EDAC5A7FD36A}"/>
              </a:ext>
            </a:extLst>
          </p:cNvPr>
          <p:cNvSpPr>
            <a:spLocks noGrp="1"/>
          </p:cNvSpPr>
          <p:nvPr>
            <p:ph type="sldNum" sz="quarter" idx="12"/>
          </p:nvPr>
        </p:nvSpPr>
        <p:spPr/>
        <p:txBody>
          <a:bodyPr/>
          <a:lstStyle/>
          <a:p>
            <a:fld id="{AD70EAAB-DA51-436F-8C7D-8AF137395597}" type="slidenum">
              <a:rPr lang="en-US" smtClean="0"/>
              <a:t>‹#›</a:t>
            </a:fld>
            <a:endParaRPr lang="en-US"/>
          </a:p>
        </p:txBody>
      </p:sp>
    </p:spTree>
    <p:extLst>
      <p:ext uri="{BB962C8B-B14F-4D97-AF65-F5344CB8AC3E}">
        <p14:creationId xmlns:p14="http://schemas.microsoft.com/office/powerpoint/2010/main" val="101055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8104-F88D-4943-AC7C-2A5EA0420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B745FA-FF89-44E5-8022-E3F7343EA2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C9C36F-A563-4793-B503-707EE98ECD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6FBCAA-4065-4BC9-9693-BDE24DD14176}"/>
              </a:ext>
            </a:extLst>
          </p:cNvPr>
          <p:cNvSpPr>
            <a:spLocks noGrp="1"/>
          </p:cNvSpPr>
          <p:nvPr>
            <p:ph type="dt" sz="half" idx="10"/>
          </p:nvPr>
        </p:nvSpPr>
        <p:spPr/>
        <p:txBody>
          <a:bodyPr/>
          <a:lstStyle/>
          <a:p>
            <a:fld id="{B860AD0D-767D-4E12-884D-41FD79BF5CD5}" type="datetimeFigureOut">
              <a:rPr lang="en-US" smtClean="0"/>
              <a:t>4/3/2025</a:t>
            </a:fld>
            <a:endParaRPr lang="en-US"/>
          </a:p>
        </p:txBody>
      </p:sp>
      <p:sp>
        <p:nvSpPr>
          <p:cNvPr id="6" name="Footer Placeholder 5">
            <a:extLst>
              <a:ext uri="{FF2B5EF4-FFF2-40B4-BE49-F238E27FC236}">
                <a16:creationId xmlns:a16="http://schemas.microsoft.com/office/drawing/2014/main" id="{5DBA9BC5-E927-46A1-AD97-BED1393D8E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2C331E-3217-478B-B2A4-7C9B9402C2E5}"/>
              </a:ext>
            </a:extLst>
          </p:cNvPr>
          <p:cNvSpPr>
            <a:spLocks noGrp="1"/>
          </p:cNvSpPr>
          <p:nvPr>
            <p:ph type="sldNum" sz="quarter" idx="12"/>
          </p:nvPr>
        </p:nvSpPr>
        <p:spPr/>
        <p:txBody>
          <a:bodyPr/>
          <a:lstStyle/>
          <a:p>
            <a:fld id="{AD70EAAB-DA51-436F-8C7D-8AF137395597}" type="slidenum">
              <a:rPr lang="en-US" smtClean="0"/>
              <a:t>‹#›</a:t>
            </a:fld>
            <a:endParaRPr lang="en-US"/>
          </a:p>
        </p:txBody>
      </p:sp>
    </p:spTree>
    <p:extLst>
      <p:ext uri="{BB962C8B-B14F-4D97-AF65-F5344CB8AC3E}">
        <p14:creationId xmlns:p14="http://schemas.microsoft.com/office/powerpoint/2010/main" val="682390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50D1C-1305-4F99-9F83-C63783F4FA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3885FF-CF96-4BB2-AB36-E86F10AF4F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A27213-8137-4691-ADB9-E9ACDBA89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57B34-BAA3-42F4-9ACA-FADF5E57AE03}"/>
              </a:ext>
            </a:extLst>
          </p:cNvPr>
          <p:cNvSpPr>
            <a:spLocks noGrp="1"/>
          </p:cNvSpPr>
          <p:nvPr>
            <p:ph type="dt" sz="half" idx="10"/>
          </p:nvPr>
        </p:nvSpPr>
        <p:spPr/>
        <p:txBody>
          <a:bodyPr/>
          <a:lstStyle/>
          <a:p>
            <a:fld id="{B860AD0D-767D-4E12-884D-41FD79BF5CD5}" type="datetimeFigureOut">
              <a:rPr lang="en-US" smtClean="0"/>
              <a:t>4/3/2025</a:t>
            </a:fld>
            <a:endParaRPr lang="en-US"/>
          </a:p>
        </p:txBody>
      </p:sp>
      <p:sp>
        <p:nvSpPr>
          <p:cNvPr id="6" name="Footer Placeholder 5">
            <a:extLst>
              <a:ext uri="{FF2B5EF4-FFF2-40B4-BE49-F238E27FC236}">
                <a16:creationId xmlns:a16="http://schemas.microsoft.com/office/drawing/2014/main" id="{C5774CEB-7E40-48C1-935C-42E4A9346C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5B815-F015-4CBD-806E-15AECA7417F6}"/>
              </a:ext>
            </a:extLst>
          </p:cNvPr>
          <p:cNvSpPr>
            <a:spLocks noGrp="1"/>
          </p:cNvSpPr>
          <p:nvPr>
            <p:ph type="sldNum" sz="quarter" idx="12"/>
          </p:nvPr>
        </p:nvSpPr>
        <p:spPr/>
        <p:txBody>
          <a:bodyPr/>
          <a:lstStyle/>
          <a:p>
            <a:fld id="{AD70EAAB-DA51-436F-8C7D-8AF137395597}" type="slidenum">
              <a:rPr lang="en-US" smtClean="0"/>
              <a:t>‹#›</a:t>
            </a:fld>
            <a:endParaRPr lang="en-US"/>
          </a:p>
        </p:txBody>
      </p:sp>
    </p:spTree>
    <p:extLst>
      <p:ext uri="{BB962C8B-B14F-4D97-AF65-F5344CB8AC3E}">
        <p14:creationId xmlns:p14="http://schemas.microsoft.com/office/powerpoint/2010/main" val="3926052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FB3057-1013-4E29-B35F-FEC00C4280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AB8EE3-5DA7-4B01-B349-EEAA4E22A0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09677-3105-43DC-BFF8-CBF54F211A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60AD0D-767D-4E12-884D-41FD79BF5CD5}" type="datetimeFigureOut">
              <a:rPr lang="en-US" smtClean="0"/>
              <a:t>4/3/2025</a:t>
            </a:fld>
            <a:endParaRPr lang="en-US"/>
          </a:p>
        </p:txBody>
      </p:sp>
      <p:sp>
        <p:nvSpPr>
          <p:cNvPr id="5" name="Footer Placeholder 4">
            <a:extLst>
              <a:ext uri="{FF2B5EF4-FFF2-40B4-BE49-F238E27FC236}">
                <a16:creationId xmlns:a16="http://schemas.microsoft.com/office/drawing/2014/main" id="{49CB605C-E08A-4DDC-9FE8-87769D70E5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ADBCCE-F96C-4BD2-9C25-4B02CD1627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70EAAB-DA51-436F-8C7D-8AF137395597}" type="slidenum">
              <a:rPr lang="en-US" smtClean="0"/>
              <a:t>‹#›</a:t>
            </a:fld>
            <a:endParaRPr lang="en-US"/>
          </a:p>
        </p:txBody>
      </p:sp>
    </p:spTree>
    <p:extLst>
      <p:ext uri="{BB962C8B-B14F-4D97-AF65-F5344CB8AC3E}">
        <p14:creationId xmlns:p14="http://schemas.microsoft.com/office/powerpoint/2010/main" val="3818352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1891" name="Google Shape;1891;p13"/>
          <p:cNvSpPr txBox="1">
            <a:spLocks noGrp="1"/>
          </p:cNvSpPr>
          <p:nvPr>
            <p:ph type="ctrTitle" idx="4294967295"/>
          </p:nvPr>
        </p:nvSpPr>
        <p:spPr>
          <a:xfrm>
            <a:off x="385195" y="1911239"/>
            <a:ext cx="11421607" cy="1547284"/>
          </a:xfrm>
          <a:prstGeom prst="rect">
            <a:avLst/>
          </a:prstGeom>
        </p:spPr>
        <p:txBody>
          <a:bodyPr spcFirstLastPara="1" vert="horz" wrap="square" lIns="121900" tIns="121900" rIns="121900" bIns="121900" rtlCol="0" anchor="ctr" anchorCtr="0">
            <a:noAutofit/>
          </a:bodyPr>
          <a:lstStyle/>
          <a:p>
            <a:pPr algn="ctr"/>
            <a:r>
              <a:rPr lang="en-US" sz="4800" b="1" dirty="0">
                <a:latin typeface="Arial" panose="020B0604020202020204" pitchFamily="34" charset="0"/>
                <a:cs typeface="Arial" panose="020B0604020202020204" pitchFamily="34" charset="0"/>
              </a:rPr>
              <a:t>BÀI THUYẾT TRÌNH CHUYÊN ĐỀ 1</a:t>
            </a:r>
            <a:endParaRPr lang="vi-VN" sz="4800"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CF747D98-B5B4-B014-4730-FDB71ACDBB66}"/>
              </a:ext>
            </a:extLst>
          </p:cNvPr>
          <p:cNvSpPr txBox="1"/>
          <p:nvPr/>
        </p:nvSpPr>
        <p:spPr>
          <a:xfrm>
            <a:off x="3017491" y="3628015"/>
            <a:ext cx="7032442" cy="1487458"/>
          </a:xfrm>
          <a:prstGeom prst="rect">
            <a:avLst/>
          </a:prstGeom>
          <a:noFill/>
        </p:spPr>
        <p:txBody>
          <a:bodyPr wrap="square">
            <a:spAutoFit/>
          </a:bodyPr>
          <a:lstStyle/>
          <a:p>
            <a:r>
              <a:rPr lang="en-US" sz="2400" b="1" dirty="0" err="1">
                <a:latin typeface="Arial" panose="020B0604020202020204" pitchFamily="34" charset="0"/>
                <a:cs typeface="Arial" panose="020B0604020202020204" pitchFamily="34" charset="0"/>
              </a:rPr>
              <a:t>Lớp</a:t>
            </a:r>
            <a:r>
              <a:rPr lang="en-US" sz="2400" b="1" dirty="0">
                <a:latin typeface="Arial" panose="020B0604020202020204" pitchFamily="34" charset="0"/>
                <a:cs typeface="Arial" panose="020B0604020202020204" pitchFamily="34" charset="0"/>
              </a:rPr>
              <a:t>/</a:t>
            </a:r>
            <a:r>
              <a:rPr lang="en-US" sz="2400" b="1" dirty="0" err="1">
                <a:latin typeface="Arial" panose="020B0604020202020204" pitchFamily="34" charset="0"/>
                <a:cs typeface="Arial" panose="020B0604020202020204" pitchFamily="34" charset="0"/>
              </a:rPr>
              <a:t>Khóa</a:t>
            </a:r>
            <a:r>
              <a:rPr lang="en-US" sz="2400" b="1" dirty="0">
                <a:latin typeface="Arial" panose="020B0604020202020204" pitchFamily="34" charset="0"/>
                <a:cs typeface="Arial" panose="020B0604020202020204" pitchFamily="34" charset="0"/>
              </a:rPr>
              <a:t> : 			CNTT K19K</a:t>
            </a:r>
            <a:br>
              <a:rPr lang="en-US" sz="2400" b="1" dirty="0">
                <a:latin typeface="Arial" panose="020B0604020202020204" pitchFamily="34" charset="0"/>
                <a:cs typeface="Arial" panose="020B0604020202020204" pitchFamily="34" charset="0"/>
              </a:rPr>
            </a:br>
            <a:r>
              <a:rPr lang="en-US" sz="2400" b="1" dirty="0" err="1">
                <a:latin typeface="Arial" panose="020B0604020202020204" pitchFamily="34" charset="0"/>
                <a:cs typeface="Arial" panose="020B0604020202020204" pitchFamily="34" charset="0"/>
              </a:rPr>
              <a:t>Sinh</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viên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thực</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hiện</a:t>
            </a:r>
            <a:r>
              <a:rPr lang="en-US" sz="2400" b="1" dirty="0">
                <a:latin typeface="Arial" panose="020B0604020202020204" pitchFamily="34" charset="0"/>
                <a:cs typeface="Arial" panose="020B0604020202020204" pitchFamily="34" charset="0"/>
              </a:rPr>
              <a:t> :</a:t>
            </a:r>
            <a:r>
              <a:rPr lang="en-US" sz="2133" b="1" dirty="0">
                <a:latin typeface="Arial" panose="020B0604020202020204" pitchFamily="34" charset="0"/>
                <a:cs typeface="Arial" panose="020B0604020202020204" pitchFamily="34" charset="0"/>
              </a:rPr>
              <a:t> 	LỤC TẤN ANH</a:t>
            </a:r>
          </a:p>
          <a:p>
            <a:r>
              <a:rPr lang="en-US" sz="2133" b="1" dirty="0" err="1">
                <a:latin typeface="Arial" panose="020B0604020202020204" pitchFamily="34" charset="0"/>
                <a:cs typeface="Arial" panose="020B0604020202020204" pitchFamily="34" charset="0"/>
              </a:rPr>
              <a:t>Giảng</a:t>
            </a:r>
            <a:r>
              <a:rPr lang="en-US" sz="2133" b="1" dirty="0">
                <a:latin typeface="Arial" panose="020B0604020202020204" pitchFamily="34" charset="0"/>
                <a:cs typeface="Arial" panose="020B0604020202020204" pitchFamily="34" charset="0"/>
              </a:rPr>
              <a:t> </a:t>
            </a:r>
            <a:r>
              <a:rPr lang="en-US" sz="2133" b="1" dirty="0" err="1">
                <a:latin typeface="Arial" panose="020B0604020202020204" pitchFamily="34" charset="0"/>
                <a:cs typeface="Arial" panose="020B0604020202020204" pitchFamily="34" charset="0"/>
              </a:rPr>
              <a:t>viên</a:t>
            </a:r>
            <a:r>
              <a:rPr lang="en-US" sz="2133" b="1" dirty="0">
                <a:latin typeface="Arial" panose="020B0604020202020204" pitchFamily="34" charset="0"/>
                <a:cs typeface="Arial" panose="020B0604020202020204" pitchFamily="34" charset="0"/>
              </a:rPr>
              <a:t> </a:t>
            </a:r>
            <a:r>
              <a:rPr lang="en-US" sz="2133" b="1" dirty="0" err="1">
                <a:latin typeface="Arial" panose="020B0604020202020204" pitchFamily="34" charset="0"/>
                <a:cs typeface="Arial" panose="020B0604020202020204" pitchFamily="34" charset="0"/>
              </a:rPr>
              <a:t>hướng</a:t>
            </a:r>
            <a:r>
              <a:rPr lang="en-US" sz="2133" b="1" dirty="0">
                <a:latin typeface="Arial" panose="020B0604020202020204" pitchFamily="34" charset="0"/>
                <a:cs typeface="Arial" panose="020B0604020202020204" pitchFamily="34" charset="0"/>
              </a:rPr>
              <a:t> </a:t>
            </a:r>
            <a:r>
              <a:rPr lang="en-US" sz="2133" b="1" dirty="0" err="1">
                <a:latin typeface="Arial" panose="020B0604020202020204" pitchFamily="34" charset="0"/>
                <a:cs typeface="Arial" panose="020B0604020202020204" pitchFamily="34" charset="0"/>
              </a:rPr>
              <a:t>dẫn</a:t>
            </a:r>
            <a:r>
              <a:rPr lang="en-US" sz="2133" b="1" dirty="0">
                <a:latin typeface="Arial" panose="020B0604020202020204" pitchFamily="34" charset="0"/>
                <a:cs typeface="Arial" panose="020B0604020202020204" pitchFamily="34" charset="0"/>
              </a:rPr>
              <a:t> : 	TS. TRẦN QUANG QUÝ</a:t>
            </a:r>
            <a:endParaRPr lang="vi-VN" sz="2133" b="1" dirty="0">
              <a:latin typeface="Arial" panose="020B0604020202020204" pitchFamily="34" charset="0"/>
              <a:cs typeface="Arial" panose="020B0604020202020204" pitchFamily="34" charset="0"/>
            </a:endParaRPr>
          </a:p>
          <a:p>
            <a:endParaRPr lang="vi-VN" sz="2133" b="1" dirty="0">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10</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0" y="1036007"/>
            <a:ext cx="6693347" cy="57034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None/>
            </a:pPr>
            <a:r>
              <a:rPr lang="en-US" b="1" dirty="0">
                <a:solidFill>
                  <a:schemeClr val="tx1"/>
                </a:solidFill>
                <a:latin typeface="Arial" panose="020B0604020202020204" pitchFamily="34" charset="0"/>
                <a:cs typeface="Arial" panose="020B0604020202020204" pitchFamily="34" charset="0"/>
              </a:rPr>
              <a:t>2.3.</a:t>
            </a:r>
            <a:r>
              <a:rPr lang="en-US" b="1" dirty="0">
                <a:solidFill>
                  <a:srgbClr val="1B1B1B"/>
                </a:solidFill>
                <a:latin typeface="Arial" panose="020B0604020202020204" pitchFamily="34" charset="0"/>
                <a:cs typeface="Arial" panose="020B0604020202020204" pitchFamily="34" charset="0"/>
              </a:rPr>
              <a:t>Logistic Regression</a:t>
            </a:r>
          </a:p>
          <a:p>
            <a:pPr marL="609585" lvl="1" indent="0" algn="just">
              <a:lnSpc>
                <a:spcPct val="107000"/>
              </a:lnSpc>
              <a:buNone/>
            </a:pPr>
            <a:r>
              <a:rPr lang="en-US" b="1" dirty="0">
                <a:solidFill>
                  <a:srgbClr val="1B1B1B"/>
                </a:solidFill>
                <a:latin typeface="Arial" panose="020B0604020202020204" pitchFamily="34" charset="0"/>
                <a:cs typeface="Arial" panose="020B0604020202020204" pitchFamily="34" charset="0"/>
              </a:rPr>
              <a:t>2.3.1.Giới </a:t>
            </a:r>
            <a:r>
              <a:rPr lang="en-US" b="1" dirty="0" err="1">
                <a:solidFill>
                  <a:srgbClr val="1B1B1B"/>
                </a:solidFill>
                <a:latin typeface="Arial" panose="020B0604020202020204" pitchFamily="34" charset="0"/>
                <a:cs typeface="Arial" panose="020B0604020202020204" pitchFamily="34" charset="0"/>
              </a:rPr>
              <a:t>thiệu</a:t>
            </a:r>
            <a:endParaRPr lang="en-US" sz="1800" b="1"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867" dirty="0">
                <a:solidFill>
                  <a:schemeClr val="tx1"/>
                </a:solidFill>
                <a:latin typeface="Arial" panose="020B0604020202020204" pitchFamily="34" charset="0"/>
                <a:cs typeface="Arial" panose="020B0604020202020204" pitchFamily="34" charset="0"/>
              </a:rPr>
              <a:t>		</a:t>
            </a:r>
            <a:r>
              <a:rPr lang="vi-VN" sz="1867" dirty="0">
                <a:solidFill>
                  <a:schemeClr val="tx1"/>
                </a:solidFill>
                <a:latin typeface="Arial" panose="020B0604020202020204" pitchFamily="34" charset="0"/>
                <a:cs typeface="Arial" panose="020B0604020202020204" pitchFamily="34" charset="0"/>
              </a:rPr>
              <a:t>Logistic Regression là một thuật toán học máy mà các phương pháp học có giám sát thường được áp dụng rộng rãi trong các nhiệm vụ phân loại nhị phân.</a:t>
            </a:r>
            <a:endParaRPr lang="en-US" sz="1867"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867" dirty="0">
                <a:solidFill>
                  <a:schemeClr val="tx1"/>
                </a:solidFill>
                <a:latin typeface="Arial" panose="020B0604020202020204" pitchFamily="34" charset="0"/>
                <a:cs typeface="Arial" panose="020B0604020202020204" pitchFamily="34" charset="0"/>
              </a:rPr>
              <a:t>		</a:t>
            </a:r>
            <a:r>
              <a:rPr lang="vi-VN" sz="1867" dirty="0">
                <a:solidFill>
                  <a:schemeClr val="tx1"/>
                </a:solidFill>
                <a:latin typeface="Arial" panose="020B0604020202020204" pitchFamily="34" charset="0"/>
                <a:cs typeface="Arial" panose="020B0604020202020204" pitchFamily="34" charset="0"/>
              </a:rPr>
              <a:t>Mô hình này sử dụng hàm logistic (hay còn gọi là hàm sigmoid) để chuyển đổi tổ hợp tuyến tính của các đặc trưng đầu vào thành một giá trị xác suất nằm trong khoảng từ 0 đến 1. Xác suất này cho biết khả năng của đầu vào thuộc về 1 trong 2 nhóm đã được định nghĩa trước. </a:t>
            </a:r>
            <a:endParaRPr lang="en-US" sz="1867"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867" dirty="0">
                <a:solidFill>
                  <a:schemeClr val="tx1"/>
                </a:solidFill>
                <a:latin typeface="Arial" panose="020B0604020202020204" pitchFamily="34" charset="0"/>
                <a:cs typeface="Arial" panose="020B0604020202020204" pitchFamily="34" charset="0"/>
              </a:rPr>
              <a:t>		</a:t>
            </a:r>
            <a:r>
              <a:rPr lang="vi-VN" sz="1867" dirty="0">
                <a:solidFill>
                  <a:schemeClr val="tx1"/>
                </a:solidFill>
                <a:latin typeface="Arial" panose="020B0604020202020204" pitchFamily="34" charset="0"/>
                <a:cs typeface="Arial" panose="020B0604020202020204" pitchFamily="34" charset="0"/>
              </a:rPr>
              <a:t>Nhờ vào tính chất chuyển đổi đầu ra thành xác suất giữa 0 và 1, logistic regression là một công cụ rất hiệu quả trong các bài toán phân loại nhị phân, cung cấp một khuôn khổ xác suất để hỗ trợ các quyết định có cơ sở</a:t>
            </a:r>
            <a:r>
              <a:rPr lang="en-US" sz="1867" dirty="0">
                <a:solidFill>
                  <a:schemeClr val="tx1"/>
                </a:solidFill>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510B5AD-54DD-4750-8DF7-48B764E9CA96}"/>
              </a:ext>
            </a:extLst>
          </p:cNvPr>
          <p:cNvSpPr txBox="1"/>
          <p:nvPr/>
        </p:nvSpPr>
        <p:spPr>
          <a:xfrm>
            <a:off x="7152371" y="4792821"/>
            <a:ext cx="4321995" cy="776623"/>
          </a:xfrm>
          <a:prstGeom prst="rect">
            <a:avLst/>
          </a:prstGeom>
          <a:noFill/>
        </p:spPr>
        <p:txBody>
          <a:bodyPr wrap="square">
            <a:spAutoFit/>
          </a:bodyPr>
          <a:lstStyle/>
          <a:p>
            <a:pPr algn="ctr">
              <a:lnSpc>
                <a:spcPct val="130000"/>
              </a:lnSpc>
              <a:spcBef>
                <a:spcPts val="600"/>
              </a:spcBef>
              <a:spcAft>
                <a:spcPts val="600"/>
              </a:spcAft>
            </a:pPr>
            <a:r>
              <a:rPr lang="fr-FR" sz="1800" dirty="0" err="1">
                <a:effectLst/>
                <a:latin typeface="Times New Roman" panose="02020603050405020304" pitchFamily="18" charset="0"/>
                <a:ea typeface="Calibri" panose="020F0502020204030204" pitchFamily="34" charset="0"/>
              </a:rPr>
              <a:t>Hình</a:t>
            </a:r>
            <a:r>
              <a:rPr lang="fr-FR" sz="1800" dirty="0">
                <a:effectLst/>
                <a:latin typeface="Times New Roman" panose="02020603050405020304" pitchFamily="18" charset="0"/>
                <a:ea typeface="Calibri" panose="020F0502020204030204" pitchFamily="34" charset="0"/>
              </a:rPr>
              <a:t> 5: </a:t>
            </a:r>
            <a:r>
              <a:rPr lang="fr-FR" sz="1800" dirty="0" err="1">
                <a:effectLst/>
                <a:latin typeface="Times New Roman" panose="02020603050405020304" pitchFamily="18" charset="0"/>
                <a:ea typeface="Calibri" panose="020F0502020204030204" pitchFamily="34" charset="0"/>
              </a:rPr>
              <a:t>Hàm</a:t>
            </a:r>
            <a:r>
              <a:rPr lang="fr-FR" sz="1800" dirty="0">
                <a:effectLst/>
                <a:latin typeface="Times New Roman" panose="02020603050405020304" pitchFamily="18" charset="0"/>
                <a:ea typeface="Calibri" panose="020F0502020204030204" pitchFamily="34" charset="0"/>
              </a:rPr>
              <a:t> </a:t>
            </a:r>
            <a:r>
              <a:rPr lang="fr-FR" sz="1800" dirty="0" err="1">
                <a:effectLst/>
                <a:latin typeface="Times New Roman" panose="02020603050405020304" pitchFamily="18" charset="0"/>
                <a:ea typeface="Calibri" panose="020F0502020204030204" pitchFamily="34" charset="0"/>
              </a:rPr>
              <a:t>logistic</a:t>
            </a:r>
            <a:r>
              <a:rPr lang="fr-FR" sz="1800" dirty="0">
                <a:effectLst/>
                <a:latin typeface="Times New Roman" panose="02020603050405020304" pitchFamily="18" charset="0"/>
                <a:ea typeface="Calibri" panose="020F0502020204030204" pitchFamily="34" charset="0"/>
              </a:rPr>
              <a:t> </a:t>
            </a:r>
            <a:r>
              <a:rPr lang="fr-FR" sz="1800" dirty="0" err="1">
                <a:effectLst/>
                <a:latin typeface="Times New Roman" panose="02020603050405020304" pitchFamily="18" charset="0"/>
                <a:ea typeface="Calibri" panose="020F0502020204030204" pitchFamily="34" charset="0"/>
              </a:rPr>
              <a:t>chuẩn</a:t>
            </a:r>
            <a:r>
              <a:rPr lang="fr-FR" sz="180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σ</a:t>
            </a:r>
            <a:r>
              <a:rPr lang="fr-FR" sz="1800" dirty="0">
                <a:effectLst/>
                <a:latin typeface="Times New Roman" panose="02020603050405020304" pitchFamily="18" charset="0"/>
                <a:ea typeface="Calibri" panose="020F0502020204030204" pitchFamily="34" charset="0"/>
              </a:rPr>
              <a:t>(t); </a:t>
            </a:r>
            <a:r>
              <a:rPr lang="en-US" sz="1800" dirty="0">
                <a:effectLst/>
                <a:latin typeface="Times New Roman" panose="02020603050405020304" pitchFamily="18" charset="0"/>
                <a:ea typeface="Calibri" panose="020F0502020204030204" pitchFamily="34" charset="0"/>
              </a:rPr>
              <a:t>σ</a:t>
            </a:r>
            <a:r>
              <a:rPr lang="fr-FR" sz="1800" dirty="0">
                <a:effectLst/>
                <a:latin typeface="Times New Roman" panose="02020603050405020304" pitchFamily="18" charset="0"/>
                <a:ea typeface="Calibri" panose="020F0502020204030204" pitchFamily="34" charset="0"/>
              </a:rPr>
              <a:t>(t) </a:t>
            </a:r>
            <a:r>
              <a:rPr lang="fr-FR" sz="1800" dirty="0">
                <a:effectLst/>
                <a:latin typeface="Cambria Math" panose="02040503050406030204" pitchFamily="18" charset="0"/>
                <a:ea typeface="Calibri" panose="020F0502020204030204" pitchFamily="34" charset="0"/>
                <a:cs typeface="Cambria Math" panose="02040503050406030204" pitchFamily="18" charset="0"/>
              </a:rPr>
              <a:t>∈</a:t>
            </a:r>
            <a:r>
              <a:rPr lang="fr-FR" sz="1800" dirty="0">
                <a:effectLst/>
                <a:latin typeface="Times New Roman" panose="02020603050405020304" pitchFamily="18" charset="0"/>
                <a:ea typeface="Calibri" panose="020F0502020204030204" pitchFamily="34" charset="0"/>
              </a:rPr>
              <a:t> (0, 1) </a:t>
            </a:r>
            <a:r>
              <a:rPr lang="fr-FR" sz="1800" dirty="0" err="1">
                <a:effectLst/>
                <a:latin typeface="Times New Roman" panose="02020603050405020304" pitchFamily="18" charset="0"/>
                <a:ea typeface="Calibri" panose="020F0502020204030204" pitchFamily="34" charset="0"/>
              </a:rPr>
              <a:t>với</a:t>
            </a:r>
            <a:r>
              <a:rPr lang="fr-FR" sz="1800" dirty="0">
                <a:effectLst/>
                <a:latin typeface="Times New Roman" panose="02020603050405020304" pitchFamily="18" charset="0"/>
                <a:ea typeface="Calibri" panose="020F0502020204030204" pitchFamily="34" charset="0"/>
              </a:rPr>
              <a:t> </a:t>
            </a:r>
            <a:r>
              <a:rPr lang="fr-FR" sz="1800" dirty="0" err="1">
                <a:effectLst/>
                <a:latin typeface="Times New Roman" panose="02020603050405020304" pitchFamily="18" charset="0"/>
                <a:ea typeface="Calibri" panose="020F0502020204030204" pitchFamily="34" charset="0"/>
              </a:rPr>
              <a:t>mọi</a:t>
            </a:r>
            <a:r>
              <a:rPr lang="fr-FR" sz="1800" dirty="0">
                <a:effectLst/>
                <a:latin typeface="Times New Roman" panose="02020603050405020304" pitchFamily="18" charset="0"/>
                <a:ea typeface="Calibri" panose="020F0502020204030204" pitchFamily="34" charset="0"/>
              </a:rPr>
              <a:t> t.</a:t>
            </a:r>
            <a:endParaRPr lang="en-US" sz="1800" dirty="0">
              <a:effectLst/>
              <a:latin typeface="Times New Roman" panose="02020603050405020304" pitchFamily="18" charset="0"/>
              <a:ea typeface="Calibri" panose="020F0502020204030204" pitchFamily="34" charset="0"/>
            </a:endParaRPr>
          </a:p>
        </p:txBody>
      </p:sp>
      <p:pic>
        <p:nvPicPr>
          <p:cNvPr id="6" name="Picture 5" descr="undefined">
            <a:extLst>
              <a:ext uri="{FF2B5EF4-FFF2-40B4-BE49-F238E27FC236}">
                <a16:creationId xmlns:a16="http://schemas.microsoft.com/office/drawing/2014/main" id="{1C87432E-C35D-4BF0-9AFA-CDD15941765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35940" y="1754981"/>
            <a:ext cx="4554855" cy="3037840"/>
          </a:xfrm>
          <a:prstGeom prst="rect">
            <a:avLst/>
          </a:prstGeom>
          <a:noFill/>
          <a:ln>
            <a:noFill/>
          </a:ln>
        </p:spPr>
      </p:pic>
    </p:spTree>
    <p:extLst>
      <p:ext uri="{BB962C8B-B14F-4D97-AF65-F5344CB8AC3E}">
        <p14:creationId xmlns:p14="http://schemas.microsoft.com/office/powerpoint/2010/main" val="2422172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11</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1206500" y="2018137"/>
            <a:ext cx="9778999" cy="380693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None/>
            </a:pPr>
            <a:r>
              <a:rPr lang="en-US" sz="1600" kern="0" dirty="0">
                <a:effectLst/>
                <a:latin typeface="Arial" panose="020B0604020202020204" pitchFamily="34" charset="0"/>
                <a:ea typeface="Calibri" panose="020F0502020204030204" pitchFamily="34" charset="0"/>
                <a:cs typeface="Arial" panose="020B0604020202020204" pitchFamily="34" charset="0"/>
              </a:rPr>
              <a:t>		</a:t>
            </a:r>
            <a:r>
              <a:rPr lang="vi-VN" sz="1600" kern="0" dirty="0">
                <a:effectLst/>
                <a:latin typeface="Arial" panose="020B0604020202020204" pitchFamily="34" charset="0"/>
                <a:ea typeface="Calibri" panose="020F0502020204030204" pitchFamily="34" charset="0"/>
                <a:cs typeface="Arial" panose="020B0604020202020204" pitchFamily="34" charset="0"/>
              </a:rPr>
              <a:t>Trong quá trình huấn luyện, mô hình được tối ưu hóa thông qua việc sử dụng hàm mất mát (ví dụ: Cross-Entropy Loss) nhằm đánh giá độ lệch giữa dự đoán và giá trị thật. Quá trình điều chỉnh các trọng số được thực hiện bằng các thuật toán tối ưu như Gradient Descent để giảm thiểu hàm mất mát xuống mức thấp nhất có thể</a:t>
            </a:r>
            <a:endParaRPr lang="en-US" sz="1600" kern="0" dirty="0">
              <a:effectLst/>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None/>
            </a:pPr>
            <a:endParaRPr lang="en-US" sz="1600" kern="0" dirty="0">
              <a:effectLst/>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None/>
            </a:pP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Logistic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regression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đã</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được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áp</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dụng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rộng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rãi</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trong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nhiều</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lĩnh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vực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như</a:t>
            </a:r>
            <a:r>
              <a:rPr lang="fr-FR" sz="1600" kern="0" dirty="0">
                <a:effectLst/>
                <a:latin typeface="Arial" panose="020B0604020202020204" pitchFamily="34" charset="0"/>
                <a:ea typeface="Calibri" panose="020F0502020204030204" pitchFamily="34" charset="0"/>
                <a:cs typeface="Arial" panose="020B0604020202020204" pitchFamily="34" charset="0"/>
              </a:rPr>
              <a:t> y </a:t>
            </a:r>
            <a:r>
              <a:rPr lang="fr-FR" sz="1600" kern="0" dirty="0" err="1">
                <a:effectLst/>
                <a:latin typeface="Arial" panose="020B0604020202020204" pitchFamily="34" charset="0"/>
                <a:ea typeface="Calibri" panose="020F0502020204030204" pitchFamily="34" charset="0"/>
                <a:cs typeface="Arial" panose="020B0604020202020204" pitchFamily="34" charset="0"/>
              </a:rPr>
              <a:t>tế</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xã</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hội</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học</a:t>
            </a:r>
            <a:r>
              <a:rPr lang="fr-FR" sz="1600" kern="0" dirty="0">
                <a:effectLst/>
                <a:latin typeface="Arial" panose="020B0604020202020204" pitchFamily="34" charset="0"/>
                <a:ea typeface="Calibri" panose="020F0502020204030204" pitchFamily="34" charset="0"/>
                <a:cs typeface="Arial" panose="020B0604020202020204" pitchFamily="34" charset="0"/>
              </a:rPr>
              <a:t>, marketing </a:t>
            </a:r>
            <a:r>
              <a:rPr lang="fr-FR" sz="1600" kern="0" dirty="0" err="1">
                <a:effectLst/>
                <a:latin typeface="Arial" panose="020B0604020202020204" pitchFamily="34" charset="0"/>
                <a:ea typeface="Calibri" panose="020F0502020204030204" pitchFamily="34" charset="0"/>
                <a:cs typeface="Arial" panose="020B0604020202020204" pitchFamily="34" charset="0"/>
              </a:rPr>
              <a:t>và</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kỹ</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thuật</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Một</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trong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những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ví</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dụ</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điển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hình</a:t>
            </a:r>
            <a:r>
              <a:rPr lang="fr-FR" sz="1600" kern="0" dirty="0">
                <a:effectLst/>
                <a:latin typeface="Arial" panose="020B0604020202020204" pitchFamily="34" charset="0"/>
                <a:ea typeface="Calibri" panose="020F0502020204030204" pitchFamily="34" charset="0"/>
                <a:cs typeface="Arial" panose="020B0604020202020204" pitchFamily="34" charset="0"/>
              </a:rPr>
              <a:t> là </a:t>
            </a:r>
            <a:r>
              <a:rPr lang="fr-FR" sz="1600" kern="0" dirty="0" err="1">
                <a:effectLst/>
                <a:latin typeface="Arial" panose="020B0604020202020204" pitchFamily="34" charset="0"/>
                <a:ea typeface="Calibri" panose="020F0502020204030204" pitchFamily="34" charset="0"/>
                <a:cs typeface="Arial" panose="020B0604020202020204" pitchFamily="34" charset="0"/>
              </a:rPr>
              <a:t>việc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sử</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dụng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logistic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regression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trong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việc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xác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định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tỷ</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lệ</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tử</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vong</a:t>
            </a:r>
            <a:r>
              <a:rPr lang="fr-FR" sz="1600" kern="0" dirty="0">
                <a:effectLst/>
                <a:latin typeface="Arial" panose="020B0604020202020204" pitchFamily="34" charset="0"/>
                <a:ea typeface="Calibri" panose="020F0502020204030204" pitchFamily="34" charset="0"/>
                <a:cs typeface="Arial" panose="020B0604020202020204" pitchFamily="34" charset="0"/>
              </a:rPr>
              <a:t> ở </a:t>
            </a:r>
            <a:r>
              <a:rPr lang="fr-FR" sz="1600" kern="0" dirty="0" err="1">
                <a:effectLst/>
                <a:latin typeface="Arial" panose="020B0604020202020204" pitchFamily="34" charset="0"/>
                <a:ea typeface="Calibri" panose="020F0502020204030204" pitchFamily="34" charset="0"/>
                <a:cs typeface="Arial" panose="020B0604020202020204" pitchFamily="34" charset="0"/>
              </a:rPr>
              <a:t>bệnh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nhân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chấn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thương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cũng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như</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dự</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đoán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nguy</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cơ</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phát</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triển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các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bệnh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lý</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như</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tiểu</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đường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hay</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bệnh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tim</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mạch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Trong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bối</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cảnh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mạng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xã</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hội</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logistic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regression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được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sử</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dụng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để</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phân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tích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cảm</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xúc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trong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bài</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viết</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chẳng</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hạn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như</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phân</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loại</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các</a:t>
            </a:r>
            <a:r>
              <a:rPr lang="fr-FR" sz="1600" kern="0" dirty="0">
                <a:effectLst/>
                <a:latin typeface="Arial" panose="020B0604020202020204" pitchFamily="34" charset="0"/>
                <a:ea typeface="Calibri" panose="020F0502020204030204" pitchFamily="34" charset="0"/>
                <a:cs typeface="Arial" panose="020B0604020202020204" pitchFamily="34" charset="0"/>
              </a:rPr>
              <a:t> tweet </a:t>
            </a:r>
            <a:r>
              <a:rPr lang="fr-FR" sz="1600" kern="0" dirty="0" err="1">
                <a:effectLst/>
                <a:latin typeface="Arial" panose="020B0604020202020204" pitchFamily="34" charset="0"/>
                <a:ea typeface="Calibri" panose="020F0502020204030204" pitchFamily="34" charset="0"/>
                <a:cs typeface="Arial" panose="020B0604020202020204" pitchFamily="34" charset="0"/>
              </a:rPr>
              <a:t>thành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cảm</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xúc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tích</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cực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hoặc</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tiêu</a:t>
            </a:r>
            <a:r>
              <a:rPr lang="fr-FR" sz="1600" kern="0" dirty="0">
                <a:effectLst/>
                <a:latin typeface="Arial" panose="020B0604020202020204" pitchFamily="34" charset="0"/>
                <a:ea typeface="Calibri" panose="020F0502020204030204" pitchFamily="34" charset="0"/>
                <a:cs typeface="Arial" panose="020B0604020202020204" pitchFamily="34" charset="0"/>
              </a:rPr>
              <a:t> </a:t>
            </a:r>
            <a:r>
              <a:rPr lang="fr-FR" sz="1600" kern="0" dirty="0" err="1">
                <a:effectLst/>
                <a:latin typeface="Arial" panose="020B0604020202020204" pitchFamily="34" charset="0"/>
                <a:ea typeface="Calibri" panose="020F0502020204030204" pitchFamily="34" charset="0"/>
                <a:cs typeface="Arial" panose="020B0604020202020204" pitchFamily="34" charset="0"/>
              </a:rPr>
              <a:t>cực</a:t>
            </a:r>
            <a:endParaRPr lang="vi-VN" sz="1600" dirty="0">
              <a:solidFill>
                <a:schemeClr val="tx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35ACF9A8-C3C4-4C08-BFF2-5A4B4C7A1721}"/>
              </a:ext>
            </a:extLst>
          </p:cNvPr>
          <p:cNvSpPr txBox="1"/>
          <p:nvPr/>
        </p:nvSpPr>
        <p:spPr>
          <a:xfrm>
            <a:off x="1" y="1032933"/>
            <a:ext cx="3666066" cy="461665"/>
          </a:xfrm>
          <a:prstGeom prst="rect">
            <a:avLst/>
          </a:prstGeom>
          <a:noFill/>
        </p:spPr>
        <p:txBody>
          <a:bodyPr wrap="square">
            <a:spAutoFit/>
          </a:bodyPr>
          <a:lstStyle/>
          <a:p>
            <a:pPr marL="101597" algn="ctr"/>
            <a:r>
              <a:rPr lang="en-US" sz="2400" b="1" dirty="0">
                <a:latin typeface="Arial" panose="020B0604020202020204" pitchFamily="34" charset="0"/>
                <a:cs typeface="Arial" panose="020B0604020202020204" pitchFamily="34" charset="0"/>
              </a:rPr>
              <a:t> 2.3.2. </a:t>
            </a:r>
            <a:r>
              <a:rPr lang="en-US" sz="2400" b="1" dirty="0" err="1">
                <a:latin typeface="Arial" panose="020B0604020202020204" pitchFamily="34" charset="0"/>
                <a:cs typeface="Arial" panose="020B0604020202020204" pitchFamily="34" charset="0"/>
              </a:rPr>
              <a:t>Ứng</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dụng</a:t>
            </a:r>
            <a:endParaRPr lang="en-US" sz="2400" b="1"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86450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12</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0" y="1351083"/>
            <a:ext cx="6197599" cy="490946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None/>
            </a:pPr>
            <a:r>
              <a:rPr lang="en-US" sz="1600" dirty="0">
                <a:solidFill>
                  <a:schemeClr val="tx1"/>
                </a:solidFill>
                <a:latin typeface="+mn-lt"/>
              </a:rPr>
              <a:t>		</a:t>
            </a:r>
            <a:r>
              <a:rPr lang="vi-VN" sz="1600" dirty="0">
                <a:solidFill>
                  <a:schemeClr val="tx1"/>
                </a:solidFill>
                <a:latin typeface="+mn-lt"/>
              </a:rPr>
              <a:t>Trong khai phá dữ liệu văn bản (text mining), thuật ngữ TF-IDF (term frequency - inverse document frequency) là một phương thức thống kê được biết đến rộng rãi nhất để xác định độ quan trọng của một từ trong đoạn văn bản trong một tập nhiều đoạn văn bản khác nhau. Nó thường được sử dụng như một trọng số trong việc khai phá dữ liệu văn bản. TF-IDF chuyển đổi dạng biểu diễn văn bản thành dạng không gian vector (VSM), hoặc thành những vector thưa thớt.</a:t>
            </a:r>
            <a:endParaRPr lang="en-US" sz="1600" dirty="0">
              <a:solidFill>
                <a:schemeClr val="tx1"/>
              </a:solidFill>
              <a:latin typeface="+mn-lt"/>
            </a:endParaRPr>
          </a:p>
          <a:p>
            <a:pPr marL="609585" lvl="1" indent="0" algn="just">
              <a:lnSpc>
                <a:spcPct val="107000"/>
              </a:lnSpc>
              <a:buNone/>
            </a:pPr>
            <a:endParaRPr lang="en-US" sz="1600" dirty="0">
              <a:solidFill>
                <a:schemeClr val="tx1"/>
              </a:solidFill>
              <a:latin typeface="+mn-lt"/>
            </a:endParaRPr>
          </a:p>
          <a:p>
            <a:pPr marL="609585" lvl="1" indent="0" algn="just">
              <a:lnSpc>
                <a:spcPct val="107000"/>
              </a:lnSpc>
              <a:buNone/>
            </a:pPr>
            <a:r>
              <a:rPr lang="en-US" sz="1600" dirty="0" err="1">
                <a:solidFill>
                  <a:schemeClr val="tx1"/>
                </a:solidFill>
                <a:latin typeface="Arial" panose="020B0604020202020204" pitchFamily="34" charset="0"/>
                <a:cs typeface="Arial" panose="020B0604020202020204" pitchFamily="34" charset="0"/>
              </a:rPr>
              <a:t>Trong</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đó</a:t>
            </a:r>
            <a:r>
              <a:rPr lang="en-US" sz="1600" dirty="0">
                <a:solidFill>
                  <a:schemeClr val="tx1"/>
                </a:solidFill>
                <a:latin typeface="Arial" panose="020B0604020202020204" pitchFamily="34" charset="0"/>
                <a:cs typeface="Arial" panose="020B0604020202020204" pitchFamily="34" charset="0"/>
              </a:rPr>
              <a:t>:</a:t>
            </a:r>
          </a:p>
          <a:p>
            <a:pPr marL="609585" lvl="1" indent="0" algn="just">
              <a:lnSpc>
                <a:spcPct val="107000"/>
              </a:lnSpc>
              <a:buNone/>
            </a:pP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600" dirty="0">
                <a:solidFill>
                  <a:schemeClr val="tx1"/>
                </a:solidFill>
                <a:latin typeface="Arial" panose="020B0604020202020204" pitchFamily="34" charset="0"/>
                <a:cs typeface="Arial" panose="020B0604020202020204" pitchFamily="34" charset="0"/>
              </a:rPr>
              <a:t>	- TF (Term Frequency): </a:t>
            </a:r>
            <a:r>
              <a:rPr lang="en-US" sz="1600" dirty="0" err="1">
                <a:solidFill>
                  <a:schemeClr val="tx1"/>
                </a:solidFill>
                <a:latin typeface="Arial" panose="020B0604020202020204" pitchFamily="34" charset="0"/>
                <a:cs typeface="Arial" panose="020B0604020202020204" pitchFamily="34" charset="0"/>
              </a:rPr>
              <a:t>là</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tần</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suất</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xuất</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hiện</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của</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một</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từ</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trong</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một</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đoạn</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văn</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bản</a:t>
            </a: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IDF (Inverse Document Frequency): tính toán độ quan trọng của một từ</a:t>
            </a: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endParaRPr lang="vi-VN" sz="1867" dirty="0">
              <a:solidFill>
                <a:schemeClr val="tx1"/>
              </a:solidFill>
              <a:latin typeface="+mn-lt"/>
            </a:endParaRPr>
          </a:p>
        </p:txBody>
      </p:sp>
      <p:sp>
        <p:nvSpPr>
          <p:cNvPr id="17" name="TextBox 16">
            <a:extLst>
              <a:ext uri="{FF2B5EF4-FFF2-40B4-BE49-F238E27FC236}">
                <a16:creationId xmlns:a16="http://schemas.microsoft.com/office/drawing/2014/main" id="{35ACF9A8-C3C4-4C08-BFF2-5A4B4C7A1721}"/>
              </a:ext>
            </a:extLst>
          </p:cNvPr>
          <p:cNvSpPr txBox="1"/>
          <p:nvPr/>
        </p:nvSpPr>
        <p:spPr>
          <a:xfrm>
            <a:off x="0" y="827863"/>
            <a:ext cx="3962400" cy="523220"/>
          </a:xfrm>
          <a:prstGeom prst="rect">
            <a:avLst/>
          </a:prstGeom>
          <a:noFill/>
        </p:spPr>
        <p:txBody>
          <a:bodyPr wrap="square">
            <a:spAutoFit/>
          </a:bodyPr>
          <a:lstStyle/>
          <a:p>
            <a:pPr marL="101597" algn="ctr"/>
            <a:r>
              <a:rPr lang="en-US" sz="2400" b="1" dirty="0"/>
              <a:t> </a:t>
            </a:r>
            <a:r>
              <a:rPr lang="en-US" sz="2800" b="1" dirty="0"/>
              <a:t>2.3.</a:t>
            </a:r>
            <a:r>
              <a:rPr lang="en-US" sz="2800" b="1" dirty="0">
                <a:solidFill>
                  <a:srgbClr val="1F3763"/>
                </a:solidFill>
                <a:ea typeface="Times New Roman" panose="02020603050405020304" pitchFamily="18" charset="0"/>
                <a:cs typeface="Times New Roman" panose="02020603050405020304" pitchFamily="18" charset="0"/>
              </a:rPr>
              <a:t> </a:t>
            </a:r>
            <a:r>
              <a:rPr lang="en-US" sz="2800" b="1" dirty="0">
                <a:ea typeface="Times New Roman" panose="02020603050405020304" pitchFamily="18" charset="0"/>
                <a:cs typeface="Times New Roman" panose="02020603050405020304" pitchFamily="18" charset="0"/>
              </a:rPr>
              <a:t>Vector TF-IDF</a:t>
            </a:r>
            <a:endParaRPr lang="en-US" sz="2400" b="1" dirty="0">
              <a:ea typeface="Times New Roman" panose="02020603050405020304" pitchFamily="18" charset="0"/>
              <a:cs typeface="Times New Roman" panose="02020603050405020304" pitchFamily="18" charset="0"/>
            </a:endParaRPr>
          </a:p>
        </p:txBody>
      </p:sp>
      <p:pic>
        <p:nvPicPr>
          <p:cNvPr id="1030" name="Picture 6" descr="Text Vectorization and Word Embedding | Guide to Master NLP (Part 5)">
            <a:extLst>
              <a:ext uri="{FF2B5EF4-FFF2-40B4-BE49-F238E27FC236}">
                <a16:creationId xmlns:a16="http://schemas.microsoft.com/office/drawing/2014/main" id="{58B9086B-2BCB-4BC1-9D24-32AABAFAD2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7201" y="675802"/>
            <a:ext cx="4621300" cy="275517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Mengenal Term Frequency-Inverse Document Frequency (TF-IDF) pada Model NLP  | by Rina | Medium">
            <a:extLst>
              <a:ext uri="{FF2B5EF4-FFF2-40B4-BE49-F238E27FC236}">
                <a16:creationId xmlns:a16="http://schemas.microsoft.com/office/drawing/2014/main" id="{AD60FE63-8BAC-4E09-A5D5-7EEBE53231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4033" y="3834897"/>
            <a:ext cx="4621300" cy="2460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59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xfrm>
            <a:off x="12008516"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13</a:t>
            </a:fld>
            <a:endParaRPr/>
          </a:p>
        </p:txBody>
      </p:sp>
      <p:sp>
        <p:nvSpPr>
          <p:cNvPr id="9" name="Oval 8">
            <a:extLst>
              <a:ext uri="{FF2B5EF4-FFF2-40B4-BE49-F238E27FC236}">
                <a16:creationId xmlns:a16="http://schemas.microsoft.com/office/drawing/2014/main" id="{710D82CC-CBF0-8A7B-B7B2-BC71467530DC}"/>
              </a:ext>
            </a:extLst>
          </p:cNvPr>
          <p:cNvSpPr/>
          <p:nvPr/>
        </p:nvSpPr>
        <p:spPr>
          <a:xfrm>
            <a:off x="5134417" y="195073"/>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1" name="Oval 10">
            <a:extLst>
              <a:ext uri="{FF2B5EF4-FFF2-40B4-BE49-F238E27FC236}">
                <a16:creationId xmlns:a16="http://schemas.microsoft.com/office/drawing/2014/main" id="{C145BE57-D833-2060-3774-5BC13C9FAA96}"/>
              </a:ext>
            </a:extLst>
          </p:cNvPr>
          <p:cNvSpPr/>
          <p:nvPr/>
        </p:nvSpPr>
        <p:spPr>
          <a:xfrm>
            <a:off x="2699361" y="1859350"/>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2" name="Oval 11">
            <a:extLst>
              <a:ext uri="{FF2B5EF4-FFF2-40B4-BE49-F238E27FC236}">
                <a16:creationId xmlns:a16="http://schemas.microsoft.com/office/drawing/2014/main" id="{BCE37EF1-AD50-9471-C017-F8AF50F39908}"/>
              </a:ext>
            </a:extLst>
          </p:cNvPr>
          <p:cNvSpPr/>
          <p:nvPr/>
        </p:nvSpPr>
        <p:spPr>
          <a:xfrm>
            <a:off x="5975059" y="3082201"/>
            <a:ext cx="2520880" cy="2490176"/>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3" name="Oval 12">
            <a:extLst>
              <a:ext uri="{FF2B5EF4-FFF2-40B4-BE49-F238E27FC236}">
                <a16:creationId xmlns:a16="http://schemas.microsoft.com/office/drawing/2014/main" id="{2EF60D0D-EB85-B09D-0064-5683A37FA871}"/>
              </a:ext>
            </a:extLst>
          </p:cNvPr>
          <p:cNvSpPr/>
          <p:nvPr/>
        </p:nvSpPr>
        <p:spPr>
          <a:xfrm>
            <a:off x="3744058" y="3670343"/>
            <a:ext cx="2695125" cy="255499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4" name="Oval 13">
            <a:extLst>
              <a:ext uri="{FF2B5EF4-FFF2-40B4-BE49-F238E27FC236}">
                <a16:creationId xmlns:a16="http://schemas.microsoft.com/office/drawing/2014/main" id="{1ABF7A06-4D0B-7FA8-5F4A-A2AE58E6C2ED}"/>
              </a:ext>
            </a:extLst>
          </p:cNvPr>
          <p:cNvSpPr/>
          <p:nvPr/>
        </p:nvSpPr>
        <p:spPr>
          <a:xfrm>
            <a:off x="7319323" y="2049335"/>
            <a:ext cx="1593084" cy="1621008"/>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5" name="Oval 14">
            <a:extLst>
              <a:ext uri="{FF2B5EF4-FFF2-40B4-BE49-F238E27FC236}">
                <a16:creationId xmlns:a16="http://schemas.microsoft.com/office/drawing/2014/main" id="{8D7D68E1-523E-012C-F6C7-DA8CAC8E7E41}"/>
              </a:ext>
            </a:extLst>
          </p:cNvPr>
          <p:cNvSpPr/>
          <p:nvPr/>
        </p:nvSpPr>
        <p:spPr>
          <a:xfrm>
            <a:off x="3465877" y="1177544"/>
            <a:ext cx="4714240" cy="450291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16" name="Google Shape;1896;p14">
            <a:extLst>
              <a:ext uri="{FF2B5EF4-FFF2-40B4-BE49-F238E27FC236}">
                <a16:creationId xmlns:a16="http://schemas.microsoft.com/office/drawing/2014/main" id="{03B4F19E-9CAF-91CC-B087-BF3ABFAED1F7}"/>
              </a:ext>
            </a:extLst>
          </p:cNvPr>
          <p:cNvSpPr txBox="1">
            <a:spLocks/>
          </p:cNvSpPr>
          <p:nvPr/>
        </p:nvSpPr>
        <p:spPr>
          <a:xfrm>
            <a:off x="3146105" y="2049335"/>
            <a:ext cx="4899963" cy="2399135"/>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marL="609585"/>
            <a:r>
              <a:rPr lang="vi-VN" sz="4800" dirty="0">
                <a:solidFill>
                  <a:schemeClr val="tx1"/>
                </a:solidFill>
                <a:latin typeface="Times New Roman (Headings)"/>
              </a:rPr>
              <a:t> </a:t>
            </a:r>
            <a:endParaRPr lang="en-US" sz="4800" dirty="0">
              <a:solidFill>
                <a:schemeClr val="tx1"/>
              </a:solidFill>
              <a:latin typeface="Times New Roman (Headings)"/>
            </a:endParaRPr>
          </a:p>
          <a:p>
            <a:pPr marL="609585"/>
            <a:r>
              <a:rPr lang="vi-VN" sz="4800" dirty="0">
                <a:solidFill>
                  <a:schemeClr val="tx1"/>
                </a:solidFill>
                <a:latin typeface="Times New Roman (Headings)"/>
              </a:rPr>
              <a:t>3. </a:t>
            </a:r>
            <a:endParaRPr lang="en-US" sz="4800" dirty="0">
              <a:solidFill>
                <a:schemeClr val="tx1"/>
              </a:solidFill>
              <a:latin typeface="Times New Roman (Headings)"/>
            </a:endParaRPr>
          </a:p>
          <a:p>
            <a:pPr marL="609585"/>
            <a:r>
              <a:rPr lang="en-US" sz="4800" dirty="0" err="1">
                <a:solidFill>
                  <a:schemeClr val="tx1"/>
                </a:solidFill>
                <a:latin typeface="+mn-lt"/>
              </a:rPr>
              <a:t>Xây</a:t>
            </a:r>
            <a:r>
              <a:rPr lang="en-US" sz="4800" dirty="0">
                <a:solidFill>
                  <a:schemeClr val="tx1"/>
                </a:solidFill>
                <a:latin typeface="+mn-lt"/>
              </a:rPr>
              <a:t> </a:t>
            </a:r>
            <a:r>
              <a:rPr lang="en-US" sz="4800" dirty="0" err="1">
                <a:solidFill>
                  <a:schemeClr val="tx1"/>
                </a:solidFill>
                <a:latin typeface="+mn-lt"/>
              </a:rPr>
              <a:t>dựng</a:t>
            </a:r>
            <a:r>
              <a:rPr lang="en-US" sz="4800" dirty="0">
                <a:solidFill>
                  <a:schemeClr val="tx1"/>
                </a:solidFill>
                <a:latin typeface="+mn-lt"/>
              </a:rPr>
              <a:t> </a:t>
            </a:r>
            <a:r>
              <a:rPr lang="en-US" sz="4800" dirty="0" err="1">
                <a:solidFill>
                  <a:schemeClr val="tx1"/>
                </a:solidFill>
                <a:latin typeface="+mn-lt"/>
              </a:rPr>
              <a:t>chương</a:t>
            </a:r>
            <a:r>
              <a:rPr lang="en-US" sz="4800" dirty="0">
                <a:solidFill>
                  <a:schemeClr val="tx1"/>
                </a:solidFill>
                <a:latin typeface="+mn-lt"/>
              </a:rPr>
              <a:t> </a:t>
            </a:r>
            <a:r>
              <a:rPr lang="en-US" sz="4800" dirty="0" err="1">
                <a:solidFill>
                  <a:schemeClr val="tx1"/>
                </a:solidFill>
                <a:latin typeface="+mn-lt"/>
              </a:rPr>
              <a:t>trình</a:t>
            </a:r>
            <a:endParaRPr lang="vi-VN" sz="4800" dirty="0">
              <a:solidFill>
                <a:schemeClr val="tx1"/>
              </a:solidFill>
              <a:latin typeface="+mn-lt"/>
            </a:endParaRPr>
          </a:p>
        </p:txBody>
      </p:sp>
    </p:spTree>
    <p:extLst>
      <p:ext uri="{BB962C8B-B14F-4D97-AF65-F5344CB8AC3E}">
        <p14:creationId xmlns:p14="http://schemas.microsoft.com/office/powerpoint/2010/main" val="2952828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14</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1909100" y="1479953"/>
            <a:ext cx="9068066" cy="500539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re: </a:t>
            </a:r>
            <a:r>
              <a:rPr lang="vi-VN" sz="1600" dirty="0">
                <a:solidFill>
                  <a:schemeClr val="tx1"/>
                </a:solidFill>
                <a:latin typeface="Arial" panose="020B0604020202020204" pitchFamily="34" charset="0"/>
                <a:cs typeface="Arial" panose="020B0604020202020204" pitchFamily="34" charset="0"/>
              </a:rPr>
              <a:t>Xử lý biểu thức chính quy để làm sạch văn bản.</a:t>
            </a: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pandas: </a:t>
            </a:r>
            <a:r>
              <a:rPr lang="vi-VN" sz="1600" dirty="0">
                <a:solidFill>
                  <a:schemeClr val="tx1"/>
                </a:solidFill>
                <a:latin typeface="Arial" panose="020B0604020202020204" pitchFamily="34" charset="0"/>
                <a:cs typeface="Arial" panose="020B0604020202020204" pitchFamily="34" charset="0"/>
              </a:rPr>
              <a:t>Đọc/ghi và xử lý dữ liệu dạng bảng (DataFrame).</a:t>
            </a: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TextBlob: </a:t>
            </a:r>
            <a:r>
              <a:rPr lang="vi-VN" sz="1600" dirty="0">
                <a:solidFill>
                  <a:schemeClr val="tx1"/>
                </a:solidFill>
                <a:latin typeface="Arial" panose="020B0604020202020204" pitchFamily="34" charset="0"/>
                <a:cs typeface="Arial" panose="020B0604020202020204" pitchFamily="34" charset="0"/>
              </a:rPr>
              <a:t>Thư viện phân tích cảm xúc cơ bản.</a:t>
            </a: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sklearn: </a:t>
            </a:r>
            <a:r>
              <a:rPr lang="vi-VN" sz="1600" dirty="0">
                <a:solidFill>
                  <a:schemeClr val="tx1"/>
                </a:solidFill>
                <a:latin typeface="Arial" panose="020B0604020202020204" pitchFamily="34" charset="0"/>
                <a:cs typeface="Arial" panose="020B0604020202020204" pitchFamily="34" charset="0"/>
              </a:rPr>
              <a:t>Các công cụ Machine Learning:</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train_test_split: Chia dữ liệu thành tập train/test.</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TfidfVectorizer: Chuyển văn bản thành vector TF-IDF.</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en-US" sz="1600" dirty="0" err="1">
                <a:solidFill>
                  <a:schemeClr val="tx1"/>
                </a:solidFill>
                <a:latin typeface="Arial" panose="020B0604020202020204" pitchFamily="34" charset="0"/>
                <a:cs typeface="Arial" panose="020B0604020202020204" pitchFamily="34" charset="0"/>
              </a:rPr>
              <a:t>sklearn.linear_model</a:t>
            </a:r>
            <a:r>
              <a:rPr lang="vi-VN" sz="1600" dirty="0">
                <a:solidFill>
                  <a:schemeClr val="tx1"/>
                </a:solidFill>
                <a:latin typeface="Arial" panose="020B0604020202020204" pitchFamily="34" charset="0"/>
                <a:cs typeface="Arial" panose="020B0604020202020204" pitchFamily="34" charset="0"/>
              </a:rPr>
              <a:t>: Mô hình phân loại.</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Đánh giá hiệu suất bằng accuracy_score, classification_report.</a:t>
            </a: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numpy:</a:t>
            </a:r>
            <a:r>
              <a:rPr lang="vi-VN" sz="1600" dirty="0">
                <a:solidFill>
                  <a:schemeClr val="tx1"/>
                </a:solidFill>
                <a:latin typeface="Arial" panose="020B0604020202020204" pitchFamily="34" charset="0"/>
                <a:cs typeface="Arial" panose="020B0604020202020204" pitchFamily="34" charset="0"/>
              </a:rPr>
              <a:t> Xử lý dữ liệu số.</a:t>
            </a: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nltk:</a:t>
            </a:r>
            <a:r>
              <a:rPr lang="vi-VN" sz="1600" dirty="0">
                <a:solidFill>
                  <a:schemeClr val="tx1"/>
                </a:solidFill>
                <a:latin typeface="Arial" panose="020B0604020202020204" pitchFamily="34" charset="0"/>
                <a:cs typeface="Arial" panose="020B0604020202020204" pitchFamily="34" charset="0"/>
              </a:rPr>
              <a:t> Xử lý ngôn ngữ tự nhiên:</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stopwords: Từ dừng (ví dụ: "the", "a").</a:t>
            </a:r>
          </a:p>
          <a:p>
            <a:pPr marL="609585" lvl="1" indent="0" algn="just">
              <a:lnSpc>
                <a:spcPct val="107000"/>
              </a:lnSpc>
              <a:buClr>
                <a:schemeClr val="tx1"/>
              </a:buClr>
              <a:buNone/>
            </a:pPr>
            <a:r>
              <a:rPr lang="en-US" sz="1600" b="1"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WordNetLemmatizer: Chuẩn hóa từ về dạng gốc.</a:t>
            </a:r>
          </a:p>
          <a:p>
            <a:pPr marL="609585" lvl="1" indent="0" algn="just">
              <a:lnSpc>
                <a:spcPct val="107000"/>
              </a:lnSpc>
              <a:buClr>
                <a:schemeClr val="tx1"/>
              </a:buClr>
              <a:buNone/>
            </a:pPr>
            <a:r>
              <a:rPr lang="en-US" sz="1600" b="1"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word_tokenize: Tách văn bản thành các từ.</a:t>
            </a: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os và dotenv: </a:t>
            </a:r>
            <a:r>
              <a:rPr lang="vi-VN" sz="1600" dirty="0">
                <a:solidFill>
                  <a:schemeClr val="tx1"/>
                </a:solidFill>
                <a:latin typeface="Arial" panose="020B0604020202020204" pitchFamily="34" charset="0"/>
                <a:cs typeface="Arial" panose="020B0604020202020204" pitchFamily="34" charset="0"/>
              </a:rPr>
              <a:t>Quản lý biến môi trường (file .env).</a:t>
            </a: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kagglehub:</a:t>
            </a:r>
            <a:r>
              <a:rPr lang="vi-VN" sz="1600" dirty="0">
                <a:solidFill>
                  <a:schemeClr val="tx1"/>
                </a:solidFill>
                <a:latin typeface="Arial" panose="020B0604020202020204" pitchFamily="34" charset="0"/>
                <a:cs typeface="Arial" panose="020B0604020202020204" pitchFamily="34" charset="0"/>
              </a:rPr>
              <a:t> Tải dataset từ Kaggle.</a:t>
            </a: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tqdm:</a:t>
            </a:r>
            <a:r>
              <a:rPr lang="vi-VN" sz="1600" dirty="0">
                <a:solidFill>
                  <a:schemeClr val="tx1"/>
                </a:solidFill>
                <a:latin typeface="Arial" panose="020B0604020202020204" pitchFamily="34" charset="0"/>
                <a:cs typeface="Arial" panose="020B0604020202020204" pitchFamily="34" charset="0"/>
              </a:rPr>
              <a:t> </a:t>
            </a:r>
            <a:r>
              <a:rPr lang="en-US" sz="1600" dirty="0">
                <a:solidFill>
                  <a:schemeClr val="tx1"/>
                </a:solidFill>
                <a:latin typeface="Arial" panose="020B0604020202020204" pitchFamily="34" charset="0"/>
                <a:cs typeface="Arial" panose="020B0604020202020204" pitchFamily="34" charset="0"/>
              </a:rPr>
              <a:t> </a:t>
            </a:r>
            <a:r>
              <a:rPr lang="vi-VN" sz="1600" dirty="0">
                <a:solidFill>
                  <a:schemeClr val="tx1"/>
                </a:solidFill>
                <a:latin typeface="Arial" panose="020B0604020202020204" pitchFamily="34" charset="0"/>
                <a:cs typeface="Arial" panose="020B0604020202020204" pitchFamily="34" charset="0"/>
              </a:rPr>
              <a:t>Hiển thị thanh tiến trình.</a:t>
            </a:r>
          </a:p>
          <a:p>
            <a:pPr marL="952485" lvl="1" indent="-342900" algn="just">
              <a:lnSpc>
                <a:spcPct val="107000"/>
              </a:lnSpc>
              <a:buClr>
                <a:schemeClr val="tx1"/>
              </a:buClr>
              <a:buFont typeface="Wingdings" panose="05000000000000000000" pitchFamily="2" charset="2"/>
              <a:buChar char="§"/>
            </a:pPr>
            <a:r>
              <a:rPr lang="vi-VN" sz="1600" b="1" dirty="0">
                <a:solidFill>
                  <a:schemeClr val="tx1"/>
                </a:solidFill>
                <a:latin typeface="Arial" panose="020B0604020202020204" pitchFamily="34" charset="0"/>
                <a:cs typeface="Arial" panose="020B0604020202020204" pitchFamily="34" charset="0"/>
              </a:rPr>
              <a:t>joblib:</a:t>
            </a:r>
            <a:r>
              <a:rPr lang="vi-VN" sz="1600" dirty="0">
                <a:solidFill>
                  <a:schemeClr val="tx1"/>
                </a:solidFill>
                <a:latin typeface="Arial" panose="020B0604020202020204" pitchFamily="34" charset="0"/>
                <a:cs typeface="Arial" panose="020B0604020202020204" pitchFamily="34" charset="0"/>
              </a:rPr>
              <a:t> Lưu/tải mô hình đã huấn luyện.</a:t>
            </a:r>
          </a:p>
        </p:txBody>
      </p:sp>
      <p:sp>
        <p:nvSpPr>
          <p:cNvPr id="17" name="TextBox 16">
            <a:extLst>
              <a:ext uri="{FF2B5EF4-FFF2-40B4-BE49-F238E27FC236}">
                <a16:creationId xmlns:a16="http://schemas.microsoft.com/office/drawing/2014/main" id="{35ACF9A8-C3C4-4C08-BFF2-5A4B4C7A1721}"/>
              </a:ext>
            </a:extLst>
          </p:cNvPr>
          <p:cNvSpPr txBox="1"/>
          <p:nvPr/>
        </p:nvSpPr>
        <p:spPr>
          <a:xfrm>
            <a:off x="0" y="956733"/>
            <a:ext cx="6096000" cy="523220"/>
          </a:xfrm>
          <a:prstGeom prst="rect">
            <a:avLst/>
          </a:prstGeom>
          <a:noFill/>
        </p:spPr>
        <p:txBody>
          <a:bodyPr wrap="square">
            <a:spAutoFit/>
          </a:bodyPr>
          <a:lstStyle/>
          <a:p>
            <a:pPr marL="101597" algn="ctr"/>
            <a:r>
              <a:rPr lang="en-US" sz="2800" b="1" dirty="0">
                <a:latin typeface="Arial" panose="020B0604020202020204" pitchFamily="34" charset="0"/>
                <a:cs typeface="Arial" panose="020B0604020202020204" pitchFamily="34" charset="0"/>
              </a:rPr>
              <a:t> 3.1.</a:t>
            </a:r>
            <a:r>
              <a:rPr lang="en-US" sz="2800" b="1" kern="0" dirty="0">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effectLst/>
                <a:latin typeface="Arial" panose="020B0604020202020204" pitchFamily="34" charset="0"/>
                <a:ea typeface="Times New Roman" panose="02020603050405020304" pitchFamily="18" charset="0"/>
                <a:cs typeface="Arial" panose="020B0604020202020204" pitchFamily="34" charset="0"/>
              </a:rPr>
              <a:t>Cài</a:t>
            </a:r>
            <a:r>
              <a:rPr lang="en-US" sz="2800" b="1" kern="0" dirty="0">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effectLst/>
                <a:latin typeface="Arial" panose="020B0604020202020204" pitchFamily="34" charset="0"/>
                <a:ea typeface="Times New Roman" panose="02020603050405020304" pitchFamily="18" charset="0"/>
                <a:cs typeface="Arial" panose="020B0604020202020204" pitchFamily="34" charset="0"/>
              </a:rPr>
              <a:t>đặt</a:t>
            </a:r>
            <a:r>
              <a:rPr lang="en-US" sz="2800" b="1" kern="0" dirty="0">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effectLst/>
                <a:latin typeface="Arial" panose="020B0604020202020204" pitchFamily="34" charset="0"/>
                <a:ea typeface="Times New Roman" panose="02020603050405020304" pitchFamily="18" charset="0"/>
                <a:cs typeface="Arial" panose="020B0604020202020204" pitchFamily="34" charset="0"/>
              </a:rPr>
              <a:t>thư</a:t>
            </a:r>
            <a:r>
              <a:rPr lang="en-US" sz="2800" b="1" kern="0" dirty="0">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effectLst/>
                <a:latin typeface="Arial" panose="020B0604020202020204" pitchFamily="34" charset="0"/>
                <a:ea typeface="Times New Roman" panose="02020603050405020304" pitchFamily="18" charset="0"/>
                <a:cs typeface="Arial" panose="020B0604020202020204" pitchFamily="34" charset="0"/>
              </a:rPr>
              <a:t>viện</a:t>
            </a:r>
            <a:r>
              <a:rPr lang="en-US" sz="2800" b="1" kern="0" dirty="0">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effectLst/>
                <a:latin typeface="Arial" panose="020B0604020202020204" pitchFamily="34" charset="0"/>
                <a:ea typeface="Times New Roman" panose="02020603050405020304" pitchFamily="18" charset="0"/>
                <a:cs typeface="Arial" panose="020B0604020202020204" pitchFamily="34" charset="0"/>
              </a:rPr>
              <a:t>sử</a:t>
            </a:r>
            <a:r>
              <a:rPr lang="en-US" sz="2800" b="1" kern="0" dirty="0">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effectLst/>
                <a:latin typeface="Arial" panose="020B0604020202020204" pitchFamily="34" charset="0"/>
                <a:ea typeface="Times New Roman" panose="02020603050405020304" pitchFamily="18" charset="0"/>
                <a:cs typeface="Arial" panose="020B0604020202020204" pitchFamily="34" charset="0"/>
              </a:rPr>
              <a:t>dụng</a:t>
            </a:r>
            <a:endParaRPr lang="en-US" sz="2800" b="1"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275069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15</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1582702" y="1611206"/>
            <a:ext cx="9026596" cy="462047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Clr>
                <a:schemeClr val="tx1"/>
              </a:buClr>
              <a:buNone/>
            </a:pP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Chương</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trình</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được</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xây</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dựng</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dựa</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trên</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liên</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kết</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giữa</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các</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bước</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tiền</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xử</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lý</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xây</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dựng</a:t>
            </a:r>
            <a:r>
              <a:rPr lang="en-US" sz="1600" kern="0" dirty="0">
                <a:latin typeface="Arial" panose="020B0604020202020204" pitchFamily="34" charset="0"/>
                <a:ea typeface="Calibri" panose="020F0502020204030204" pitchFamily="34" charset="0"/>
                <a:cs typeface="Arial" panose="020B0604020202020204" pitchFamily="34" charset="0"/>
              </a:rPr>
              <a:t> embedding, </a:t>
            </a:r>
            <a:r>
              <a:rPr lang="en-US" sz="1600" kern="0" dirty="0" err="1">
                <a:latin typeface="Arial" panose="020B0604020202020204" pitchFamily="34" charset="0"/>
                <a:ea typeface="Calibri" panose="020F0502020204030204" pitchFamily="34" charset="0"/>
                <a:cs typeface="Arial" panose="020B0604020202020204" pitchFamily="34" charset="0"/>
              </a:rPr>
              <a:t>chuyển</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đổi</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dữ</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liệu</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như</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sau</a:t>
            </a:r>
            <a:r>
              <a:rPr lang="en-US" sz="1600" kern="0" dirty="0">
                <a:latin typeface="Arial" panose="020B0604020202020204" pitchFamily="34" charset="0"/>
                <a:ea typeface="Calibri" panose="020F0502020204030204" pitchFamily="34" charset="0"/>
                <a:cs typeface="Arial" panose="020B0604020202020204" pitchFamily="34" charset="0"/>
              </a:rPr>
              <a:t>:</a:t>
            </a:r>
          </a:p>
          <a:p>
            <a:pPr marL="609585" lvl="1" indent="0" algn="just">
              <a:lnSpc>
                <a:spcPct val="107000"/>
              </a:lnSpc>
              <a:buClr>
                <a:schemeClr val="tx1"/>
              </a:buClr>
              <a:buNone/>
            </a:pPr>
            <a:endParaRPr lang="en-US" sz="1600" kern="0" dirty="0">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1. </a:t>
            </a:r>
            <a:r>
              <a:rPr lang="vi-VN" sz="1600" kern="0" dirty="0">
                <a:latin typeface="Arial" panose="020B0604020202020204" pitchFamily="34" charset="0"/>
                <a:ea typeface="Calibri" panose="020F0502020204030204" pitchFamily="34" charset="0"/>
                <a:cs typeface="Arial" panose="020B0604020202020204" pitchFamily="34" charset="0"/>
              </a:rPr>
              <a:t>Xử lý sơ bộ tweet và đánh giá cảm xúc cơ bản</a:t>
            </a:r>
            <a:endParaRPr lang="en-US" sz="1600" kern="0" dirty="0">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kern="0" dirty="0">
                <a:latin typeface="Arial" panose="020B0604020202020204" pitchFamily="34" charset="0"/>
                <a:ea typeface="Calibri" panose="020F0502020204030204" pitchFamily="34" charset="0"/>
                <a:cs typeface="Arial" panose="020B0604020202020204" pitchFamily="34" charset="0"/>
              </a:rPr>
              <a:t>		2. </a:t>
            </a:r>
            <a:r>
              <a:rPr lang="en-US" sz="1600" kern="0" dirty="0" err="1">
                <a:latin typeface="Arial" panose="020B0604020202020204" pitchFamily="34" charset="0"/>
                <a:ea typeface="Calibri" panose="020F0502020204030204" pitchFamily="34" charset="0"/>
                <a:cs typeface="Arial" panose="020B0604020202020204" pitchFamily="34" charset="0"/>
              </a:rPr>
              <a:t>Đọc</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dữ</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liệu</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từ</a:t>
            </a:r>
            <a:r>
              <a:rPr lang="en-US" sz="1600" kern="0" dirty="0">
                <a:latin typeface="Arial" panose="020B0604020202020204" pitchFamily="34" charset="0"/>
                <a:ea typeface="Calibri" panose="020F0502020204030204" pitchFamily="34" charset="0"/>
                <a:cs typeface="Arial" panose="020B0604020202020204" pitchFamily="34" charset="0"/>
              </a:rPr>
              <a:t> file CSV, </a:t>
            </a:r>
            <a:r>
              <a:rPr lang="en-US" sz="1600" kern="0" dirty="0" err="1">
                <a:latin typeface="Arial" panose="020B0604020202020204" pitchFamily="34" charset="0"/>
                <a:ea typeface="Calibri" panose="020F0502020204030204" pitchFamily="34" charset="0"/>
                <a:cs typeface="Arial" panose="020B0604020202020204" pitchFamily="34" charset="0"/>
              </a:rPr>
              <a:t>chuẩn</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hóa</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cột</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và</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chuyển</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đổi</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nhãn</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cảm</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xúc</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từ</a:t>
            </a:r>
            <a:endParaRPr lang="en-US" sz="1600" kern="0" dirty="0">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kern="0" dirty="0">
                <a:latin typeface="Arial" panose="020B0604020202020204" pitchFamily="34" charset="0"/>
                <a:ea typeface="Calibri" panose="020F0502020204030204" pitchFamily="34" charset="0"/>
                <a:cs typeface="Arial" panose="020B0604020202020204" pitchFamily="34" charset="0"/>
              </a:rPr>
              <a:t>		3. </a:t>
            </a:r>
            <a:r>
              <a:rPr lang="en-US" sz="1600" kern="0" dirty="0" err="1">
                <a:latin typeface="Arial" panose="020B0604020202020204" pitchFamily="34" charset="0"/>
                <a:ea typeface="Calibri" panose="020F0502020204030204" pitchFamily="34" charset="0"/>
                <a:cs typeface="Arial" panose="020B0604020202020204" pitchFamily="34" charset="0"/>
              </a:rPr>
              <a:t>Tiền</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xử</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lý</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dữ</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liệu</a:t>
            </a:r>
            <a:endParaRPr lang="en-US" sz="1600" dirty="0">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4. Vector </a:t>
            </a:r>
            <a:r>
              <a:rPr lang="en-US" sz="1600" dirty="0" err="1">
                <a:latin typeface="Arial" panose="020B0604020202020204" pitchFamily="34" charset="0"/>
                <a:ea typeface="Calibri" panose="020F0502020204030204" pitchFamily="34" charset="0"/>
                <a:cs typeface="Arial" panose="020B0604020202020204" pitchFamily="34" charset="0"/>
              </a:rPr>
              <a:t>hóa</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văn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bản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với</a:t>
            </a:r>
            <a:r>
              <a:rPr lang="en-US" sz="1600" dirty="0">
                <a:latin typeface="Arial" panose="020B0604020202020204" pitchFamily="34" charset="0"/>
                <a:ea typeface="Calibri" panose="020F0502020204030204" pitchFamily="34" charset="0"/>
                <a:cs typeface="Arial" panose="020B0604020202020204" pitchFamily="34" charset="0"/>
              </a:rPr>
              <a:t> TF-IDF</a:t>
            </a: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5. </a:t>
            </a:r>
            <a:r>
              <a:rPr lang="en-US" sz="1600" dirty="0" err="1">
                <a:latin typeface="Arial" panose="020B0604020202020204" pitchFamily="34" charset="0"/>
                <a:ea typeface="Calibri" panose="020F0502020204030204" pitchFamily="34" charset="0"/>
                <a:cs typeface="Arial" panose="020B0604020202020204" pitchFamily="34" charset="0"/>
              </a:rPr>
              <a:t>Mã</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hóa</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nhãn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để</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chuyển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đổi</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nhãn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thành</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số</a:t>
            </a:r>
            <a:endParaRPr lang="en-US" sz="1600" dirty="0">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6. Chia </a:t>
            </a:r>
            <a:r>
              <a:rPr lang="en-US" sz="1600" dirty="0" err="1">
                <a:latin typeface="Arial" panose="020B0604020202020204" pitchFamily="34" charset="0"/>
                <a:ea typeface="Calibri" panose="020F0502020204030204" pitchFamily="34" charset="0"/>
                <a:cs typeface="Arial" panose="020B0604020202020204" pitchFamily="34" charset="0"/>
              </a:rPr>
              <a:t>dữ</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liệu</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thành</a:t>
            </a:r>
            <a:r>
              <a:rPr lang="en-US" sz="1600" dirty="0">
                <a:latin typeface="Arial" panose="020B0604020202020204" pitchFamily="34" charset="0"/>
                <a:ea typeface="Calibri" panose="020F0502020204030204" pitchFamily="34" charset="0"/>
                <a:cs typeface="Arial" panose="020B0604020202020204" pitchFamily="34" charset="0"/>
              </a:rPr>
              <a:t> train/test sets (</a:t>
            </a:r>
            <a:r>
              <a:rPr lang="en-US" sz="1600" dirty="0" err="1">
                <a:latin typeface="Arial" panose="020B0604020202020204" pitchFamily="34" charset="0"/>
                <a:ea typeface="Calibri" panose="020F0502020204030204" pitchFamily="34" charset="0"/>
                <a:cs typeface="Arial" panose="020B0604020202020204" pitchFamily="34" charset="0"/>
              </a:rPr>
              <a:t>tỉ</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lệ</a:t>
            </a:r>
            <a:r>
              <a:rPr lang="en-US" sz="1600" dirty="0">
                <a:latin typeface="Arial" panose="020B0604020202020204" pitchFamily="34" charset="0"/>
                <a:ea typeface="Calibri" panose="020F0502020204030204" pitchFamily="34" charset="0"/>
                <a:cs typeface="Arial" panose="020B0604020202020204" pitchFamily="34" charset="0"/>
              </a:rPr>
              <a:t> 80/20)	</a:t>
            </a: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7. </a:t>
            </a:r>
            <a:r>
              <a:rPr lang="en-US" sz="1600" dirty="0" err="1">
                <a:latin typeface="Arial" panose="020B0604020202020204" pitchFamily="34" charset="0"/>
                <a:ea typeface="Calibri" panose="020F0502020204030204" pitchFamily="34" charset="0"/>
                <a:cs typeface="Arial" panose="020B0604020202020204" pitchFamily="34" charset="0"/>
              </a:rPr>
              <a:t>Cân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bằng</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dữ</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liệu</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bằng</a:t>
            </a:r>
            <a:r>
              <a:rPr lang="en-US" sz="1600" dirty="0">
                <a:latin typeface="Arial" panose="020B0604020202020204" pitchFamily="34" charset="0"/>
                <a:ea typeface="Calibri" panose="020F0502020204030204" pitchFamily="34" charset="0"/>
                <a:cs typeface="Arial" panose="020B0604020202020204" pitchFamily="34" charset="0"/>
              </a:rPr>
              <a:t> SMOTE </a:t>
            </a:r>
            <a:r>
              <a:rPr lang="en-US" sz="1600" dirty="0" err="1">
                <a:latin typeface="Arial" panose="020B0604020202020204" pitchFamily="34" charset="0"/>
                <a:ea typeface="Calibri" panose="020F0502020204030204" pitchFamily="34" charset="0"/>
                <a:cs typeface="Arial" panose="020B0604020202020204" pitchFamily="34" charset="0"/>
              </a:rPr>
              <a:t>để</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xử</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lý</a:t>
            </a:r>
            <a:r>
              <a:rPr lang="en-US" sz="1600" dirty="0">
                <a:latin typeface="Arial" panose="020B0604020202020204" pitchFamily="34" charset="0"/>
                <a:ea typeface="Calibri" panose="020F0502020204030204" pitchFamily="34" charset="0"/>
                <a:cs typeface="Arial" panose="020B0604020202020204" pitchFamily="34" charset="0"/>
              </a:rPr>
              <a:t> class imbalance</a:t>
            </a: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8. </a:t>
            </a:r>
            <a:r>
              <a:rPr lang="en-US" sz="1600" dirty="0" err="1">
                <a:latin typeface="Arial" panose="020B0604020202020204" pitchFamily="34" charset="0"/>
                <a:ea typeface="Calibri" panose="020F0502020204030204" pitchFamily="34" charset="0"/>
                <a:cs typeface="Arial" panose="020B0604020202020204" pitchFamily="34" charset="0"/>
              </a:rPr>
              <a:t>Huấn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luyện</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mô</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hình</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đã</a:t>
            </a:r>
            <a:r>
              <a:rPr lang="en-US" sz="1600" dirty="0">
                <a:latin typeface="Arial" panose="020B0604020202020204" pitchFamily="34" charset="0"/>
                <a:ea typeface="Calibri" panose="020F0502020204030204" pitchFamily="34" charset="0"/>
                <a:cs typeface="Arial" panose="020B0604020202020204" pitchFamily="34" charset="0"/>
              </a:rPr>
              <a:t> </a:t>
            </a:r>
            <a:r>
              <a:rPr lang="en-US" sz="1600" dirty="0" err="1">
                <a:latin typeface="Arial" panose="020B0604020202020204" pitchFamily="34" charset="0"/>
                <a:ea typeface="Calibri" panose="020F0502020204030204" pitchFamily="34" charset="0"/>
                <a:cs typeface="Arial" panose="020B0604020202020204" pitchFamily="34" charset="0"/>
              </a:rPr>
              <a:t>chọn</a:t>
            </a:r>
            <a:endParaRPr lang="en-US" sz="1600" dirty="0">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9.</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Đánh</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giá</a:t>
            </a:r>
            <a:r>
              <a:rPr lang="en-US" sz="1600" kern="0" dirty="0">
                <a:latin typeface="Arial" panose="020B0604020202020204" pitchFamily="34" charset="0"/>
                <a:ea typeface="Calibri" panose="020F0502020204030204" pitchFamily="34" charset="0"/>
                <a:cs typeface="Arial" panose="020B0604020202020204" pitchFamily="34" charset="0"/>
              </a:rPr>
              <a:t> </a:t>
            </a:r>
            <a:r>
              <a:rPr lang="en-US" sz="1600" kern="0" dirty="0" err="1">
                <a:latin typeface="Arial" panose="020B0604020202020204" pitchFamily="34" charset="0"/>
                <a:ea typeface="Calibri" panose="020F0502020204030204" pitchFamily="34" charset="0"/>
                <a:cs typeface="Arial" panose="020B0604020202020204" pitchFamily="34" charset="0"/>
              </a:rPr>
              <a:t>bằng</a:t>
            </a:r>
            <a:r>
              <a:rPr lang="en-US" sz="1600" kern="0" dirty="0">
                <a:latin typeface="Arial" panose="020B0604020202020204" pitchFamily="34" charset="0"/>
                <a:ea typeface="Calibri" panose="020F0502020204030204" pitchFamily="34" charset="0"/>
                <a:cs typeface="Arial" panose="020B0604020202020204" pitchFamily="34" charset="0"/>
              </a:rPr>
              <a:t> accuracy </a:t>
            </a:r>
            <a:r>
              <a:rPr lang="en-US" sz="1600" kern="0" dirty="0" err="1">
                <a:latin typeface="Arial" panose="020B0604020202020204" pitchFamily="34" charset="0"/>
                <a:ea typeface="Calibri" panose="020F0502020204030204" pitchFamily="34" charset="0"/>
                <a:cs typeface="Arial" panose="020B0604020202020204" pitchFamily="34" charset="0"/>
              </a:rPr>
              <a:t>và</a:t>
            </a:r>
            <a:r>
              <a:rPr lang="en-US" sz="1600" kern="0" dirty="0">
                <a:latin typeface="Arial" panose="020B0604020202020204" pitchFamily="34" charset="0"/>
                <a:ea typeface="Calibri" panose="020F0502020204030204" pitchFamily="34" charset="0"/>
                <a:cs typeface="Arial" panose="020B0604020202020204" pitchFamily="34" charset="0"/>
              </a:rPr>
              <a:t> classification report</a:t>
            </a:r>
          </a:p>
          <a:p>
            <a:pPr marL="609585" lvl="1" indent="0" algn="just">
              <a:lnSpc>
                <a:spcPct val="107000"/>
              </a:lnSpc>
              <a:buClr>
                <a:schemeClr val="tx1"/>
              </a:buClr>
              <a:buNone/>
            </a:pPr>
            <a:r>
              <a:rPr lang="en-US" sz="1600" dirty="0">
                <a:latin typeface="Arial" panose="020B0604020202020204" pitchFamily="34" charset="0"/>
                <a:ea typeface="Calibri" panose="020F0502020204030204" pitchFamily="34" charset="0"/>
                <a:cs typeface="Arial" panose="020B0604020202020204" pitchFamily="34" charset="0"/>
              </a:rPr>
              <a:t>		10. </a:t>
            </a:r>
            <a:r>
              <a:rPr lang="vi-VN" sz="1600" dirty="0">
                <a:latin typeface="Arial" panose="020B0604020202020204" pitchFamily="34" charset="0"/>
                <a:ea typeface="Calibri" panose="020F0502020204030204" pitchFamily="34" charset="0"/>
                <a:cs typeface="Arial" panose="020B0604020202020204" pitchFamily="34" charset="0"/>
              </a:rPr>
              <a:t>Lưu model đã huấn luyện cùng vectorizer và encoder.</a:t>
            </a:r>
            <a:endParaRPr lang="en-US" sz="1600" dirty="0">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endParaRPr lang="en-US" sz="1600" kern="0" dirty="0">
              <a:latin typeface="Times New Roman" panose="02020603050405020304" pitchFamily="18" charset="0"/>
              <a:ea typeface="Calibri" panose="020F0502020204030204" pitchFamily="34" charset="0"/>
            </a:endParaRPr>
          </a:p>
          <a:p>
            <a:pPr marL="609585" lvl="1" indent="0" algn="just">
              <a:lnSpc>
                <a:spcPct val="107000"/>
              </a:lnSpc>
              <a:buClr>
                <a:schemeClr val="tx1"/>
              </a:buClr>
              <a:buNone/>
            </a:pPr>
            <a:endParaRPr lang="en-US" sz="1600" kern="0" dirty="0">
              <a:latin typeface="Times New Roman" panose="02020603050405020304" pitchFamily="18" charset="0"/>
              <a:ea typeface="Calibri" panose="020F0502020204030204" pitchFamily="34" charset="0"/>
            </a:endParaRPr>
          </a:p>
          <a:p>
            <a:pPr marL="990575" lvl="1" indent="-380990" algn="just">
              <a:lnSpc>
                <a:spcPct val="107000"/>
              </a:lnSpc>
              <a:buClr>
                <a:schemeClr val="tx1"/>
              </a:buClr>
              <a:buFont typeface="Arial" panose="020B0604020202020204" pitchFamily="34" charset="0"/>
              <a:buChar char="•"/>
            </a:pPr>
            <a:endParaRPr lang="vi-VN" sz="1600" dirty="0">
              <a:solidFill>
                <a:schemeClr val="tx1"/>
              </a:solidFill>
              <a:latin typeface="+mn-lt"/>
            </a:endParaRPr>
          </a:p>
        </p:txBody>
      </p:sp>
      <p:sp>
        <p:nvSpPr>
          <p:cNvPr id="17" name="TextBox 16">
            <a:extLst>
              <a:ext uri="{FF2B5EF4-FFF2-40B4-BE49-F238E27FC236}">
                <a16:creationId xmlns:a16="http://schemas.microsoft.com/office/drawing/2014/main" id="{35ACF9A8-C3C4-4C08-BFF2-5A4B4C7A1721}"/>
              </a:ext>
            </a:extLst>
          </p:cNvPr>
          <p:cNvSpPr txBox="1"/>
          <p:nvPr/>
        </p:nvSpPr>
        <p:spPr>
          <a:xfrm>
            <a:off x="0" y="880322"/>
            <a:ext cx="5960533" cy="523220"/>
          </a:xfrm>
          <a:prstGeom prst="rect">
            <a:avLst/>
          </a:prstGeom>
          <a:noFill/>
        </p:spPr>
        <p:txBody>
          <a:bodyPr wrap="square">
            <a:spAutoFit/>
          </a:bodyPr>
          <a:lstStyle/>
          <a:p>
            <a:pPr marL="101597" algn="ctr"/>
            <a:r>
              <a:rPr lang="en-US" sz="2800" b="1" dirty="0"/>
              <a:t> 3.2.</a:t>
            </a:r>
            <a:r>
              <a:rPr lang="en-US" sz="2800" b="1" dirty="0">
                <a:solidFill>
                  <a:srgbClr val="1F3763"/>
                </a:solidFill>
                <a:ea typeface="Times New Roman" panose="02020603050405020304" pitchFamily="18" charset="0"/>
                <a:cs typeface="Times New Roman" panose="02020603050405020304" pitchFamily="18" charset="0"/>
              </a:rPr>
              <a:t> </a:t>
            </a:r>
            <a:r>
              <a:rPr lang="en-US" sz="2800" b="1" kern="0" dirty="0" err="1">
                <a:ea typeface="Calibri" panose="020F0502020204030204" pitchFamily="34" charset="0"/>
              </a:rPr>
              <a:t>Huấn</a:t>
            </a:r>
            <a:r>
              <a:rPr lang="en-US" sz="2800" b="1" kern="0" dirty="0">
                <a:ea typeface="Calibri" panose="020F0502020204030204" pitchFamily="34" charset="0"/>
              </a:rPr>
              <a:t> </a:t>
            </a:r>
            <a:r>
              <a:rPr lang="en-US" sz="2800" b="1" kern="0" dirty="0" err="1">
                <a:ea typeface="Calibri" panose="020F0502020204030204" pitchFamily="34" charset="0"/>
              </a:rPr>
              <a:t>luyện</a:t>
            </a:r>
            <a:r>
              <a:rPr lang="en-US" sz="2800" b="1" kern="0" dirty="0">
                <a:ea typeface="Calibri" panose="020F0502020204030204" pitchFamily="34" charset="0"/>
              </a:rPr>
              <a:t> </a:t>
            </a:r>
            <a:r>
              <a:rPr lang="en-US" sz="2800" b="1" kern="0" dirty="0" err="1">
                <a:ea typeface="Calibri" panose="020F0502020204030204" pitchFamily="34" charset="0"/>
              </a:rPr>
              <a:t>mô</a:t>
            </a:r>
            <a:r>
              <a:rPr lang="en-US" sz="2800" b="1" kern="0" dirty="0">
                <a:ea typeface="Calibri" panose="020F0502020204030204" pitchFamily="34" charset="0"/>
              </a:rPr>
              <a:t> </a:t>
            </a:r>
            <a:r>
              <a:rPr lang="en-US" sz="2800" b="1" kern="0" dirty="0" err="1">
                <a:ea typeface="Calibri" panose="020F0502020204030204" pitchFamily="34" charset="0"/>
              </a:rPr>
              <a:t>hình</a:t>
            </a:r>
            <a:r>
              <a:rPr lang="en-US" sz="2800" b="1" kern="0" dirty="0">
                <a:ea typeface="Calibri" panose="020F0502020204030204" pitchFamily="34" charset="0"/>
              </a:rPr>
              <a:t> </a:t>
            </a:r>
            <a:r>
              <a:rPr lang="en-US" sz="2800" b="1" kern="0" dirty="0" err="1">
                <a:ea typeface="Calibri" panose="020F0502020204030204" pitchFamily="34" charset="0"/>
              </a:rPr>
              <a:t>chung</a:t>
            </a:r>
            <a:endParaRPr lang="en-US" sz="2800" b="1" dirty="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408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16</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1" y="1118765"/>
            <a:ext cx="6737209" cy="554728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Clr>
                <a:schemeClr val="tx1"/>
              </a:buClr>
              <a:buNone/>
            </a:pPr>
            <a:r>
              <a:rPr lang="en-US" sz="1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3.1.1.Naive Bayes</a:t>
            </a:r>
          </a:p>
          <a:p>
            <a:pPr marL="609585" lvl="1" indent="0" algn="just">
              <a:lnSpc>
                <a:spcPct val="107000"/>
              </a:lnSpc>
              <a:buClr>
                <a:schemeClr val="tx1"/>
              </a:buClr>
              <a:buNone/>
            </a:pPr>
            <a:endParaRPr lang="en-US" sz="1600" kern="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kern="0" dirty="0">
                <a:solidFill>
                  <a:schemeClr val="tx1"/>
                </a:solidFill>
                <a:latin typeface="+mn-lt"/>
                <a:ea typeface="Calibri" panose="020F0502020204030204" pitchFamily="34" charset="0"/>
              </a:rPr>
              <a:t>	</a:t>
            </a:r>
            <a:r>
              <a:rPr lang="vi-VN" sz="1600" kern="0" dirty="0">
                <a:solidFill>
                  <a:schemeClr val="tx1"/>
                </a:solidFill>
                <a:latin typeface="+mn-lt"/>
                <a:ea typeface="Calibri" panose="020F0502020204030204" pitchFamily="34" charset="0"/>
              </a:rPr>
              <a:t>Kết quả đạt được trên tập test sau quá trình huấn luyện mô hình trước khi điều chỉnh tham số:</a:t>
            </a:r>
            <a:r>
              <a:rPr lang="vi-VN" sz="1600" dirty="0">
                <a:solidFill>
                  <a:schemeClr val="tx1"/>
                </a:solidFill>
                <a:latin typeface="+mn-lt"/>
              </a:rPr>
              <a:t>Trong đó:</a:t>
            </a:r>
          </a:p>
          <a:p>
            <a:pPr marL="990575" lvl="1" indent="-380990" algn="just">
              <a:lnSpc>
                <a:spcPct val="107000"/>
              </a:lnSpc>
              <a:buClr>
                <a:schemeClr val="tx1"/>
              </a:buClr>
              <a:buFont typeface="Arial" panose="020B0604020202020204" pitchFamily="34" charset="0"/>
              <a:buChar char="•"/>
            </a:pPr>
            <a:r>
              <a:rPr lang="vi-VN" sz="1600" dirty="0">
                <a:solidFill>
                  <a:schemeClr val="tx1"/>
                </a:solidFill>
                <a:latin typeface="+mn-lt"/>
              </a:rPr>
              <a:t>Độ chính xác (Accuracy) ~ </a:t>
            </a:r>
            <a:r>
              <a:rPr lang="en-US" sz="1600" dirty="0">
                <a:solidFill>
                  <a:schemeClr val="tx1"/>
                </a:solidFill>
                <a:latin typeface="Arial" panose="020B0604020202020204" pitchFamily="34" charset="0"/>
              </a:rPr>
              <a:t>9</a:t>
            </a:r>
            <a:r>
              <a:rPr lang="vi-VN" sz="1600" dirty="0">
                <a:solidFill>
                  <a:schemeClr val="tx1"/>
                </a:solidFill>
                <a:latin typeface="+mn-lt"/>
              </a:rPr>
              <a:t>0%</a:t>
            </a:r>
          </a:p>
          <a:p>
            <a:pPr marL="609585" lvl="1" indent="0" algn="just">
              <a:lnSpc>
                <a:spcPct val="107000"/>
              </a:lnSpc>
              <a:buClr>
                <a:schemeClr val="tx1"/>
              </a:buClr>
              <a:buNone/>
            </a:pPr>
            <a:r>
              <a:rPr lang="en-US" sz="1600" dirty="0">
                <a:solidFill>
                  <a:schemeClr val="tx1"/>
                </a:solidFill>
                <a:latin typeface="+mn-lt"/>
              </a:rPr>
              <a:t>	- </a:t>
            </a:r>
            <a:r>
              <a:rPr lang="vi-VN" sz="1600" dirty="0">
                <a:solidFill>
                  <a:schemeClr val="tx1"/>
                </a:solidFill>
                <a:latin typeface="+mn-lt"/>
              </a:rPr>
              <a:t>Cho thấy mô hình dự đoán đúng khoảng </a:t>
            </a:r>
            <a:r>
              <a:rPr lang="en-US" sz="1600" dirty="0">
                <a:solidFill>
                  <a:schemeClr val="tx1"/>
                </a:solidFill>
                <a:latin typeface="Arial" panose="020B0604020202020204" pitchFamily="34" charset="0"/>
                <a:cs typeface="Arial" panose="020B0604020202020204" pitchFamily="34" charset="0"/>
              </a:rPr>
              <a:t>9</a:t>
            </a:r>
            <a:r>
              <a:rPr lang="vi-VN" sz="1600" dirty="0">
                <a:solidFill>
                  <a:schemeClr val="tx1"/>
                </a:solidFill>
                <a:latin typeface="+mn-lt"/>
              </a:rPr>
              <a:t>0% tổng số tweet trong tập kiểm thử.</a:t>
            </a:r>
            <a:endParaRPr lang="en-US" sz="1600" dirty="0">
              <a:solidFill>
                <a:schemeClr val="tx1"/>
              </a:solidFill>
              <a:latin typeface="+mn-lt"/>
            </a:endParaRPr>
          </a:p>
          <a:p>
            <a:pPr marL="609585" lvl="1" indent="0" algn="just">
              <a:lnSpc>
                <a:spcPct val="107000"/>
              </a:lnSpc>
              <a:buClr>
                <a:schemeClr val="tx1"/>
              </a:buClr>
              <a:buNone/>
            </a:pPr>
            <a:endParaRPr lang="vi-VN" sz="1600" dirty="0">
              <a:solidFill>
                <a:schemeClr val="tx1"/>
              </a:solidFill>
              <a:latin typeface="+mn-lt"/>
            </a:endParaRPr>
          </a:p>
          <a:p>
            <a:pPr marL="990575" lvl="1" indent="-380990" algn="just">
              <a:lnSpc>
                <a:spcPct val="107000"/>
              </a:lnSpc>
              <a:buClr>
                <a:schemeClr val="tx1"/>
              </a:buClr>
              <a:buFont typeface="Arial" panose="020B0604020202020204" pitchFamily="34" charset="0"/>
              <a:buChar char="•"/>
            </a:pPr>
            <a:r>
              <a:rPr lang="vi-VN" sz="1600" dirty="0">
                <a:solidFill>
                  <a:schemeClr val="tx1"/>
                </a:solidFill>
                <a:latin typeface="+mn-lt"/>
              </a:rPr>
              <a:t>Chỉ số Precision, Recall, F1-score</a:t>
            </a:r>
          </a:p>
          <a:p>
            <a:pPr marL="609585" lvl="1" indent="0" algn="just">
              <a:lnSpc>
                <a:spcPct val="107000"/>
              </a:lnSpc>
              <a:buClr>
                <a:schemeClr val="tx1"/>
              </a:buClr>
              <a:buNone/>
            </a:pPr>
            <a:r>
              <a:rPr lang="en-US" sz="1600" dirty="0">
                <a:solidFill>
                  <a:schemeClr val="tx1"/>
                </a:solidFill>
                <a:latin typeface="+mn-lt"/>
              </a:rPr>
              <a:t>	- </a:t>
            </a:r>
            <a:r>
              <a:rPr lang="vi-VN" sz="1600" dirty="0">
                <a:solidFill>
                  <a:schemeClr val="tx1"/>
                </a:solidFill>
                <a:latin typeface="+mn-lt"/>
              </a:rPr>
              <a:t>Các lớp -1 (tiêu cực), 1 (tích cực) đều có giá trị F1-score dao động trong khoảng </a:t>
            </a:r>
            <a:r>
              <a:rPr lang="vi-VN" sz="1600" dirty="0">
                <a:solidFill>
                  <a:schemeClr val="tx1"/>
                </a:solidFill>
                <a:latin typeface="Arial" panose="020B0604020202020204" pitchFamily="34" charset="0"/>
                <a:cs typeface="Arial" panose="020B0604020202020204" pitchFamily="34" charset="0"/>
              </a:rPr>
              <a:t>0.</a:t>
            </a:r>
            <a:r>
              <a:rPr lang="en-US" sz="1600" dirty="0">
                <a:solidFill>
                  <a:schemeClr val="tx1"/>
                </a:solidFill>
                <a:latin typeface="Arial" panose="020B0604020202020204" pitchFamily="34" charset="0"/>
                <a:cs typeface="Arial" panose="020B0604020202020204" pitchFamily="34" charset="0"/>
              </a:rPr>
              <a:t>9</a:t>
            </a:r>
            <a:r>
              <a:rPr lang="vi-VN" sz="1600" dirty="0">
                <a:solidFill>
                  <a:schemeClr val="tx1"/>
                </a:solidFill>
                <a:latin typeface="Arial" panose="020B0604020202020204" pitchFamily="34" charset="0"/>
                <a:cs typeface="Arial" panose="020B0604020202020204" pitchFamily="34" charset="0"/>
              </a:rPr>
              <a:t>0</a:t>
            </a:r>
            <a:r>
              <a:rPr lang="vi-VN" sz="1600" dirty="0">
                <a:solidFill>
                  <a:schemeClr val="tx1"/>
                </a:solidFill>
                <a:latin typeface="+mn-lt"/>
              </a:rPr>
              <a:t>, tương đối đồng đều.</a:t>
            </a:r>
          </a:p>
          <a:p>
            <a:pPr marL="609585" lvl="1" indent="0" algn="just">
              <a:lnSpc>
                <a:spcPct val="107000"/>
              </a:lnSpc>
              <a:buClr>
                <a:schemeClr val="tx1"/>
              </a:buClr>
              <a:buNone/>
            </a:pPr>
            <a:r>
              <a:rPr lang="en-US" sz="1600" dirty="0">
                <a:solidFill>
                  <a:schemeClr val="tx1"/>
                </a:solidFill>
                <a:latin typeface="+mn-lt"/>
              </a:rPr>
              <a:t>	- </a:t>
            </a:r>
            <a:r>
              <a:rPr lang="vi-VN" sz="1600" dirty="0">
                <a:solidFill>
                  <a:schemeClr val="tx1"/>
                </a:solidFill>
                <a:latin typeface="+mn-lt"/>
              </a:rPr>
              <a:t>Điều này thể hiện mô hình không bị thiên lệch quá nhiều về một lớp nào đó.</a:t>
            </a:r>
            <a:endParaRPr lang="en-US" sz="1600" dirty="0">
              <a:solidFill>
                <a:schemeClr val="tx1"/>
              </a:solidFill>
              <a:latin typeface="+mn-lt"/>
            </a:endParaRPr>
          </a:p>
          <a:p>
            <a:pPr marL="609585" lvl="1" indent="0" algn="just">
              <a:lnSpc>
                <a:spcPct val="107000"/>
              </a:lnSpc>
              <a:buClr>
                <a:schemeClr val="tx1"/>
              </a:buClr>
              <a:buNone/>
            </a:pPr>
            <a:endParaRPr lang="vi-VN" sz="1600" dirty="0">
              <a:solidFill>
                <a:schemeClr val="tx1"/>
              </a:solidFill>
              <a:latin typeface="+mn-lt"/>
            </a:endParaRPr>
          </a:p>
          <a:p>
            <a:pPr marL="990575" lvl="1" indent="-380990" algn="just">
              <a:lnSpc>
                <a:spcPct val="107000"/>
              </a:lnSpc>
              <a:buClr>
                <a:schemeClr val="tx1"/>
              </a:buClr>
              <a:buFont typeface="Arial" panose="020B0604020202020204" pitchFamily="34" charset="0"/>
              <a:buChar char="•"/>
            </a:pPr>
            <a:r>
              <a:rPr lang="vi-VN" sz="1600" dirty="0">
                <a:solidFill>
                  <a:schemeClr val="tx1"/>
                </a:solidFill>
                <a:latin typeface="+mn-lt"/>
              </a:rPr>
              <a:t>Macro avg và Weighted avg</a:t>
            </a:r>
          </a:p>
          <a:p>
            <a:pPr marL="609585" lvl="1" indent="0" algn="just">
              <a:lnSpc>
                <a:spcPct val="107000"/>
              </a:lnSpc>
              <a:buClr>
                <a:schemeClr val="tx1"/>
              </a:buClr>
              <a:buNone/>
            </a:pPr>
            <a:r>
              <a:rPr lang="en-US" sz="1600" dirty="0">
                <a:solidFill>
                  <a:schemeClr val="tx1"/>
                </a:solidFill>
                <a:latin typeface="+mn-lt"/>
              </a:rPr>
              <a:t>	- </a:t>
            </a:r>
            <a:r>
              <a:rPr lang="vi-VN" sz="1600" dirty="0">
                <a:solidFill>
                  <a:schemeClr val="tx1"/>
                </a:solidFill>
                <a:latin typeface="+mn-lt"/>
              </a:rPr>
              <a:t>Macro avg F1 ~ </a:t>
            </a:r>
            <a:r>
              <a:rPr lang="vi-VN" sz="1600" dirty="0">
                <a:solidFill>
                  <a:schemeClr val="tx1"/>
                </a:solidFill>
                <a:latin typeface="Arial" panose="020B0604020202020204" pitchFamily="34" charset="0"/>
                <a:cs typeface="Arial" panose="020B0604020202020204" pitchFamily="34" charset="0"/>
              </a:rPr>
              <a:t>0.</a:t>
            </a:r>
            <a:r>
              <a:rPr lang="en-US" sz="1600" dirty="0">
                <a:solidFill>
                  <a:schemeClr val="tx1"/>
                </a:solidFill>
                <a:latin typeface="Arial" panose="020B0604020202020204" pitchFamily="34" charset="0"/>
                <a:cs typeface="Arial" panose="020B0604020202020204" pitchFamily="34" charset="0"/>
              </a:rPr>
              <a:t>90</a:t>
            </a:r>
            <a:r>
              <a:rPr lang="vi-VN" sz="1600" dirty="0">
                <a:solidFill>
                  <a:schemeClr val="tx1"/>
                </a:solidFill>
                <a:latin typeface="+mn-lt"/>
              </a:rPr>
              <a:t>, Weighted avg F1 ~ 0.</a:t>
            </a:r>
            <a:r>
              <a:rPr lang="en-US" sz="1600" dirty="0">
                <a:solidFill>
                  <a:schemeClr val="tx1"/>
                </a:solidFill>
                <a:latin typeface="Arial" panose="020B0604020202020204" pitchFamily="34" charset="0"/>
                <a:cs typeface="Arial" panose="020B0604020202020204" pitchFamily="34" charset="0"/>
              </a:rPr>
              <a:t>9</a:t>
            </a:r>
            <a:r>
              <a:rPr lang="vi-VN" sz="1600" dirty="0">
                <a:solidFill>
                  <a:schemeClr val="tx1"/>
                </a:solidFill>
                <a:latin typeface="+mn-lt"/>
              </a:rPr>
              <a:t>0 =&gt; Mô hình đạt hiệu năng khá cân bằng.</a:t>
            </a:r>
          </a:p>
          <a:p>
            <a:pPr marL="609585" lvl="1" indent="0" algn="just">
              <a:lnSpc>
                <a:spcPct val="107000"/>
              </a:lnSpc>
              <a:buClr>
                <a:schemeClr val="tx1"/>
              </a:buClr>
              <a:buNone/>
            </a:pPr>
            <a:endParaRPr lang="vi-VN" sz="1600" dirty="0">
              <a:solidFill>
                <a:schemeClr val="tx1"/>
              </a:solidFill>
              <a:latin typeface="+mn-lt"/>
            </a:endParaRPr>
          </a:p>
        </p:txBody>
      </p:sp>
      <p:sp>
        <p:nvSpPr>
          <p:cNvPr id="17" name="TextBox 16">
            <a:extLst>
              <a:ext uri="{FF2B5EF4-FFF2-40B4-BE49-F238E27FC236}">
                <a16:creationId xmlns:a16="http://schemas.microsoft.com/office/drawing/2014/main" id="{35ACF9A8-C3C4-4C08-BFF2-5A4B4C7A1721}"/>
              </a:ext>
            </a:extLst>
          </p:cNvPr>
          <p:cNvSpPr txBox="1"/>
          <p:nvPr/>
        </p:nvSpPr>
        <p:spPr>
          <a:xfrm>
            <a:off x="1" y="626322"/>
            <a:ext cx="6737209" cy="461665"/>
          </a:xfrm>
          <a:prstGeom prst="rect">
            <a:avLst/>
          </a:prstGeom>
          <a:noFill/>
        </p:spPr>
        <p:txBody>
          <a:bodyPr wrap="square">
            <a:spAutoFit/>
          </a:bodyPr>
          <a:lstStyle/>
          <a:p>
            <a:pPr marL="101597"/>
            <a:r>
              <a:rPr lang="en-US" sz="2400" b="1" dirty="0"/>
              <a:t> 3.3.Đánh </a:t>
            </a:r>
            <a:r>
              <a:rPr lang="en-US" sz="2400" b="1" dirty="0" err="1"/>
              <a:t>giá</a:t>
            </a:r>
            <a:r>
              <a:rPr lang="en-US" sz="2400" b="1" dirty="0"/>
              <a:t> </a:t>
            </a:r>
            <a:r>
              <a:rPr lang="en-US" sz="2400" b="1" dirty="0" err="1"/>
              <a:t>mô</a:t>
            </a:r>
            <a:r>
              <a:rPr lang="en-US" sz="2400" b="1" dirty="0"/>
              <a:t> </a:t>
            </a:r>
            <a:r>
              <a:rPr lang="en-US" sz="2400" b="1" dirty="0" err="1"/>
              <a:t>hình</a:t>
            </a:r>
            <a:endParaRPr lang="en-US" sz="2400" b="1" dirty="0">
              <a:ea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FD80B3B-65E8-4F94-B975-242359AF3637}"/>
              </a:ext>
            </a:extLst>
          </p:cNvPr>
          <p:cNvPicPr/>
          <p:nvPr/>
        </p:nvPicPr>
        <p:blipFill>
          <a:blip r:embed="rId3"/>
          <a:stretch>
            <a:fillRect/>
          </a:stretch>
        </p:blipFill>
        <p:spPr>
          <a:xfrm>
            <a:off x="7518400" y="1532467"/>
            <a:ext cx="4146933" cy="3642148"/>
          </a:xfrm>
          <a:prstGeom prst="rect">
            <a:avLst/>
          </a:prstGeom>
        </p:spPr>
      </p:pic>
    </p:spTree>
    <p:extLst>
      <p:ext uri="{BB962C8B-B14F-4D97-AF65-F5344CB8AC3E}">
        <p14:creationId xmlns:p14="http://schemas.microsoft.com/office/powerpoint/2010/main" val="105175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17</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1" y="1118765"/>
            <a:ext cx="6737209" cy="554728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Clr>
                <a:schemeClr val="tx1"/>
              </a:buClr>
              <a:buNone/>
            </a:pPr>
            <a:r>
              <a:rPr lang="en-US" sz="1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3.1.2.</a:t>
            </a:r>
            <a:r>
              <a:rPr lang="en-US" sz="1600" b="1" kern="0" dirty="0">
                <a:effectLst/>
                <a:latin typeface="Arial" panose="020B0604020202020204" pitchFamily="34" charset="0"/>
                <a:ea typeface="Calibri" panose="020F0502020204030204" pitchFamily="34" charset="0"/>
                <a:cs typeface="Arial" panose="020B0604020202020204" pitchFamily="34" charset="0"/>
              </a:rPr>
              <a:t> Logistic Regression</a:t>
            </a:r>
          </a:p>
          <a:p>
            <a:pPr marL="609585" lvl="1" indent="0" algn="just">
              <a:lnSpc>
                <a:spcPct val="107000"/>
              </a:lnSpc>
              <a:buClr>
                <a:schemeClr val="tx1"/>
              </a:buClr>
              <a:buNone/>
            </a:pPr>
            <a:endParaRPr lang="en-US" sz="1600" kern="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kern="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vi-VN" sz="1600" kern="0" dirty="0">
                <a:solidFill>
                  <a:schemeClr val="tx1"/>
                </a:solidFill>
                <a:latin typeface="Arial" panose="020B0604020202020204" pitchFamily="34" charset="0"/>
                <a:ea typeface="Calibri" panose="020F0502020204030204" pitchFamily="34" charset="0"/>
                <a:cs typeface="Arial" panose="020B0604020202020204" pitchFamily="34" charset="0"/>
              </a:rPr>
              <a:t>Kết quả đạt được trên tập test sau quá trình huấn luyện mô hình trước khi điều chỉnh tham số:</a:t>
            </a:r>
            <a:r>
              <a:rPr lang="vi-VN" sz="1600" dirty="0">
                <a:solidFill>
                  <a:schemeClr val="tx1"/>
                </a:solidFill>
                <a:latin typeface="Arial" panose="020B0604020202020204" pitchFamily="34" charset="0"/>
                <a:cs typeface="Arial" panose="020B0604020202020204" pitchFamily="34" charset="0"/>
              </a:rPr>
              <a:t>Trong đó:</a:t>
            </a:r>
          </a:p>
          <a:p>
            <a:pPr marL="990575" lvl="1" indent="-380990" algn="just">
              <a:lnSpc>
                <a:spcPct val="107000"/>
              </a:lnSpc>
              <a:buClr>
                <a:schemeClr val="tx1"/>
              </a:buClr>
              <a:buFont typeface="Arial" panose="020B0604020202020204" pitchFamily="34" charset="0"/>
              <a:buChar char="•"/>
            </a:pPr>
            <a:r>
              <a:rPr lang="vi-VN" sz="1600" dirty="0">
                <a:solidFill>
                  <a:schemeClr val="tx1"/>
                </a:solidFill>
                <a:latin typeface="Arial" panose="020B0604020202020204" pitchFamily="34" charset="0"/>
                <a:cs typeface="Arial" panose="020B0604020202020204" pitchFamily="34" charset="0"/>
              </a:rPr>
              <a:t>Độ chính xác (Accuracy) ~ </a:t>
            </a:r>
            <a:r>
              <a:rPr lang="en-US" sz="1600" dirty="0">
                <a:solidFill>
                  <a:schemeClr val="tx1"/>
                </a:solidFill>
                <a:latin typeface="Arial" panose="020B0604020202020204" pitchFamily="34" charset="0"/>
                <a:cs typeface="Arial" panose="020B0604020202020204" pitchFamily="34" charset="0"/>
              </a:rPr>
              <a:t>83</a:t>
            </a:r>
            <a:r>
              <a:rPr lang="vi-VN" sz="1600" dirty="0">
                <a:solidFill>
                  <a:schemeClr val="tx1"/>
                </a:solidFill>
                <a:latin typeface="Arial" panose="020B0604020202020204" pitchFamily="34" charset="0"/>
                <a:cs typeface="Arial" panose="020B0604020202020204" pitchFamily="34" charset="0"/>
              </a:rPr>
              <a:t>%</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Cho thấy mô hình dự đoán đúng khoảng </a:t>
            </a:r>
            <a:r>
              <a:rPr lang="en-US" sz="1600" dirty="0">
                <a:solidFill>
                  <a:schemeClr val="tx1"/>
                </a:solidFill>
                <a:latin typeface="Arial" panose="020B0604020202020204" pitchFamily="34" charset="0"/>
                <a:cs typeface="Arial" panose="020B0604020202020204" pitchFamily="34" charset="0"/>
              </a:rPr>
              <a:t>83</a:t>
            </a:r>
            <a:r>
              <a:rPr lang="vi-VN" sz="1600" dirty="0">
                <a:solidFill>
                  <a:schemeClr val="tx1"/>
                </a:solidFill>
                <a:latin typeface="Arial" panose="020B0604020202020204" pitchFamily="34" charset="0"/>
                <a:cs typeface="Arial" panose="020B0604020202020204" pitchFamily="34" charset="0"/>
              </a:rPr>
              <a:t>% tổng số tweet trong tập kiểm thử.</a:t>
            </a: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Clr>
                <a:schemeClr val="tx1"/>
              </a:buClr>
              <a:buNone/>
            </a:pPr>
            <a:endParaRPr lang="vi-VN" sz="1600" dirty="0">
              <a:solidFill>
                <a:schemeClr val="tx1"/>
              </a:solidFill>
              <a:latin typeface="Arial" panose="020B0604020202020204" pitchFamily="34" charset="0"/>
              <a:cs typeface="Arial" panose="020B0604020202020204" pitchFamily="34" charset="0"/>
            </a:endParaRPr>
          </a:p>
          <a:p>
            <a:pPr marL="990575" lvl="1" indent="-380990" algn="just">
              <a:lnSpc>
                <a:spcPct val="107000"/>
              </a:lnSpc>
              <a:buClr>
                <a:schemeClr val="tx1"/>
              </a:buClr>
              <a:buFont typeface="Arial" panose="020B0604020202020204" pitchFamily="34" charset="0"/>
              <a:buChar char="•"/>
            </a:pPr>
            <a:r>
              <a:rPr lang="vi-VN" sz="1600" dirty="0">
                <a:solidFill>
                  <a:schemeClr val="tx1"/>
                </a:solidFill>
                <a:latin typeface="Arial" panose="020B0604020202020204" pitchFamily="34" charset="0"/>
                <a:cs typeface="Arial" panose="020B0604020202020204" pitchFamily="34" charset="0"/>
              </a:rPr>
              <a:t>Chỉ số Precision, Recall, F1-score</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Các lớp -1 (tiêu cực), 1 (tích cực) đều có giá trị F1-score dao động trong khoảng 0.</a:t>
            </a:r>
            <a:r>
              <a:rPr lang="en-US" sz="1600" dirty="0">
                <a:solidFill>
                  <a:schemeClr val="tx1"/>
                </a:solidFill>
                <a:latin typeface="Arial" panose="020B0604020202020204" pitchFamily="34" charset="0"/>
                <a:cs typeface="Arial" panose="020B0604020202020204" pitchFamily="34" charset="0"/>
              </a:rPr>
              <a:t>83</a:t>
            </a:r>
            <a:r>
              <a:rPr lang="vi-VN" sz="1600" dirty="0">
                <a:solidFill>
                  <a:schemeClr val="tx1"/>
                </a:solidFill>
                <a:latin typeface="Arial" panose="020B0604020202020204" pitchFamily="34" charset="0"/>
                <a:cs typeface="Arial" panose="020B0604020202020204" pitchFamily="34" charset="0"/>
              </a:rPr>
              <a:t>, tương đối đồng đều.</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Điều này thể hiện mô hình không bị thiên lệch quá nhiều về một lớp nào đó.</a:t>
            </a: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Clr>
                <a:schemeClr val="tx1"/>
              </a:buClr>
              <a:buNone/>
            </a:pPr>
            <a:endParaRPr lang="vi-VN" sz="1600" dirty="0">
              <a:solidFill>
                <a:schemeClr val="tx1"/>
              </a:solidFill>
              <a:latin typeface="Arial" panose="020B0604020202020204" pitchFamily="34" charset="0"/>
              <a:cs typeface="Arial" panose="020B0604020202020204" pitchFamily="34" charset="0"/>
            </a:endParaRPr>
          </a:p>
          <a:p>
            <a:pPr marL="990575" lvl="1" indent="-380990" algn="just">
              <a:lnSpc>
                <a:spcPct val="107000"/>
              </a:lnSpc>
              <a:buClr>
                <a:schemeClr val="tx1"/>
              </a:buClr>
              <a:buFont typeface="Arial" panose="020B0604020202020204" pitchFamily="34" charset="0"/>
              <a:buChar char="•"/>
            </a:pPr>
            <a:r>
              <a:rPr lang="vi-VN" sz="1600" dirty="0">
                <a:solidFill>
                  <a:schemeClr val="tx1"/>
                </a:solidFill>
                <a:latin typeface="Arial" panose="020B0604020202020204" pitchFamily="34" charset="0"/>
                <a:cs typeface="Arial" panose="020B0604020202020204" pitchFamily="34" charset="0"/>
              </a:rPr>
              <a:t>Macro avg và Weighted avg</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Macro avg F1 ~ 0.</a:t>
            </a:r>
            <a:r>
              <a:rPr lang="en-US" sz="1600" dirty="0">
                <a:solidFill>
                  <a:schemeClr val="tx1"/>
                </a:solidFill>
                <a:latin typeface="Arial" panose="020B0604020202020204" pitchFamily="34" charset="0"/>
                <a:cs typeface="Arial" panose="020B0604020202020204" pitchFamily="34" charset="0"/>
              </a:rPr>
              <a:t>93</a:t>
            </a:r>
            <a:r>
              <a:rPr lang="vi-VN" sz="1600" dirty="0">
                <a:solidFill>
                  <a:schemeClr val="tx1"/>
                </a:solidFill>
                <a:latin typeface="Arial" panose="020B0604020202020204" pitchFamily="34" charset="0"/>
                <a:cs typeface="Arial" panose="020B0604020202020204" pitchFamily="34" charset="0"/>
              </a:rPr>
              <a:t>, Weighted avg F1 ~ 0.</a:t>
            </a:r>
            <a:r>
              <a:rPr lang="en-US" sz="1600" dirty="0">
                <a:solidFill>
                  <a:schemeClr val="tx1"/>
                </a:solidFill>
                <a:latin typeface="Arial" panose="020B0604020202020204" pitchFamily="34" charset="0"/>
                <a:cs typeface="Arial" panose="020B0604020202020204" pitchFamily="34" charset="0"/>
              </a:rPr>
              <a:t>93</a:t>
            </a:r>
            <a:r>
              <a:rPr lang="vi-VN" sz="1600" dirty="0">
                <a:solidFill>
                  <a:schemeClr val="tx1"/>
                </a:solidFill>
                <a:latin typeface="Arial" panose="020B0604020202020204" pitchFamily="34" charset="0"/>
                <a:cs typeface="Arial" panose="020B0604020202020204" pitchFamily="34" charset="0"/>
              </a:rPr>
              <a:t> =&gt; Mô hình đạt hiệu năng khá cân bằng.</a:t>
            </a:r>
          </a:p>
          <a:p>
            <a:pPr marL="609585" lvl="1" indent="0" algn="just">
              <a:lnSpc>
                <a:spcPct val="107000"/>
              </a:lnSpc>
              <a:buClr>
                <a:schemeClr val="tx1"/>
              </a:buClr>
              <a:buNone/>
            </a:pPr>
            <a:endParaRPr lang="vi-VN" sz="1600"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DC13F634-9D77-4C8E-9F03-07C6F7FA47FB}"/>
              </a:ext>
            </a:extLst>
          </p:cNvPr>
          <p:cNvPicPr/>
          <p:nvPr/>
        </p:nvPicPr>
        <p:blipFill>
          <a:blip r:embed="rId3"/>
          <a:stretch>
            <a:fillRect/>
          </a:stretch>
        </p:blipFill>
        <p:spPr>
          <a:xfrm>
            <a:off x="7425267" y="1600200"/>
            <a:ext cx="4240066" cy="3547745"/>
          </a:xfrm>
          <a:prstGeom prst="rect">
            <a:avLst/>
          </a:prstGeom>
        </p:spPr>
      </p:pic>
    </p:spTree>
    <p:extLst>
      <p:ext uri="{BB962C8B-B14F-4D97-AF65-F5344CB8AC3E}">
        <p14:creationId xmlns:p14="http://schemas.microsoft.com/office/powerpoint/2010/main" val="3713524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18</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1" y="1118765"/>
            <a:ext cx="6737209" cy="554728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Clr>
                <a:schemeClr val="tx1"/>
              </a:buClr>
              <a:buNone/>
            </a:pPr>
            <a:r>
              <a:rPr lang="en-US" sz="1600" b="1"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3.1.1.</a:t>
            </a:r>
            <a:r>
              <a:rPr lang="en-US" sz="1600" b="1" kern="0" dirty="0">
                <a:effectLst/>
                <a:latin typeface="Arial" panose="020B0604020202020204" pitchFamily="34" charset="0"/>
                <a:ea typeface="Times New Roman" panose="02020603050405020304" pitchFamily="18" charset="0"/>
                <a:cs typeface="Arial" panose="020B0604020202020204" pitchFamily="34" charset="0"/>
              </a:rPr>
              <a:t> </a:t>
            </a:r>
            <a:r>
              <a:rPr lang="en-US" sz="1600" b="1" kern="0" dirty="0" err="1">
                <a:effectLst/>
                <a:latin typeface="Arial" panose="020B0604020202020204" pitchFamily="34" charset="0"/>
                <a:ea typeface="Times New Roman" panose="02020603050405020304" pitchFamily="18" charset="0"/>
                <a:cs typeface="Arial" panose="020B0604020202020204" pitchFamily="34" charset="0"/>
              </a:rPr>
              <a:t>LinearSVC</a:t>
            </a:r>
            <a:endParaRPr lang="en-US" sz="1600" b="1" kern="0" dirty="0">
              <a:effectLst/>
              <a:latin typeface="Arial" panose="020B0604020202020204" pitchFamily="34" charset="0"/>
              <a:ea typeface="Times New Roman" panose="02020603050405020304" pitchFamily="18" charset="0"/>
              <a:cs typeface="Arial" panose="020B0604020202020204" pitchFamily="34" charset="0"/>
            </a:endParaRPr>
          </a:p>
          <a:p>
            <a:pPr marL="609585" lvl="1" indent="0" algn="just">
              <a:lnSpc>
                <a:spcPct val="107000"/>
              </a:lnSpc>
              <a:buClr>
                <a:schemeClr val="tx1"/>
              </a:buClr>
              <a:buNone/>
            </a:pPr>
            <a:endParaRPr lang="en-US" sz="1600" kern="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609585" lvl="1" indent="0" algn="just">
              <a:lnSpc>
                <a:spcPct val="107000"/>
              </a:lnSpc>
              <a:buClr>
                <a:schemeClr val="tx1"/>
              </a:buClr>
              <a:buNone/>
            </a:pPr>
            <a:r>
              <a:rPr lang="en-US" sz="1600" kern="0" dirty="0">
                <a:solidFill>
                  <a:schemeClr val="tx1"/>
                </a:solidFill>
                <a:latin typeface="Arial" panose="020B0604020202020204" pitchFamily="34" charset="0"/>
                <a:ea typeface="Calibri" panose="020F0502020204030204" pitchFamily="34" charset="0"/>
                <a:cs typeface="Arial" panose="020B0604020202020204" pitchFamily="34" charset="0"/>
              </a:rPr>
              <a:t>	</a:t>
            </a:r>
            <a:r>
              <a:rPr lang="vi-VN" sz="1600" kern="0" dirty="0">
                <a:solidFill>
                  <a:schemeClr val="tx1"/>
                </a:solidFill>
                <a:latin typeface="Arial" panose="020B0604020202020204" pitchFamily="34" charset="0"/>
                <a:ea typeface="Calibri" panose="020F0502020204030204" pitchFamily="34" charset="0"/>
                <a:cs typeface="Arial" panose="020B0604020202020204" pitchFamily="34" charset="0"/>
              </a:rPr>
              <a:t>Kết quả đạt được trên tập test sau quá trình huấn luyện mô hình trước khi điều chỉnh tham số:</a:t>
            </a:r>
            <a:r>
              <a:rPr lang="vi-VN" sz="1600" dirty="0">
                <a:solidFill>
                  <a:schemeClr val="tx1"/>
                </a:solidFill>
                <a:latin typeface="Arial" panose="020B0604020202020204" pitchFamily="34" charset="0"/>
                <a:cs typeface="Arial" panose="020B0604020202020204" pitchFamily="34" charset="0"/>
              </a:rPr>
              <a:t>Trong đó:</a:t>
            </a:r>
          </a:p>
          <a:p>
            <a:pPr marL="990575" lvl="1" indent="-380990" algn="just">
              <a:lnSpc>
                <a:spcPct val="107000"/>
              </a:lnSpc>
              <a:buClr>
                <a:schemeClr val="tx1"/>
              </a:buClr>
              <a:buFont typeface="Arial" panose="020B0604020202020204" pitchFamily="34" charset="0"/>
              <a:buChar char="•"/>
            </a:pPr>
            <a:r>
              <a:rPr lang="vi-VN" sz="1600" dirty="0">
                <a:solidFill>
                  <a:schemeClr val="tx1"/>
                </a:solidFill>
                <a:latin typeface="Arial" panose="020B0604020202020204" pitchFamily="34" charset="0"/>
                <a:cs typeface="Arial" panose="020B0604020202020204" pitchFamily="34" charset="0"/>
              </a:rPr>
              <a:t>Độ chính xác (Accuracy) ~ </a:t>
            </a:r>
            <a:r>
              <a:rPr lang="en-US" sz="1600" dirty="0">
                <a:solidFill>
                  <a:schemeClr val="tx1"/>
                </a:solidFill>
                <a:latin typeface="Arial" panose="020B0604020202020204" pitchFamily="34" charset="0"/>
                <a:cs typeface="Arial" panose="020B0604020202020204" pitchFamily="34" charset="0"/>
              </a:rPr>
              <a:t>92</a:t>
            </a:r>
            <a:r>
              <a:rPr lang="vi-VN" sz="1600" dirty="0">
                <a:solidFill>
                  <a:schemeClr val="tx1"/>
                </a:solidFill>
                <a:latin typeface="Arial" panose="020B0604020202020204" pitchFamily="34" charset="0"/>
                <a:cs typeface="Arial" panose="020B0604020202020204" pitchFamily="34" charset="0"/>
              </a:rPr>
              <a:t>%</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Cho thấy mô hình dự đoán đúng khoảng </a:t>
            </a:r>
            <a:r>
              <a:rPr lang="en-US" sz="1600" dirty="0">
                <a:solidFill>
                  <a:schemeClr val="tx1"/>
                </a:solidFill>
                <a:latin typeface="Arial" panose="020B0604020202020204" pitchFamily="34" charset="0"/>
                <a:cs typeface="Arial" panose="020B0604020202020204" pitchFamily="34" charset="0"/>
              </a:rPr>
              <a:t>92</a:t>
            </a:r>
            <a:r>
              <a:rPr lang="vi-VN" sz="1600" dirty="0">
                <a:solidFill>
                  <a:schemeClr val="tx1"/>
                </a:solidFill>
                <a:latin typeface="Arial" panose="020B0604020202020204" pitchFamily="34" charset="0"/>
                <a:cs typeface="Arial" panose="020B0604020202020204" pitchFamily="34" charset="0"/>
              </a:rPr>
              <a:t>% tổng số tweet trong tập kiểm thử.</a:t>
            </a: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Clr>
                <a:schemeClr val="tx1"/>
              </a:buClr>
              <a:buNone/>
            </a:pPr>
            <a:endParaRPr lang="vi-VN" sz="1600" dirty="0">
              <a:solidFill>
                <a:schemeClr val="tx1"/>
              </a:solidFill>
              <a:latin typeface="Arial" panose="020B0604020202020204" pitchFamily="34" charset="0"/>
              <a:cs typeface="Arial" panose="020B0604020202020204" pitchFamily="34" charset="0"/>
            </a:endParaRPr>
          </a:p>
          <a:p>
            <a:pPr marL="990575" lvl="1" indent="-380990" algn="just">
              <a:lnSpc>
                <a:spcPct val="107000"/>
              </a:lnSpc>
              <a:buClr>
                <a:schemeClr val="tx1"/>
              </a:buClr>
              <a:buFont typeface="Arial" panose="020B0604020202020204" pitchFamily="34" charset="0"/>
              <a:buChar char="•"/>
            </a:pPr>
            <a:r>
              <a:rPr lang="vi-VN" sz="1600" dirty="0">
                <a:solidFill>
                  <a:schemeClr val="tx1"/>
                </a:solidFill>
                <a:latin typeface="Arial" panose="020B0604020202020204" pitchFamily="34" charset="0"/>
                <a:cs typeface="Arial" panose="020B0604020202020204" pitchFamily="34" charset="0"/>
              </a:rPr>
              <a:t>Chỉ số Precision, Recall, F1-score</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Các lớp -1 (tiêu cực), 1 (tích cực) đều có giá trị F1-score dao động trong khoảng 0.</a:t>
            </a:r>
            <a:r>
              <a:rPr lang="en-US" sz="1600" dirty="0">
                <a:solidFill>
                  <a:schemeClr val="tx1"/>
                </a:solidFill>
                <a:latin typeface="Arial" panose="020B0604020202020204" pitchFamily="34" charset="0"/>
                <a:cs typeface="Arial" panose="020B0604020202020204" pitchFamily="34" charset="0"/>
              </a:rPr>
              <a:t>92</a:t>
            </a:r>
            <a:r>
              <a:rPr lang="vi-VN" sz="1600" dirty="0">
                <a:solidFill>
                  <a:schemeClr val="tx1"/>
                </a:solidFill>
                <a:latin typeface="Arial" panose="020B0604020202020204" pitchFamily="34" charset="0"/>
                <a:cs typeface="Arial" panose="020B0604020202020204" pitchFamily="34" charset="0"/>
              </a:rPr>
              <a:t>, tương đối đồng đều.</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Điều này thể hiện mô hình không bị thiên lệch quá nhiều về một lớp nào đó.</a:t>
            </a:r>
            <a:endParaRPr lang="en-US" sz="16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Clr>
                <a:schemeClr val="tx1"/>
              </a:buClr>
              <a:buNone/>
            </a:pPr>
            <a:endParaRPr lang="vi-VN" sz="1600" dirty="0">
              <a:solidFill>
                <a:schemeClr val="tx1"/>
              </a:solidFill>
              <a:latin typeface="Arial" panose="020B0604020202020204" pitchFamily="34" charset="0"/>
              <a:cs typeface="Arial" panose="020B0604020202020204" pitchFamily="34" charset="0"/>
            </a:endParaRPr>
          </a:p>
          <a:p>
            <a:pPr marL="990575" lvl="1" indent="-380990" algn="just">
              <a:lnSpc>
                <a:spcPct val="107000"/>
              </a:lnSpc>
              <a:buClr>
                <a:schemeClr val="tx1"/>
              </a:buClr>
              <a:buFont typeface="Arial" panose="020B0604020202020204" pitchFamily="34" charset="0"/>
              <a:buChar char="•"/>
            </a:pPr>
            <a:r>
              <a:rPr lang="vi-VN" sz="1600" dirty="0">
                <a:solidFill>
                  <a:schemeClr val="tx1"/>
                </a:solidFill>
                <a:latin typeface="Arial" panose="020B0604020202020204" pitchFamily="34" charset="0"/>
                <a:cs typeface="Arial" panose="020B0604020202020204" pitchFamily="34" charset="0"/>
              </a:rPr>
              <a:t>Macro avg và Weighted avg</a:t>
            </a:r>
          </a:p>
          <a:p>
            <a:pPr marL="609585" lvl="1" indent="0" algn="just">
              <a:lnSpc>
                <a:spcPct val="107000"/>
              </a:lnSpc>
              <a:buClr>
                <a:schemeClr val="tx1"/>
              </a:buClr>
              <a:buNone/>
            </a:pPr>
            <a:r>
              <a:rPr lang="en-US" sz="1600" dirty="0">
                <a:solidFill>
                  <a:schemeClr val="tx1"/>
                </a:solidFill>
                <a:latin typeface="Arial" panose="020B0604020202020204" pitchFamily="34" charset="0"/>
                <a:cs typeface="Arial" panose="020B0604020202020204" pitchFamily="34" charset="0"/>
              </a:rPr>
              <a:t>	- </a:t>
            </a:r>
            <a:r>
              <a:rPr lang="vi-VN" sz="1600" dirty="0">
                <a:solidFill>
                  <a:schemeClr val="tx1"/>
                </a:solidFill>
                <a:latin typeface="Arial" panose="020B0604020202020204" pitchFamily="34" charset="0"/>
                <a:cs typeface="Arial" panose="020B0604020202020204" pitchFamily="34" charset="0"/>
              </a:rPr>
              <a:t>Macro avg F1 ~ 0.</a:t>
            </a:r>
            <a:r>
              <a:rPr lang="en-US" sz="1600" dirty="0">
                <a:solidFill>
                  <a:schemeClr val="tx1"/>
                </a:solidFill>
                <a:latin typeface="Arial" panose="020B0604020202020204" pitchFamily="34" charset="0"/>
                <a:cs typeface="Arial" panose="020B0604020202020204" pitchFamily="34" charset="0"/>
              </a:rPr>
              <a:t>92</a:t>
            </a:r>
            <a:r>
              <a:rPr lang="vi-VN" sz="1600" dirty="0">
                <a:solidFill>
                  <a:schemeClr val="tx1"/>
                </a:solidFill>
                <a:latin typeface="Arial" panose="020B0604020202020204" pitchFamily="34" charset="0"/>
                <a:cs typeface="Arial" panose="020B0604020202020204" pitchFamily="34" charset="0"/>
              </a:rPr>
              <a:t>, Weighted avg F1 ~ 0.</a:t>
            </a:r>
            <a:r>
              <a:rPr lang="en-US" sz="1600" dirty="0">
                <a:solidFill>
                  <a:schemeClr val="tx1"/>
                </a:solidFill>
                <a:latin typeface="Arial" panose="020B0604020202020204" pitchFamily="34" charset="0"/>
                <a:cs typeface="Arial" panose="020B0604020202020204" pitchFamily="34" charset="0"/>
              </a:rPr>
              <a:t>92</a:t>
            </a:r>
            <a:r>
              <a:rPr lang="vi-VN" sz="1600" dirty="0">
                <a:solidFill>
                  <a:schemeClr val="tx1"/>
                </a:solidFill>
                <a:latin typeface="Arial" panose="020B0604020202020204" pitchFamily="34" charset="0"/>
                <a:cs typeface="Arial" panose="020B0604020202020204" pitchFamily="34" charset="0"/>
              </a:rPr>
              <a:t> =&gt; Mô hình đạt hiệu năng khá cân bằng.</a:t>
            </a:r>
          </a:p>
          <a:p>
            <a:pPr marL="609585" lvl="1" indent="0" algn="just">
              <a:lnSpc>
                <a:spcPct val="107000"/>
              </a:lnSpc>
              <a:buClr>
                <a:schemeClr val="tx1"/>
              </a:buClr>
              <a:buNone/>
            </a:pPr>
            <a:endParaRPr lang="vi-VN" sz="1600" dirty="0">
              <a:solidFill>
                <a:schemeClr val="tx1"/>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43EEF7C-79CF-44E1-B83A-E3FF0ADB0CB2}"/>
              </a:ext>
            </a:extLst>
          </p:cNvPr>
          <p:cNvPicPr/>
          <p:nvPr/>
        </p:nvPicPr>
        <p:blipFill>
          <a:blip r:embed="rId3"/>
          <a:stretch>
            <a:fillRect/>
          </a:stretch>
        </p:blipFill>
        <p:spPr>
          <a:xfrm>
            <a:off x="7436867" y="1616075"/>
            <a:ext cx="4228466" cy="3625850"/>
          </a:xfrm>
          <a:prstGeom prst="rect">
            <a:avLst/>
          </a:prstGeom>
        </p:spPr>
      </p:pic>
    </p:spTree>
    <p:extLst>
      <p:ext uri="{BB962C8B-B14F-4D97-AF65-F5344CB8AC3E}">
        <p14:creationId xmlns:p14="http://schemas.microsoft.com/office/powerpoint/2010/main" val="1130853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xfrm>
            <a:off x="12198169"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19</a:t>
            </a:fld>
            <a:endParaRPr/>
          </a:p>
        </p:txBody>
      </p:sp>
      <p:sp>
        <p:nvSpPr>
          <p:cNvPr id="9" name="Oval 8">
            <a:extLst>
              <a:ext uri="{FF2B5EF4-FFF2-40B4-BE49-F238E27FC236}">
                <a16:creationId xmlns:a16="http://schemas.microsoft.com/office/drawing/2014/main" id="{710D82CC-CBF0-8A7B-B7B2-BC71467530DC}"/>
              </a:ext>
            </a:extLst>
          </p:cNvPr>
          <p:cNvSpPr/>
          <p:nvPr/>
        </p:nvSpPr>
        <p:spPr>
          <a:xfrm>
            <a:off x="5324071" y="195073"/>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1" name="Oval 10">
            <a:extLst>
              <a:ext uri="{FF2B5EF4-FFF2-40B4-BE49-F238E27FC236}">
                <a16:creationId xmlns:a16="http://schemas.microsoft.com/office/drawing/2014/main" id="{C145BE57-D833-2060-3774-5BC13C9FAA96}"/>
              </a:ext>
            </a:extLst>
          </p:cNvPr>
          <p:cNvSpPr/>
          <p:nvPr/>
        </p:nvSpPr>
        <p:spPr>
          <a:xfrm>
            <a:off x="2889015" y="1859350"/>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2" name="Oval 11">
            <a:extLst>
              <a:ext uri="{FF2B5EF4-FFF2-40B4-BE49-F238E27FC236}">
                <a16:creationId xmlns:a16="http://schemas.microsoft.com/office/drawing/2014/main" id="{BCE37EF1-AD50-9471-C017-F8AF50F39908}"/>
              </a:ext>
            </a:extLst>
          </p:cNvPr>
          <p:cNvSpPr/>
          <p:nvPr/>
        </p:nvSpPr>
        <p:spPr>
          <a:xfrm>
            <a:off x="6164712" y="3082201"/>
            <a:ext cx="2520880" cy="2490176"/>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3" name="Oval 12">
            <a:extLst>
              <a:ext uri="{FF2B5EF4-FFF2-40B4-BE49-F238E27FC236}">
                <a16:creationId xmlns:a16="http://schemas.microsoft.com/office/drawing/2014/main" id="{2EF60D0D-EB85-B09D-0064-5683A37FA871}"/>
              </a:ext>
            </a:extLst>
          </p:cNvPr>
          <p:cNvSpPr/>
          <p:nvPr/>
        </p:nvSpPr>
        <p:spPr>
          <a:xfrm>
            <a:off x="3933711" y="3670343"/>
            <a:ext cx="2695125" cy="255499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4" name="Oval 13">
            <a:extLst>
              <a:ext uri="{FF2B5EF4-FFF2-40B4-BE49-F238E27FC236}">
                <a16:creationId xmlns:a16="http://schemas.microsoft.com/office/drawing/2014/main" id="{1ABF7A06-4D0B-7FA8-5F4A-A2AE58E6C2ED}"/>
              </a:ext>
            </a:extLst>
          </p:cNvPr>
          <p:cNvSpPr/>
          <p:nvPr/>
        </p:nvSpPr>
        <p:spPr>
          <a:xfrm>
            <a:off x="7508977" y="2049335"/>
            <a:ext cx="1593084" cy="1621008"/>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5" name="Oval 14">
            <a:extLst>
              <a:ext uri="{FF2B5EF4-FFF2-40B4-BE49-F238E27FC236}">
                <a16:creationId xmlns:a16="http://schemas.microsoft.com/office/drawing/2014/main" id="{8D7D68E1-523E-012C-F6C7-DA8CAC8E7E41}"/>
              </a:ext>
            </a:extLst>
          </p:cNvPr>
          <p:cNvSpPr/>
          <p:nvPr/>
        </p:nvSpPr>
        <p:spPr>
          <a:xfrm>
            <a:off x="3655531" y="1177544"/>
            <a:ext cx="4714240" cy="450291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16" name="Google Shape;1896;p14">
            <a:extLst>
              <a:ext uri="{FF2B5EF4-FFF2-40B4-BE49-F238E27FC236}">
                <a16:creationId xmlns:a16="http://schemas.microsoft.com/office/drawing/2014/main" id="{03B4F19E-9CAF-91CC-B087-BF3ABFAED1F7}"/>
              </a:ext>
            </a:extLst>
          </p:cNvPr>
          <p:cNvSpPr txBox="1">
            <a:spLocks/>
          </p:cNvSpPr>
          <p:nvPr/>
        </p:nvSpPr>
        <p:spPr>
          <a:xfrm>
            <a:off x="4430595" y="2198455"/>
            <a:ext cx="2695124" cy="198167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marL="609585"/>
            <a:r>
              <a:rPr lang="en-US" sz="4800" dirty="0">
                <a:solidFill>
                  <a:schemeClr val="tx1"/>
                </a:solidFill>
                <a:latin typeface="Arial" panose="020B0604020202020204" pitchFamily="34" charset="0"/>
                <a:cs typeface="Arial" panose="020B0604020202020204" pitchFamily="34" charset="0"/>
              </a:rPr>
              <a:t>4</a:t>
            </a:r>
            <a:r>
              <a:rPr lang="vi-VN" sz="4800" dirty="0">
                <a:solidFill>
                  <a:schemeClr val="tx1"/>
                </a:solidFill>
                <a:latin typeface="Arial" panose="020B0604020202020204" pitchFamily="34" charset="0"/>
                <a:cs typeface="Arial" panose="020B0604020202020204" pitchFamily="34" charset="0"/>
              </a:rPr>
              <a:t>. </a:t>
            </a:r>
            <a:endParaRPr lang="en-US" sz="4800" dirty="0">
              <a:solidFill>
                <a:schemeClr val="tx1"/>
              </a:solidFill>
              <a:latin typeface="Arial" panose="020B0604020202020204" pitchFamily="34" charset="0"/>
              <a:cs typeface="Arial" panose="020B0604020202020204" pitchFamily="34" charset="0"/>
            </a:endParaRPr>
          </a:p>
          <a:p>
            <a:pPr marL="609585"/>
            <a:r>
              <a:rPr lang="en-US" sz="4800" dirty="0">
                <a:solidFill>
                  <a:schemeClr val="tx1"/>
                </a:solidFill>
                <a:latin typeface="Arial" panose="020B0604020202020204" pitchFamily="34" charset="0"/>
                <a:cs typeface="Arial" panose="020B0604020202020204" pitchFamily="34" charset="0"/>
              </a:rPr>
              <a:t>Demo</a:t>
            </a:r>
            <a:endParaRPr lang="vi-VN" sz="4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9237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sp>
        <p:nvSpPr>
          <p:cNvPr id="5" name="TextBox 4">
            <a:extLst>
              <a:ext uri="{FF2B5EF4-FFF2-40B4-BE49-F238E27FC236}">
                <a16:creationId xmlns:a16="http://schemas.microsoft.com/office/drawing/2014/main" id="{046E2A49-78A6-43B0-A88A-B37EAF2D1E98}"/>
              </a:ext>
            </a:extLst>
          </p:cNvPr>
          <p:cNvSpPr txBox="1"/>
          <p:nvPr/>
        </p:nvSpPr>
        <p:spPr>
          <a:xfrm>
            <a:off x="510258" y="2047779"/>
            <a:ext cx="2350348" cy="666786"/>
          </a:xfrm>
          <a:prstGeom prst="rect">
            <a:avLst/>
          </a:prstGeom>
          <a:noFill/>
        </p:spPr>
        <p:txBody>
          <a:bodyPr wrap="square">
            <a:spAutoFit/>
          </a:bodyPr>
          <a:lstStyle/>
          <a:p>
            <a:r>
              <a:rPr lang="vi-VN" sz="3733" b="1" dirty="0"/>
              <a:t>Đề </a:t>
            </a:r>
            <a:r>
              <a:rPr lang="en-US" sz="3733" b="1" dirty="0"/>
              <a:t>t</a:t>
            </a:r>
            <a:r>
              <a:rPr lang="vi-VN" sz="3733" b="1" dirty="0"/>
              <a:t>ài: </a:t>
            </a:r>
            <a:endParaRPr lang="en-US" sz="3733" dirty="0"/>
          </a:p>
        </p:txBody>
      </p:sp>
      <p:sp>
        <p:nvSpPr>
          <p:cNvPr id="6" name="Text Placeholder 5">
            <a:extLst>
              <a:ext uri="{FF2B5EF4-FFF2-40B4-BE49-F238E27FC236}">
                <a16:creationId xmlns:a16="http://schemas.microsoft.com/office/drawing/2014/main" id="{E9808521-CC53-43B9-8AB5-F4B32BD9006D}"/>
              </a:ext>
            </a:extLst>
          </p:cNvPr>
          <p:cNvSpPr>
            <a:spLocks noGrp="1"/>
          </p:cNvSpPr>
          <p:nvPr>
            <p:ph type="body" idx="1"/>
          </p:nvPr>
        </p:nvSpPr>
        <p:spPr>
          <a:xfrm>
            <a:off x="510258" y="2255933"/>
            <a:ext cx="11171484" cy="1887503"/>
          </a:xfrm>
        </p:spPr>
        <p:txBody>
          <a:bodyPr/>
          <a:lstStyle/>
          <a:p>
            <a:pPr marL="135463" indent="0">
              <a:buNone/>
            </a:pPr>
            <a:r>
              <a:rPr lang="vi-VN" sz="3733" b="1" i="0" dirty="0">
                <a:solidFill>
                  <a:srgbClr val="000000"/>
                </a:solidFill>
                <a:latin typeface="Arial" panose="020B0604020202020204" pitchFamily="34" charset="0"/>
                <a:cs typeface="Arial" panose="020B0604020202020204" pitchFamily="34" charset="0"/>
              </a:rPr>
              <a:t>MÔ HÌNH SVM TRONG PHÁT HIỆN SỚM UNG THƯ PHỔI QUA ẢNH CHỤP CT</a:t>
            </a:r>
          </a:p>
        </p:txBody>
      </p:sp>
    </p:spTree>
    <p:extLst>
      <p:ext uri="{BB962C8B-B14F-4D97-AF65-F5344CB8AC3E}">
        <p14:creationId xmlns:p14="http://schemas.microsoft.com/office/powerpoint/2010/main" val="27284077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20</a:t>
            </a:fld>
            <a:endParaRPr/>
          </a:p>
        </p:txBody>
      </p:sp>
      <p:sp>
        <p:nvSpPr>
          <p:cNvPr id="9" name="TextBox 8">
            <a:extLst>
              <a:ext uri="{FF2B5EF4-FFF2-40B4-BE49-F238E27FC236}">
                <a16:creationId xmlns:a16="http://schemas.microsoft.com/office/drawing/2014/main" id="{5669B4A7-4F1E-48CD-BEBB-DC9A10D1B52F}"/>
              </a:ext>
            </a:extLst>
          </p:cNvPr>
          <p:cNvSpPr txBox="1"/>
          <p:nvPr/>
        </p:nvSpPr>
        <p:spPr>
          <a:xfrm>
            <a:off x="1" y="889000"/>
            <a:ext cx="6273800" cy="523220"/>
          </a:xfrm>
          <a:prstGeom prst="rect">
            <a:avLst/>
          </a:prstGeom>
          <a:noFill/>
        </p:spPr>
        <p:txBody>
          <a:bodyPr wrap="square">
            <a:spAutoFit/>
          </a:bodyPr>
          <a:lstStyle/>
          <a:p>
            <a:pPr marL="101597" algn="ctr"/>
            <a:r>
              <a:rPr lang="en-US" sz="2800" b="1" dirty="0">
                <a:latin typeface="Arial" panose="020B0604020202020204" pitchFamily="34" charset="0"/>
                <a:cs typeface="Arial" panose="020B0604020202020204" pitchFamily="34" charset="0"/>
              </a:rPr>
              <a:t> 4.1.Thử </a:t>
            </a:r>
            <a:r>
              <a:rPr lang="en-US" sz="2800" b="1" dirty="0" err="1">
                <a:latin typeface="Arial" panose="020B0604020202020204" pitchFamily="34" charset="0"/>
                <a:cs typeface="Arial" panose="020B0604020202020204" pitchFamily="34" charset="0"/>
              </a:rPr>
              <a:t>nghiệm</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với</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dữ</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liệu</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mới</a:t>
            </a:r>
            <a:endParaRPr lang="en-US" sz="2800" b="1" dirty="0">
              <a:latin typeface="Arial" panose="020B0604020202020204" pitchFamily="34" charset="0"/>
              <a:ea typeface="Times New Roman" panose="02020603050405020304" pitchFamily="18" charset="0"/>
              <a:cs typeface="Arial" panose="020B0604020202020204" pitchFamily="34" charset="0"/>
            </a:endParaRPr>
          </a:p>
        </p:txBody>
      </p:sp>
      <p:pic>
        <p:nvPicPr>
          <p:cNvPr id="8" name="Picture 7">
            <a:extLst>
              <a:ext uri="{FF2B5EF4-FFF2-40B4-BE49-F238E27FC236}">
                <a16:creationId xmlns:a16="http://schemas.microsoft.com/office/drawing/2014/main" id="{C076A2CA-2B1F-45C8-8033-36343894659E}"/>
              </a:ext>
            </a:extLst>
          </p:cNvPr>
          <p:cNvPicPr/>
          <p:nvPr/>
        </p:nvPicPr>
        <p:blipFill>
          <a:blip r:embed="rId3"/>
          <a:stretch>
            <a:fillRect/>
          </a:stretch>
        </p:blipFill>
        <p:spPr>
          <a:xfrm>
            <a:off x="3398309" y="2100122"/>
            <a:ext cx="5581650" cy="4286250"/>
          </a:xfrm>
          <a:prstGeom prst="rect">
            <a:avLst/>
          </a:prstGeom>
        </p:spPr>
      </p:pic>
      <p:sp>
        <p:nvSpPr>
          <p:cNvPr id="13" name="TextBox 12">
            <a:extLst>
              <a:ext uri="{FF2B5EF4-FFF2-40B4-BE49-F238E27FC236}">
                <a16:creationId xmlns:a16="http://schemas.microsoft.com/office/drawing/2014/main" id="{D89B232E-183F-4EF3-8641-FAAB0014C4B4}"/>
              </a:ext>
            </a:extLst>
          </p:cNvPr>
          <p:cNvSpPr txBox="1"/>
          <p:nvPr/>
        </p:nvSpPr>
        <p:spPr>
          <a:xfrm>
            <a:off x="0" y="1566632"/>
            <a:ext cx="7179733" cy="379078"/>
          </a:xfrm>
          <a:prstGeom prst="rect">
            <a:avLst/>
          </a:prstGeom>
          <a:noFill/>
        </p:spPr>
        <p:txBody>
          <a:bodyPr wrap="square">
            <a:spAutoFit/>
          </a:bodyPr>
          <a:lstStyle/>
          <a:p>
            <a:pPr algn="ctr">
              <a:lnSpc>
                <a:spcPct val="130000"/>
              </a:lnSpc>
              <a:spcBef>
                <a:spcPts val="600"/>
              </a:spcBef>
              <a:spcAft>
                <a:spcPts val="600"/>
              </a:spcAft>
            </a:pPr>
            <a:r>
              <a:rPr lang="en-US" sz="1600" b="1" dirty="0">
                <a:effectLst/>
                <a:latin typeface="Arial" panose="020B0604020202020204" pitchFamily="34" charset="0"/>
                <a:ea typeface="Calibri" panose="020F0502020204030204" pitchFamily="34" charset="0"/>
                <a:cs typeface="Arial" panose="020B0604020202020204" pitchFamily="34" charset="0"/>
              </a:rPr>
              <a:t>4.1.1.Mô </a:t>
            </a:r>
            <a:r>
              <a:rPr lang="en-US" sz="1600" b="1" dirty="0" err="1">
                <a:effectLst/>
                <a:latin typeface="Arial" panose="020B0604020202020204" pitchFamily="34" charset="0"/>
                <a:ea typeface="Calibri" panose="020F0502020204030204" pitchFamily="34" charset="0"/>
                <a:cs typeface="Arial" panose="020B0604020202020204" pitchFamily="34" charset="0"/>
              </a:rPr>
              <a:t>hình</a:t>
            </a:r>
            <a:r>
              <a:rPr lang="en-US" sz="1600" b="1" dirty="0">
                <a:effectLst/>
                <a:latin typeface="Arial" panose="020B0604020202020204" pitchFamily="34" charset="0"/>
                <a:ea typeface="Calibri" panose="020F0502020204030204" pitchFamily="34" charset="0"/>
                <a:cs typeface="Arial" panose="020B0604020202020204" pitchFamily="34" charset="0"/>
              </a:rPr>
              <a:t> Naive Bayes </a:t>
            </a:r>
            <a:r>
              <a:rPr lang="en-US" sz="1600" b="1" dirty="0" err="1">
                <a:effectLst/>
                <a:latin typeface="Arial" panose="020B0604020202020204" pitchFamily="34" charset="0"/>
                <a:ea typeface="Calibri" panose="020F0502020204030204" pitchFamily="34" charset="0"/>
                <a:cs typeface="Arial" panose="020B0604020202020204" pitchFamily="34" charset="0"/>
              </a:rPr>
              <a:t>thực</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hiện</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dự</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đoán</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trên</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dữ</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liệu</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mới</a:t>
            </a:r>
            <a:endParaRPr lang="en-US" sz="1600" b="1"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98088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21</a:t>
            </a:fld>
            <a:endParaRPr/>
          </a:p>
        </p:txBody>
      </p:sp>
      <p:pic>
        <p:nvPicPr>
          <p:cNvPr id="12" name="Picture 11">
            <a:extLst>
              <a:ext uri="{FF2B5EF4-FFF2-40B4-BE49-F238E27FC236}">
                <a16:creationId xmlns:a16="http://schemas.microsoft.com/office/drawing/2014/main" id="{041BF116-1239-47F9-8D4C-BE6C69C9F88E}"/>
              </a:ext>
            </a:extLst>
          </p:cNvPr>
          <p:cNvPicPr/>
          <p:nvPr/>
        </p:nvPicPr>
        <p:blipFill>
          <a:blip r:embed="rId3"/>
          <a:stretch>
            <a:fillRect/>
          </a:stretch>
        </p:blipFill>
        <p:spPr>
          <a:xfrm>
            <a:off x="3279775" y="1567921"/>
            <a:ext cx="5632450" cy="4162425"/>
          </a:xfrm>
          <a:prstGeom prst="rect">
            <a:avLst/>
          </a:prstGeom>
        </p:spPr>
      </p:pic>
      <p:sp>
        <p:nvSpPr>
          <p:cNvPr id="11" name="TextBox 10">
            <a:extLst>
              <a:ext uri="{FF2B5EF4-FFF2-40B4-BE49-F238E27FC236}">
                <a16:creationId xmlns:a16="http://schemas.microsoft.com/office/drawing/2014/main" id="{02C5115E-9C35-4753-B1A8-9D15CD1832F8}"/>
              </a:ext>
            </a:extLst>
          </p:cNvPr>
          <p:cNvSpPr txBox="1"/>
          <p:nvPr/>
        </p:nvSpPr>
        <p:spPr>
          <a:xfrm>
            <a:off x="-1" y="931263"/>
            <a:ext cx="8170333" cy="380489"/>
          </a:xfrm>
          <a:prstGeom prst="rect">
            <a:avLst/>
          </a:prstGeom>
          <a:noFill/>
        </p:spPr>
        <p:txBody>
          <a:bodyPr wrap="square">
            <a:spAutoFit/>
          </a:bodyPr>
          <a:lstStyle/>
          <a:p>
            <a:pPr algn="ctr">
              <a:lnSpc>
                <a:spcPct val="130000"/>
              </a:lnSpc>
              <a:spcBef>
                <a:spcPts val="600"/>
              </a:spcBef>
              <a:spcAft>
                <a:spcPts val="600"/>
              </a:spcAft>
            </a:pPr>
            <a:r>
              <a:rPr lang="en-US" sz="1600" b="1" dirty="0">
                <a:effectLst/>
                <a:latin typeface="Arial" panose="020B0604020202020204" pitchFamily="34" charset="0"/>
                <a:ea typeface="Calibri" panose="020F0502020204030204" pitchFamily="34" charset="0"/>
                <a:cs typeface="Arial" panose="020B0604020202020204" pitchFamily="34" charset="0"/>
              </a:rPr>
              <a:t>4.1.2.Mô </a:t>
            </a:r>
            <a:r>
              <a:rPr lang="en-US" sz="1600" b="1" dirty="0" err="1">
                <a:effectLst/>
                <a:latin typeface="Arial" panose="020B0604020202020204" pitchFamily="34" charset="0"/>
                <a:ea typeface="Calibri" panose="020F0502020204030204" pitchFamily="34" charset="0"/>
                <a:cs typeface="Arial" panose="020B0604020202020204" pitchFamily="34" charset="0"/>
              </a:rPr>
              <a:t>hình</a:t>
            </a:r>
            <a:r>
              <a:rPr lang="en-US" sz="1600" b="1" dirty="0">
                <a:effectLst/>
                <a:latin typeface="Arial" panose="020B0604020202020204" pitchFamily="34" charset="0"/>
                <a:ea typeface="Calibri" panose="020F0502020204030204" pitchFamily="34" charset="0"/>
                <a:cs typeface="Arial" panose="020B0604020202020204" pitchFamily="34" charset="0"/>
              </a:rPr>
              <a:t> Logistic Regression </a:t>
            </a:r>
            <a:r>
              <a:rPr lang="en-US" sz="1600" b="1" dirty="0" err="1">
                <a:effectLst/>
                <a:latin typeface="Arial" panose="020B0604020202020204" pitchFamily="34" charset="0"/>
                <a:ea typeface="Calibri" panose="020F0502020204030204" pitchFamily="34" charset="0"/>
                <a:cs typeface="Arial" panose="020B0604020202020204" pitchFamily="34" charset="0"/>
              </a:rPr>
              <a:t>thực</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hiện</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dự</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đoán</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trên</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dữ</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liệu</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mới</a:t>
            </a:r>
            <a:endParaRPr lang="en-US" sz="1600" b="1"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49926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22</a:t>
            </a:fld>
            <a:endParaRPr/>
          </a:p>
        </p:txBody>
      </p:sp>
      <p:pic>
        <p:nvPicPr>
          <p:cNvPr id="10" name="Picture 9">
            <a:extLst>
              <a:ext uri="{FF2B5EF4-FFF2-40B4-BE49-F238E27FC236}">
                <a16:creationId xmlns:a16="http://schemas.microsoft.com/office/drawing/2014/main" id="{E3FC3C6B-ABCA-4C5F-8633-95EAD8C5E22B}"/>
              </a:ext>
            </a:extLst>
          </p:cNvPr>
          <p:cNvPicPr/>
          <p:nvPr/>
        </p:nvPicPr>
        <p:blipFill>
          <a:blip r:embed="rId3"/>
          <a:stretch>
            <a:fillRect/>
          </a:stretch>
        </p:blipFill>
        <p:spPr>
          <a:xfrm>
            <a:off x="3255645" y="1537828"/>
            <a:ext cx="5680710" cy="4276725"/>
          </a:xfrm>
          <a:prstGeom prst="rect">
            <a:avLst/>
          </a:prstGeom>
        </p:spPr>
      </p:pic>
      <p:sp>
        <p:nvSpPr>
          <p:cNvPr id="11" name="TextBox 10">
            <a:extLst>
              <a:ext uri="{FF2B5EF4-FFF2-40B4-BE49-F238E27FC236}">
                <a16:creationId xmlns:a16="http://schemas.microsoft.com/office/drawing/2014/main" id="{E5EEE092-C95F-446B-BF62-CE489DE20286}"/>
              </a:ext>
            </a:extLst>
          </p:cNvPr>
          <p:cNvSpPr txBox="1"/>
          <p:nvPr/>
        </p:nvSpPr>
        <p:spPr>
          <a:xfrm>
            <a:off x="0" y="958780"/>
            <a:ext cx="7467600" cy="380489"/>
          </a:xfrm>
          <a:prstGeom prst="rect">
            <a:avLst/>
          </a:prstGeom>
          <a:noFill/>
        </p:spPr>
        <p:txBody>
          <a:bodyPr wrap="square">
            <a:spAutoFit/>
          </a:bodyPr>
          <a:lstStyle/>
          <a:p>
            <a:pPr algn="ctr">
              <a:lnSpc>
                <a:spcPct val="130000"/>
              </a:lnSpc>
              <a:spcBef>
                <a:spcPts val="600"/>
              </a:spcBef>
              <a:spcAft>
                <a:spcPts val="600"/>
              </a:spcAft>
            </a:pPr>
            <a:r>
              <a:rPr lang="en-US" sz="1600" b="1" dirty="0">
                <a:latin typeface="Arial" panose="020B0604020202020204" pitchFamily="34" charset="0"/>
                <a:ea typeface="Calibri" panose="020F0502020204030204" pitchFamily="34" charset="0"/>
                <a:cs typeface="Arial" panose="020B0604020202020204" pitchFamily="34" charset="0"/>
              </a:rPr>
              <a:t>4.1.3</a:t>
            </a:r>
            <a:r>
              <a:rPr lang="en-US" sz="1600" b="1" dirty="0">
                <a:effectLst/>
                <a:latin typeface="Arial" panose="020B0604020202020204" pitchFamily="34" charset="0"/>
                <a:ea typeface="Calibri" panose="020F0502020204030204" pitchFamily="34" charset="0"/>
                <a:cs typeface="Arial" panose="020B0604020202020204" pitchFamily="34" charset="0"/>
              </a:rPr>
              <a:t>.Mô </a:t>
            </a:r>
            <a:r>
              <a:rPr lang="en-US" sz="1600" b="1" dirty="0" err="1">
                <a:effectLst/>
                <a:latin typeface="Arial" panose="020B0604020202020204" pitchFamily="34" charset="0"/>
                <a:ea typeface="Calibri" panose="020F0502020204030204" pitchFamily="34" charset="0"/>
                <a:cs typeface="Arial" panose="020B0604020202020204" pitchFamily="34" charset="0"/>
              </a:rPr>
              <a:t>hình</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LinearSVC</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thực</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hiện</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dự</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đoán</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trên</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dữ</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liệu</a:t>
            </a:r>
            <a:r>
              <a:rPr lang="en-US" sz="1600" b="1" dirty="0">
                <a:effectLst/>
                <a:latin typeface="Arial" panose="020B0604020202020204" pitchFamily="34" charset="0"/>
                <a:ea typeface="Calibri" panose="020F0502020204030204" pitchFamily="34" charset="0"/>
                <a:cs typeface="Arial" panose="020B0604020202020204" pitchFamily="34" charset="0"/>
              </a:rPr>
              <a:t> </a:t>
            </a:r>
            <a:r>
              <a:rPr lang="en-US" sz="1600" b="1" dirty="0" err="1">
                <a:effectLst/>
                <a:latin typeface="Arial" panose="020B0604020202020204" pitchFamily="34" charset="0"/>
                <a:ea typeface="Calibri" panose="020F0502020204030204" pitchFamily="34" charset="0"/>
                <a:cs typeface="Arial" panose="020B0604020202020204" pitchFamily="34" charset="0"/>
              </a:rPr>
              <a:t>mới</a:t>
            </a:r>
            <a:endParaRPr lang="en-US" sz="1600" b="1"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2542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23</a:t>
            </a:fld>
            <a:endParaRPr/>
          </a:p>
        </p:txBody>
      </p:sp>
      <p:pic>
        <p:nvPicPr>
          <p:cNvPr id="5" name="Picture 4">
            <a:extLst>
              <a:ext uri="{FF2B5EF4-FFF2-40B4-BE49-F238E27FC236}">
                <a16:creationId xmlns:a16="http://schemas.microsoft.com/office/drawing/2014/main" id="{1E102F1D-4E69-4BDD-BB30-0F1FBB185364}"/>
              </a:ext>
            </a:extLst>
          </p:cNvPr>
          <p:cNvPicPr/>
          <p:nvPr/>
        </p:nvPicPr>
        <p:blipFill>
          <a:blip r:embed="rId3"/>
          <a:stretch>
            <a:fillRect/>
          </a:stretch>
        </p:blipFill>
        <p:spPr>
          <a:xfrm>
            <a:off x="8133733" y="235281"/>
            <a:ext cx="3794800" cy="6387438"/>
          </a:xfrm>
          <a:prstGeom prst="rect">
            <a:avLst/>
          </a:prstGeom>
        </p:spPr>
      </p:pic>
      <p:pic>
        <p:nvPicPr>
          <p:cNvPr id="6" name="Picture 5">
            <a:extLst>
              <a:ext uri="{FF2B5EF4-FFF2-40B4-BE49-F238E27FC236}">
                <a16:creationId xmlns:a16="http://schemas.microsoft.com/office/drawing/2014/main" id="{E5F8156A-2175-4E0F-A591-63FDE7FD19F4}"/>
              </a:ext>
            </a:extLst>
          </p:cNvPr>
          <p:cNvPicPr/>
          <p:nvPr/>
        </p:nvPicPr>
        <p:blipFill>
          <a:blip r:embed="rId4"/>
          <a:stretch>
            <a:fillRect/>
          </a:stretch>
        </p:blipFill>
        <p:spPr>
          <a:xfrm>
            <a:off x="4198600" y="214400"/>
            <a:ext cx="3794799" cy="6387438"/>
          </a:xfrm>
          <a:prstGeom prst="rect">
            <a:avLst/>
          </a:prstGeom>
        </p:spPr>
      </p:pic>
      <p:pic>
        <p:nvPicPr>
          <p:cNvPr id="7" name="Picture 6">
            <a:extLst>
              <a:ext uri="{FF2B5EF4-FFF2-40B4-BE49-F238E27FC236}">
                <a16:creationId xmlns:a16="http://schemas.microsoft.com/office/drawing/2014/main" id="{72FDF1EB-2D35-41AF-B441-765AE075988A}"/>
              </a:ext>
            </a:extLst>
          </p:cNvPr>
          <p:cNvPicPr/>
          <p:nvPr/>
        </p:nvPicPr>
        <p:blipFill>
          <a:blip r:embed="rId5"/>
          <a:stretch>
            <a:fillRect/>
          </a:stretch>
        </p:blipFill>
        <p:spPr>
          <a:xfrm>
            <a:off x="263467" y="214400"/>
            <a:ext cx="3794799" cy="6387438"/>
          </a:xfrm>
          <a:prstGeom prst="rect">
            <a:avLst/>
          </a:prstGeom>
        </p:spPr>
      </p:pic>
    </p:spTree>
    <p:extLst>
      <p:ext uri="{BB962C8B-B14F-4D97-AF65-F5344CB8AC3E}">
        <p14:creationId xmlns:p14="http://schemas.microsoft.com/office/powerpoint/2010/main" val="117869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04"/>
        <p:cNvGrpSpPr/>
        <p:nvPr/>
      </p:nvGrpSpPr>
      <p:grpSpPr>
        <a:xfrm>
          <a:off x="0" y="0"/>
          <a:ext cx="0" cy="0"/>
          <a:chOff x="0" y="0"/>
          <a:chExt cx="0" cy="0"/>
        </a:xfrm>
      </p:grpSpPr>
      <p:sp>
        <p:nvSpPr>
          <p:cNvPr id="1909" name="Google Shape;1909;p15"/>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24</a:t>
            </a:fld>
            <a:endParaRPr/>
          </a:p>
        </p:txBody>
      </p:sp>
      <p:sp>
        <p:nvSpPr>
          <p:cNvPr id="1905" name="Google Shape;1905;p15"/>
          <p:cNvSpPr txBox="1">
            <a:spLocks noGrp="1"/>
          </p:cNvSpPr>
          <p:nvPr>
            <p:ph type="ctrTitle" idx="4294967295"/>
          </p:nvPr>
        </p:nvSpPr>
        <p:spPr>
          <a:xfrm>
            <a:off x="1644072" y="776818"/>
            <a:ext cx="7620000" cy="1104900"/>
          </a:xfrm>
          <a:prstGeom prst="rect">
            <a:avLst/>
          </a:prstGeom>
        </p:spPr>
        <p:txBody>
          <a:bodyPr spcFirstLastPara="1" vert="horz" wrap="square" lIns="121900" tIns="121900" rIns="121900" bIns="121900" rtlCol="0" anchor="b" anchorCtr="0">
            <a:noAutofit/>
          </a:bodyPr>
          <a:lstStyle/>
          <a:p>
            <a:pPr algn="ctr">
              <a:spcBef>
                <a:spcPts val="0"/>
              </a:spcBef>
            </a:pPr>
            <a:r>
              <a:rPr lang="vi-VN" sz="6400" dirty="0"/>
              <a:t> </a:t>
            </a:r>
            <a:endParaRPr sz="6400" dirty="0"/>
          </a:p>
        </p:txBody>
      </p:sp>
      <p:sp>
        <p:nvSpPr>
          <p:cNvPr id="1906" name="Google Shape;1906;p15"/>
          <p:cNvSpPr txBox="1">
            <a:spLocks noGrp="1"/>
          </p:cNvSpPr>
          <p:nvPr>
            <p:ph type="subTitle" idx="4294967295"/>
          </p:nvPr>
        </p:nvSpPr>
        <p:spPr>
          <a:xfrm>
            <a:off x="1597520" y="2191044"/>
            <a:ext cx="7620000" cy="1045633"/>
          </a:xfrm>
          <a:prstGeom prst="rect">
            <a:avLst/>
          </a:prstGeom>
        </p:spPr>
        <p:txBody>
          <a:bodyPr spcFirstLastPara="1" vert="horz" wrap="square" lIns="121900" tIns="121900" rIns="121900" bIns="121900" rtlCol="0" anchor="t" anchorCtr="0">
            <a:noAutofit/>
          </a:bodyPr>
          <a:lstStyle/>
          <a:p>
            <a:pPr marL="0" indent="0" algn="ctr">
              <a:spcBef>
                <a:spcPts val="800"/>
              </a:spcBef>
              <a:buNone/>
            </a:pPr>
            <a:r>
              <a:rPr lang="vi-VN" sz="4800" b="1" dirty="0"/>
              <a:t> </a:t>
            </a:r>
            <a:endParaRPr sz="4800" b="1" dirty="0"/>
          </a:p>
        </p:txBody>
      </p:sp>
      <p:sp>
        <p:nvSpPr>
          <p:cNvPr id="1907" name="Google Shape;1907;p15"/>
          <p:cNvSpPr txBox="1">
            <a:spLocks noGrp="1"/>
          </p:cNvSpPr>
          <p:nvPr>
            <p:ph type="body" idx="4294967295"/>
          </p:nvPr>
        </p:nvSpPr>
        <p:spPr>
          <a:xfrm>
            <a:off x="422656" y="1881717"/>
            <a:ext cx="10494125" cy="3742859"/>
          </a:xfrm>
          <a:prstGeom prst="rect">
            <a:avLst/>
          </a:prstGeom>
        </p:spPr>
        <p:txBody>
          <a:bodyPr spcFirstLastPara="1" vert="horz" wrap="square" lIns="121900" tIns="121900" rIns="121900" bIns="121900" rtlCol="0" anchor="t" anchorCtr="0">
            <a:noAutofit/>
          </a:bodyPr>
          <a:lstStyle/>
          <a:p>
            <a:pPr indent="0" algn="just">
              <a:lnSpc>
                <a:spcPct val="107000"/>
              </a:lnSpc>
              <a:spcAft>
                <a:spcPts val="1067"/>
              </a:spcAft>
              <a:buNone/>
            </a:pPr>
            <a:endParaRPr lang="vi-VN" sz="3733" dirty="0">
              <a:latin typeface="+mj-lt"/>
            </a:endParaRPr>
          </a:p>
          <a:p>
            <a:pPr indent="0" algn="just">
              <a:lnSpc>
                <a:spcPct val="107000"/>
              </a:lnSpc>
              <a:spcAft>
                <a:spcPts val="1067"/>
              </a:spcAft>
              <a:buNone/>
            </a:pPr>
            <a:endParaRPr sz="3733" dirty="0">
              <a:latin typeface="+mj-lt"/>
            </a:endParaRPr>
          </a:p>
        </p:txBody>
      </p:sp>
      <p:sp>
        <p:nvSpPr>
          <p:cNvPr id="4" name="TextBox 3">
            <a:extLst>
              <a:ext uri="{FF2B5EF4-FFF2-40B4-BE49-F238E27FC236}">
                <a16:creationId xmlns:a16="http://schemas.microsoft.com/office/drawing/2014/main" id="{26535435-F0B9-962B-A705-F563E9D73CB5}"/>
              </a:ext>
            </a:extLst>
          </p:cNvPr>
          <p:cNvSpPr txBox="1"/>
          <p:nvPr/>
        </p:nvSpPr>
        <p:spPr>
          <a:xfrm>
            <a:off x="1779616" y="2376451"/>
            <a:ext cx="8632769" cy="2308324"/>
          </a:xfrm>
          <a:prstGeom prst="rect">
            <a:avLst/>
          </a:prstGeom>
          <a:noFill/>
        </p:spPr>
        <p:txBody>
          <a:bodyPr wrap="square">
            <a:spAutoFit/>
          </a:bodyPr>
          <a:lstStyle/>
          <a:p>
            <a:pPr algn="ctr">
              <a:spcBef>
                <a:spcPts val="800"/>
              </a:spcBef>
            </a:pPr>
            <a:r>
              <a:rPr lang="vi-VN" sz="4800" b="1" dirty="0">
                <a:latin typeface="+mj-lt"/>
              </a:rPr>
              <a:t>Cảm ơn cô và các bạn đã lắng nghe bài thuyết trình của nhóm em.</a:t>
            </a:r>
          </a:p>
        </p:txBody>
      </p:sp>
    </p:spTree>
    <p:extLst>
      <p:ext uri="{BB962C8B-B14F-4D97-AF65-F5344CB8AC3E}">
        <p14:creationId xmlns:p14="http://schemas.microsoft.com/office/powerpoint/2010/main" val="273637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896" name="Google Shape;1896;p14"/>
          <p:cNvSpPr txBox="1">
            <a:spLocks noGrp="1"/>
          </p:cNvSpPr>
          <p:nvPr>
            <p:ph type="title"/>
          </p:nvPr>
        </p:nvSpPr>
        <p:spPr>
          <a:xfrm>
            <a:off x="1625028" y="1747679"/>
            <a:ext cx="2426995" cy="777200"/>
          </a:xfrm>
          <a:prstGeom prst="rect">
            <a:avLst/>
          </a:prstGeom>
        </p:spPr>
        <p:txBody>
          <a:bodyPr spcFirstLastPara="1" vert="horz" wrap="square" lIns="121900" tIns="121900" rIns="121900" bIns="121900" rtlCol="0" anchor="b" anchorCtr="0">
            <a:noAutofit/>
          </a:bodyPr>
          <a:lstStyle/>
          <a:p>
            <a:r>
              <a:rPr lang="vi-VN" sz="3200" b="1" dirty="0">
                <a:latin typeface="+mn-lt"/>
              </a:rPr>
              <a:t>Nội dung:</a:t>
            </a:r>
            <a:endParaRPr sz="3200" b="1" dirty="0">
              <a:latin typeface="+mn-lt"/>
            </a:endParaRPr>
          </a:p>
        </p:txBody>
      </p:sp>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3</a:t>
            </a:fld>
            <a:endParaRPr/>
          </a:p>
        </p:txBody>
      </p:sp>
      <p:sp>
        <p:nvSpPr>
          <p:cNvPr id="1897" name="Google Shape;1897;p14"/>
          <p:cNvSpPr txBox="1"/>
          <p:nvPr/>
        </p:nvSpPr>
        <p:spPr>
          <a:xfrm>
            <a:off x="2838525" y="2524880"/>
            <a:ext cx="8685172" cy="2478921"/>
          </a:xfrm>
          <a:prstGeom prst="rect">
            <a:avLst/>
          </a:prstGeom>
          <a:noFill/>
          <a:ln>
            <a:noFill/>
          </a:ln>
        </p:spPr>
        <p:txBody>
          <a:bodyPr spcFirstLastPara="1" wrap="square" lIns="121900" tIns="121900" rIns="121900" bIns="121900" anchor="t" anchorCtr="0">
            <a:noAutofit/>
          </a:bodyPr>
          <a:lstStyle/>
          <a:p>
            <a:pPr marL="609585"/>
            <a:r>
              <a:rPr lang="vi-VN" sz="3200" b="1" dirty="0"/>
              <a:t>1. </a:t>
            </a:r>
            <a:r>
              <a:rPr lang="en-US" sz="3200" b="1" dirty="0" err="1"/>
              <a:t>Tổng</a:t>
            </a:r>
            <a:r>
              <a:rPr lang="en-US" sz="3200" b="1" dirty="0"/>
              <a:t> </a:t>
            </a:r>
            <a:r>
              <a:rPr lang="en-US" sz="3200" b="1" dirty="0" err="1"/>
              <a:t>quan</a:t>
            </a:r>
            <a:r>
              <a:rPr lang="en-US" sz="3200" b="1" dirty="0"/>
              <a:t> </a:t>
            </a:r>
            <a:r>
              <a:rPr lang="en-US" sz="3200" b="1" dirty="0" err="1"/>
              <a:t>về</a:t>
            </a:r>
            <a:r>
              <a:rPr lang="en-US" sz="3200" b="1" dirty="0"/>
              <a:t> </a:t>
            </a:r>
            <a:r>
              <a:rPr lang="en-US" sz="3200" b="1" dirty="0" err="1"/>
              <a:t>bài</a:t>
            </a:r>
            <a:r>
              <a:rPr lang="en-US" sz="3200" b="1" dirty="0"/>
              <a:t> </a:t>
            </a:r>
            <a:r>
              <a:rPr lang="en-US" sz="3200" b="1" dirty="0" err="1"/>
              <a:t>toán</a:t>
            </a:r>
            <a:r>
              <a:rPr lang="en-US" sz="3200" b="1" dirty="0"/>
              <a:t> </a:t>
            </a:r>
            <a:endParaRPr lang="vi-VN" sz="3200" b="1" dirty="0"/>
          </a:p>
          <a:p>
            <a:pPr marL="609585"/>
            <a:r>
              <a:rPr lang="vi-VN" sz="3200" b="1" dirty="0"/>
              <a:t>2. </a:t>
            </a:r>
            <a:r>
              <a:rPr lang="en-US" sz="3200" b="1" dirty="0" err="1"/>
              <a:t>Mô</a:t>
            </a:r>
            <a:r>
              <a:rPr lang="en-US" sz="3200" b="1" dirty="0"/>
              <a:t> </a:t>
            </a:r>
            <a:r>
              <a:rPr lang="en-US" sz="3200" b="1" dirty="0" err="1"/>
              <a:t>hình</a:t>
            </a:r>
            <a:r>
              <a:rPr lang="en-US" sz="3200" b="1" dirty="0"/>
              <a:t> SVM </a:t>
            </a:r>
          </a:p>
          <a:p>
            <a:pPr marL="609585"/>
            <a:r>
              <a:rPr lang="en-US" sz="3200" b="1" dirty="0"/>
              <a:t>3. </a:t>
            </a:r>
            <a:r>
              <a:rPr lang="en-US" sz="3200" b="1" dirty="0" err="1"/>
              <a:t>Xây</a:t>
            </a:r>
            <a:r>
              <a:rPr lang="en-US" sz="3200" b="1" dirty="0"/>
              <a:t> </a:t>
            </a:r>
            <a:r>
              <a:rPr lang="en-US" sz="3200" b="1" dirty="0" err="1"/>
              <a:t>dựng</a:t>
            </a:r>
            <a:r>
              <a:rPr lang="en-US" sz="3200" b="1" dirty="0"/>
              <a:t> </a:t>
            </a:r>
            <a:r>
              <a:rPr lang="en-US" sz="3200" b="1" dirty="0" err="1"/>
              <a:t>chương</a:t>
            </a:r>
            <a:r>
              <a:rPr lang="en-US" sz="3200" b="1" dirty="0"/>
              <a:t> </a:t>
            </a:r>
            <a:r>
              <a:rPr lang="en-US" sz="3200" b="1" dirty="0" err="1"/>
              <a:t>trình</a:t>
            </a:r>
            <a:br>
              <a:rPr lang="vi-VN" sz="3200" b="1" dirty="0"/>
            </a:br>
            <a:r>
              <a:rPr lang="en-US" sz="3200" b="1" dirty="0"/>
              <a:t>4</a:t>
            </a:r>
            <a:r>
              <a:rPr lang="vi-VN" sz="3200" b="1" dirty="0"/>
              <a:t>. </a:t>
            </a:r>
            <a:r>
              <a:rPr lang="en-US" sz="3200" b="1" dirty="0"/>
              <a:t>Demo</a:t>
            </a:r>
            <a:endParaRPr lang="vi-VN" sz="32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xfrm>
            <a:off x="12098827" y="135467"/>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a:t>
            </a:fld>
            <a:endParaRPr/>
          </a:p>
        </p:txBody>
      </p:sp>
      <p:sp>
        <p:nvSpPr>
          <p:cNvPr id="9" name="Oval 8">
            <a:extLst>
              <a:ext uri="{FF2B5EF4-FFF2-40B4-BE49-F238E27FC236}">
                <a16:creationId xmlns:a16="http://schemas.microsoft.com/office/drawing/2014/main" id="{710D82CC-CBF0-8A7B-B7B2-BC71467530DC}"/>
              </a:ext>
            </a:extLst>
          </p:cNvPr>
          <p:cNvSpPr/>
          <p:nvPr/>
        </p:nvSpPr>
        <p:spPr>
          <a:xfrm>
            <a:off x="5224728" y="330540"/>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1" name="Oval 10">
            <a:extLst>
              <a:ext uri="{FF2B5EF4-FFF2-40B4-BE49-F238E27FC236}">
                <a16:creationId xmlns:a16="http://schemas.microsoft.com/office/drawing/2014/main" id="{C145BE57-D833-2060-3774-5BC13C9FAA96}"/>
              </a:ext>
            </a:extLst>
          </p:cNvPr>
          <p:cNvSpPr/>
          <p:nvPr/>
        </p:nvSpPr>
        <p:spPr>
          <a:xfrm>
            <a:off x="2789672" y="1994817"/>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2" name="Oval 11">
            <a:extLst>
              <a:ext uri="{FF2B5EF4-FFF2-40B4-BE49-F238E27FC236}">
                <a16:creationId xmlns:a16="http://schemas.microsoft.com/office/drawing/2014/main" id="{BCE37EF1-AD50-9471-C017-F8AF50F39908}"/>
              </a:ext>
            </a:extLst>
          </p:cNvPr>
          <p:cNvSpPr/>
          <p:nvPr/>
        </p:nvSpPr>
        <p:spPr>
          <a:xfrm>
            <a:off x="6065369" y="3288439"/>
            <a:ext cx="2520880" cy="2490176"/>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3" name="Oval 12">
            <a:extLst>
              <a:ext uri="{FF2B5EF4-FFF2-40B4-BE49-F238E27FC236}">
                <a16:creationId xmlns:a16="http://schemas.microsoft.com/office/drawing/2014/main" id="{2EF60D0D-EB85-B09D-0064-5683A37FA871}"/>
              </a:ext>
            </a:extLst>
          </p:cNvPr>
          <p:cNvSpPr/>
          <p:nvPr/>
        </p:nvSpPr>
        <p:spPr>
          <a:xfrm>
            <a:off x="3834368" y="3805810"/>
            <a:ext cx="2695125" cy="255499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4" name="Oval 13">
            <a:extLst>
              <a:ext uri="{FF2B5EF4-FFF2-40B4-BE49-F238E27FC236}">
                <a16:creationId xmlns:a16="http://schemas.microsoft.com/office/drawing/2014/main" id="{1ABF7A06-4D0B-7FA8-5F4A-A2AE58E6C2ED}"/>
              </a:ext>
            </a:extLst>
          </p:cNvPr>
          <p:cNvSpPr/>
          <p:nvPr/>
        </p:nvSpPr>
        <p:spPr>
          <a:xfrm>
            <a:off x="7409634" y="2184801"/>
            <a:ext cx="1593084" cy="1621008"/>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5" name="Oval 14">
            <a:extLst>
              <a:ext uri="{FF2B5EF4-FFF2-40B4-BE49-F238E27FC236}">
                <a16:creationId xmlns:a16="http://schemas.microsoft.com/office/drawing/2014/main" id="{8D7D68E1-523E-012C-F6C7-DA8CAC8E7E41}"/>
              </a:ext>
            </a:extLst>
          </p:cNvPr>
          <p:cNvSpPr/>
          <p:nvPr/>
        </p:nvSpPr>
        <p:spPr>
          <a:xfrm>
            <a:off x="3556188" y="1313011"/>
            <a:ext cx="4714240" cy="450291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16" name="Google Shape;1896;p14">
            <a:extLst>
              <a:ext uri="{FF2B5EF4-FFF2-40B4-BE49-F238E27FC236}">
                <a16:creationId xmlns:a16="http://schemas.microsoft.com/office/drawing/2014/main" id="{03B4F19E-9CAF-91CC-B087-BF3ABFAED1F7}"/>
              </a:ext>
            </a:extLst>
          </p:cNvPr>
          <p:cNvSpPr txBox="1">
            <a:spLocks/>
          </p:cNvSpPr>
          <p:nvPr/>
        </p:nvSpPr>
        <p:spPr>
          <a:xfrm>
            <a:off x="3139720" y="2395350"/>
            <a:ext cx="5034040" cy="230354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marL="609585"/>
            <a:r>
              <a:rPr lang="vi-VN" sz="4800" dirty="0">
                <a:solidFill>
                  <a:schemeClr val="tx1"/>
                </a:solidFill>
                <a:latin typeface="+mn-lt"/>
              </a:rPr>
              <a:t>1</a:t>
            </a:r>
            <a:r>
              <a:rPr lang="en-US" sz="4800" dirty="0">
                <a:solidFill>
                  <a:schemeClr val="tx1"/>
                </a:solidFill>
                <a:latin typeface="+mn-lt"/>
              </a:rPr>
              <a:t>.</a:t>
            </a:r>
          </a:p>
          <a:p>
            <a:pPr marL="609585"/>
            <a:r>
              <a:rPr lang="vi-VN" sz="4800" dirty="0">
                <a:solidFill>
                  <a:schemeClr val="tx1"/>
                </a:solidFill>
                <a:latin typeface="+mn-lt"/>
              </a:rPr>
              <a:t> </a:t>
            </a:r>
            <a:r>
              <a:rPr lang="en-US" sz="4800" dirty="0" err="1">
                <a:solidFill>
                  <a:schemeClr val="tx1"/>
                </a:solidFill>
                <a:latin typeface="+mn-lt"/>
              </a:rPr>
              <a:t>Tổng</a:t>
            </a:r>
            <a:r>
              <a:rPr lang="en-US" sz="4800" dirty="0">
                <a:solidFill>
                  <a:schemeClr val="tx1"/>
                </a:solidFill>
                <a:latin typeface="+mn-lt"/>
              </a:rPr>
              <a:t> </a:t>
            </a:r>
            <a:r>
              <a:rPr lang="en-US" sz="4800" dirty="0" err="1">
                <a:solidFill>
                  <a:schemeClr val="tx1"/>
                </a:solidFill>
                <a:latin typeface="+mn-lt"/>
              </a:rPr>
              <a:t>quan</a:t>
            </a:r>
            <a:r>
              <a:rPr lang="en-US" sz="4800" dirty="0">
                <a:solidFill>
                  <a:schemeClr val="tx1"/>
                </a:solidFill>
                <a:latin typeface="+mn-lt"/>
              </a:rPr>
              <a:t> </a:t>
            </a:r>
            <a:r>
              <a:rPr lang="en-US" sz="4800" dirty="0" err="1">
                <a:solidFill>
                  <a:schemeClr val="tx1"/>
                </a:solidFill>
                <a:latin typeface="+mn-lt"/>
              </a:rPr>
              <a:t>về</a:t>
            </a:r>
            <a:r>
              <a:rPr lang="en-US" sz="4800" dirty="0">
                <a:solidFill>
                  <a:schemeClr val="tx1"/>
                </a:solidFill>
                <a:latin typeface="+mn-lt"/>
              </a:rPr>
              <a:t> </a:t>
            </a:r>
            <a:r>
              <a:rPr lang="en-US" sz="4800" dirty="0" err="1">
                <a:solidFill>
                  <a:schemeClr val="tx1"/>
                </a:solidFill>
                <a:latin typeface="+mn-lt"/>
              </a:rPr>
              <a:t>bài</a:t>
            </a:r>
            <a:r>
              <a:rPr lang="en-US" sz="4800" dirty="0">
                <a:solidFill>
                  <a:schemeClr val="tx1"/>
                </a:solidFill>
                <a:latin typeface="+mn-lt"/>
              </a:rPr>
              <a:t> </a:t>
            </a:r>
            <a:r>
              <a:rPr lang="en-US" sz="4800" dirty="0" err="1">
                <a:solidFill>
                  <a:schemeClr val="tx1"/>
                </a:solidFill>
                <a:latin typeface="+mn-lt"/>
              </a:rPr>
              <a:t>toán</a:t>
            </a:r>
            <a:endParaRPr lang="vi-VN" sz="4800" dirty="0">
              <a:solidFill>
                <a:schemeClr val="tx1"/>
              </a:solidFill>
              <a:latin typeface="+mn-lt"/>
            </a:endParaRPr>
          </a:p>
        </p:txBody>
      </p:sp>
    </p:spTree>
    <p:extLst>
      <p:ext uri="{BB962C8B-B14F-4D97-AF65-F5344CB8AC3E}">
        <p14:creationId xmlns:p14="http://schemas.microsoft.com/office/powerpoint/2010/main" val="310273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5</a:t>
            </a:fld>
            <a:endParaRPr/>
          </a:p>
        </p:txBody>
      </p:sp>
      <p:sp>
        <p:nvSpPr>
          <p:cNvPr id="4" name="Google Shape;1906;p15">
            <a:extLst>
              <a:ext uri="{FF2B5EF4-FFF2-40B4-BE49-F238E27FC236}">
                <a16:creationId xmlns:a16="http://schemas.microsoft.com/office/drawing/2014/main" id="{DC61EBA3-9178-431F-A532-4EECA5BAB375}"/>
              </a:ext>
            </a:extLst>
          </p:cNvPr>
          <p:cNvSpPr txBox="1">
            <a:spLocks/>
          </p:cNvSpPr>
          <p:nvPr/>
        </p:nvSpPr>
        <p:spPr>
          <a:xfrm>
            <a:off x="1644071" y="2207300"/>
            <a:ext cx="7620000" cy="1045633"/>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800"/>
              </a:spcBef>
              <a:buFont typeface="Arial" panose="020B0604020202020204" pitchFamily="34" charset="0"/>
              <a:buNone/>
            </a:pPr>
            <a:r>
              <a:rPr lang="vi-VN" sz="4800" b="1"/>
              <a:t> </a:t>
            </a:r>
            <a:endParaRPr lang="vi-VN" sz="4800" b="1" dirty="0"/>
          </a:p>
        </p:txBody>
      </p:sp>
      <p:sp>
        <p:nvSpPr>
          <p:cNvPr id="5" name="Google Shape;1907;p15">
            <a:extLst>
              <a:ext uri="{FF2B5EF4-FFF2-40B4-BE49-F238E27FC236}">
                <a16:creationId xmlns:a16="http://schemas.microsoft.com/office/drawing/2014/main" id="{46A68426-5DE0-41ED-8052-C0125B017675}"/>
              </a:ext>
            </a:extLst>
          </p:cNvPr>
          <p:cNvSpPr txBox="1">
            <a:spLocks/>
          </p:cNvSpPr>
          <p:nvPr/>
        </p:nvSpPr>
        <p:spPr>
          <a:xfrm>
            <a:off x="388224" y="1531240"/>
            <a:ext cx="5504575" cy="4657893"/>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lnSpc>
                <a:spcPct val="107000"/>
              </a:lnSpc>
              <a:spcAft>
                <a:spcPts val="1067"/>
              </a:spcAft>
              <a:buFont typeface="Arial" panose="020B0604020202020204" pitchFamily="34" charset="0"/>
              <a:buNone/>
            </a:pPr>
            <a:r>
              <a:rPr lang="en-US" sz="1600" dirty="0">
                <a:latin typeface="Arial" panose="020B0604020202020204" pitchFamily="34" charset="0"/>
                <a:ea typeface="Calibri" panose="020F0502020204030204" pitchFamily="34" charset="0"/>
                <a:cs typeface="Arial" panose="020B0604020202020204" pitchFamily="34" charset="0"/>
              </a:rPr>
              <a:t>	</a:t>
            </a:r>
            <a:r>
              <a:rPr lang="vi-VN" sz="1600" dirty="0">
                <a:latin typeface="Arial" panose="020B0604020202020204" pitchFamily="34" charset="0"/>
                <a:ea typeface="Calibri" panose="020F0502020204030204" pitchFamily="34" charset="0"/>
                <a:cs typeface="Arial" panose="020B0604020202020204" pitchFamily="34" charset="0"/>
              </a:rPr>
              <a:t>Trong lĩnh vực chẩn đoán y học, việc áp dụng mô hình máy học để phát hiện sớm ung thư phổi từ hình ảnh CT đã được quan tâm và phát triển mạnh mẽ. Mô hình Support Vector Machine (SVM) được lựa chọn vì khả năng phân loại hiệu quả trong trường hợp số lượng đặc trưng lớn và dữ liệu không tuyến tính. Quy trình xử lý bao gồm các bước tiền xử lý ảnh, trích xuất đặc trưng, chuẩn hóa dữ liệu và cuối cùng là huấn luyện mô hình SVM.</a:t>
            </a:r>
          </a:p>
          <a:p>
            <a:pPr indent="0" algn="just">
              <a:lnSpc>
                <a:spcPct val="107000"/>
              </a:lnSpc>
              <a:spcAft>
                <a:spcPts val="1067"/>
              </a:spcAft>
              <a:buFont typeface="Arial" panose="020B0604020202020204" pitchFamily="34" charset="0"/>
              <a:buNone/>
            </a:pPr>
            <a:r>
              <a:rPr lang="en-US" sz="1600" dirty="0">
                <a:latin typeface="Arial" panose="020B0604020202020204" pitchFamily="34" charset="0"/>
                <a:ea typeface="Calibri" panose="020F0502020204030204" pitchFamily="34" charset="0"/>
                <a:cs typeface="Arial" panose="020B0604020202020204" pitchFamily="34" charset="0"/>
              </a:rPr>
              <a:t>	</a:t>
            </a:r>
            <a:r>
              <a:rPr lang="vi-VN" sz="1600" dirty="0">
                <a:latin typeface="Arial" panose="020B0604020202020204" pitchFamily="34" charset="0"/>
                <a:ea typeface="Calibri" panose="020F0502020204030204" pitchFamily="34" charset="0"/>
                <a:cs typeface="Arial" panose="020B0604020202020204" pitchFamily="34" charset="0"/>
              </a:rPr>
              <a:t>Việc áp dụng mô hình SVM trong bài toán này không chỉ giúp cải thiện quy trình chẩn đoán mà còn mở ra hướng đi mới trong ứng dụng công nghệ học máy cho y học lâm sàng, góp phần giảm thiểu tỷ lệ tử vong và nâng cao chất lượng điều trị bệnh nhân</a:t>
            </a:r>
          </a:p>
          <a:p>
            <a:pPr indent="0" algn="just">
              <a:lnSpc>
                <a:spcPct val="107000"/>
              </a:lnSpc>
              <a:spcAft>
                <a:spcPts val="1067"/>
              </a:spcAft>
              <a:buFont typeface="Arial" panose="020B0604020202020204" pitchFamily="34" charset="0"/>
              <a:buNone/>
            </a:pPr>
            <a:r>
              <a:rPr lang="en-US" sz="1600" b="1" dirty="0">
                <a:latin typeface="Arial" panose="020B0604020202020204" pitchFamily="34" charset="0"/>
                <a:ea typeface="Calibri" panose="020F0502020204030204" pitchFamily="34" charset="0"/>
                <a:cs typeface="Arial" panose="020B0604020202020204" pitchFamily="34" charset="0"/>
              </a:rPr>
              <a:t>	</a:t>
            </a:r>
            <a:endParaRPr lang="vi-VN" sz="1600" b="1" dirty="0">
              <a:latin typeface="Arial" panose="020B0604020202020204" pitchFamily="34" charset="0"/>
              <a:ea typeface="Calibri" panose="020F0502020204030204" pitchFamily="34" charset="0"/>
              <a:cs typeface="Arial" panose="020B0604020202020204" pitchFamily="34" charset="0"/>
            </a:endParaRPr>
          </a:p>
        </p:txBody>
      </p:sp>
      <p:sp>
        <p:nvSpPr>
          <p:cNvPr id="6" name="AutoShape 4" descr="Sentiment Analysis - What is it? And its use cases.">
            <a:extLst>
              <a:ext uri="{FF2B5EF4-FFF2-40B4-BE49-F238E27FC236}">
                <a16:creationId xmlns:a16="http://schemas.microsoft.com/office/drawing/2014/main" id="{E84456CB-DAB2-417E-A8CE-4386F9799CED}"/>
              </a:ext>
            </a:extLst>
          </p:cNvPr>
          <p:cNvSpPr>
            <a:spLocks noChangeAspect="1" noChangeArrowheads="1"/>
          </p:cNvSpPr>
          <p:nvPr/>
        </p:nvSpPr>
        <p:spPr bwMode="auto">
          <a:xfrm>
            <a:off x="5892799" y="3225800"/>
            <a:ext cx="4411697" cy="406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p>
        </p:txBody>
      </p:sp>
      <p:sp>
        <p:nvSpPr>
          <p:cNvPr id="8" name="TextBox 7">
            <a:extLst>
              <a:ext uri="{FF2B5EF4-FFF2-40B4-BE49-F238E27FC236}">
                <a16:creationId xmlns:a16="http://schemas.microsoft.com/office/drawing/2014/main" id="{C763683F-9F5D-46BD-A657-69BDCAAF59E4}"/>
              </a:ext>
            </a:extLst>
          </p:cNvPr>
          <p:cNvSpPr txBox="1"/>
          <p:nvPr/>
        </p:nvSpPr>
        <p:spPr>
          <a:xfrm>
            <a:off x="0" y="1069575"/>
            <a:ext cx="3640667" cy="461665"/>
          </a:xfrm>
          <a:prstGeom prst="rect">
            <a:avLst/>
          </a:prstGeom>
          <a:noFill/>
        </p:spPr>
        <p:txBody>
          <a:bodyPr wrap="square">
            <a:spAutoFit/>
          </a:bodyPr>
          <a:lstStyle/>
          <a:p>
            <a:pPr algn="ctr">
              <a:spcBef>
                <a:spcPts val="800"/>
              </a:spcBef>
            </a:pPr>
            <a:r>
              <a:rPr lang="en-US" sz="2400" b="1" dirty="0">
                <a:latin typeface="Arial" panose="020B0604020202020204" pitchFamily="34" charset="0"/>
                <a:cs typeface="Arial" panose="020B0604020202020204" pitchFamily="34" charset="0"/>
              </a:rPr>
              <a:t>1.1.Tổng </a:t>
            </a:r>
            <a:r>
              <a:rPr lang="en-US" sz="2400" b="1" dirty="0" err="1">
                <a:latin typeface="Arial" panose="020B0604020202020204" pitchFamily="34" charset="0"/>
                <a:cs typeface="Arial" panose="020B0604020202020204" pitchFamily="34" charset="0"/>
              </a:rPr>
              <a:t>quan</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bài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toán</a:t>
            </a:r>
            <a:endParaRPr lang="vi-VN" sz="24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E11BB76-608C-4EC3-9E44-16FFBD51CAFA}"/>
              </a:ext>
            </a:extLst>
          </p:cNvPr>
          <p:cNvSpPr txBox="1"/>
          <p:nvPr/>
        </p:nvSpPr>
        <p:spPr>
          <a:xfrm>
            <a:off x="6299203" y="5407639"/>
            <a:ext cx="5504574" cy="414985"/>
          </a:xfrm>
          <a:prstGeom prst="rect">
            <a:avLst/>
          </a:prstGeom>
          <a:noFill/>
        </p:spPr>
        <p:txBody>
          <a:bodyPr wrap="square">
            <a:spAutoFit/>
          </a:bodyPr>
          <a:lstStyle/>
          <a:p>
            <a:pPr algn="ctr">
              <a:lnSpc>
                <a:spcPct val="130000"/>
              </a:lnSpc>
              <a:spcBef>
                <a:spcPts val="600"/>
              </a:spcBef>
              <a:spcAft>
                <a:spcPts val="600"/>
              </a:spcAft>
            </a:pPr>
            <a:r>
              <a:rPr lang="en-US" sz="1800" b="1" kern="0" dirty="0" err="1">
                <a:effectLst/>
                <a:latin typeface="Arial" panose="020B0604020202020204" pitchFamily="34" charset="0"/>
                <a:ea typeface="Calibri" panose="020F0502020204030204" pitchFamily="34" charset="0"/>
                <a:cs typeface="Arial" panose="020B0604020202020204" pitchFamily="34" charset="0"/>
              </a:rPr>
              <a:t>Hình</a:t>
            </a:r>
            <a:r>
              <a:rPr lang="en-US" sz="1800" b="1" kern="0" dirty="0">
                <a:effectLst/>
                <a:latin typeface="Arial" panose="020B0604020202020204" pitchFamily="34" charset="0"/>
                <a:ea typeface="Calibri" panose="020F0502020204030204" pitchFamily="34" charset="0"/>
                <a:cs typeface="Arial" panose="020B0604020202020204" pitchFamily="34" charset="0"/>
              </a:rPr>
              <a:t> 1: </a:t>
            </a:r>
            <a:r>
              <a:rPr lang="en-US" sz="1800" b="1" kern="0" dirty="0" err="1">
                <a:effectLst/>
                <a:latin typeface="Arial" panose="020B0604020202020204" pitchFamily="34" charset="0"/>
                <a:ea typeface="Calibri" panose="020F0502020204030204" pitchFamily="34" charset="0"/>
                <a:cs typeface="Arial" panose="020B0604020202020204" pitchFamily="34" charset="0"/>
              </a:rPr>
              <a:t>Hình</a:t>
            </a:r>
            <a:r>
              <a:rPr lang="en-US" sz="1800" b="1" kern="0" dirty="0">
                <a:effectLst/>
                <a:latin typeface="Arial" panose="020B0604020202020204" pitchFamily="34" charset="0"/>
                <a:ea typeface="Calibri" panose="020F0502020204030204" pitchFamily="34" charset="0"/>
                <a:cs typeface="Arial" panose="020B0604020202020204" pitchFamily="34" charset="0"/>
              </a:rPr>
              <a:t> </a:t>
            </a:r>
            <a:r>
              <a:rPr lang="en-US" sz="1800" b="1" kern="0" dirty="0" err="1">
                <a:effectLst/>
                <a:latin typeface="Arial" panose="020B0604020202020204" pitchFamily="34" charset="0"/>
                <a:ea typeface="Calibri" panose="020F0502020204030204" pitchFamily="34" charset="0"/>
                <a:cs typeface="Arial" panose="020B0604020202020204" pitchFamily="34" charset="0"/>
              </a:rPr>
              <a:t>ảnh</a:t>
            </a:r>
            <a:r>
              <a:rPr lang="en-US" sz="1800" b="1" kern="0" dirty="0">
                <a:effectLst/>
                <a:latin typeface="Arial" panose="020B0604020202020204" pitchFamily="34" charset="0"/>
                <a:ea typeface="Calibri" panose="020F0502020204030204" pitchFamily="34" charset="0"/>
                <a:cs typeface="Arial" panose="020B0604020202020204" pitchFamily="34" charset="0"/>
              </a:rPr>
              <a:t> </a:t>
            </a:r>
            <a:r>
              <a:rPr lang="en-US" sz="1800" b="1" kern="0" dirty="0" err="1">
                <a:effectLst/>
                <a:latin typeface="Arial" panose="020B0604020202020204" pitchFamily="34" charset="0"/>
                <a:ea typeface="Calibri" panose="020F0502020204030204" pitchFamily="34" charset="0"/>
                <a:cs typeface="Arial" panose="020B0604020202020204" pitchFamily="34" charset="0"/>
              </a:rPr>
              <a:t>mình</a:t>
            </a:r>
            <a:r>
              <a:rPr lang="en-US" sz="1800" b="1" kern="0" dirty="0">
                <a:effectLst/>
                <a:latin typeface="Arial" panose="020B0604020202020204" pitchFamily="34" charset="0"/>
                <a:ea typeface="Calibri" panose="020F0502020204030204" pitchFamily="34" charset="0"/>
                <a:cs typeface="Arial" panose="020B0604020202020204" pitchFamily="34" charset="0"/>
              </a:rPr>
              <a:t> </a:t>
            </a:r>
            <a:r>
              <a:rPr lang="en-US" sz="1800" b="1" kern="0" dirty="0" err="1">
                <a:effectLst/>
                <a:latin typeface="Arial" panose="020B0604020202020204" pitchFamily="34" charset="0"/>
                <a:ea typeface="Calibri" panose="020F0502020204030204" pitchFamily="34" charset="0"/>
                <a:cs typeface="Arial" panose="020B0604020202020204" pitchFamily="34" charset="0"/>
              </a:rPr>
              <a:t>họa</a:t>
            </a:r>
            <a:r>
              <a:rPr lang="en-US" sz="1800" b="1" kern="0" dirty="0">
                <a:effectLst/>
                <a:latin typeface="Arial" panose="020B0604020202020204" pitchFamily="34" charset="0"/>
                <a:ea typeface="Calibri" panose="020F0502020204030204" pitchFamily="34" charset="0"/>
                <a:cs typeface="Arial" panose="020B0604020202020204" pitchFamily="34" charset="0"/>
              </a:rPr>
              <a:t> </a:t>
            </a:r>
            <a:r>
              <a:rPr lang="en-US" sz="1800" b="1" kern="0" dirty="0" err="1">
                <a:effectLst/>
                <a:latin typeface="Arial" panose="020B0604020202020204" pitchFamily="34" charset="0"/>
                <a:ea typeface="Calibri" panose="020F0502020204030204" pitchFamily="34" charset="0"/>
                <a:cs typeface="Arial" panose="020B0604020202020204" pitchFamily="34" charset="0"/>
              </a:rPr>
              <a:t>ung</a:t>
            </a:r>
            <a:r>
              <a:rPr lang="en-US" sz="1800" b="1" kern="0" dirty="0">
                <a:effectLst/>
                <a:latin typeface="Arial" panose="020B0604020202020204" pitchFamily="34" charset="0"/>
                <a:ea typeface="Calibri" panose="020F0502020204030204" pitchFamily="34" charset="0"/>
                <a:cs typeface="Arial" panose="020B0604020202020204" pitchFamily="34" charset="0"/>
              </a:rPr>
              <a:t> </a:t>
            </a:r>
            <a:r>
              <a:rPr lang="en-US" sz="1800" b="1" kern="0" dirty="0" err="1">
                <a:effectLst/>
                <a:latin typeface="Arial" panose="020B0604020202020204" pitchFamily="34" charset="0"/>
                <a:ea typeface="Calibri" panose="020F0502020204030204" pitchFamily="34" charset="0"/>
                <a:cs typeface="Arial" panose="020B0604020202020204" pitchFamily="34" charset="0"/>
              </a:rPr>
              <a:t>thư</a:t>
            </a:r>
            <a:r>
              <a:rPr lang="en-US" sz="1800" b="1" kern="0" dirty="0">
                <a:effectLst/>
                <a:latin typeface="Arial" panose="020B0604020202020204" pitchFamily="34" charset="0"/>
                <a:ea typeface="Calibri" panose="020F0502020204030204" pitchFamily="34" charset="0"/>
                <a:cs typeface="Arial" panose="020B0604020202020204" pitchFamily="34" charset="0"/>
              </a:rPr>
              <a:t> </a:t>
            </a:r>
            <a:r>
              <a:rPr lang="en-US" sz="1800" b="1" kern="0" dirty="0" err="1">
                <a:effectLst/>
                <a:latin typeface="Arial" panose="020B0604020202020204" pitchFamily="34" charset="0"/>
                <a:ea typeface="Calibri" panose="020F0502020204030204" pitchFamily="34" charset="0"/>
                <a:cs typeface="Arial" panose="020B0604020202020204" pitchFamily="34" charset="0"/>
              </a:rPr>
              <a:t>phổi</a:t>
            </a:r>
            <a:endParaRPr lang="en-US" sz="1800" b="1" dirty="0">
              <a:effectLst/>
              <a:latin typeface="Arial" panose="020B0604020202020204" pitchFamily="34" charset="0"/>
              <a:ea typeface="Calibri" panose="020F0502020204030204" pitchFamily="34" charset="0"/>
              <a:cs typeface="Arial" panose="020B0604020202020204" pitchFamily="34" charset="0"/>
            </a:endParaRPr>
          </a:p>
        </p:txBody>
      </p:sp>
      <p:pic>
        <p:nvPicPr>
          <p:cNvPr id="1026" name="Picture 2" descr="Những ai cần chụp CT phổi liều thấp để sàng lọc ung thư phổi? | Báo Dân trí">
            <a:extLst>
              <a:ext uri="{FF2B5EF4-FFF2-40B4-BE49-F238E27FC236}">
                <a16:creationId xmlns:a16="http://schemas.microsoft.com/office/drawing/2014/main" id="{863DD336-1084-4A88-8D8D-2339DBD607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41" y="1888021"/>
            <a:ext cx="5111748" cy="3407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468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6</a:t>
            </a:fld>
            <a:endParaRPr/>
          </a:p>
        </p:txBody>
      </p:sp>
      <p:sp>
        <p:nvSpPr>
          <p:cNvPr id="4" name="Google Shape;1906;p15">
            <a:extLst>
              <a:ext uri="{FF2B5EF4-FFF2-40B4-BE49-F238E27FC236}">
                <a16:creationId xmlns:a16="http://schemas.microsoft.com/office/drawing/2014/main" id="{DC61EBA3-9178-431F-A532-4EECA5BAB375}"/>
              </a:ext>
            </a:extLst>
          </p:cNvPr>
          <p:cNvSpPr txBox="1">
            <a:spLocks/>
          </p:cNvSpPr>
          <p:nvPr/>
        </p:nvSpPr>
        <p:spPr>
          <a:xfrm>
            <a:off x="1644071" y="2207300"/>
            <a:ext cx="7620000" cy="1045633"/>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800"/>
              </a:spcBef>
              <a:buFont typeface="Arial" panose="020B0604020202020204" pitchFamily="34" charset="0"/>
              <a:buNone/>
            </a:pPr>
            <a:r>
              <a:rPr lang="vi-VN" sz="4800" b="1"/>
              <a:t> </a:t>
            </a:r>
            <a:endParaRPr lang="vi-VN" sz="4800" b="1" dirty="0"/>
          </a:p>
        </p:txBody>
      </p:sp>
      <p:sp>
        <p:nvSpPr>
          <p:cNvPr id="5" name="Google Shape;1907;p15">
            <a:extLst>
              <a:ext uri="{FF2B5EF4-FFF2-40B4-BE49-F238E27FC236}">
                <a16:creationId xmlns:a16="http://schemas.microsoft.com/office/drawing/2014/main" id="{46A68426-5DE0-41ED-8052-C0125B017675}"/>
              </a:ext>
            </a:extLst>
          </p:cNvPr>
          <p:cNvSpPr txBox="1">
            <a:spLocks/>
          </p:cNvSpPr>
          <p:nvPr/>
        </p:nvSpPr>
        <p:spPr>
          <a:xfrm>
            <a:off x="208241" y="1457587"/>
            <a:ext cx="6040159" cy="4481795"/>
          </a:xfrm>
          <a:prstGeom prst="rect">
            <a:avLst/>
          </a:prstGeom>
        </p:spPr>
        <p:txBody>
          <a:bodyPr spcFirstLastPara="1" vert="horz" wrap="square" lIns="121900" tIns="121900" rIns="121900" bIns="1219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lnSpc>
                <a:spcPct val="130000"/>
              </a:lnSpc>
              <a:spcBef>
                <a:spcPts val="600"/>
              </a:spcBef>
              <a:spcAft>
                <a:spcPts val="600"/>
              </a:spcAft>
              <a:buNone/>
            </a:pPr>
            <a:r>
              <a:rPr lang="fr-FR" sz="1600" kern="1800"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Bài</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toán</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được</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hình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thành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dựa</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trên</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yêu</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cầu</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tự</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động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phân</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biệt</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giữa</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các</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vùng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có</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khả</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năng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là</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ung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thư</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và</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các</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vùng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bình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thường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trong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ảnh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CT.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Điều</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này</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đòi</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hỏi</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quá</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trình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xử</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lý</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ảnh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đầu</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vào</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gồm</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các</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bước</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a:t>
            </a:r>
          </a:p>
          <a:p>
            <a:pPr indent="0" algn="just">
              <a:lnSpc>
                <a:spcPct val="130000"/>
              </a:lnSpc>
              <a:spcBef>
                <a:spcPts val="600"/>
              </a:spcBef>
              <a:spcAft>
                <a:spcPts val="600"/>
              </a:spcAft>
              <a:buNone/>
            </a:pPr>
            <a:r>
              <a:rPr lang="en-US" sz="1600" kern="1800" dirty="0">
                <a:solidFill>
                  <a:srgbClr val="000000"/>
                </a:solidFill>
                <a:latin typeface="Arial" panose="020B0604020202020204" pitchFamily="34" charset="0"/>
                <a:ea typeface="Calibri" panose="020F0502020204030204" pitchFamily="34" charset="0"/>
                <a:cs typeface="Arial" panose="020B0604020202020204" pitchFamily="34" charset="0"/>
              </a:rPr>
              <a:t>	- </a:t>
            </a:r>
            <a:r>
              <a:rPr lang="en-US" sz="1600" kern="1800" dirty="0" err="1">
                <a:solidFill>
                  <a:srgbClr val="000000"/>
                </a:solidFill>
                <a:latin typeface="Arial" panose="020B0604020202020204" pitchFamily="34" charset="0"/>
                <a:ea typeface="Calibri" panose="020F0502020204030204" pitchFamily="34" charset="0"/>
                <a:cs typeface="Arial" panose="020B0604020202020204" pitchFamily="34" charset="0"/>
              </a:rPr>
              <a:t>T</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iền</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xử</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lý</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indent="0" algn="just">
              <a:lnSpc>
                <a:spcPct val="130000"/>
              </a:lnSpc>
              <a:spcBef>
                <a:spcPts val="600"/>
              </a:spcBef>
              <a:spcAft>
                <a:spcPts val="600"/>
              </a:spcAft>
              <a:buNone/>
            </a:pPr>
            <a:r>
              <a:rPr lang="en-US" sz="1600" kern="1800" dirty="0">
                <a:solidFill>
                  <a:srgbClr val="000000"/>
                </a:solidFill>
                <a:latin typeface="Arial" panose="020B0604020202020204" pitchFamily="34" charset="0"/>
                <a:ea typeface="Calibri" panose="020F0502020204030204" pitchFamily="34" charset="0"/>
                <a:cs typeface="Arial" panose="020B0604020202020204" pitchFamily="34" charset="0"/>
              </a:rPr>
              <a:t>	- </a:t>
            </a:r>
            <a:r>
              <a:rPr lang="en-US" sz="1600" kern="1800" dirty="0" err="1">
                <a:solidFill>
                  <a:srgbClr val="000000"/>
                </a:solidFill>
                <a:latin typeface="Arial" panose="020B0604020202020204" pitchFamily="34" charset="0"/>
                <a:ea typeface="Calibri" panose="020F0502020204030204" pitchFamily="34" charset="0"/>
                <a:cs typeface="Arial" panose="020B0604020202020204" pitchFamily="34" charset="0"/>
              </a:rPr>
              <a:t>T</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rích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xuất</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đặc</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trưng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indent="0" algn="just">
              <a:lnSpc>
                <a:spcPct val="130000"/>
              </a:lnSpc>
              <a:spcBef>
                <a:spcPts val="600"/>
              </a:spcBef>
              <a:spcAft>
                <a:spcPts val="600"/>
              </a:spcAft>
              <a:buNone/>
            </a:pPr>
            <a:r>
              <a:rPr lang="en-US" sz="1600" kern="1800" dirty="0">
                <a:solidFill>
                  <a:srgbClr val="000000"/>
                </a:solidFill>
                <a:latin typeface="Arial" panose="020B0604020202020204" pitchFamily="34" charset="0"/>
                <a:ea typeface="Calibri" panose="020F0502020204030204" pitchFamily="34" charset="0"/>
                <a:cs typeface="Arial" panose="020B0604020202020204" pitchFamily="34" charset="0"/>
              </a:rPr>
              <a:t>	- </a:t>
            </a:r>
            <a:r>
              <a:rPr lang="en-US" sz="1600" kern="1800" dirty="0" err="1">
                <a:solidFill>
                  <a:srgbClr val="000000"/>
                </a:solidFill>
                <a:latin typeface="Arial" panose="020B0604020202020204" pitchFamily="34" charset="0"/>
                <a:ea typeface="Calibri" panose="020F0502020204030204" pitchFamily="34" charset="0"/>
                <a:cs typeface="Arial" panose="020B0604020202020204" pitchFamily="34" charset="0"/>
              </a:rPr>
              <a:t>S</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ử</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dụng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SVM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để</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phân</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loại</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p>
          <a:p>
            <a:pPr indent="0" algn="just">
              <a:lnSpc>
                <a:spcPct val="130000"/>
              </a:lnSpc>
              <a:spcBef>
                <a:spcPts val="600"/>
              </a:spcBef>
              <a:spcAft>
                <a:spcPts val="600"/>
              </a:spcAft>
              <a:buNone/>
            </a:pP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Nhận</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thấy</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rằng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tính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chính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xác</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và</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độ</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tin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cậy</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của</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hệ</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thống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phụ</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thuộc</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nhiều</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vào</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chất</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lượng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đặc</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trưng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trích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xuất</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từ</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ảnh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CT,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cũng</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như</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tham</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số</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được</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lựa</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chọn</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cho</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mô</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600" kern="18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hình</a:t>
            </a:r>
            <a:r>
              <a:rPr lang="en-US" sz="1600" kern="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SVM.</a:t>
            </a:r>
          </a:p>
          <a:p>
            <a:pPr indent="457200" algn="just">
              <a:lnSpc>
                <a:spcPct val="130000"/>
              </a:lnSpc>
              <a:spcBef>
                <a:spcPts val="600"/>
              </a:spcBef>
              <a:spcAft>
                <a:spcPts val="600"/>
              </a:spcAft>
            </a:pPr>
            <a:endParaRPr lang="en-US" sz="1600" kern="18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indent="0" algn="just">
              <a:lnSpc>
                <a:spcPct val="130000"/>
              </a:lnSpc>
              <a:spcBef>
                <a:spcPts val="600"/>
              </a:spcBef>
              <a:spcAft>
                <a:spcPts val="600"/>
              </a:spcAft>
              <a:buNone/>
            </a:pPr>
            <a:endParaRPr lang="en-US" sz="1600" kern="1800" dirty="0">
              <a:effectLst/>
              <a:latin typeface="Arial" panose="020B0604020202020204" pitchFamily="34" charset="0"/>
              <a:ea typeface="Calibri" panose="020F0502020204030204" pitchFamily="34" charset="0"/>
              <a:cs typeface="Arial" panose="020B0604020202020204" pitchFamily="34" charset="0"/>
            </a:endParaRPr>
          </a:p>
          <a:p>
            <a:pPr indent="0" algn="just">
              <a:lnSpc>
                <a:spcPct val="130000"/>
              </a:lnSpc>
              <a:spcBef>
                <a:spcPts val="600"/>
              </a:spcBef>
              <a:spcAft>
                <a:spcPts val="600"/>
              </a:spcAft>
              <a:buNone/>
            </a:pPr>
            <a:r>
              <a:rPr lang="fr-FR" sz="1600" dirty="0">
                <a:latin typeface="Arial" panose="020B0604020202020204" pitchFamily="34" charset="0"/>
                <a:ea typeface="Calibri" panose="020F0502020204030204" pitchFamily="34" charset="0"/>
                <a:cs typeface="Arial" panose="020B0604020202020204" pitchFamily="34" charset="0"/>
              </a:rPr>
              <a:t>	</a:t>
            </a:r>
            <a:endParaRPr lang="en-US"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6" name="AutoShape 4" descr="Sentiment Analysis - What is it? And its use cases.">
            <a:extLst>
              <a:ext uri="{FF2B5EF4-FFF2-40B4-BE49-F238E27FC236}">
                <a16:creationId xmlns:a16="http://schemas.microsoft.com/office/drawing/2014/main" id="{E84456CB-DAB2-417E-A8CE-4386F9799CED}"/>
              </a:ext>
            </a:extLst>
          </p:cNvPr>
          <p:cNvSpPr>
            <a:spLocks noChangeAspect="1" noChangeArrowheads="1"/>
          </p:cNvSpPr>
          <p:nvPr/>
        </p:nvSpPr>
        <p:spPr bwMode="auto">
          <a:xfrm>
            <a:off x="5892799" y="3225800"/>
            <a:ext cx="4411697" cy="406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p>
        </p:txBody>
      </p:sp>
      <p:sp>
        <p:nvSpPr>
          <p:cNvPr id="8" name="TextBox 7">
            <a:extLst>
              <a:ext uri="{FF2B5EF4-FFF2-40B4-BE49-F238E27FC236}">
                <a16:creationId xmlns:a16="http://schemas.microsoft.com/office/drawing/2014/main" id="{C763683F-9F5D-46BD-A657-69BDCAAF59E4}"/>
              </a:ext>
            </a:extLst>
          </p:cNvPr>
          <p:cNvSpPr txBox="1"/>
          <p:nvPr/>
        </p:nvSpPr>
        <p:spPr>
          <a:xfrm>
            <a:off x="0" y="995922"/>
            <a:ext cx="3166533" cy="461665"/>
          </a:xfrm>
          <a:prstGeom prst="rect">
            <a:avLst/>
          </a:prstGeom>
          <a:noFill/>
        </p:spPr>
        <p:txBody>
          <a:bodyPr wrap="square">
            <a:spAutoFit/>
          </a:bodyPr>
          <a:lstStyle/>
          <a:p>
            <a:pPr algn="ctr">
              <a:spcBef>
                <a:spcPts val="800"/>
              </a:spcBef>
            </a:pPr>
            <a:r>
              <a:rPr lang="en-US" sz="2400" b="1" dirty="0">
                <a:latin typeface="Arial" panose="020B0604020202020204" pitchFamily="34" charset="0"/>
                <a:cs typeface="Arial" panose="020B0604020202020204" pitchFamily="34" charset="0"/>
              </a:rPr>
              <a:t>1.2. </a:t>
            </a:r>
            <a:r>
              <a:rPr lang="en-US" sz="2400" b="1" dirty="0" err="1">
                <a:latin typeface="Arial" panose="020B0604020202020204" pitchFamily="34" charset="0"/>
                <a:cs typeface="Arial" panose="020B0604020202020204" pitchFamily="34" charset="0"/>
              </a:rPr>
              <a:t>Mô</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tả</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bài</a:t>
            </a:r>
            <a:r>
              <a:rPr lang="en-US" sz="2400" b="1" dirty="0">
                <a:latin typeface="Arial" panose="020B0604020202020204" pitchFamily="34" charset="0"/>
                <a:cs typeface="Arial" panose="020B0604020202020204" pitchFamily="34" charset="0"/>
              </a:rPr>
              <a:t> </a:t>
            </a:r>
            <a:r>
              <a:rPr lang="en-US" sz="2400" b="1" dirty="0" err="1">
                <a:latin typeface="Arial" panose="020B0604020202020204" pitchFamily="34" charset="0"/>
                <a:cs typeface="Arial" panose="020B0604020202020204" pitchFamily="34" charset="0"/>
              </a:rPr>
              <a:t>toán</a:t>
            </a:r>
            <a:endParaRPr lang="vi-VN" sz="2400" b="1" dirty="0">
              <a:latin typeface="Arial" panose="020B0604020202020204" pitchFamily="34" charset="0"/>
              <a:cs typeface="Arial" panose="020B0604020202020204" pitchFamily="34" charset="0"/>
            </a:endParaRPr>
          </a:p>
        </p:txBody>
      </p:sp>
      <p:sp>
        <p:nvSpPr>
          <p:cNvPr id="7" name="AutoShape 8" descr="SVM quá khó hiểu! Hãy đọc bài này - Trí tuệ nhân tạo">
            <a:extLst>
              <a:ext uri="{FF2B5EF4-FFF2-40B4-BE49-F238E27FC236}">
                <a16:creationId xmlns:a16="http://schemas.microsoft.com/office/drawing/2014/main" id="{A4DD5AB9-3B8F-4C3C-9858-E5BF5186225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id="{1DFFA84A-D960-44C2-B663-F47EED1BC40C}"/>
              </a:ext>
            </a:extLst>
          </p:cNvPr>
          <p:cNvSpPr/>
          <p:nvPr/>
        </p:nvSpPr>
        <p:spPr>
          <a:xfrm>
            <a:off x="7245733" y="1607075"/>
            <a:ext cx="4419600" cy="3937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2">
            <a:extLst>
              <a:ext uri="{FF2B5EF4-FFF2-40B4-BE49-F238E27FC236}">
                <a16:creationId xmlns:a16="http://schemas.microsoft.com/office/drawing/2014/main" id="{32BED844-9786-4CC3-BE70-EAB5D1037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9252" y="1756564"/>
            <a:ext cx="3992562" cy="3638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8317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xfrm>
            <a:off x="11216600"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7</a:t>
            </a:fld>
            <a:endParaRPr/>
          </a:p>
        </p:txBody>
      </p:sp>
      <p:sp>
        <p:nvSpPr>
          <p:cNvPr id="9" name="Oval 8">
            <a:extLst>
              <a:ext uri="{FF2B5EF4-FFF2-40B4-BE49-F238E27FC236}">
                <a16:creationId xmlns:a16="http://schemas.microsoft.com/office/drawing/2014/main" id="{710D82CC-CBF0-8A7B-B7B2-BC71467530DC}"/>
              </a:ext>
            </a:extLst>
          </p:cNvPr>
          <p:cNvSpPr/>
          <p:nvPr/>
        </p:nvSpPr>
        <p:spPr>
          <a:xfrm>
            <a:off x="4897102" y="329300"/>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1" name="Oval 10">
            <a:extLst>
              <a:ext uri="{FF2B5EF4-FFF2-40B4-BE49-F238E27FC236}">
                <a16:creationId xmlns:a16="http://schemas.microsoft.com/office/drawing/2014/main" id="{C145BE57-D833-2060-3774-5BC13C9FAA96}"/>
              </a:ext>
            </a:extLst>
          </p:cNvPr>
          <p:cNvSpPr/>
          <p:nvPr/>
        </p:nvSpPr>
        <p:spPr>
          <a:xfrm>
            <a:off x="2630326" y="1502797"/>
            <a:ext cx="2244995" cy="216733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2" name="Oval 11">
            <a:extLst>
              <a:ext uri="{FF2B5EF4-FFF2-40B4-BE49-F238E27FC236}">
                <a16:creationId xmlns:a16="http://schemas.microsoft.com/office/drawing/2014/main" id="{BCE37EF1-AD50-9471-C017-F8AF50F39908}"/>
              </a:ext>
            </a:extLst>
          </p:cNvPr>
          <p:cNvSpPr/>
          <p:nvPr/>
        </p:nvSpPr>
        <p:spPr>
          <a:xfrm>
            <a:off x="6273664" y="3062079"/>
            <a:ext cx="2520880" cy="2490176"/>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3" name="Oval 12">
            <a:extLst>
              <a:ext uri="{FF2B5EF4-FFF2-40B4-BE49-F238E27FC236}">
                <a16:creationId xmlns:a16="http://schemas.microsoft.com/office/drawing/2014/main" id="{2EF60D0D-EB85-B09D-0064-5683A37FA871}"/>
              </a:ext>
            </a:extLst>
          </p:cNvPr>
          <p:cNvSpPr/>
          <p:nvPr/>
        </p:nvSpPr>
        <p:spPr>
          <a:xfrm>
            <a:off x="3578539" y="3484191"/>
            <a:ext cx="2695125" cy="2554997"/>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4" name="Oval 13">
            <a:extLst>
              <a:ext uri="{FF2B5EF4-FFF2-40B4-BE49-F238E27FC236}">
                <a16:creationId xmlns:a16="http://schemas.microsoft.com/office/drawing/2014/main" id="{1ABF7A06-4D0B-7FA8-5F4A-A2AE58E6C2ED}"/>
              </a:ext>
            </a:extLst>
          </p:cNvPr>
          <p:cNvSpPr/>
          <p:nvPr/>
        </p:nvSpPr>
        <p:spPr>
          <a:xfrm>
            <a:off x="7239928" y="1629201"/>
            <a:ext cx="1593084" cy="1621008"/>
          </a:xfrm>
          <a:prstGeom prst="ellipse">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a:p>
        </p:txBody>
      </p:sp>
      <p:sp>
        <p:nvSpPr>
          <p:cNvPr id="15" name="Oval 14">
            <a:extLst>
              <a:ext uri="{FF2B5EF4-FFF2-40B4-BE49-F238E27FC236}">
                <a16:creationId xmlns:a16="http://schemas.microsoft.com/office/drawing/2014/main" id="{8D7D68E1-523E-012C-F6C7-DA8CAC8E7E41}"/>
              </a:ext>
            </a:extLst>
          </p:cNvPr>
          <p:cNvSpPr/>
          <p:nvPr/>
        </p:nvSpPr>
        <p:spPr>
          <a:xfrm>
            <a:off x="3662479" y="970833"/>
            <a:ext cx="4714240" cy="4502912"/>
          </a:xfrm>
          <a:prstGeom prst="ellips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dirty="0"/>
          </a:p>
        </p:txBody>
      </p:sp>
      <p:sp>
        <p:nvSpPr>
          <p:cNvPr id="16" name="Google Shape;1896;p14">
            <a:extLst>
              <a:ext uri="{FF2B5EF4-FFF2-40B4-BE49-F238E27FC236}">
                <a16:creationId xmlns:a16="http://schemas.microsoft.com/office/drawing/2014/main" id="{03B4F19E-9CAF-91CC-B087-BF3ABFAED1F7}"/>
              </a:ext>
            </a:extLst>
          </p:cNvPr>
          <p:cNvSpPr txBox="1">
            <a:spLocks/>
          </p:cNvSpPr>
          <p:nvPr/>
        </p:nvSpPr>
        <p:spPr>
          <a:xfrm>
            <a:off x="2461522" y="1869172"/>
            <a:ext cx="6736481" cy="2099154"/>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1pPr>
            <a:lvl2pPr marR="0" lvl="1"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2pPr>
            <a:lvl3pPr marR="0" lvl="2"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3pPr>
            <a:lvl4pPr marR="0" lvl="3"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4pPr>
            <a:lvl5pPr marR="0" lvl="4"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5pPr>
            <a:lvl6pPr marR="0" lvl="5"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6pPr>
            <a:lvl7pPr marR="0" lvl="6"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7pPr>
            <a:lvl8pPr marR="0" lvl="7"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8pPr>
            <a:lvl9pPr marR="0" lvl="8" algn="ctr" rtl="0">
              <a:lnSpc>
                <a:spcPct val="100000"/>
              </a:lnSpc>
              <a:spcBef>
                <a:spcPts val="0"/>
              </a:spcBef>
              <a:spcAft>
                <a:spcPts val="0"/>
              </a:spcAft>
              <a:buClr>
                <a:schemeClr val="accent1"/>
              </a:buClr>
              <a:buSzPts val="2600"/>
              <a:buFont typeface="Amatic SC"/>
              <a:buNone/>
              <a:defRPr sz="2600" b="1" i="0" u="none" strike="noStrike" cap="none">
                <a:solidFill>
                  <a:schemeClr val="accent1"/>
                </a:solidFill>
                <a:latin typeface="Amatic SC"/>
                <a:ea typeface="Amatic SC"/>
                <a:cs typeface="Amatic SC"/>
                <a:sym typeface="Amatic SC"/>
              </a:defRPr>
            </a:lvl9pPr>
          </a:lstStyle>
          <a:p>
            <a:pPr marL="609585"/>
            <a:r>
              <a:rPr lang="vi-VN" sz="4800" dirty="0">
                <a:solidFill>
                  <a:schemeClr val="tx1"/>
                </a:solidFill>
                <a:latin typeface="+mn-lt"/>
              </a:rPr>
              <a:t>2. </a:t>
            </a:r>
            <a:endParaRPr lang="en-US" sz="4800" dirty="0">
              <a:solidFill>
                <a:schemeClr val="tx1"/>
              </a:solidFill>
              <a:latin typeface="+mn-lt"/>
            </a:endParaRPr>
          </a:p>
          <a:p>
            <a:pPr marL="609585"/>
            <a:r>
              <a:rPr lang="en-US" sz="4800" dirty="0" err="1">
                <a:solidFill>
                  <a:srgbClr val="000000"/>
                </a:solidFill>
                <a:latin typeface="+mn-lt"/>
              </a:rPr>
              <a:t>Mô</a:t>
            </a:r>
            <a:r>
              <a:rPr lang="en-US" sz="4800" dirty="0">
                <a:solidFill>
                  <a:srgbClr val="000000"/>
                </a:solidFill>
                <a:latin typeface="+mn-lt"/>
              </a:rPr>
              <a:t> </a:t>
            </a:r>
            <a:r>
              <a:rPr lang="en-US" sz="4800" dirty="0" err="1">
                <a:solidFill>
                  <a:srgbClr val="000000"/>
                </a:solidFill>
                <a:latin typeface="+mn-lt"/>
              </a:rPr>
              <a:t>hình</a:t>
            </a:r>
            <a:r>
              <a:rPr lang="en-US" sz="4800" dirty="0">
                <a:solidFill>
                  <a:srgbClr val="000000"/>
                </a:solidFill>
                <a:latin typeface="+mn-lt"/>
              </a:rPr>
              <a:t> SVM</a:t>
            </a:r>
          </a:p>
        </p:txBody>
      </p:sp>
    </p:spTree>
    <p:extLst>
      <p:ext uri="{BB962C8B-B14F-4D97-AF65-F5344CB8AC3E}">
        <p14:creationId xmlns:p14="http://schemas.microsoft.com/office/powerpoint/2010/main" val="2931065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8</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0" y="1010607"/>
            <a:ext cx="6693347" cy="57034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None/>
            </a:pPr>
            <a:r>
              <a:rPr lang="en-US" b="1" dirty="0">
                <a:solidFill>
                  <a:schemeClr val="tx1"/>
                </a:solidFill>
                <a:latin typeface="Arial" panose="020B0604020202020204" pitchFamily="34" charset="0"/>
                <a:cs typeface="Arial" panose="020B0604020202020204" pitchFamily="34" charset="0"/>
              </a:rPr>
              <a:t>2.2.</a:t>
            </a:r>
            <a:r>
              <a:rPr lang="en-US" b="1" dirty="0">
                <a:solidFill>
                  <a:srgbClr val="1B1B1B"/>
                </a:solidFill>
                <a:latin typeface="Arial" panose="020B0604020202020204" pitchFamily="34" charset="0"/>
                <a:cs typeface="Arial" panose="020B0604020202020204" pitchFamily="34" charset="0"/>
              </a:rPr>
              <a:t> SVM</a:t>
            </a:r>
          </a:p>
          <a:p>
            <a:pPr marL="609585" lvl="1" indent="0" algn="just">
              <a:lnSpc>
                <a:spcPct val="107000"/>
              </a:lnSpc>
              <a:buNone/>
            </a:pPr>
            <a:r>
              <a:rPr lang="en-US" b="1" dirty="0">
                <a:solidFill>
                  <a:srgbClr val="1B1B1B"/>
                </a:solidFill>
                <a:latin typeface="Arial" panose="020B0604020202020204" pitchFamily="34" charset="0"/>
                <a:cs typeface="Arial" panose="020B0604020202020204" pitchFamily="34" charset="0"/>
              </a:rPr>
              <a:t>2.2.1.Giới </a:t>
            </a:r>
            <a:r>
              <a:rPr lang="en-US" b="1" dirty="0" err="1">
                <a:solidFill>
                  <a:srgbClr val="1B1B1B"/>
                </a:solidFill>
                <a:latin typeface="Arial" panose="020B0604020202020204" pitchFamily="34" charset="0"/>
                <a:cs typeface="Arial" panose="020B0604020202020204" pitchFamily="34" charset="0"/>
              </a:rPr>
              <a:t>thiệu</a:t>
            </a:r>
            <a:endParaRPr lang="en-US" b="1" dirty="0">
              <a:solidFill>
                <a:srgbClr val="1B1B1B"/>
              </a:solidFill>
              <a:latin typeface="Arial" panose="020B0604020202020204" pitchFamily="34" charset="0"/>
              <a:cs typeface="Arial" panose="020B0604020202020204" pitchFamily="34" charset="0"/>
            </a:endParaRPr>
          </a:p>
          <a:p>
            <a:pPr marL="609585" lvl="1" indent="0" algn="just">
              <a:lnSpc>
                <a:spcPct val="107000"/>
              </a:lnSpc>
              <a:buNone/>
            </a:pPr>
            <a:endParaRPr lang="en-US" sz="1800" b="1"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867" dirty="0">
                <a:solidFill>
                  <a:schemeClr val="tx1"/>
                </a:solidFill>
                <a:latin typeface="Arial" panose="020B0604020202020204" pitchFamily="34" charset="0"/>
                <a:cs typeface="Arial" panose="020B0604020202020204" pitchFamily="34" charset="0"/>
              </a:rPr>
              <a:t>	</a:t>
            </a:r>
            <a:r>
              <a:rPr lang="vi-VN" sz="1800" dirty="0">
                <a:solidFill>
                  <a:schemeClr val="tx1"/>
                </a:solidFill>
                <a:latin typeface="Arial" panose="020B0604020202020204" pitchFamily="34" charset="0"/>
                <a:cs typeface="Arial" panose="020B0604020202020204" pitchFamily="34" charset="0"/>
              </a:rPr>
              <a:t> </a:t>
            </a:r>
            <a:r>
              <a:rPr lang="en-US" sz="1800" dirty="0">
                <a:solidFill>
                  <a:schemeClr val="tx1"/>
                </a:solidFill>
                <a:latin typeface="Arial" panose="020B0604020202020204" pitchFamily="34" charset="0"/>
                <a:cs typeface="Arial" panose="020B0604020202020204" pitchFamily="34" charset="0"/>
              </a:rPr>
              <a:t>	SVM </a:t>
            </a:r>
            <a:r>
              <a:rPr lang="vi-VN" sz="1800" dirty="0">
                <a:solidFill>
                  <a:schemeClr val="tx1"/>
                </a:solidFill>
                <a:latin typeface="Arial" panose="020B0604020202020204" pitchFamily="34" charset="0"/>
                <a:cs typeface="Arial" panose="020B0604020202020204" pitchFamily="34" charset="0"/>
              </a:rPr>
              <a:t>thực hiện việc tạo ra một hay nhiều siêu phẳng trong không gian có nhiều chiều (hoặc thậm chí vô hạn chiều) để giải quyết các bài toán phân loại, hồi quy và các nhiệm vụ khác. </a:t>
            </a:r>
            <a:endParaRPr lang="en-US" sz="18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800" dirty="0">
                <a:solidFill>
                  <a:schemeClr val="tx1"/>
                </a:solidFill>
                <a:latin typeface="Arial" panose="020B0604020202020204" pitchFamily="34" charset="0"/>
                <a:cs typeface="Arial" panose="020B0604020202020204" pitchFamily="34" charset="0"/>
              </a:rPr>
              <a:t>	</a:t>
            </a:r>
          </a:p>
          <a:p>
            <a:pPr marL="609585" lvl="1" indent="0" algn="just">
              <a:lnSpc>
                <a:spcPct val="107000"/>
              </a:lnSpc>
              <a:buNone/>
            </a:pPr>
            <a:r>
              <a:rPr lang="en-US" sz="1800" dirty="0">
                <a:solidFill>
                  <a:schemeClr val="tx1"/>
                </a:solidFill>
                <a:latin typeface="Arial" panose="020B0604020202020204" pitchFamily="34" charset="0"/>
                <a:cs typeface="Arial" panose="020B0604020202020204" pitchFamily="34" charset="0"/>
              </a:rPr>
              <a:t>		</a:t>
            </a:r>
            <a:r>
              <a:rPr lang="vi-VN" sz="1800" dirty="0">
                <a:solidFill>
                  <a:schemeClr val="tx1"/>
                </a:solidFill>
                <a:latin typeface="Arial" panose="020B0604020202020204" pitchFamily="34" charset="0"/>
                <a:cs typeface="Arial" panose="020B0604020202020204" pitchFamily="34" charset="0"/>
              </a:rPr>
              <a:t>Ý tưởng chính là càng đẩy các siêu phẳng xa các điểm dữ liệu từ các lớp khác nhau (điều này gọi là "biên" càng rộng), thì khả năng tổng quát hóa của thuật toán sẽ càng tốt, tức là sai số giảm.</a:t>
            </a:r>
            <a:endParaRPr lang="en-US" sz="18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endParaRPr lang="en-US" sz="1800" dirty="0">
              <a:solidFill>
                <a:schemeClr val="tx1"/>
              </a:solidFill>
              <a:latin typeface="Arial" panose="020B0604020202020204" pitchFamily="34" charset="0"/>
              <a:cs typeface="Arial" panose="020B0604020202020204" pitchFamily="34" charset="0"/>
            </a:endParaRPr>
          </a:p>
          <a:p>
            <a:pPr marL="609585" lvl="1" indent="0" algn="just">
              <a:lnSpc>
                <a:spcPct val="107000"/>
              </a:lnSpc>
              <a:buNone/>
            </a:pPr>
            <a:r>
              <a:rPr lang="en-US" sz="1800" dirty="0">
                <a:solidFill>
                  <a:schemeClr val="tx1"/>
                </a:solidFill>
                <a:latin typeface="Arial" panose="020B0604020202020204" pitchFamily="34" charset="0"/>
                <a:cs typeface="Arial" panose="020B0604020202020204" pitchFamily="34" charset="0"/>
              </a:rPr>
              <a:t>		</a:t>
            </a:r>
            <a:r>
              <a:rPr lang="vi-VN" sz="1800" dirty="0">
                <a:solidFill>
                  <a:schemeClr val="tx1"/>
                </a:solidFill>
                <a:latin typeface="Arial" panose="020B0604020202020204" pitchFamily="34" charset="0"/>
                <a:cs typeface="Arial" panose="020B0604020202020204" pitchFamily="34" charset="0"/>
              </a:rPr>
              <a:t>Để đảm bảo tính hiệu quả trong quá trình tính toán, ánh xạ này được thiết kế sao cho việc tính tích vô hướng giữa các vectơ ở không gian mới có thể thực hiện nhanh chóng chỉ dựa trên tọa độ ban đầu.</a:t>
            </a:r>
            <a:endParaRPr lang="en-US" sz="18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5510B5AD-54DD-4750-8DF7-48B764E9CA96}"/>
              </a:ext>
            </a:extLst>
          </p:cNvPr>
          <p:cNvSpPr txBox="1"/>
          <p:nvPr/>
        </p:nvSpPr>
        <p:spPr>
          <a:xfrm>
            <a:off x="7289864" y="5297590"/>
            <a:ext cx="4656597" cy="1141723"/>
          </a:xfrm>
          <a:prstGeom prst="rect">
            <a:avLst/>
          </a:prstGeom>
          <a:noFill/>
        </p:spPr>
        <p:txBody>
          <a:bodyPr wrap="square">
            <a:spAutoFit/>
          </a:bodyPr>
          <a:lstStyle/>
          <a:p>
            <a:pPr algn="ctr">
              <a:lnSpc>
                <a:spcPct val="130000"/>
              </a:lnSpc>
              <a:spcBef>
                <a:spcPts val="600"/>
              </a:spcBef>
              <a:spcAft>
                <a:spcPts val="600"/>
              </a:spcAft>
            </a:pPr>
            <a:r>
              <a:rPr lang="vi-VN" sz="1800" b="1" dirty="0">
                <a:effectLst/>
                <a:ea typeface="Calibri" panose="020F0502020204030204" pitchFamily="34" charset="0"/>
              </a:rPr>
              <a:t>Hình 4: Maximum-margin hyperplane và margins cho một </a:t>
            </a:r>
            <a:r>
              <a:rPr lang="en-US" b="1" dirty="0">
                <a:ea typeface="Calibri" panose="020F0502020204030204" pitchFamily="34" charset="0"/>
              </a:rPr>
              <a:t>SVM</a:t>
            </a:r>
            <a:r>
              <a:rPr lang="vi-VN" sz="1800" b="1" dirty="0">
                <a:effectLst/>
                <a:ea typeface="Calibri" panose="020F0502020204030204" pitchFamily="34" charset="0"/>
              </a:rPr>
              <a:t> được huấn luyện với các mẫu từ hai lớp</a:t>
            </a:r>
            <a:endParaRPr lang="en-US" sz="1800" b="1" dirty="0">
              <a:effectLst/>
              <a:ea typeface="Calibri" panose="020F0502020204030204" pitchFamily="34" charset="0"/>
            </a:endParaRPr>
          </a:p>
        </p:txBody>
      </p:sp>
      <p:pic>
        <p:nvPicPr>
          <p:cNvPr id="6" name="Picture 5">
            <a:extLst>
              <a:ext uri="{FF2B5EF4-FFF2-40B4-BE49-F238E27FC236}">
                <a16:creationId xmlns:a16="http://schemas.microsoft.com/office/drawing/2014/main" id="{DA64362B-E65B-4641-83AE-49E114ED9CD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0062" y="1560409"/>
            <a:ext cx="4216202" cy="3737181"/>
          </a:xfrm>
          <a:prstGeom prst="rect">
            <a:avLst/>
          </a:prstGeom>
          <a:noFill/>
          <a:ln>
            <a:noFill/>
          </a:ln>
        </p:spPr>
      </p:pic>
    </p:spTree>
    <p:extLst>
      <p:ext uri="{BB962C8B-B14F-4D97-AF65-F5344CB8AC3E}">
        <p14:creationId xmlns:p14="http://schemas.microsoft.com/office/powerpoint/2010/main" val="49099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1900" name="Google Shape;1900;p14"/>
          <p:cNvSpPr txBox="1">
            <a:spLocks noGrp="1"/>
          </p:cNvSpPr>
          <p:nvPr>
            <p:ph type="sldNum" idx="12"/>
          </p:nvPr>
        </p:nvSpPr>
        <p:spPr>
          <a:prstGeom prst="rect">
            <a:avLst/>
          </a:prstGeom>
        </p:spPr>
        <p:txBody>
          <a:bodyPr spcFirstLastPara="1" vert="horz" wrap="square" lIns="121900" tIns="121900" rIns="121900" bIns="121900" rtlCol="0" anchor="t" anchorCtr="0">
            <a:noAutofit/>
          </a:bodyPr>
          <a:lstStyle/>
          <a:p>
            <a:fld id="{00000000-1234-1234-1234-123412341234}" type="slidenum">
              <a:rPr lang="en"/>
              <a:pPr/>
              <a:t>9</a:t>
            </a:fld>
            <a:endParaRPr/>
          </a:p>
        </p:txBody>
      </p:sp>
      <p:sp>
        <p:nvSpPr>
          <p:cNvPr id="10" name="Google Shape;1907;p15">
            <a:extLst>
              <a:ext uri="{FF2B5EF4-FFF2-40B4-BE49-F238E27FC236}">
                <a16:creationId xmlns:a16="http://schemas.microsoft.com/office/drawing/2014/main" id="{03A0C7C5-64A3-413D-9A97-EB24C9E1B732}"/>
              </a:ext>
            </a:extLst>
          </p:cNvPr>
          <p:cNvSpPr txBox="1">
            <a:spLocks/>
          </p:cNvSpPr>
          <p:nvPr/>
        </p:nvSpPr>
        <p:spPr>
          <a:xfrm>
            <a:off x="575734" y="1525535"/>
            <a:ext cx="10409766" cy="380693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1pPr>
            <a:lvl2pPr marL="914400" marR="0" lvl="1"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2pPr>
            <a:lvl3pPr marL="1371600" marR="0" lvl="2" indent="-381000" algn="l" rtl="0">
              <a:lnSpc>
                <a:spcPct val="100000"/>
              </a:lnSpc>
              <a:spcBef>
                <a:spcPts val="0"/>
              </a:spcBef>
              <a:spcAft>
                <a:spcPts val="0"/>
              </a:spcAft>
              <a:buClr>
                <a:schemeClr val="accent1"/>
              </a:buClr>
              <a:buSzPts val="2400"/>
              <a:buFont typeface="Merriweather"/>
              <a:buChar char="■"/>
              <a:defRPr sz="2400" b="0" i="0" u="none" strike="noStrike" cap="none">
                <a:solidFill>
                  <a:schemeClr val="dk1"/>
                </a:solidFill>
                <a:latin typeface="Merriweather"/>
                <a:ea typeface="Merriweather"/>
                <a:cs typeface="Merriweather"/>
                <a:sym typeface="Merriweather"/>
              </a:defRPr>
            </a:lvl3pPr>
            <a:lvl4pPr marL="1828800" marR="0" lvl="3"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4pPr>
            <a:lvl5pPr marL="2286000" marR="0" lvl="4"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5pPr>
            <a:lvl6pPr marL="2743200" marR="0" lvl="5"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6pPr>
            <a:lvl7pPr marL="3200400" marR="0" lvl="6"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7pPr>
            <a:lvl8pPr marL="3657600" marR="0" lvl="7"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8pPr>
            <a:lvl9pPr marL="4114800" marR="0" lvl="8" indent="-381000" algn="l" rtl="0">
              <a:lnSpc>
                <a:spcPct val="100000"/>
              </a:lnSpc>
              <a:spcBef>
                <a:spcPts val="0"/>
              </a:spcBef>
              <a:spcAft>
                <a:spcPts val="0"/>
              </a:spcAft>
              <a:buClr>
                <a:schemeClr val="dk1"/>
              </a:buClr>
              <a:buSzPts val="2400"/>
              <a:buFont typeface="Merriweather"/>
              <a:buChar char="■"/>
              <a:defRPr sz="2400" b="0" i="0" u="none" strike="noStrike" cap="none">
                <a:solidFill>
                  <a:schemeClr val="dk1"/>
                </a:solidFill>
                <a:latin typeface="Merriweather"/>
                <a:ea typeface="Merriweather"/>
                <a:cs typeface="Merriweather"/>
                <a:sym typeface="Merriweather"/>
              </a:defRPr>
            </a:lvl9pPr>
          </a:lstStyle>
          <a:p>
            <a:pPr marL="609585" lvl="1" indent="0" algn="just">
              <a:lnSpc>
                <a:spcPct val="107000"/>
              </a:lnSpc>
              <a:buNone/>
            </a:pPr>
            <a:r>
              <a:rPr lang="vi-VN" sz="1600" kern="0" dirty="0">
                <a:effectLst/>
                <a:latin typeface="Arial" panose="020B0604020202020204" pitchFamily="34" charset="0"/>
                <a:ea typeface="Calibri" panose="020F0502020204030204" pitchFamily="34" charset="0"/>
                <a:cs typeface="Arial" panose="020B0604020202020204" pitchFamily="34" charset="0"/>
              </a:rPr>
              <a:t>Trong quá trình triển khai bài toán, bước đầu tiên cần chú trọng đến chất lượng dữ liệu đầu vào</a:t>
            </a:r>
            <a:r>
              <a:rPr lang="en-US" sz="1600" kern="0" dirty="0">
                <a:effectLst/>
                <a:latin typeface="Arial" panose="020B0604020202020204" pitchFamily="34" charset="0"/>
                <a:ea typeface="Calibri" panose="020F0502020204030204" pitchFamily="34" charset="0"/>
                <a:cs typeface="Arial" panose="020B0604020202020204" pitchFamily="34" charset="0"/>
              </a:rPr>
              <a:t>.</a:t>
            </a:r>
            <a:endParaRPr lang="vi-VN" sz="1600" dirty="0">
              <a:solidFill>
                <a:schemeClr val="tx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35ACF9A8-C3C4-4C08-BFF2-5A4B4C7A1721}"/>
              </a:ext>
            </a:extLst>
          </p:cNvPr>
          <p:cNvSpPr txBox="1"/>
          <p:nvPr/>
        </p:nvSpPr>
        <p:spPr>
          <a:xfrm>
            <a:off x="0" y="1032933"/>
            <a:ext cx="4868333" cy="461665"/>
          </a:xfrm>
          <a:prstGeom prst="rect">
            <a:avLst/>
          </a:prstGeom>
          <a:noFill/>
        </p:spPr>
        <p:txBody>
          <a:bodyPr wrap="square">
            <a:spAutoFit/>
          </a:bodyPr>
          <a:lstStyle/>
          <a:p>
            <a:pPr marL="101597" algn="ctr"/>
            <a:r>
              <a:rPr lang="en-US" sz="2400" b="1" dirty="0">
                <a:latin typeface="Arial" panose="020B0604020202020204" pitchFamily="34" charset="0"/>
                <a:cs typeface="Arial" panose="020B0604020202020204" pitchFamily="34" charset="0"/>
              </a:rPr>
              <a:t> 2.2.1.</a:t>
            </a:r>
            <a:r>
              <a:rPr lang="vi-VN" sz="2400" b="1" dirty="0">
                <a:latin typeface="Arial" panose="020B0604020202020204" pitchFamily="34" charset="0"/>
                <a:cs typeface="Arial" panose="020B0604020202020204" pitchFamily="34" charset="0"/>
              </a:rPr>
              <a:t> Phương pháp tiếp cận </a:t>
            </a:r>
            <a:endParaRPr lang="en-US" sz="2400" b="1" dirty="0">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8720643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2041</Words>
  <Application>Microsoft Office PowerPoint</Application>
  <PresentationFormat>Widescreen</PresentationFormat>
  <Paragraphs>161</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Amatic SC</vt:lpstr>
      <vt:lpstr>Arial</vt:lpstr>
      <vt:lpstr>Calibri</vt:lpstr>
      <vt:lpstr>Calibri Light</vt:lpstr>
      <vt:lpstr>Cambria Math</vt:lpstr>
      <vt:lpstr>Merriweather</vt:lpstr>
      <vt:lpstr>Times New Roman</vt:lpstr>
      <vt:lpstr>Times New Roman (Headings)</vt:lpstr>
      <vt:lpstr>Wingdings</vt:lpstr>
      <vt:lpstr>Office Theme</vt:lpstr>
      <vt:lpstr>BÀI THUYẾT TRÌNH CHUYÊN ĐỀ 1</vt:lpstr>
      <vt:lpstr>PowerPoint Presentation</vt:lpstr>
      <vt:lpstr>Nội dung: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BÀI THUYẾT TRÌNH CHUYÊN ĐỀ 2</dc:title>
  <dc:creator>LUC ANH</dc:creator>
  <cp:lastModifiedBy>LUC ANH</cp:lastModifiedBy>
  <cp:revision>14</cp:revision>
  <dcterms:created xsi:type="dcterms:W3CDTF">2025-04-02T12:59:40Z</dcterms:created>
  <dcterms:modified xsi:type="dcterms:W3CDTF">2025-04-03T06:36:38Z</dcterms:modified>
</cp:coreProperties>
</file>