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301" r:id="rId3"/>
    <p:sldId id="302" r:id="rId4"/>
    <p:sldId id="303" r:id="rId5"/>
    <p:sldId id="327" r:id="rId6"/>
    <p:sldId id="328" r:id="rId7"/>
    <p:sldId id="313" r:id="rId8"/>
    <p:sldId id="314" r:id="rId9"/>
    <p:sldId id="315" r:id="rId10"/>
    <p:sldId id="329" r:id="rId11"/>
    <p:sldId id="317" r:id="rId12"/>
    <p:sldId id="330" r:id="rId13"/>
    <p:sldId id="331" r:id="rId14"/>
    <p:sldId id="320" r:id="rId15"/>
    <p:sldId id="308" r:id="rId16"/>
    <p:sldId id="321" r:id="rId17"/>
    <p:sldId id="319" r:id="rId18"/>
    <p:sldId id="322" r:id="rId19"/>
    <p:sldId id="332" r:id="rId20"/>
    <p:sldId id="333" r:id="rId21"/>
    <p:sldId id="323" r:id="rId22"/>
    <p:sldId id="324" r:id="rId23"/>
    <p:sldId id="334" r:id="rId24"/>
    <p:sldId id="335" r:id="rId25"/>
    <p:sldId id="336" r:id="rId26"/>
    <p:sldId id="30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DDBE5-422A-4C4C-88DD-8DEF321F89D6}" type="datetimeFigureOut">
              <a:rPr lang="en-US" smtClean="0"/>
              <a:t>4/1/2025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10611-59D9-4A93-9AB2-99E1924BD55D}" type="slidenum">
              <a:rPr lang="en-US" smtClean="0"/>
              <a:t>‹#›</a:t>
            </a:fld>
            <a:endParaRPr lang="en-US"/>
          </a:p>
        </p:txBody>
      </p:sp>
    </p:spTree>
    <p:extLst>
      <p:ext uri="{BB962C8B-B14F-4D97-AF65-F5344CB8AC3E}">
        <p14:creationId xmlns:p14="http://schemas.microsoft.com/office/powerpoint/2010/main" val="38294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968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4535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900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35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622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60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7494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1613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2292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727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933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9177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00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7599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915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7593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5723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275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543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56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8174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7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423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675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F27D-9349-4FA5-883A-86FFC55B5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E7126F-735F-4D4A-A802-8D72A984D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E3AFE9-0D60-4AE1-AD28-580657A7E4A5}"/>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5" name="Footer Placeholder 4">
            <a:extLst>
              <a:ext uri="{FF2B5EF4-FFF2-40B4-BE49-F238E27FC236}">
                <a16:creationId xmlns:a16="http://schemas.microsoft.com/office/drawing/2014/main" id="{F3E69B97-9F46-4721-8CF7-E1B2C443E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E3E7D-8120-4475-A438-DCDA8BF2E7B6}"/>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145218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CBE4-F8E6-4777-8E06-E12F543753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60186-9C66-441A-AD47-C7058906E1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4EB67-2581-4568-9F42-E02A0D06A2E4}"/>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5" name="Footer Placeholder 4">
            <a:extLst>
              <a:ext uri="{FF2B5EF4-FFF2-40B4-BE49-F238E27FC236}">
                <a16:creationId xmlns:a16="http://schemas.microsoft.com/office/drawing/2014/main" id="{0D1F379C-E48E-469F-B47A-805AFBE2E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07509-C5ED-4653-987D-39F539BFAA87}"/>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211217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B799C-9BED-4E86-A1D4-11306BB032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FEBE7-44AA-4E0B-A13B-2CD781591A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44435-2308-42FF-B19F-26AA03FA9CEB}"/>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5" name="Footer Placeholder 4">
            <a:extLst>
              <a:ext uri="{FF2B5EF4-FFF2-40B4-BE49-F238E27FC236}">
                <a16:creationId xmlns:a16="http://schemas.microsoft.com/office/drawing/2014/main" id="{650E025D-E8E6-4A0D-8D29-86B4EBC55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6E93F-3A16-4F12-9040-47D48B48CE81}"/>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505650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2443200" y="2653800"/>
            <a:ext cx="7305600" cy="1093200"/>
          </a:xfrm>
          <a:prstGeom prst="rect">
            <a:avLst/>
          </a:prstGeom>
        </p:spPr>
        <p:txBody>
          <a:bodyPr spcFirstLastPara="1" wrap="square" lIns="91425" tIns="91425" rIns="91425" bIns="91425" anchor="ctr" anchorCtr="0">
            <a:noAutofit/>
          </a:bodyPr>
          <a:lstStyle>
            <a:lvl1pPr marL="609585" lvl="0" indent="-474121" algn="ctr" rtl="0">
              <a:spcBef>
                <a:spcPts val="800"/>
              </a:spcBef>
              <a:spcAft>
                <a:spcPts val="0"/>
              </a:spcAft>
              <a:buSzPts val="2000"/>
              <a:buChar char="✖"/>
              <a:defRPr sz="2667" i="1">
                <a:solidFill>
                  <a:schemeClr val="accent1"/>
                </a:solidFill>
              </a:defRPr>
            </a:lvl1pPr>
            <a:lvl2pPr marL="1219170" lvl="1" indent="-474121" algn="ctr" rtl="0">
              <a:spcBef>
                <a:spcPts val="0"/>
              </a:spcBef>
              <a:spcAft>
                <a:spcPts val="0"/>
              </a:spcAft>
              <a:buSzPts val="2000"/>
              <a:buChar char="○"/>
              <a:defRPr sz="2667" i="1">
                <a:solidFill>
                  <a:schemeClr val="accent1"/>
                </a:solidFill>
              </a:defRPr>
            </a:lvl2pPr>
            <a:lvl3pPr marL="1828754" lvl="2" indent="-474121" algn="ctr" rtl="0">
              <a:spcBef>
                <a:spcPts val="0"/>
              </a:spcBef>
              <a:spcAft>
                <a:spcPts val="0"/>
              </a:spcAft>
              <a:buSzPts val="2000"/>
              <a:buChar char="■"/>
              <a:defRPr sz="2667" i="1">
                <a:solidFill>
                  <a:schemeClr val="accent1"/>
                </a:solidFill>
              </a:defRPr>
            </a:lvl3pPr>
            <a:lvl4pPr marL="2438339" lvl="3" indent="-474121" algn="ctr" rtl="0">
              <a:spcBef>
                <a:spcPts val="0"/>
              </a:spcBef>
              <a:spcAft>
                <a:spcPts val="0"/>
              </a:spcAft>
              <a:buClr>
                <a:schemeClr val="accent1"/>
              </a:buClr>
              <a:buSzPts val="2000"/>
              <a:buChar char="●"/>
              <a:defRPr sz="2667" i="1">
                <a:solidFill>
                  <a:schemeClr val="accent1"/>
                </a:solidFill>
              </a:defRPr>
            </a:lvl4pPr>
            <a:lvl5pPr marL="3047924" lvl="4" indent="-474121" algn="ctr" rtl="0">
              <a:spcBef>
                <a:spcPts val="0"/>
              </a:spcBef>
              <a:spcAft>
                <a:spcPts val="0"/>
              </a:spcAft>
              <a:buClr>
                <a:schemeClr val="accent1"/>
              </a:buClr>
              <a:buSzPts val="2000"/>
              <a:buChar char="○"/>
              <a:defRPr sz="2667" i="1">
                <a:solidFill>
                  <a:schemeClr val="accent1"/>
                </a:solidFill>
              </a:defRPr>
            </a:lvl5pPr>
            <a:lvl6pPr marL="3657509" lvl="5" indent="-474121" algn="ctr" rtl="0">
              <a:spcBef>
                <a:spcPts val="0"/>
              </a:spcBef>
              <a:spcAft>
                <a:spcPts val="0"/>
              </a:spcAft>
              <a:buClr>
                <a:schemeClr val="accent1"/>
              </a:buClr>
              <a:buSzPts val="2000"/>
              <a:buChar char="■"/>
              <a:defRPr sz="2667" i="1">
                <a:solidFill>
                  <a:schemeClr val="accent1"/>
                </a:solidFill>
              </a:defRPr>
            </a:lvl6pPr>
            <a:lvl7pPr marL="4267093" lvl="6" indent="-474121" algn="ctr" rtl="0">
              <a:spcBef>
                <a:spcPts val="0"/>
              </a:spcBef>
              <a:spcAft>
                <a:spcPts val="0"/>
              </a:spcAft>
              <a:buClr>
                <a:schemeClr val="accent1"/>
              </a:buClr>
              <a:buSzPts val="2000"/>
              <a:buChar char="●"/>
              <a:defRPr sz="2667" i="1">
                <a:solidFill>
                  <a:schemeClr val="accent1"/>
                </a:solidFill>
              </a:defRPr>
            </a:lvl7pPr>
            <a:lvl8pPr marL="4876678" lvl="7" indent="-474121" algn="ctr" rtl="0">
              <a:spcBef>
                <a:spcPts val="0"/>
              </a:spcBef>
              <a:spcAft>
                <a:spcPts val="0"/>
              </a:spcAft>
              <a:buClr>
                <a:schemeClr val="accent1"/>
              </a:buClr>
              <a:buSzPts val="2000"/>
              <a:buChar char="○"/>
              <a:defRPr sz="2667" i="1">
                <a:solidFill>
                  <a:schemeClr val="accent1"/>
                </a:solidFill>
              </a:defRPr>
            </a:lvl8pPr>
            <a:lvl9pPr marL="5486263" lvl="8" indent="-474121" algn="ctr">
              <a:spcBef>
                <a:spcPts val="0"/>
              </a:spcBef>
              <a:spcAft>
                <a:spcPts val="0"/>
              </a:spcAft>
              <a:buClr>
                <a:schemeClr val="accent1"/>
              </a:buClr>
              <a:buSzPts val="2000"/>
              <a:buChar char="■"/>
              <a:defRPr sz="2667" i="1">
                <a:solidFill>
                  <a:schemeClr val="accent1"/>
                </a:solidFill>
              </a:defRPr>
            </a:lvl9pPr>
          </a:lstStyle>
          <a:p>
            <a:endParaRPr/>
          </a:p>
        </p:txBody>
      </p:sp>
      <p:sp>
        <p:nvSpPr>
          <p:cNvPr id="482" name="Google Shape;482;p4"/>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fld id="{00000000-1234-1234-1234-123412341234}" type="slidenum">
              <a:rPr lang="en" smtClean="0"/>
              <a:pPr/>
              <a:t>‹#›</a:t>
            </a:fld>
            <a:endParaRPr lang="en"/>
          </a:p>
        </p:txBody>
      </p:sp>
      <p:grpSp>
        <p:nvGrpSpPr>
          <p:cNvPr id="483" name="Google Shape;483;p4"/>
          <p:cNvGrpSpPr/>
          <p:nvPr/>
        </p:nvGrpSpPr>
        <p:grpSpPr>
          <a:xfrm>
            <a:off x="2543021" y="-8003"/>
            <a:ext cx="7105961" cy="2096373"/>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87" name="Google Shape;487;p4"/>
          <p:cNvGrpSpPr/>
          <p:nvPr/>
        </p:nvGrpSpPr>
        <p:grpSpPr>
          <a:xfrm>
            <a:off x="-10666" y="3240197"/>
            <a:ext cx="2190067" cy="2007057"/>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08" name="Google Shape;508;p4"/>
          <p:cNvGrpSpPr/>
          <p:nvPr/>
        </p:nvGrpSpPr>
        <p:grpSpPr>
          <a:xfrm>
            <a:off x="11227988" y="2871859"/>
            <a:ext cx="687673" cy="1214485"/>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15" name="Google Shape;515;p4"/>
          <p:cNvGrpSpPr/>
          <p:nvPr/>
        </p:nvGrpSpPr>
        <p:grpSpPr>
          <a:xfrm>
            <a:off x="9490623" y="4787281"/>
            <a:ext cx="2701363" cy="2062823"/>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29" name="Google Shape;529;p4"/>
          <p:cNvGrpSpPr/>
          <p:nvPr/>
        </p:nvGrpSpPr>
        <p:grpSpPr>
          <a:xfrm>
            <a:off x="301842" y="1054606"/>
            <a:ext cx="1553847" cy="108724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47" name="Google Shape;547;p4"/>
          <p:cNvGrpSpPr/>
          <p:nvPr/>
        </p:nvGrpSpPr>
        <p:grpSpPr>
          <a:xfrm>
            <a:off x="3259815" y="5162315"/>
            <a:ext cx="3279496" cy="1439997"/>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54563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72"/>
        <p:cNvGrpSpPr/>
        <p:nvPr/>
      </p:nvGrpSpPr>
      <p:grpSpPr>
        <a:xfrm>
          <a:off x="0" y="0"/>
          <a:ext cx="0" cy="0"/>
          <a:chOff x="0" y="0"/>
          <a:chExt cx="0" cy="0"/>
        </a:xfrm>
      </p:grpSpPr>
      <p:grpSp>
        <p:nvGrpSpPr>
          <p:cNvPr id="873" name="Google Shape;873;p6"/>
          <p:cNvGrpSpPr/>
          <p:nvPr/>
        </p:nvGrpSpPr>
        <p:grpSpPr>
          <a:xfrm>
            <a:off x="2455168" y="6054421"/>
            <a:ext cx="1480659" cy="81635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77" name="Google Shape;877;p6"/>
          <p:cNvGrpSpPr/>
          <p:nvPr/>
        </p:nvGrpSpPr>
        <p:grpSpPr>
          <a:xfrm>
            <a:off x="456375" y="5577984"/>
            <a:ext cx="492047" cy="970741"/>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1" name="Google Shape;881;p6"/>
          <p:cNvGrpSpPr/>
          <p:nvPr/>
        </p:nvGrpSpPr>
        <p:grpSpPr>
          <a:xfrm>
            <a:off x="67" y="1643867"/>
            <a:ext cx="606173" cy="108931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5" name="Google Shape;885;p6"/>
          <p:cNvGrpSpPr/>
          <p:nvPr/>
        </p:nvGrpSpPr>
        <p:grpSpPr>
          <a:xfrm>
            <a:off x="67" y="4097393"/>
            <a:ext cx="973000" cy="1395695"/>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9" name="Google Shape;889;p6"/>
          <p:cNvGrpSpPr/>
          <p:nvPr/>
        </p:nvGrpSpPr>
        <p:grpSpPr>
          <a:xfrm>
            <a:off x="7926507" y="-9"/>
            <a:ext cx="3366141" cy="1013257"/>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98" name="Google Shape;898;p6"/>
          <p:cNvGrpSpPr/>
          <p:nvPr/>
        </p:nvGrpSpPr>
        <p:grpSpPr>
          <a:xfrm>
            <a:off x="11341825" y="2085455"/>
            <a:ext cx="849905" cy="1507496"/>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07" name="Google Shape;907;p6"/>
          <p:cNvGrpSpPr/>
          <p:nvPr/>
        </p:nvGrpSpPr>
        <p:grpSpPr>
          <a:xfrm>
            <a:off x="9952905" y="4824270"/>
            <a:ext cx="2238824" cy="2046509"/>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18" name="Google Shape;918;p6"/>
          <p:cNvGrpSpPr/>
          <p:nvPr/>
        </p:nvGrpSpPr>
        <p:grpSpPr>
          <a:xfrm>
            <a:off x="10462960" y="4097384"/>
            <a:ext cx="798488" cy="794037"/>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1" name="Google Shape;921;p6"/>
          <p:cNvGrpSpPr/>
          <p:nvPr/>
        </p:nvGrpSpPr>
        <p:grpSpPr>
          <a:xfrm>
            <a:off x="2938929" y="140889"/>
            <a:ext cx="729203" cy="315476"/>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6" name="Google Shape;926;p6"/>
          <p:cNvGrpSpPr/>
          <p:nvPr/>
        </p:nvGrpSpPr>
        <p:grpSpPr>
          <a:xfrm>
            <a:off x="67" y="-9"/>
            <a:ext cx="2733196" cy="1031127"/>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057" name="Google Shape;1057;p6"/>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508967"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1059" name="Google Shape;1059;p6"/>
          <p:cNvSpPr txBox="1">
            <a:spLocks noGrp="1"/>
          </p:cNvSpPr>
          <p:nvPr>
            <p:ph type="body" idx="2"/>
          </p:nvPr>
        </p:nvSpPr>
        <p:spPr>
          <a:xfrm>
            <a:off x="6230071"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1060" name="Google Shape;1060;p6"/>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2762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D398-DD6B-4621-B3DC-3546B6A44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23C89-38F0-4D77-8954-5B62FD2FDC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F1F20-9B31-4299-B70D-A45D0B38AAFB}"/>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5" name="Footer Placeholder 4">
            <a:extLst>
              <a:ext uri="{FF2B5EF4-FFF2-40B4-BE49-F238E27FC236}">
                <a16:creationId xmlns:a16="http://schemas.microsoft.com/office/drawing/2014/main" id="{159AE612-4E2E-41D8-A961-F30354CB5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268D5-5ACD-48D2-9AC2-4AB0A902FEE4}"/>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336294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E0FA-5EBB-4128-8053-3345394B6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3905F4-4257-427E-9CFD-235900778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C8532-33AA-43A6-9DDE-BEE270203F1F}"/>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5" name="Footer Placeholder 4">
            <a:extLst>
              <a:ext uri="{FF2B5EF4-FFF2-40B4-BE49-F238E27FC236}">
                <a16:creationId xmlns:a16="http://schemas.microsoft.com/office/drawing/2014/main" id="{6DA768B5-9662-4E6D-9A12-8681A343F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15A18-6B87-4564-9834-A5D6E864ED4E}"/>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90078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B03F-F507-4489-B697-8D6CD1DB0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C4EA3-3419-4B33-B6EF-82B2E702F0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45D074-7F49-4935-8BE9-BF5AECD66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398F2D-C5F2-4498-A346-BC618421E980}"/>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6" name="Footer Placeholder 5">
            <a:extLst>
              <a:ext uri="{FF2B5EF4-FFF2-40B4-BE49-F238E27FC236}">
                <a16:creationId xmlns:a16="http://schemas.microsoft.com/office/drawing/2014/main" id="{4875A2BA-DCC2-451E-B34F-7610C2A801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9E60F-47D4-4BFF-B7C0-1DC908D58A39}"/>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354178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D1F4E-D861-45A7-92E0-3014DC93B8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04D75-E87B-4DDE-968E-406ED1D94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CD8AC-F805-46D4-99F1-7F54446C2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E946E-E1FB-46B4-B360-A5CBCB6FE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01F70-AFD2-4D5F-AABB-2A50BDB2C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FBFDE0-1A02-4F9E-AEB6-71E88C4B6B7F}"/>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8" name="Footer Placeholder 7">
            <a:extLst>
              <a:ext uri="{FF2B5EF4-FFF2-40B4-BE49-F238E27FC236}">
                <a16:creationId xmlns:a16="http://schemas.microsoft.com/office/drawing/2014/main" id="{F51E4164-E8AC-4B36-BA7D-EE9B60AC7A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9CD122-3EAC-446E-AB1F-2BF6348E061F}"/>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211040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A1C3-E96D-498F-993B-751A7842BF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9CD481-DD48-4E6D-A675-EEC67750E851}"/>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4" name="Footer Placeholder 3">
            <a:extLst>
              <a:ext uri="{FF2B5EF4-FFF2-40B4-BE49-F238E27FC236}">
                <a16:creationId xmlns:a16="http://schemas.microsoft.com/office/drawing/2014/main" id="{9AD9B388-009A-4AE0-A0DB-2953B5EE9B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3886C4-5486-493B-9F75-9029B88DAD44}"/>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389063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A507B-9112-4902-AEAA-B34F575FF468}"/>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3" name="Footer Placeholder 2">
            <a:extLst>
              <a:ext uri="{FF2B5EF4-FFF2-40B4-BE49-F238E27FC236}">
                <a16:creationId xmlns:a16="http://schemas.microsoft.com/office/drawing/2014/main" id="{DB80D23B-A865-450A-9F04-B10D891FB3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37789A-2601-417A-B56C-4D681CA3912C}"/>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394580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B04C-0AA9-44E0-8F93-BC6239E57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163443-0532-4FC4-A526-B83060904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78DDB6-93CB-4ABF-B1DC-EBF5741D0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A2F9D-804F-4A0D-B7F2-74D40F43CEDA}"/>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6" name="Footer Placeholder 5">
            <a:extLst>
              <a:ext uri="{FF2B5EF4-FFF2-40B4-BE49-F238E27FC236}">
                <a16:creationId xmlns:a16="http://schemas.microsoft.com/office/drawing/2014/main" id="{5823DC1C-4F22-4B87-BEF1-A45A850E5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32797-4B30-4204-B026-E013628B2E53}"/>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316434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7FC2-A6A7-4C9D-941F-DFBF0B262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4E444F-6AD4-4626-919F-591D36537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F651ED-0228-4075-9DFF-8F600FDB4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C0720-DE31-4D74-AA6B-E3E5991294A9}"/>
              </a:ext>
            </a:extLst>
          </p:cNvPr>
          <p:cNvSpPr>
            <a:spLocks noGrp="1"/>
          </p:cNvSpPr>
          <p:nvPr>
            <p:ph type="dt" sz="half" idx="10"/>
          </p:nvPr>
        </p:nvSpPr>
        <p:spPr/>
        <p:txBody>
          <a:bodyPr/>
          <a:lstStyle/>
          <a:p>
            <a:fld id="{2DA98EA6-276E-41E4-9326-11D46764EA49}" type="datetimeFigureOut">
              <a:rPr lang="en-US" smtClean="0"/>
              <a:t>4/1/2025</a:t>
            </a:fld>
            <a:endParaRPr lang="en-US"/>
          </a:p>
        </p:txBody>
      </p:sp>
      <p:sp>
        <p:nvSpPr>
          <p:cNvPr id="6" name="Footer Placeholder 5">
            <a:extLst>
              <a:ext uri="{FF2B5EF4-FFF2-40B4-BE49-F238E27FC236}">
                <a16:creationId xmlns:a16="http://schemas.microsoft.com/office/drawing/2014/main" id="{A1B41DFB-F535-4C64-B7F2-3767A119A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A953B-26A5-4640-952B-0212D465BBA2}"/>
              </a:ext>
            </a:extLst>
          </p:cNvPr>
          <p:cNvSpPr>
            <a:spLocks noGrp="1"/>
          </p:cNvSpPr>
          <p:nvPr>
            <p:ph type="sldNum" sz="quarter" idx="12"/>
          </p:nvPr>
        </p:nvSpPr>
        <p:spPr/>
        <p:txBody>
          <a:bodyPr/>
          <a:lstStyle/>
          <a:p>
            <a:fld id="{B2320802-D46A-4180-AD9E-B6BD85109F2A}" type="slidenum">
              <a:rPr lang="en-US" smtClean="0"/>
              <a:t>‹#›</a:t>
            </a:fld>
            <a:endParaRPr lang="en-US"/>
          </a:p>
        </p:txBody>
      </p:sp>
    </p:spTree>
    <p:extLst>
      <p:ext uri="{BB962C8B-B14F-4D97-AF65-F5344CB8AC3E}">
        <p14:creationId xmlns:p14="http://schemas.microsoft.com/office/powerpoint/2010/main" val="318166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B5BED-AB56-4978-876E-1C7C6A0A19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1431DE-A8D1-47A4-8CDB-8655DA36D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84AD6-218B-4F44-B7C7-04C16CBD1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98EA6-276E-41E4-9326-11D46764EA49}" type="datetimeFigureOut">
              <a:rPr lang="en-US" smtClean="0"/>
              <a:t>4/1/2025</a:t>
            </a:fld>
            <a:endParaRPr lang="en-US"/>
          </a:p>
        </p:txBody>
      </p:sp>
      <p:sp>
        <p:nvSpPr>
          <p:cNvPr id="5" name="Footer Placeholder 4">
            <a:extLst>
              <a:ext uri="{FF2B5EF4-FFF2-40B4-BE49-F238E27FC236}">
                <a16:creationId xmlns:a16="http://schemas.microsoft.com/office/drawing/2014/main" id="{8364CD54-3C37-48CD-A184-BBCD908C3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CC4586-298A-463B-A8B5-25D13B966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20802-D46A-4180-AD9E-B6BD85109F2A}" type="slidenum">
              <a:rPr lang="en-US" smtClean="0"/>
              <a:t>‹#›</a:t>
            </a:fld>
            <a:endParaRPr lang="en-US"/>
          </a:p>
        </p:txBody>
      </p:sp>
    </p:spTree>
    <p:extLst>
      <p:ext uri="{BB962C8B-B14F-4D97-AF65-F5344CB8AC3E}">
        <p14:creationId xmlns:p14="http://schemas.microsoft.com/office/powerpoint/2010/main" val="451892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en.wikipedia.org/wiki/ROC_curve" TargetMode="External"/><Relationship Id="rId5" Type="http://schemas.openxmlformats.org/officeDocument/2006/relationships/hyperlink" Target="https://en.wikipedia.org/wiki/Confusion_matrix" TargetMode="External"/><Relationship Id="rId4" Type="http://schemas.openxmlformats.org/officeDocument/2006/relationships/hyperlink" Target="https://en.wikipedia.org/wiki/Likelihood_func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idx="4294967295"/>
          </p:nvPr>
        </p:nvSpPr>
        <p:spPr>
          <a:xfrm>
            <a:off x="385195" y="1911239"/>
            <a:ext cx="11421607" cy="1547284"/>
          </a:xfrm>
          <a:prstGeom prst="rect">
            <a:avLst/>
          </a:prstGeom>
        </p:spPr>
        <p:txBody>
          <a:bodyPr spcFirstLastPara="1" vert="horz" wrap="square" lIns="121900" tIns="121900" rIns="121900" bIns="121900" rtlCol="0" anchor="ctr" anchorCtr="0">
            <a:noAutofit/>
          </a:bodyPr>
          <a:lstStyle/>
          <a:p>
            <a:pPr algn="ctr"/>
            <a:r>
              <a:rPr lang="en-US" sz="4800" b="1" dirty="0">
                <a:latin typeface="Arial" panose="020B0604020202020204" pitchFamily="34" charset="0"/>
                <a:cs typeface="Arial" panose="020B0604020202020204" pitchFamily="34" charset="0"/>
              </a:rPr>
              <a:t>BÀI THUYẾT TRÌNH CHUYÊN ĐỀ 3</a:t>
            </a:r>
            <a:endParaRPr lang="vi-VN" sz="4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F747D98-B5B4-B014-4730-FDB71ACDBB66}"/>
              </a:ext>
            </a:extLst>
          </p:cNvPr>
          <p:cNvSpPr txBox="1"/>
          <p:nvPr/>
        </p:nvSpPr>
        <p:spPr>
          <a:xfrm>
            <a:off x="3017491" y="3628015"/>
            <a:ext cx="7032442" cy="1487458"/>
          </a:xfrm>
          <a:prstGeom prst="rect">
            <a:avLst/>
          </a:prstGeom>
          <a:noFill/>
        </p:spPr>
        <p:txBody>
          <a:bodyPr wrap="square">
            <a:spAutoFit/>
          </a:bodyPr>
          <a:lstStyle/>
          <a:p>
            <a:r>
              <a:rPr lang="en-US" sz="2400" b="1" dirty="0" err="1">
                <a:latin typeface="Arial" panose="020B0604020202020204" pitchFamily="34" charset="0"/>
                <a:cs typeface="Arial" panose="020B0604020202020204" pitchFamily="34" charset="0"/>
              </a:rPr>
              <a:t>Lớp</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Khóa</a:t>
            </a:r>
            <a:r>
              <a:rPr lang="en-US" sz="2400" b="1" dirty="0">
                <a:latin typeface="Arial" panose="020B0604020202020204" pitchFamily="34" charset="0"/>
                <a:cs typeface="Arial" panose="020B0604020202020204" pitchFamily="34" charset="0"/>
              </a:rPr>
              <a:t> : 			CNTT K19K</a:t>
            </a:r>
            <a:br>
              <a:rPr lang="en-US" sz="2400" b="1" dirty="0">
                <a:latin typeface="Arial" panose="020B0604020202020204" pitchFamily="34" charset="0"/>
                <a:cs typeface="Arial" panose="020B0604020202020204" pitchFamily="34" charset="0"/>
              </a:rPr>
            </a:br>
            <a:r>
              <a:rPr lang="en-US" sz="2400" b="1" dirty="0" err="1">
                <a:latin typeface="Arial" panose="020B0604020202020204" pitchFamily="34" charset="0"/>
                <a:cs typeface="Arial" panose="020B0604020202020204" pitchFamily="34" charset="0"/>
              </a:rPr>
              <a:t>Sinh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viên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thực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hiện</a:t>
            </a:r>
            <a:r>
              <a:rPr lang="en-US" sz="2400" b="1" dirty="0">
                <a:latin typeface="Arial" panose="020B0604020202020204" pitchFamily="34" charset="0"/>
                <a:cs typeface="Arial" panose="020B0604020202020204" pitchFamily="34" charset="0"/>
              </a:rPr>
              <a:t> :</a:t>
            </a:r>
            <a:r>
              <a:rPr lang="en-US" sz="2133" b="1" dirty="0">
                <a:latin typeface="Arial" panose="020B0604020202020204" pitchFamily="34" charset="0"/>
                <a:cs typeface="Arial" panose="020B0604020202020204" pitchFamily="34" charset="0"/>
              </a:rPr>
              <a:t> 	LỤC TẤN ANH</a:t>
            </a:r>
          </a:p>
          <a:p>
            <a:r>
              <a:rPr lang="en-US" sz="2133" b="1" dirty="0" err="1">
                <a:latin typeface="Arial" panose="020B0604020202020204" pitchFamily="34" charset="0"/>
                <a:cs typeface="Arial" panose="020B0604020202020204" pitchFamily="34" charset="0"/>
              </a:rPr>
              <a:t>Giảng</a:t>
            </a:r>
            <a:r>
              <a:rPr lang="en-US" sz="2133" b="1" dirty="0">
                <a:latin typeface="Arial" panose="020B0604020202020204" pitchFamily="34" charset="0"/>
                <a:cs typeface="Arial" panose="020B0604020202020204" pitchFamily="34" charset="0"/>
              </a:rPr>
              <a:t> </a:t>
            </a:r>
            <a:r>
              <a:rPr lang="en-US" sz="2133" b="1" dirty="0" err="1">
                <a:latin typeface="Arial" panose="020B0604020202020204" pitchFamily="34" charset="0"/>
                <a:cs typeface="Arial" panose="020B0604020202020204" pitchFamily="34" charset="0"/>
              </a:rPr>
              <a:t>viên</a:t>
            </a:r>
            <a:r>
              <a:rPr lang="en-US" sz="2133" b="1" dirty="0">
                <a:latin typeface="Arial" panose="020B0604020202020204" pitchFamily="34" charset="0"/>
                <a:cs typeface="Arial" panose="020B0604020202020204" pitchFamily="34" charset="0"/>
              </a:rPr>
              <a:t> </a:t>
            </a:r>
            <a:r>
              <a:rPr lang="en-US" sz="2133" b="1" dirty="0" err="1">
                <a:latin typeface="Arial" panose="020B0604020202020204" pitchFamily="34" charset="0"/>
                <a:cs typeface="Arial" panose="020B0604020202020204" pitchFamily="34" charset="0"/>
              </a:rPr>
              <a:t>hướng</a:t>
            </a:r>
            <a:r>
              <a:rPr lang="en-US" sz="2133" b="1" dirty="0">
                <a:latin typeface="Arial" panose="020B0604020202020204" pitchFamily="34" charset="0"/>
                <a:cs typeface="Arial" panose="020B0604020202020204" pitchFamily="34" charset="0"/>
              </a:rPr>
              <a:t> </a:t>
            </a:r>
            <a:r>
              <a:rPr lang="en-US" sz="2133" b="1" dirty="0" err="1">
                <a:latin typeface="Arial" panose="020B0604020202020204" pitchFamily="34" charset="0"/>
                <a:cs typeface="Arial" panose="020B0604020202020204" pitchFamily="34" charset="0"/>
              </a:rPr>
              <a:t>dẫn</a:t>
            </a:r>
            <a:r>
              <a:rPr lang="en-US" sz="2133" b="1" dirty="0">
                <a:latin typeface="Arial" panose="020B0604020202020204" pitchFamily="34" charset="0"/>
                <a:cs typeface="Arial" panose="020B0604020202020204" pitchFamily="34" charset="0"/>
              </a:rPr>
              <a:t> : 	TS. NGUYỄN TUẤN ANH</a:t>
            </a:r>
            <a:endParaRPr lang="vi-VN" sz="2133" b="1" dirty="0">
              <a:latin typeface="Arial" panose="020B0604020202020204" pitchFamily="34" charset="0"/>
              <a:cs typeface="Arial" panose="020B0604020202020204" pitchFamily="34" charset="0"/>
            </a:endParaRPr>
          </a:p>
          <a:p>
            <a:endParaRPr lang="vi-VN" sz="2133"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10</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0" y="1010607"/>
            <a:ext cx="6693347" cy="57034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b="1" dirty="0">
                <a:solidFill>
                  <a:schemeClr val="tx1"/>
                </a:solidFill>
                <a:latin typeface="Arial" panose="020B0604020202020204" pitchFamily="34" charset="0"/>
                <a:cs typeface="Arial" panose="020B0604020202020204" pitchFamily="34" charset="0"/>
              </a:rPr>
              <a:t>2.2.</a:t>
            </a:r>
            <a:r>
              <a:rPr lang="en-US" b="1" dirty="0">
                <a:solidFill>
                  <a:srgbClr val="1B1B1B"/>
                </a:solidFill>
                <a:latin typeface="Arial" panose="020B0604020202020204" pitchFamily="34" charset="0"/>
                <a:cs typeface="Arial" panose="020B0604020202020204" pitchFamily="34" charset="0"/>
              </a:rPr>
              <a:t> </a:t>
            </a:r>
            <a:r>
              <a:rPr lang="en-US" b="1" dirty="0" err="1">
                <a:solidFill>
                  <a:srgbClr val="1B1B1B"/>
                </a:solidFill>
                <a:latin typeface="Arial" panose="020B0604020202020204" pitchFamily="34" charset="0"/>
                <a:cs typeface="Arial" panose="020B0604020202020204" pitchFamily="34" charset="0"/>
              </a:rPr>
              <a:t>LinearSVC</a:t>
            </a:r>
            <a:endParaRPr lang="en-US" b="1" dirty="0">
              <a:solidFill>
                <a:srgbClr val="1B1B1B"/>
              </a:solidFill>
              <a:latin typeface="Arial" panose="020B0604020202020204" pitchFamily="34" charset="0"/>
              <a:cs typeface="Arial" panose="020B0604020202020204" pitchFamily="34" charset="0"/>
            </a:endParaRPr>
          </a:p>
          <a:p>
            <a:pPr marL="609585" lvl="1" indent="0" algn="just">
              <a:lnSpc>
                <a:spcPct val="107000"/>
              </a:lnSpc>
              <a:buNone/>
            </a:pPr>
            <a:r>
              <a:rPr lang="en-US" b="1" dirty="0">
                <a:solidFill>
                  <a:srgbClr val="1B1B1B"/>
                </a:solidFill>
                <a:latin typeface="Arial" panose="020B0604020202020204" pitchFamily="34" charset="0"/>
                <a:cs typeface="Arial" panose="020B0604020202020204" pitchFamily="34" charset="0"/>
              </a:rPr>
              <a:t>2.2.1.Giới </a:t>
            </a:r>
            <a:r>
              <a:rPr lang="en-US" b="1" dirty="0" err="1">
                <a:solidFill>
                  <a:srgbClr val="1B1B1B"/>
                </a:solidFill>
                <a:latin typeface="Arial" panose="020B0604020202020204" pitchFamily="34" charset="0"/>
                <a:cs typeface="Arial" panose="020B0604020202020204" pitchFamily="34" charset="0"/>
              </a:rPr>
              <a:t>thiệu</a:t>
            </a:r>
            <a:endParaRPr lang="en-US" b="1" dirty="0">
              <a:solidFill>
                <a:srgbClr val="1B1B1B"/>
              </a:solidFill>
              <a:latin typeface="Arial" panose="020B0604020202020204" pitchFamily="34" charset="0"/>
              <a:cs typeface="Arial" panose="020B0604020202020204" pitchFamily="34" charset="0"/>
            </a:endParaRPr>
          </a:p>
          <a:p>
            <a:pPr marL="609585" lvl="1" indent="0" algn="just">
              <a:lnSpc>
                <a:spcPct val="107000"/>
              </a:lnSpc>
              <a:buNone/>
            </a:pPr>
            <a:endParaRPr lang="en-US" sz="1800" b="1"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LinearSVC</a:t>
            </a:r>
            <a:r>
              <a:rPr lang="en-US" sz="1800"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thực hiện việc tạo ra một hay nhiều siêu phẳng trong không gian có nhiều chiều (hoặc thậm chí vô hạn chiều) để giải quyết các bài toán phân loại, hồi quy và các nhiệm vụ khác. </a:t>
            </a: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Ý tưởng chính là càng đẩy các siêu phẳng xa các điểm dữ liệu từ các lớp khác nhau (điều này gọi là "biên" càng rộng), thì khả năng tổng quát hóa của thuật toán sẽ càng tốt, tức là sai số giảm.</a:t>
            </a: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Để đảm bảo tính hiệu quả trong quá trình tính toán, ánh xạ này được thiết kế sao cho việc tính tích vô hướng giữa các vectơ ở không gian mới có thể thực hiện nhanh chóng chỉ dựa trên tọa độ ban đầu.</a:t>
            </a:r>
            <a:endParaRPr lang="en-US"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510B5AD-54DD-4750-8DF7-48B764E9CA96}"/>
              </a:ext>
            </a:extLst>
          </p:cNvPr>
          <p:cNvSpPr txBox="1"/>
          <p:nvPr/>
        </p:nvSpPr>
        <p:spPr>
          <a:xfrm>
            <a:off x="7289864" y="5297590"/>
            <a:ext cx="4656597" cy="1141723"/>
          </a:xfrm>
          <a:prstGeom prst="rect">
            <a:avLst/>
          </a:prstGeom>
          <a:noFill/>
        </p:spPr>
        <p:txBody>
          <a:bodyPr wrap="square">
            <a:spAutoFit/>
          </a:bodyPr>
          <a:lstStyle/>
          <a:p>
            <a:pPr algn="ctr">
              <a:lnSpc>
                <a:spcPct val="130000"/>
              </a:lnSpc>
              <a:spcBef>
                <a:spcPts val="600"/>
              </a:spcBef>
              <a:spcAft>
                <a:spcPts val="600"/>
              </a:spcAft>
            </a:pPr>
            <a:r>
              <a:rPr lang="vi-VN" sz="1800" b="1" dirty="0">
                <a:effectLst/>
                <a:ea typeface="Calibri" panose="020F0502020204030204" pitchFamily="34" charset="0"/>
              </a:rPr>
              <a:t>Hình 4: Maximum-margin hyperplane và margins cho một LinearSVC được huấn luyện với các mẫu từ hai lớp</a:t>
            </a:r>
            <a:endParaRPr lang="en-US" sz="1800" b="1" dirty="0">
              <a:effectLst/>
              <a:ea typeface="Calibri" panose="020F0502020204030204" pitchFamily="34" charset="0"/>
            </a:endParaRPr>
          </a:p>
        </p:txBody>
      </p:sp>
      <p:pic>
        <p:nvPicPr>
          <p:cNvPr id="6" name="Picture 5">
            <a:extLst>
              <a:ext uri="{FF2B5EF4-FFF2-40B4-BE49-F238E27FC236}">
                <a16:creationId xmlns:a16="http://schemas.microsoft.com/office/drawing/2014/main" id="{DA64362B-E65B-4641-83AE-49E114ED9CD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0062" y="1560409"/>
            <a:ext cx="4216202" cy="3737181"/>
          </a:xfrm>
          <a:prstGeom prst="rect">
            <a:avLst/>
          </a:prstGeom>
          <a:noFill/>
          <a:ln>
            <a:noFill/>
          </a:ln>
        </p:spPr>
      </p:pic>
    </p:spTree>
    <p:extLst>
      <p:ext uri="{BB962C8B-B14F-4D97-AF65-F5344CB8AC3E}">
        <p14:creationId xmlns:p14="http://schemas.microsoft.com/office/powerpoint/2010/main" val="49099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206500" y="2018137"/>
            <a:ext cx="9778999" cy="380693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Với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các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khả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năng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mạnh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mẽ</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của</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LinearSVC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đặc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biệt</a:t>
            </a:r>
            <a:r>
              <a:rPr lang="fr-FR" sz="1600" kern="0" dirty="0">
                <a:effectLst/>
                <a:latin typeface="Arial" panose="020B0604020202020204" pitchFamily="34" charset="0"/>
                <a:ea typeface="Calibri" panose="020F0502020204030204" pitchFamily="34" charset="0"/>
                <a:cs typeface="Arial" panose="020B0604020202020204" pitchFamily="34" charset="0"/>
              </a:rPr>
              <a:t> là </a:t>
            </a:r>
            <a:r>
              <a:rPr lang="fr-FR" sz="1600" kern="0" dirty="0" err="1">
                <a:effectLst/>
                <a:latin typeface="Arial" panose="020B0604020202020204" pitchFamily="34" charset="0"/>
                <a:ea typeface="Calibri" panose="020F0502020204030204" pitchFamily="34" charset="0"/>
                <a:cs typeface="Arial" panose="020B0604020202020204" pitchFamily="34" charset="0"/>
              </a:rPr>
              <a:t>khả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năng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làm</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việc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hiệu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quả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với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dữ</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liệu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nhiều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chiều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và</a:t>
            </a:r>
            <a:r>
              <a:rPr lang="fr-FR" sz="1600" kern="0" dirty="0">
                <a:effectLst/>
                <a:latin typeface="Arial" panose="020B0604020202020204" pitchFamily="34" charset="0"/>
                <a:ea typeface="Calibri" panose="020F0502020204030204" pitchFamily="34" charset="0"/>
                <a:cs typeface="Arial" panose="020B0604020202020204" pitchFamily="34" charset="0"/>
              </a:rPr>
              <a:t> phi </a:t>
            </a:r>
            <a:r>
              <a:rPr lang="fr-FR" sz="1600" kern="0" dirty="0" err="1">
                <a:effectLst/>
                <a:latin typeface="Arial" panose="020B0604020202020204" pitchFamily="34" charset="0"/>
                <a:ea typeface="Calibri" panose="020F0502020204030204" pitchFamily="34" charset="0"/>
                <a:cs typeface="Arial" panose="020B0604020202020204" pitchFamily="34" charset="0"/>
              </a:rPr>
              <a:t>tuyến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tính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mô</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hình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này</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có</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thể</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cung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cấp</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kết</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quả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phân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tích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cảm</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xúc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chính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xác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và</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nhanh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chóng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hỗ</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các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doanh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nghiệp</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và</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tổ</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chức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việc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hiểu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rõ</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hơn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về</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phản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hồi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của</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người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dùng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trên</a:t>
            </a:r>
            <a:r>
              <a:rPr lang="fr-FR" sz="1600" kern="0" dirty="0">
                <a:effectLst/>
                <a:latin typeface="Arial" panose="020B0604020202020204" pitchFamily="34" charset="0"/>
                <a:ea typeface="Calibri" panose="020F0502020204030204" pitchFamily="34" charset="0"/>
                <a:cs typeface="Arial" panose="020B0604020202020204" pitchFamily="34" charset="0"/>
              </a:rPr>
              <a:t> Twitter</a:t>
            </a:r>
          </a:p>
          <a:p>
            <a:pPr marL="609585" lvl="1" indent="0" algn="just">
              <a:lnSpc>
                <a:spcPct val="107000"/>
              </a:lnSpc>
              <a:buNone/>
            </a:pPr>
            <a:endParaRPr lang="fr-FR" sz="1600" kern="0" dirty="0">
              <a:effectLst/>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Trong bài toán phân tích cảm xúc của văn bản, LinearSVC có thể được áp dụng để phân loại các tweet thành các nhóm cảm xúc như tích cực, tiêu cực. Các tweet trên Twitter thường có đặc điểm là ngắn gọn, chứa nhiều từ ngữ lóng và có sự biến đổi lớn trong ngữ nghĩa, điều này tạo ra thử thách lớn cho các mô hình phân tích cảm xúc.</a:t>
            </a:r>
          </a:p>
        </p:txBody>
      </p:sp>
      <p:sp>
        <p:nvSpPr>
          <p:cNvPr id="17" name="TextBox 16">
            <a:extLst>
              <a:ext uri="{FF2B5EF4-FFF2-40B4-BE49-F238E27FC236}">
                <a16:creationId xmlns:a16="http://schemas.microsoft.com/office/drawing/2014/main" id="{35ACF9A8-C3C4-4C08-BFF2-5A4B4C7A1721}"/>
              </a:ext>
            </a:extLst>
          </p:cNvPr>
          <p:cNvSpPr txBox="1"/>
          <p:nvPr/>
        </p:nvSpPr>
        <p:spPr>
          <a:xfrm>
            <a:off x="0" y="1032933"/>
            <a:ext cx="3742267" cy="461665"/>
          </a:xfrm>
          <a:prstGeom prst="rect">
            <a:avLst/>
          </a:prstGeom>
          <a:noFill/>
        </p:spPr>
        <p:txBody>
          <a:bodyPr wrap="square">
            <a:spAutoFit/>
          </a:bodyPr>
          <a:lstStyle/>
          <a:p>
            <a:pPr marL="101597" algn="ctr"/>
            <a:r>
              <a:rPr lang="en-US" sz="2400" b="1" dirty="0">
                <a:latin typeface="Arial" panose="020B0604020202020204" pitchFamily="34" charset="0"/>
                <a:cs typeface="Arial" panose="020B0604020202020204" pitchFamily="34" charset="0"/>
              </a:rPr>
              <a:t> 2.2.1. </a:t>
            </a:r>
            <a:r>
              <a:rPr lang="en-US" sz="2400" b="1" dirty="0" err="1">
                <a:latin typeface="Arial" panose="020B0604020202020204" pitchFamily="34" charset="0"/>
                <a:cs typeface="Arial" panose="020B0604020202020204" pitchFamily="34" charset="0"/>
              </a:rPr>
              <a:t>Ứng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dụng</a:t>
            </a:r>
            <a:endParaRPr lang="en-US" sz="2400" b="1"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87206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12</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0" y="1036007"/>
            <a:ext cx="6693347" cy="57034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b="1" dirty="0">
                <a:solidFill>
                  <a:schemeClr val="tx1"/>
                </a:solidFill>
                <a:latin typeface="Arial" panose="020B0604020202020204" pitchFamily="34" charset="0"/>
                <a:cs typeface="Arial" panose="020B0604020202020204" pitchFamily="34" charset="0"/>
              </a:rPr>
              <a:t>2.3.</a:t>
            </a:r>
            <a:r>
              <a:rPr lang="en-US" b="1" dirty="0">
                <a:solidFill>
                  <a:srgbClr val="1B1B1B"/>
                </a:solidFill>
                <a:latin typeface="Arial" panose="020B0604020202020204" pitchFamily="34" charset="0"/>
                <a:cs typeface="Arial" panose="020B0604020202020204" pitchFamily="34" charset="0"/>
              </a:rPr>
              <a:t>Logistic Regression</a:t>
            </a:r>
          </a:p>
          <a:p>
            <a:pPr marL="609585" lvl="1" indent="0" algn="just">
              <a:lnSpc>
                <a:spcPct val="107000"/>
              </a:lnSpc>
              <a:buNone/>
            </a:pPr>
            <a:r>
              <a:rPr lang="en-US" b="1" dirty="0">
                <a:solidFill>
                  <a:srgbClr val="1B1B1B"/>
                </a:solidFill>
                <a:latin typeface="Arial" panose="020B0604020202020204" pitchFamily="34" charset="0"/>
                <a:cs typeface="Arial" panose="020B0604020202020204" pitchFamily="34" charset="0"/>
              </a:rPr>
              <a:t>2.3.1.Giới </a:t>
            </a:r>
            <a:r>
              <a:rPr lang="en-US" b="1" dirty="0" err="1">
                <a:solidFill>
                  <a:srgbClr val="1B1B1B"/>
                </a:solidFill>
                <a:latin typeface="Arial" panose="020B0604020202020204" pitchFamily="34" charset="0"/>
                <a:cs typeface="Arial" panose="020B0604020202020204" pitchFamily="34" charset="0"/>
              </a:rPr>
              <a:t>thiệu</a:t>
            </a:r>
            <a:endParaRPr lang="en-US" sz="1800" b="1"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67" dirty="0">
                <a:solidFill>
                  <a:schemeClr val="tx1"/>
                </a:solidFill>
                <a:latin typeface="Arial" panose="020B0604020202020204" pitchFamily="34" charset="0"/>
                <a:cs typeface="Arial" panose="020B0604020202020204" pitchFamily="34" charset="0"/>
              </a:rPr>
              <a:t>Logistic Regression là một thuật toán học máy mà các phương pháp học có giám sát thường được áp dụng rộng rãi trong các nhiệm vụ phân loại nhị phân.</a:t>
            </a:r>
            <a:endParaRPr lang="en-US" sz="1867"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67" dirty="0">
                <a:solidFill>
                  <a:schemeClr val="tx1"/>
                </a:solidFill>
                <a:latin typeface="Arial" panose="020B0604020202020204" pitchFamily="34" charset="0"/>
                <a:cs typeface="Arial" panose="020B0604020202020204" pitchFamily="34" charset="0"/>
              </a:rPr>
              <a:t>Mô hình này sử dụng hàm logistic (hay còn gọi là hàm sigmoid) để chuyển đổi tổ hợp tuyến tính của các đặc trưng đầu vào thành một giá trị xác suất nằm trong khoảng từ 0 đến 1. Xác suất này cho biết khả năng của đầu vào thuộc về 1 trong 2 nhóm đã được định nghĩa trước. </a:t>
            </a:r>
            <a:endParaRPr lang="en-US" sz="1867"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67" dirty="0">
                <a:solidFill>
                  <a:schemeClr val="tx1"/>
                </a:solidFill>
                <a:latin typeface="Arial" panose="020B0604020202020204" pitchFamily="34" charset="0"/>
                <a:cs typeface="Arial" panose="020B0604020202020204" pitchFamily="34" charset="0"/>
              </a:rPr>
              <a:t>Nhờ vào tính chất chuyển đổi đầu ra thành xác suất giữa 0 và 1, logistic regression là một công cụ rất hiệu quả trong các bài toán phân loại nhị phân, cung cấp một khuôn khổ xác suất để hỗ trợ các quyết định có cơ sở</a:t>
            </a:r>
            <a:r>
              <a:rPr lang="en-US" sz="1867" dirty="0">
                <a:solidFill>
                  <a:schemeClr val="tx1"/>
                </a:solidFill>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510B5AD-54DD-4750-8DF7-48B764E9CA96}"/>
              </a:ext>
            </a:extLst>
          </p:cNvPr>
          <p:cNvSpPr txBox="1"/>
          <p:nvPr/>
        </p:nvSpPr>
        <p:spPr>
          <a:xfrm>
            <a:off x="7152371" y="4792821"/>
            <a:ext cx="4321995" cy="776623"/>
          </a:xfrm>
          <a:prstGeom prst="rect">
            <a:avLst/>
          </a:prstGeom>
          <a:noFill/>
        </p:spPr>
        <p:txBody>
          <a:bodyPr wrap="square">
            <a:spAutoFit/>
          </a:bodyPr>
          <a:lstStyle/>
          <a:p>
            <a:pPr algn="ctr">
              <a:lnSpc>
                <a:spcPct val="130000"/>
              </a:lnSpc>
              <a:spcBef>
                <a:spcPts val="600"/>
              </a:spcBef>
              <a:spcAft>
                <a:spcPts val="600"/>
              </a:spcAft>
            </a:pPr>
            <a:r>
              <a:rPr lang="fr-FR" sz="1800" dirty="0" err="1">
                <a:effectLst/>
                <a:latin typeface="Times New Roman" panose="02020603050405020304" pitchFamily="18" charset="0"/>
                <a:ea typeface="Calibri" panose="020F0502020204030204" pitchFamily="34" charset="0"/>
              </a:rPr>
              <a:t>Hình</a:t>
            </a:r>
            <a:r>
              <a:rPr lang="fr-FR" sz="1800" dirty="0">
                <a:effectLst/>
                <a:latin typeface="Times New Roman" panose="02020603050405020304" pitchFamily="18" charset="0"/>
                <a:ea typeface="Calibri" panose="020F0502020204030204" pitchFamily="34" charset="0"/>
              </a:rPr>
              <a:t> 5: </a:t>
            </a:r>
            <a:r>
              <a:rPr lang="fr-FR" sz="1800" dirty="0" err="1">
                <a:effectLst/>
                <a:latin typeface="Times New Roman" panose="02020603050405020304" pitchFamily="18" charset="0"/>
                <a:ea typeface="Calibri" panose="020F0502020204030204" pitchFamily="34" charset="0"/>
              </a:rPr>
              <a:t>Hàm</a:t>
            </a:r>
            <a:r>
              <a:rPr lang="fr-FR" sz="1800" dirty="0">
                <a:effectLst/>
                <a:latin typeface="Times New Roman" panose="02020603050405020304" pitchFamily="18" charset="0"/>
                <a:ea typeface="Calibri" panose="020F0502020204030204" pitchFamily="34" charset="0"/>
              </a:rPr>
              <a:t> </a:t>
            </a:r>
            <a:r>
              <a:rPr lang="fr-FR" sz="1800" dirty="0" err="1">
                <a:effectLst/>
                <a:latin typeface="Times New Roman" panose="02020603050405020304" pitchFamily="18" charset="0"/>
                <a:ea typeface="Calibri" panose="020F0502020204030204" pitchFamily="34" charset="0"/>
              </a:rPr>
              <a:t>logistic</a:t>
            </a:r>
            <a:r>
              <a:rPr lang="fr-FR" sz="1800" dirty="0">
                <a:effectLst/>
                <a:latin typeface="Times New Roman" panose="02020603050405020304" pitchFamily="18" charset="0"/>
                <a:ea typeface="Calibri" panose="020F0502020204030204" pitchFamily="34" charset="0"/>
              </a:rPr>
              <a:t> </a:t>
            </a:r>
            <a:r>
              <a:rPr lang="fr-FR" sz="1800" dirty="0" err="1">
                <a:effectLst/>
                <a:latin typeface="Times New Roman" panose="02020603050405020304" pitchFamily="18" charset="0"/>
                <a:ea typeface="Calibri" panose="020F0502020204030204" pitchFamily="34" charset="0"/>
              </a:rPr>
              <a:t>chuẩn</a:t>
            </a:r>
            <a:r>
              <a:rPr lang="fr-FR"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σ</a:t>
            </a:r>
            <a:r>
              <a:rPr lang="fr-FR" sz="1800" dirty="0">
                <a:effectLst/>
                <a:latin typeface="Times New Roman" panose="02020603050405020304" pitchFamily="18" charset="0"/>
                <a:ea typeface="Calibri" panose="020F0502020204030204" pitchFamily="34" charset="0"/>
              </a:rPr>
              <a:t>(t); </a:t>
            </a:r>
            <a:r>
              <a:rPr lang="en-US" sz="1800" dirty="0">
                <a:effectLst/>
                <a:latin typeface="Times New Roman" panose="02020603050405020304" pitchFamily="18" charset="0"/>
                <a:ea typeface="Calibri" panose="020F0502020204030204" pitchFamily="34" charset="0"/>
              </a:rPr>
              <a:t>σ</a:t>
            </a:r>
            <a:r>
              <a:rPr lang="fr-FR" sz="1800" dirty="0">
                <a:effectLst/>
                <a:latin typeface="Times New Roman" panose="02020603050405020304" pitchFamily="18" charset="0"/>
                <a:ea typeface="Calibri" panose="020F0502020204030204" pitchFamily="34" charset="0"/>
              </a:rPr>
              <a:t>(t) </a:t>
            </a:r>
            <a:r>
              <a:rPr lang="fr-FR" sz="1800" dirty="0">
                <a:effectLst/>
                <a:latin typeface="Cambria Math" panose="02040503050406030204" pitchFamily="18" charset="0"/>
                <a:ea typeface="Calibri" panose="020F0502020204030204" pitchFamily="34" charset="0"/>
                <a:cs typeface="Cambria Math" panose="02040503050406030204" pitchFamily="18" charset="0"/>
              </a:rPr>
              <a:t>∈</a:t>
            </a:r>
            <a:r>
              <a:rPr lang="fr-FR" sz="1800" dirty="0">
                <a:effectLst/>
                <a:latin typeface="Times New Roman" panose="02020603050405020304" pitchFamily="18" charset="0"/>
                <a:ea typeface="Calibri" panose="020F0502020204030204" pitchFamily="34" charset="0"/>
              </a:rPr>
              <a:t> (0, 1) </a:t>
            </a:r>
            <a:r>
              <a:rPr lang="fr-FR" sz="1800" dirty="0" err="1">
                <a:effectLst/>
                <a:latin typeface="Times New Roman" panose="02020603050405020304" pitchFamily="18" charset="0"/>
                <a:ea typeface="Calibri" panose="020F0502020204030204" pitchFamily="34" charset="0"/>
              </a:rPr>
              <a:t>với</a:t>
            </a:r>
            <a:r>
              <a:rPr lang="fr-FR" sz="1800" dirty="0">
                <a:effectLst/>
                <a:latin typeface="Times New Roman" panose="02020603050405020304" pitchFamily="18" charset="0"/>
                <a:ea typeface="Calibri" panose="020F0502020204030204" pitchFamily="34" charset="0"/>
              </a:rPr>
              <a:t> </a:t>
            </a:r>
            <a:r>
              <a:rPr lang="fr-FR" sz="1800" dirty="0" err="1">
                <a:effectLst/>
                <a:latin typeface="Times New Roman" panose="02020603050405020304" pitchFamily="18" charset="0"/>
                <a:ea typeface="Calibri" panose="020F0502020204030204" pitchFamily="34" charset="0"/>
              </a:rPr>
              <a:t>mọi</a:t>
            </a:r>
            <a:r>
              <a:rPr lang="fr-FR" sz="1800" dirty="0">
                <a:effectLst/>
                <a:latin typeface="Times New Roman" panose="02020603050405020304" pitchFamily="18" charset="0"/>
                <a:ea typeface="Calibri" panose="020F0502020204030204" pitchFamily="34" charset="0"/>
              </a:rPr>
              <a:t> t.</a:t>
            </a:r>
            <a:endParaRPr lang="en-US" sz="1800" dirty="0">
              <a:effectLst/>
              <a:latin typeface="Times New Roman" panose="02020603050405020304" pitchFamily="18" charset="0"/>
              <a:ea typeface="Calibri" panose="020F0502020204030204" pitchFamily="34" charset="0"/>
            </a:endParaRPr>
          </a:p>
        </p:txBody>
      </p:sp>
      <p:pic>
        <p:nvPicPr>
          <p:cNvPr id="6" name="Picture 5" descr="undefined">
            <a:extLst>
              <a:ext uri="{FF2B5EF4-FFF2-40B4-BE49-F238E27FC236}">
                <a16:creationId xmlns:a16="http://schemas.microsoft.com/office/drawing/2014/main" id="{1C87432E-C35D-4BF0-9AFA-CDD15941765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940" y="1754981"/>
            <a:ext cx="4554855" cy="3037840"/>
          </a:xfrm>
          <a:prstGeom prst="rect">
            <a:avLst/>
          </a:prstGeom>
          <a:noFill/>
          <a:ln>
            <a:noFill/>
          </a:ln>
        </p:spPr>
      </p:pic>
    </p:spTree>
    <p:extLst>
      <p:ext uri="{BB962C8B-B14F-4D97-AF65-F5344CB8AC3E}">
        <p14:creationId xmlns:p14="http://schemas.microsoft.com/office/powerpoint/2010/main" val="242217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206500" y="2018137"/>
            <a:ext cx="9778999" cy="380693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vi-VN" sz="1600" kern="0" dirty="0">
                <a:effectLst/>
                <a:latin typeface="Arial" panose="020B0604020202020204" pitchFamily="34" charset="0"/>
                <a:ea typeface="Calibri" panose="020F0502020204030204" pitchFamily="34" charset="0"/>
                <a:cs typeface="Arial" panose="020B0604020202020204" pitchFamily="34" charset="0"/>
              </a:rPr>
              <a:t>Trong quá trình huấn luyện, mô hình được tối ưu hóa thông qua việc sử dụng hàm mất mát (ví dụ: Cross-Entropy Loss) nhằm đánh giá độ lệch giữa dự đoán và giá trị thật. Quá trình điều chỉnh các trọng số được thực hiện bằng các thuật toán tối ưu như Gradient Descent để giảm thiểu hàm mất mát xuống mức thấp nhất có thể</a:t>
            </a:r>
            <a:endParaRPr lang="en-US" sz="1600" kern="0" dirty="0">
              <a:effectLst/>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None/>
            </a:pPr>
            <a:endParaRPr lang="en-US" sz="1600" kern="0" dirty="0">
              <a:effectLst/>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None/>
            </a:pP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Logistic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regression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được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áp</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dụng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rộng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rãi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nhiều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lĩnh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vực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như</a:t>
            </a:r>
            <a:r>
              <a:rPr lang="fr-FR" sz="1600" kern="0" dirty="0">
                <a:effectLst/>
                <a:latin typeface="Arial" panose="020B0604020202020204" pitchFamily="34" charset="0"/>
                <a:ea typeface="Calibri" panose="020F0502020204030204" pitchFamily="34" charset="0"/>
                <a:cs typeface="Arial" panose="020B0604020202020204" pitchFamily="34" charset="0"/>
              </a:rPr>
              <a:t> y </a:t>
            </a:r>
            <a:r>
              <a:rPr lang="fr-FR" sz="1600" kern="0" dirty="0" err="1">
                <a:effectLst/>
                <a:latin typeface="Arial" panose="020B0604020202020204" pitchFamily="34" charset="0"/>
                <a:ea typeface="Calibri" panose="020F0502020204030204" pitchFamily="34" charset="0"/>
                <a:cs typeface="Arial" panose="020B0604020202020204" pitchFamily="34" charset="0"/>
              </a:rPr>
              <a:t>tế</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hội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học</a:t>
            </a:r>
            <a:r>
              <a:rPr lang="fr-FR" sz="1600" kern="0" dirty="0">
                <a:effectLst/>
                <a:latin typeface="Arial" panose="020B0604020202020204" pitchFamily="34" charset="0"/>
                <a:ea typeface="Calibri" panose="020F0502020204030204" pitchFamily="34" charset="0"/>
                <a:cs typeface="Arial" panose="020B0604020202020204" pitchFamily="34" charset="0"/>
              </a:rPr>
              <a:t>, marketing </a:t>
            </a:r>
            <a:r>
              <a:rPr lang="fr-FR" sz="1600" kern="0" dirty="0" err="1">
                <a:effectLst/>
                <a:latin typeface="Arial" panose="020B0604020202020204" pitchFamily="34" charset="0"/>
                <a:ea typeface="Calibri" panose="020F0502020204030204" pitchFamily="34" charset="0"/>
                <a:cs typeface="Arial" panose="020B0604020202020204" pitchFamily="34" charset="0"/>
              </a:rPr>
              <a:t>và</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kỹ</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thuật</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Một</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những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ví</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dụ</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điển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hình</a:t>
            </a:r>
            <a:r>
              <a:rPr lang="fr-FR" sz="1600" kern="0" dirty="0">
                <a:effectLst/>
                <a:latin typeface="Arial" panose="020B0604020202020204" pitchFamily="34" charset="0"/>
                <a:ea typeface="Calibri" panose="020F0502020204030204" pitchFamily="34" charset="0"/>
                <a:cs typeface="Arial" panose="020B0604020202020204" pitchFamily="34" charset="0"/>
              </a:rPr>
              <a:t> là </a:t>
            </a:r>
            <a:r>
              <a:rPr lang="fr-FR" sz="1600" kern="0" dirty="0" err="1">
                <a:effectLst/>
                <a:latin typeface="Arial" panose="020B0604020202020204" pitchFamily="34" charset="0"/>
                <a:ea typeface="Calibri" panose="020F0502020204030204" pitchFamily="34" charset="0"/>
                <a:cs typeface="Arial" panose="020B0604020202020204" pitchFamily="34" charset="0"/>
              </a:rPr>
              <a:t>việc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sử</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dụng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logistic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regression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việc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xác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định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tỷ</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lệ</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tử</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vong</a:t>
            </a:r>
            <a:r>
              <a:rPr lang="fr-FR" sz="1600" kern="0" dirty="0">
                <a:effectLst/>
                <a:latin typeface="Arial" panose="020B0604020202020204" pitchFamily="34" charset="0"/>
                <a:ea typeface="Calibri" panose="020F0502020204030204" pitchFamily="34" charset="0"/>
                <a:cs typeface="Arial" panose="020B0604020202020204" pitchFamily="34" charset="0"/>
              </a:rPr>
              <a:t> ở </a:t>
            </a:r>
            <a:r>
              <a:rPr lang="fr-FR" sz="1600" kern="0" dirty="0" err="1">
                <a:effectLst/>
                <a:latin typeface="Arial" panose="020B0604020202020204" pitchFamily="34" charset="0"/>
                <a:ea typeface="Calibri" panose="020F0502020204030204" pitchFamily="34" charset="0"/>
                <a:cs typeface="Arial" panose="020B0604020202020204" pitchFamily="34" charset="0"/>
              </a:rPr>
              <a:t>bệnh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nhân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chấn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thương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cũng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như</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dự</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đoán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nguy</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cơ</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phát</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triển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các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bệnh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lý</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như</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tiểu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đường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hay</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bệnh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tim</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mạch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bối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cảnh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mạng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hội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logistic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regression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được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sử</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dụng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để</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phân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tích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cảm</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xúc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bài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viết</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chẳng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hạn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như</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phân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loại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các</a:t>
            </a:r>
            <a:r>
              <a:rPr lang="fr-FR" sz="1600" kern="0" dirty="0">
                <a:effectLst/>
                <a:latin typeface="Arial" panose="020B0604020202020204" pitchFamily="34" charset="0"/>
                <a:ea typeface="Calibri" panose="020F0502020204030204" pitchFamily="34" charset="0"/>
                <a:cs typeface="Arial" panose="020B0604020202020204" pitchFamily="34" charset="0"/>
              </a:rPr>
              <a:t> tweet </a:t>
            </a:r>
            <a:r>
              <a:rPr lang="fr-FR" sz="1600" kern="0" dirty="0" err="1">
                <a:effectLst/>
                <a:latin typeface="Arial" panose="020B0604020202020204" pitchFamily="34" charset="0"/>
                <a:ea typeface="Calibri" panose="020F0502020204030204" pitchFamily="34" charset="0"/>
                <a:cs typeface="Arial" panose="020B0604020202020204" pitchFamily="34" charset="0"/>
              </a:rPr>
              <a:t>thành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cảm</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xúc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tích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cực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hoặc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tiêu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cực</a:t>
            </a:r>
            <a:endParaRPr lang="vi-VN" sz="1600" dirty="0">
              <a:solidFill>
                <a:schemeClr val="tx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1" y="1032933"/>
            <a:ext cx="3666066" cy="461665"/>
          </a:xfrm>
          <a:prstGeom prst="rect">
            <a:avLst/>
          </a:prstGeom>
          <a:noFill/>
        </p:spPr>
        <p:txBody>
          <a:bodyPr wrap="square">
            <a:spAutoFit/>
          </a:bodyPr>
          <a:lstStyle/>
          <a:p>
            <a:pPr marL="101597" algn="ctr"/>
            <a:r>
              <a:rPr lang="en-US" sz="2400" b="1" dirty="0">
                <a:latin typeface="Arial" panose="020B0604020202020204" pitchFamily="34" charset="0"/>
                <a:cs typeface="Arial" panose="020B0604020202020204" pitchFamily="34" charset="0"/>
              </a:rPr>
              <a:t> 2.3.2. </a:t>
            </a:r>
            <a:r>
              <a:rPr lang="en-US" sz="2400" b="1" dirty="0" err="1">
                <a:latin typeface="Arial" panose="020B0604020202020204" pitchFamily="34" charset="0"/>
                <a:cs typeface="Arial" panose="020B0604020202020204" pitchFamily="34" charset="0"/>
              </a:rPr>
              <a:t>Ứng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dụng</a:t>
            </a:r>
            <a:endParaRPr lang="en-US" sz="2400" b="1"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8645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0" y="1351083"/>
            <a:ext cx="6197599" cy="490946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sz="1600" dirty="0">
                <a:solidFill>
                  <a:schemeClr val="tx1"/>
                </a:solidFill>
                <a:latin typeface="+mn-lt"/>
              </a:rPr>
              <a:t>		</a:t>
            </a:r>
            <a:r>
              <a:rPr lang="vi-VN" sz="1600" dirty="0">
                <a:solidFill>
                  <a:schemeClr val="tx1"/>
                </a:solidFill>
                <a:latin typeface="+mn-lt"/>
              </a:rPr>
              <a:t>Trong khai phá dữ liệu văn bản (text mining), thuật ngữ TF-IDF (term frequency - inverse document frequency) là một phương thức thống kê được biết đến rộng rãi nhất để xác định độ quan trọng của một từ trong đoạn văn bản trong một tập nhiều đoạn văn bản khác nhau. Nó thường được sử dụng như một trọng số trong việc khai phá dữ liệu văn bản. TF-IDF chuyển đổi dạng biểu diễn văn bản thành dạng không gian vector (VSM), hoặc thành những vector thưa thớt.</a:t>
            </a:r>
            <a:endParaRPr lang="en-US" sz="1600" dirty="0">
              <a:solidFill>
                <a:schemeClr val="tx1"/>
              </a:solidFill>
              <a:latin typeface="+mn-lt"/>
            </a:endParaRPr>
          </a:p>
          <a:p>
            <a:pPr marL="609585" lvl="1" indent="0" algn="just">
              <a:lnSpc>
                <a:spcPct val="107000"/>
              </a:lnSpc>
              <a:buNone/>
            </a:pPr>
            <a:endParaRPr lang="en-US" sz="1600" dirty="0">
              <a:solidFill>
                <a:schemeClr val="tx1"/>
              </a:solidFill>
              <a:latin typeface="+mn-lt"/>
            </a:endParaRPr>
          </a:p>
          <a:p>
            <a:pPr marL="609585" lvl="1" indent="0" algn="just">
              <a:lnSpc>
                <a:spcPct val="107000"/>
              </a:lnSpc>
              <a:buNone/>
            </a:pPr>
            <a:r>
              <a:rPr lang="en-US" sz="1600" dirty="0" err="1">
                <a:solidFill>
                  <a:schemeClr val="tx1"/>
                </a:solidFill>
                <a:latin typeface="Arial" panose="020B0604020202020204" pitchFamily="34" charset="0"/>
                <a:cs typeface="Arial" panose="020B0604020202020204" pitchFamily="34" charset="0"/>
              </a:rPr>
              <a:t>Trong</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đó</a:t>
            </a:r>
            <a:r>
              <a:rPr lang="en-US" sz="1600" dirty="0">
                <a:solidFill>
                  <a:schemeClr val="tx1"/>
                </a:solidFill>
                <a:latin typeface="Arial" panose="020B0604020202020204" pitchFamily="34" charset="0"/>
                <a:cs typeface="Arial" panose="020B0604020202020204" pitchFamily="34" charset="0"/>
              </a:rPr>
              <a:t>:</a:t>
            </a:r>
          </a:p>
          <a:p>
            <a:pPr marL="609585" lvl="1" indent="0" algn="just">
              <a:lnSpc>
                <a:spcPct val="107000"/>
              </a:lnSpc>
              <a:buNone/>
            </a:pP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 TF (Term Frequency): </a:t>
            </a:r>
            <a:r>
              <a:rPr lang="en-US" sz="1600" dirty="0" err="1">
                <a:solidFill>
                  <a:schemeClr val="tx1"/>
                </a:solidFill>
                <a:latin typeface="Arial" panose="020B0604020202020204" pitchFamily="34" charset="0"/>
                <a:cs typeface="Arial" panose="020B0604020202020204" pitchFamily="34" charset="0"/>
              </a:rPr>
              <a:t>là</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tần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suất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xuất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hiện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của</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một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từ</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trong</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một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đoạn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văn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bản</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IDF (Inverse Document Frequency): tính toán độ quan trọng của một từ</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vi-VN" sz="1867" dirty="0">
              <a:solidFill>
                <a:schemeClr val="tx1"/>
              </a:solidFill>
              <a:latin typeface="+mn-lt"/>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0" y="827863"/>
            <a:ext cx="3962400" cy="523220"/>
          </a:xfrm>
          <a:prstGeom prst="rect">
            <a:avLst/>
          </a:prstGeom>
          <a:noFill/>
        </p:spPr>
        <p:txBody>
          <a:bodyPr wrap="square">
            <a:spAutoFit/>
          </a:bodyPr>
          <a:lstStyle/>
          <a:p>
            <a:pPr marL="101597" algn="ctr"/>
            <a:r>
              <a:rPr lang="en-US" sz="2400" b="1" dirty="0"/>
              <a:t> </a:t>
            </a:r>
            <a:r>
              <a:rPr lang="en-US" sz="2800" b="1" dirty="0"/>
              <a:t>2.3.</a:t>
            </a:r>
            <a:r>
              <a:rPr lang="en-US" sz="2800" b="1" dirty="0">
                <a:solidFill>
                  <a:srgbClr val="1F3763"/>
                </a:solidFill>
                <a:ea typeface="Times New Roman" panose="02020603050405020304" pitchFamily="18" charset="0"/>
                <a:cs typeface="Times New Roman" panose="02020603050405020304" pitchFamily="18" charset="0"/>
              </a:rPr>
              <a:t> </a:t>
            </a:r>
            <a:r>
              <a:rPr lang="en-US" sz="2800" b="1" dirty="0">
                <a:ea typeface="Times New Roman" panose="02020603050405020304" pitchFamily="18" charset="0"/>
                <a:cs typeface="Times New Roman" panose="02020603050405020304" pitchFamily="18" charset="0"/>
              </a:rPr>
              <a:t>Vector TF-IDF</a:t>
            </a:r>
            <a:endParaRPr lang="en-US" sz="2400" b="1" dirty="0">
              <a:ea typeface="Times New Roman" panose="02020603050405020304" pitchFamily="18" charset="0"/>
              <a:cs typeface="Times New Roman" panose="02020603050405020304" pitchFamily="18" charset="0"/>
            </a:endParaRPr>
          </a:p>
        </p:txBody>
      </p:sp>
      <p:pic>
        <p:nvPicPr>
          <p:cNvPr id="1030" name="Picture 6" descr="Text Vectorization and Word Embedding | Guide to Master NLP (Part 5)">
            <a:extLst>
              <a:ext uri="{FF2B5EF4-FFF2-40B4-BE49-F238E27FC236}">
                <a16:creationId xmlns:a16="http://schemas.microsoft.com/office/drawing/2014/main" id="{58B9086B-2BCB-4BC1-9D24-32AABAFAD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1" y="675802"/>
            <a:ext cx="4621300" cy="27551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ngenal Term Frequency-Inverse Document Frequency (TF-IDF) pada Model NLP  | by Rina | Medium">
            <a:extLst>
              <a:ext uri="{FF2B5EF4-FFF2-40B4-BE49-F238E27FC236}">
                <a16:creationId xmlns:a16="http://schemas.microsoft.com/office/drawing/2014/main" id="{AD60FE63-8BAC-4E09-A5D5-7EEBE5323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033" y="3834897"/>
            <a:ext cx="4621300" cy="2460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59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2008516"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134417" y="195073"/>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699361" y="185935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5975059" y="3082201"/>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744058" y="3670343"/>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319323" y="2049335"/>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465877" y="1177544"/>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3146105" y="2049335"/>
            <a:ext cx="4899963" cy="2399135"/>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vi-VN" sz="4800" dirty="0">
                <a:solidFill>
                  <a:schemeClr val="tx1"/>
                </a:solidFill>
                <a:latin typeface="Times New Roman (Headings)"/>
              </a:rPr>
              <a:t> </a:t>
            </a:r>
            <a:endParaRPr lang="en-US" sz="4800" dirty="0">
              <a:solidFill>
                <a:schemeClr val="tx1"/>
              </a:solidFill>
              <a:latin typeface="Times New Roman (Headings)"/>
            </a:endParaRPr>
          </a:p>
          <a:p>
            <a:pPr marL="609585"/>
            <a:r>
              <a:rPr lang="vi-VN" sz="4800" dirty="0">
                <a:solidFill>
                  <a:schemeClr val="tx1"/>
                </a:solidFill>
                <a:latin typeface="Times New Roman (Headings)"/>
              </a:rPr>
              <a:t>3. </a:t>
            </a:r>
            <a:endParaRPr lang="en-US" sz="4800" dirty="0">
              <a:solidFill>
                <a:schemeClr val="tx1"/>
              </a:solidFill>
              <a:latin typeface="Times New Roman (Headings)"/>
            </a:endParaRPr>
          </a:p>
          <a:p>
            <a:pPr marL="609585"/>
            <a:r>
              <a:rPr lang="en-US" sz="4800" dirty="0" err="1">
                <a:solidFill>
                  <a:schemeClr val="tx1"/>
                </a:solidFill>
                <a:latin typeface="+mn-lt"/>
              </a:rPr>
              <a:t>Xây</a:t>
            </a:r>
            <a:r>
              <a:rPr lang="en-US" sz="4800" dirty="0">
                <a:solidFill>
                  <a:schemeClr val="tx1"/>
                </a:solidFill>
                <a:latin typeface="+mn-lt"/>
              </a:rPr>
              <a:t> </a:t>
            </a:r>
            <a:r>
              <a:rPr lang="en-US" sz="4800" dirty="0" err="1">
                <a:solidFill>
                  <a:schemeClr val="tx1"/>
                </a:solidFill>
                <a:latin typeface="+mn-lt"/>
              </a:rPr>
              <a:t>dựng</a:t>
            </a:r>
            <a:r>
              <a:rPr lang="en-US" sz="4800" dirty="0">
                <a:solidFill>
                  <a:schemeClr val="tx1"/>
                </a:solidFill>
                <a:latin typeface="+mn-lt"/>
              </a:rPr>
              <a:t> </a:t>
            </a:r>
            <a:r>
              <a:rPr lang="en-US" sz="4800" dirty="0" err="1">
                <a:solidFill>
                  <a:schemeClr val="tx1"/>
                </a:solidFill>
                <a:latin typeface="+mn-lt"/>
              </a:rPr>
              <a:t>chương</a:t>
            </a:r>
            <a:r>
              <a:rPr lang="en-US" sz="4800" dirty="0">
                <a:solidFill>
                  <a:schemeClr val="tx1"/>
                </a:solidFill>
                <a:latin typeface="+mn-lt"/>
              </a:rPr>
              <a:t> </a:t>
            </a:r>
            <a:r>
              <a:rPr lang="en-US" sz="4800" dirty="0" err="1">
                <a:solidFill>
                  <a:schemeClr val="tx1"/>
                </a:solidFill>
                <a:latin typeface="+mn-lt"/>
              </a:rPr>
              <a:t>trình</a:t>
            </a:r>
            <a:endParaRPr lang="vi-VN" sz="4800" dirty="0">
              <a:solidFill>
                <a:schemeClr val="tx1"/>
              </a:solidFill>
              <a:latin typeface="+mn-lt"/>
            </a:endParaRPr>
          </a:p>
        </p:txBody>
      </p:sp>
    </p:spTree>
    <p:extLst>
      <p:ext uri="{BB962C8B-B14F-4D97-AF65-F5344CB8AC3E}">
        <p14:creationId xmlns:p14="http://schemas.microsoft.com/office/powerpoint/2010/main" val="295282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909100" y="1479953"/>
            <a:ext cx="9068066" cy="500539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re: </a:t>
            </a:r>
            <a:r>
              <a:rPr lang="vi-VN" sz="1600" dirty="0">
                <a:solidFill>
                  <a:schemeClr val="tx1"/>
                </a:solidFill>
                <a:latin typeface="Arial" panose="020B0604020202020204" pitchFamily="34" charset="0"/>
                <a:cs typeface="Arial" panose="020B0604020202020204" pitchFamily="34" charset="0"/>
              </a:rPr>
              <a:t>Xử lý biểu thức chính quy để làm sạch văn bản.</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pandas: </a:t>
            </a:r>
            <a:r>
              <a:rPr lang="vi-VN" sz="1600" dirty="0">
                <a:solidFill>
                  <a:schemeClr val="tx1"/>
                </a:solidFill>
                <a:latin typeface="Arial" panose="020B0604020202020204" pitchFamily="34" charset="0"/>
                <a:cs typeface="Arial" panose="020B0604020202020204" pitchFamily="34" charset="0"/>
              </a:rPr>
              <a:t>Đọc/ghi và xử lý dữ liệu dạng bảng (DataFrame).</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TextBlob: </a:t>
            </a:r>
            <a:r>
              <a:rPr lang="vi-VN" sz="1600" dirty="0">
                <a:solidFill>
                  <a:schemeClr val="tx1"/>
                </a:solidFill>
                <a:latin typeface="Arial" panose="020B0604020202020204" pitchFamily="34" charset="0"/>
                <a:cs typeface="Arial" panose="020B0604020202020204" pitchFamily="34" charset="0"/>
              </a:rPr>
              <a:t>Thư viện phân tích cảm xúc cơ bản.</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sklearn: </a:t>
            </a:r>
            <a:r>
              <a:rPr lang="vi-VN" sz="1600" dirty="0">
                <a:solidFill>
                  <a:schemeClr val="tx1"/>
                </a:solidFill>
                <a:latin typeface="Arial" panose="020B0604020202020204" pitchFamily="34" charset="0"/>
                <a:cs typeface="Arial" panose="020B0604020202020204" pitchFamily="34" charset="0"/>
              </a:rPr>
              <a:t>Các công cụ Machine Learning:</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train_test_split: Chia dữ liệu thành tập train/test.</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TfidfVectorizer: Chuyển văn bản thành vector TF-IDF.</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en-US" sz="1600" dirty="0" err="1">
                <a:solidFill>
                  <a:schemeClr val="tx1"/>
                </a:solidFill>
                <a:latin typeface="Arial" panose="020B0604020202020204" pitchFamily="34" charset="0"/>
                <a:cs typeface="Arial" panose="020B0604020202020204" pitchFamily="34" charset="0"/>
              </a:rPr>
              <a:t>sklearn.linear_model</a:t>
            </a:r>
            <a:r>
              <a:rPr lang="vi-VN" sz="1600" dirty="0">
                <a:solidFill>
                  <a:schemeClr val="tx1"/>
                </a:solidFill>
                <a:latin typeface="Arial" panose="020B0604020202020204" pitchFamily="34" charset="0"/>
                <a:cs typeface="Arial" panose="020B0604020202020204" pitchFamily="34" charset="0"/>
              </a:rPr>
              <a:t>: Mô hình phân loại.</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Đánh giá hiệu suất bằng accuracy_score, classification_report.</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numpy:</a:t>
            </a:r>
            <a:r>
              <a:rPr lang="vi-VN" sz="1600" dirty="0">
                <a:solidFill>
                  <a:schemeClr val="tx1"/>
                </a:solidFill>
                <a:latin typeface="Arial" panose="020B0604020202020204" pitchFamily="34" charset="0"/>
                <a:cs typeface="Arial" panose="020B0604020202020204" pitchFamily="34" charset="0"/>
              </a:rPr>
              <a:t> Xử lý dữ liệu số.</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nltk:</a:t>
            </a:r>
            <a:r>
              <a:rPr lang="vi-VN" sz="1600" dirty="0">
                <a:solidFill>
                  <a:schemeClr val="tx1"/>
                </a:solidFill>
                <a:latin typeface="Arial" panose="020B0604020202020204" pitchFamily="34" charset="0"/>
                <a:cs typeface="Arial" panose="020B0604020202020204" pitchFamily="34" charset="0"/>
              </a:rPr>
              <a:t> Xử lý ngôn ngữ tự nhiên:</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stopwords: Từ dừng (ví dụ: "the", "a").</a:t>
            </a:r>
          </a:p>
          <a:p>
            <a:pPr marL="609585" lvl="1" indent="0" algn="just">
              <a:lnSpc>
                <a:spcPct val="107000"/>
              </a:lnSpc>
              <a:buClr>
                <a:schemeClr val="tx1"/>
              </a:buClr>
              <a:buNone/>
            </a:pP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WordNetLemmatizer: Chuẩn hóa từ về dạng gốc.</a:t>
            </a:r>
          </a:p>
          <a:p>
            <a:pPr marL="609585" lvl="1" indent="0" algn="just">
              <a:lnSpc>
                <a:spcPct val="107000"/>
              </a:lnSpc>
              <a:buClr>
                <a:schemeClr val="tx1"/>
              </a:buClr>
              <a:buNone/>
            </a:pP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word_tokenize: Tách văn bản thành các từ.</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os và dotenv: </a:t>
            </a:r>
            <a:r>
              <a:rPr lang="vi-VN" sz="1600" dirty="0">
                <a:solidFill>
                  <a:schemeClr val="tx1"/>
                </a:solidFill>
                <a:latin typeface="Arial" panose="020B0604020202020204" pitchFamily="34" charset="0"/>
                <a:cs typeface="Arial" panose="020B0604020202020204" pitchFamily="34" charset="0"/>
              </a:rPr>
              <a:t>Quản lý biến môi trường (file .env).</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kagglehub:</a:t>
            </a:r>
            <a:r>
              <a:rPr lang="vi-VN" sz="1600" dirty="0">
                <a:solidFill>
                  <a:schemeClr val="tx1"/>
                </a:solidFill>
                <a:latin typeface="Arial" panose="020B0604020202020204" pitchFamily="34" charset="0"/>
                <a:cs typeface="Arial" panose="020B0604020202020204" pitchFamily="34" charset="0"/>
              </a:rPr>
              <a:t> Tải dataset từ Kaggle.</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tqdm:</a:t>
            </a:r>
            <a:r>
              <a:rPr lang="vi-VN" sz="16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Hiển thị thanh tiến trình.</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joblib:</a:t>
            </a:r>
            <a:r>
              <a:rPr lang="vi-VN" sz="1600" dirty="0">
                <a:solidFill>
                  <a:schemeClr val="tx1"/>
                </a:solidFill>
                <a:latin typeface="Arial" panose="020B0604020202020204" pitchFamily="34" charset="0"/>
                <a:cs typeface="Arial" panose="020B0604020202020204" pitchFamily="34" charset="0"/>
              </a:rPr>
              <a:t> Lưu/tải mô hình đã huấn luyện.</a:t>
            </a:r>
          </a:p>
        </p:txBody>
      </p:sp>
      <p:sp>
        <p:nvSpPr>
          <p:cNvPr id="17" name="TextBox 16">
            <a:extLst>
              <a:ext uri="{FF2B5EF4-FFF2-40B4-BE49-F238E27FC236}">
                <a16:creationId xmlns:a16="http://schemas.microsoft.com/office/drawing/2014/main" id="{35ACF9A8-C3C4-4C08-BFF2-5A4B4C7A1721}"/>
              </a:ext>
            </a:extLst>
          </p:cNvPr>
          <p:cNvSpPr txBox="1"/>
          <p:nvPr/>
        </p:nvSpPr>
        <p:spPr>
          <a:xfrm>
            <a:off x="0" y="956733"/>
            <a:ext cx="6096000" cy="523220"/>
          </a:xfrm>
          <a:prstGeom prst="rect">
            <a:avLst/>
          </a:prstGeom>
          <a:noFill/>
        </p:spPr>
        <p:txBody>
          <a:bodyPr wrap="square">
            <a:spAutoFit/>
          </a:bodyPr>
          <a:lstStyle/>
          <a:p>
            <a:pPr marL="101597" algn="ctr"/>
            <a:r>
              <a:rPr lang="en-US" sz="2800" b="1" dirty="0">
                <a:latin typeface="Arial" panose="020B0604020202020204" pitchFamily="34" charset="0"/>
                <a:cs typeface="Arial" panose="020B0604020202020204" pitchFamily="34" charset="0"/>
              </a:rPr>
              <a:t> 3.1.</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Cài</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đặt</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thư</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viện</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sử</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dụng</a:t>
            </a:r>
            <a:endParaRPr lang="en-US" sz="2800" b="1"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7506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17</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582702" y="1611206"/>
            <a:ext cx="9026596" cy="46204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Chương</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trình</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được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xây</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dựng</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dựa</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trên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liên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kết</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giữa</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các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bước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tiền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xử</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lý</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xây</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dựng</a:t>
            </a:r>
            <a:r>
              <a:rPr lang="en-US" sz="1600" kern="0" dirty="0">
                <a:latin typeface="Arial" panose="020B0604020202020204" pitchFamily="34" charset="0"/>
                <a:ea typeface="Calibri" panose="020F0502020204030204" pitchFamily="34" charset="0"/>
                <a:cs typeface="Arial" panose="020B0604020202020204" pitchFamily="34" charset="0"/>
              </a:rPr>
              <a:t> embedding, </a:t>
            </a:r>
            <a:r>
              <a:rPr lang="en-US" sz="1600" kern="0" dirty="0" err="1">
                <a:latin typeface="Arial" panose="020B0604020202020204" pitchFamily="34" charset="0"/>
                <a:ea typeface="Calibri" panose="020F0502020204030204" pitchFamily="34" charset="0"/>
                <a:cs typeface="Arial" panose="020B0604020202020204" pitchFamily="34" charset="0"/>
              </a:rPr>
              <a:t>chuyển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đổi</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dữ</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liệu</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như</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sau</a:t>
            </a:r>
            <a:r>
              <a:rPr lang="en-US" sz="1600" kern="0" dirty="0">
                <a:latin typeface="Arial" panose="020B0604020202020204" pitchFamily="34" charset="0"/>
                <a:ea typeface="Calibri" panose="020F0502020204030204" pitchFamily="34" charset="0"/>
                <a:cs typeface="Arial" panose="020B0604020202020204" pitchFamily="34" charset="0"/>
              </a:rPr>
              <a:t>:</a:t>
            </a:r>
          </a:p>
          <a:p>
            <a:pPr marL="609585" lvl="1" indent="0" algn="just">
              <a:lnSpc>
                <a:spcPct val="107000"/>
              </a:lnSpc>
              <a:buClr>
                <a:schemeClr val="tx1"/>
              </a:buClr>
              <a:buNone/>
            </a:pP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1. </a:t>
            </a:r>
            <a:r>
              <a:rPr lang="vi-VN" sz="1600" kern="0" dirty="0">
                <a:latin typeface="Arial" panose="020B0604020202020204" pitchFamily="34" charset="0"/>
                <a:ea typeface="Calibri" panose="020F0502020204030204" pitchFamily="34" charset="0"/>
                <a:cs typeface="Arial" panose="020B0604020202020204" pitchFamily="34" charset="0"/>
              </a:rPr>
              <a:t>Xử lý sơ bộ tweet và đánh giá cảm xúc cơ bản</a:t>
            </a: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latin typeface="Arial" panose="020B0604020202020204" pitchFamily="34" charset="0"/>
                <a:ea typeface="Calibri" panose="020F0502020204030204" pitchFamily="34" charset="0"/>
                <a:cs typeface="Arial" panose="020B0604020202020204" pitchFamily="34" charset="0"/>
              </a:rPr>
              <a:t>		2. </a:t>
            </a:r>
            <a:r>
              <a:rPr lang="en-US" sz="1600" kern="0" dirty="0" err="1">
                <a:latin typeface="Arial" panose="020B0604020202020204" pitchFamily="34" charset="0"/>
                <a:ea typeface="Calibri" panose="020F0502020204030204" pitchFamily="34" charset="0"/>
                <a:cs typeface="Arial" panose="020B0604020202020204" pitchFamily="34" charset="0"/>
              </a:rPr>
              <a:t>Đọc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dữ</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liệu</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từ</a:t>
            </a:r>
            <a:r>
              <a:rPr lang="en-US" sz="1600" kern="0" dirty="0">
                <a:latin typeface="Arial" panose="020B0604020202020204" pitchFamily="34" charset="0"/>
                <a:ea typeface="Calibri" panose="020F0502020204030204" pitchFamily="34" charset="0"/>
                <a:cs typeface="Arial" panose="020B0604020202020204" pitchFamily="34" charset="0"/>
              </a:rPr>
              <a:t> file CSV, </a:t>
            </a:r>
            <a:r>
              <a:rPr lang="en-US" sz="1600" kern="0" dirty="0" err="1">
                <a:latin typeface="Arial" panose="020B0604020202020204" pitchFamily="34" charset="0"/>
                <a:ea typeface="Calibri" panose="020F0502020204030204" pitchFamily="34" charset="0"/>
                <a:cs typeface="Arial" panose="020B0604020202020204" pitchFamily="34" charset="0"/>
              </a:rPr>
              <a:t>chuẩn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hóa</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cột</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và</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chuyển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đổi</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nhãn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cảm</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xúc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từ</a:t>
            </a: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latin typeface="Arial" panose="020B0604020202020204" pitchFamily="34" charset="0"/>
                <a:ea typeface="Calibri" panose="020F0502020204030204" pitchFamily="34" charset="0"/>
                <a:cs typeface="Arial" panose="020B0604020202020204" pitchFamily="34" charset="0"/>
              </a:rPr>
              <a:t>		3. </a:t>
            </a:r>
            <a:r>
              <a:rPr lang="en-US" sz="1600" kern="0" dirty="0" err="1">
                <a:latin typeface="Arial" panose="020B0604020202020204" pitchFamily="34" charset="0"/>
                <a:ea typeface="Calibri" panose="020F0502020204030204" pitchFamily="34" charset="0"/>
                <a:cs typeface="Arial" panose="020B0604020202020204" pitchFamily="34" charset="0"/>
              </a:rPr>
              <a:t>Tiền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xử</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lý</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dữ</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liệu</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4. Vector </a:t>
            </a:r>
            <a:r>
              <a:rPr lang="en-US" sz="1600" dirty="0" err="1">
                <a:latin typeface="Arial" panose="020B0604020202020204" pitchFamily="34" charset="0"/>
                <a:ea typeface="Calibri" panose="020F0502020204030204" pitchFamily="34" charset="0"/>
                <a:cs typeface="Arial" panose="020B0604020202020204" pitchFamily="34" charset="0"/>
              </a:rPr>
              <a:t>hóa</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văn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bản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với</a:t>
            </a:r>
            <a:r>
              <a:rPr lang="en-US" sz="1600" dirty="0">
                <a:latin typeface="Arial" panose="020B0604020202020204" pitchFamily="34" charset="0"/>
                <a:ea typeface="Calibri" panose="020F0502020204030204" pitchFamily="34" charset="0"/>
                <a:cs typeface="Arial" panose="020B0604020202020204" pitchFamily="34" charset="0"/>
              </a:rPr>
              <a:t> TF-IDF</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5. </a:t>
            </a:r>
            <a:r>
              <a:rPr lang="en-US" sz="1600" dirty="0" err="1">
                <a:latin typeface="Arial" panose="020B0604020202020204" pitchFamily="34" charset="0"/>
                <a:ea typeface="Calibri" panose="020F0502020204030204" pitchFamily="34" charset="0"/>
                <a:cs typeface="Arial" panose="020B0604020202020204" pitchFamily="34" charset="0"/>
              </a:rPr>
              <a:t>Mã</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hóa</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nhãn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để</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chuyển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đổi</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nhãn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thành</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số</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6. Chia </a:t>
            </a:r>
            <a:r>
              <a:rPr lang="en-US" sz="1600" dirty="0" err="1">
                <a:latin typeface="Arial" panose="020B0604020202020204" pitchFamily="34" charset="0"/>
                <a:ea typeface="Calibri" panose="020F0502020204030204" pitchFamily="34" charset="0"/>
                <a:cs typeface="Arial" panose="020B0604020202020204" pitchFamily="34" charset="0"/>
              </a:rPr>
              <a:t>dữ</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liệu</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thành</a:t>
            </a:r>
            <a:r>
              <a:rPr lang="en-US" sz="1600" dirty="0">
                <a:latin typeface="Arial" panose="020B0604020202020204" pitchFamily="34" charset="0"/>
                <a:ea typeface="Calibri" panose="020F0502020204030204" pitchFamily="34" charset="0"/>
                <a:cs typeface="Arial" panose="020B0604020202020204" pitchFamily="34" charset="0"/>
              </a:rPr>
              <a:t> train/test sets (</a:t>
            </a:r>
            <a:r>
              <a:rPr lang="en-US" sz="1600" dirty="0" err="1">
                <a:latin typeface="Arial" panose="020B0604020202020204" pitchFamily="34" charset="0"/>
                <a:ea typeface="Calibri" panose="020F0502020204030204" pitchFamily="34" charset="0"/>
                <a:cs typeface="Arial" panose="020B0604020202020204" pitchFamily="34" charset="0"/>
              </a:rPr>
              <a:t>tỉ</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lệ</a:t>
            </a:r>
            <a:r>
              <a:rPr lang="en-US" sz="1600" dirty="0">
                <a:latin typeface="Arial" panose="020B0604020202020204" pitchFamily="34" charset="0"/>
                <a:ea typeface="Calibri" panose="020F0502020204030204" pitchFamily="34" charset="0"/>
                <a:cs typeface="Arial" panose="020B0604020202020204" pitchFamily="34" charset="0"/>
              </a:rPr>
              <a:t> 80/20)	</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7. </a:t>
            </a:r>
            <a:r>
              <a:rPr lang="en-US" sz="1600" dirty="0" err="1">
                <a:latin typeface="Arial" panose="020B0604020202020204" pitchFamily="34" charset="0"/>
                <a:ea typeface="Calibri" panose="020F0502020204030204" pitchFamily="34" charset="0"/>
                <a:cs typeface="Arial" panose="020B0604020202020204" pitchFamily="34" charset="0"/>
              </a:rPr>
              <a:t>Cân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bằng</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dữ</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liệu</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bằng</a:t>
            </a:r>
            <a:r>
              <a:rPr lang="en-US" sz="1600" dirty="0">
                <a:latin typeface="Arial" panose="020B0604020202020204" pitchFamily="34" charset="0"/>
                <a:ea typeface="Calibri" panose="020F0502020204030204" pitchFamily="34" charset="0"/>
                <a:cs typeface="Arial" panose="020B0604020202020204" pitchFamily="34" charset="0"/>
              </a:rPr>
              <a:t> SMOTE </a:t>
            </a:r>
            <a:r>
              <a:rPr lang="en-US" sz="1600" dirty="0" err="1">
                <a:latin typeface="Arial" panose="020B0604020202020204" pitchFamily="34" charset="0"/>
                <a:ea typeface="Calibri" panose="020F0502020204030204" pitchFamily="34" charset="0"/>
                <a:cs typeface="Arial" panose="020B0604020202020204" pitchFamily="34" charset="0"/>
              </a:rPr>
              <a:t>để</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xử</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lý</a:t>
            </a:r>
            <a:r>
              <a:rPr lang="en-US" sz="1600" dirty="0">
                <a:latin typeface="Arial" panose="020B0604020202020204" pitchFamily="34" charset="0"/>
                <a:ea typeface="Calibri" panose="020F0502020204030204" pitchFamily="34" charset="0"/>
                <a:cs typeface="Arial" panose="020B0604020202020204" pitchFamily="34" charset="0"/>
              </a:rPr>
              <a:t> class imbalance</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8. </a:t>
            </a:r>
            <a:r>
              <a:rPr lang="en-US" sz="1600" dirty="0" err="1">
                <a:latin typeface="Arial" panose="020B0604020202020204" pitchFamily="34" charset="0"/>
                <a:ea typeface="Calibri" panose="020F0502020204030204" pitchFamily="34" charset="0"/>
                <a:cs typeface="Arial" panose="020B0604020202020204" pitchFamily="34" charset="0"/>
              </a:rPr>
              <a:t>Huấn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luyện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mô</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hình</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đã</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chọn</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9.</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Đánh</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giá</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bằng</a:t>
            </a:r>
            <a:r>
              <a:rPr lang="en-US" sz="1600" kern="0" dirty="0">
                <a:latin typeface="Arial" panose="020B0604020202020204" pitchFamily="34" charset="0"/>
                <a:ea typeface="Calibri" panose="020F0502020204030204" pitchFamily="34" charset="0"/>
                <a:cs typeface="Arial" panose="020B0604020202020204" pitchFamily="34" charset="0"/>
              </a:rPr>
              <a:t> accuracy </a:t>
            </a:r>
            <a:r>
              <a:rPr lang="en-US" sz="1600" kern="0" dirty="0" err="1">
                <a:latin typeface="Arial" panose="020B0604020202020204" pitchFamily="34" charset="0"/>
                <a:ea typeface="Calibri" panose="020F0502020204030204" pitchFamily="34" charset="0"/>
                <a:cs typeface="Arial" panose="020B0604020202020204" pitchFamily="34" charset="0"/>
              </a:rPr>
              <a:t>và</a:t>
            </a:r>
            <a:r>
              <a:rPr lang="en-US" sz="1600" kern="0" dirty="0">
                <a:latin typeface="Arial" panose="020B0604020202020204" pitchFamily="34" charset="0"/>
                <a:ea typeface="Calibri" panose="020F0502020204030204" pitchFamily="34" charset="0"/>
                <a:cs typeface="Arial" panose="020B0604020202020204" pitchFamily="34" charset="0"/>
              </a:rPr>
              <a:t> classification report</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10. </a:t>
            </a:r>
            <a:r>
              <a:rPr lang="vi-VN" sz="1600" dirty="0">
                <a:latin typeface="Arial" panose="020B0604020202020204" pitchFamily="34" charset="0"/>
                <a:ea typeface="Calibri" panose="020F0502020204030204" pitchFamily="34" charset="0"/>
                <a:cs typeface="Arial" panose="020B0604020202020204" pitchFamily="34" charset="0"/>
              </a:rPr>
              <a:t>Lưu model đã huấn luyện cùng vectorizer và encoder.</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endParaRPr lang="en-US" sz="1600" kern="0" dirty="0">
              <a:latin typeface="Times New Roman" panose="02020603050405020304" pitchFamily="18" charset="0"/>
              <a:ea typeface="Calibri" panose="020F0502020204030204" pitchFamily="34" charset="0"/>
            </a:endParaRPr>
          </a:p>
          <a:p>
            <a:pPr marL="609585" lvl="1" indent="0" algn="just">
              <a:lnSpc>
                <a:spcPct val="107000"/>
              </a:lnSpc>
              <a:buClr>
                <a:schemeClr val="tx1"/>
              </a:buClr>
              <a:buNone/>
            </a:pPr>
            <a:endParaRPr lang="en-US" sz="1600" kern="0" dirty="0">
              <a:latin typeface="Times New Roman" panose="02020603050405020304" pitchFamily="18" charset="0"/>
              <a:ea typeface="Calibri" panose="020F0502020204030204" pitchFamily="34" charset="0"/>
            </a:endParaRPr>
          </a:p>
          <a:p>
            <a:pPr marL="990575" lvl="1" indent="-380990" algn="just">
              <a:lnSpc>
                <a:spcPct val="107000"/>
              </a:lnSpc>
              <a:buClr>
                <a:schemeClr val="tx1"/>
              </a:buClr>
              <a:buFont typeface="Arial" panose="020B0604020202020204" pitchFamily="34" charset="0"/>
              <a:buChar char="•"/>
            </a:pPr>
            <a:endParaRPr lang="vi-VN" sz="1600" dirty="0">
              <a:solidFill>
                <a:schemeClr val="tx1"/>
              </a:solidFill>
              <a:latin typeface="+mn-lt"/>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0" y="880322"/>
            <a:ext cx="5960533" cy="523220"/>
          </a:xfrm>
          <a:prstGeom prst="rect">
            <a:avLst/>
          </a:prstGeom>
          <a:noFill/>
        </p:spPr>
        <p:txBody>
          <a:bodyPr wrap="square">
            <a:spAutoFit/>
          </a:bodyPr>
          <a:lstStyle/>
          <a:p>
            <a:pPr marL="101597" algn="ctr"/>
            <a:r>
              <a:rPr lang="en-US" sz="2800" b="1" dirty="0"/>
              <a:t> 3.2.</a:t>
            </a:r>
            <a:r>
              <a:rPr lang="en-US" sz="2800" b="1" dirty="0">
                <a:solidFill>
                  <a:srgbClr val="1F3763"/>
                </a:solidFill>
                <a:ea typeface="Times New Roman" panose="02020603050405020304" pitchFamily="18" charset="0"/>
                <a:cs typeface="Times New Roman" panose="02020603050405020304" pitchFamily="18" charset="0"/>
              </a:rPr>
              <a:t> </a:t>
            </a:r>
            <a:r>
              <a:rPr lang="en-US" sz="2800" b="1" kern="0" dirty="0" err="1">
                <a:ea typeface="Calibri" panose="020F0502020204030204" pitchFamily="34" charset="0"/>
              </a:rPr>
              <a:t>Huấn</a:t>
            </a:r>
            <a:r>
              <a:rPr lang="en-US" sz="2800" b="1" kern="0" dirty="0">
                <a:ea typeface="Calibri" panose="020F0502020204030204" pitchFamily="34" charset="0"/>
              </a:rPr>
              <a:t> </a:t>
            </a:r>
            <a:r>
              <a:rPr lang="en-US" sz="2800" b="1" kern="0" dirty="0" err="1">
                <a:ea typeface="Calibri" panose="020F0502020204030204" pitchFamily="34" charset="0"/>
              </a:rPr>
              <a:t>luyện</a:t>
            </a:r>
            <a:r>
              <a:rPr lang="en-US" sz="2800" b="1" kern="0" dirty="0">
                <a:ea typeface="Calibri" panose="020F0502020204030204" pitchFamily="34" charset="0"/>
              </a:rPr>
              <a:t> </a:t>
            </a:r>
            <a:r>
              <a:rPr lang="en-US" sz="2800" b="1" kern="0" dirty="0" err="1">
                <a:ea typeface="Calibri" panose="020F0502020204030204" pitchFamily="34" charset="0"/>
              </a:rPr>
              <a:t>mô</a:t>
            </a:r>
            <a:r>
              <a:rPr lang="en-US" sz="2800" b="1" kern="0" dirty="0">
                <a:ea typeface="Calibri" panose="020F0502020204030204" pitchFamily="34" charset="0"/>
              </a:rPr>
              <a:t> </a:t>
            </a:r>
            <a:r>
              <a:rPr lang="en-US" sz="2800" b="1" kern="0" dirty="0" err="1">
                <a:ea typeface="Calibri" panose="020F0502020204030204" pitchFamily="34" charset="0"/>
              </a:rPr>
              <a:t>hình</a:t>
            </a:r>
            <a:r>
              <a:rPr lang="en-US" sz="2800" b="1" kern="0" dirty="0">
                <a:ea typeface="Calibri" panose="020F0502020204030204" pitchFamily="34" charset="0"/>
              </a:rPr>
              <a:t> </a:t>
            </a:r>
            <a:r>
              <a:rPr lang="en-US" sz="2800" b="1" kern="0" dirty="0" err="1">
                <a:ea typeface="Calibri" panose="020F0502020204030204" pitchFamily="34" charset="0"/>
              </a:rPr>
              <a:t>chung</a:t>
            </a:r>
            <a:endParaRPr lang="en-US" sz="2800" b="1"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408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 y="1118765"/>
            <a:ext cx="6737209" cy="554728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3.1.1.Naive Bayes</a:t>
            </a:r>
          </a:p>
          <a:p>
            <a:pPr marL="609585" lvl="1" indent="0" algn="just">
              <a:lnSpc>
                <a:spcPct val="107000"/>
              </a:lnSpc>
              <a:buClr>
                <a:schemeClr val="tx1"/>
              </a:buClr>
              <a:buNone/>
            </a:pPr>
            <a:endPar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solidFill>
                  <a:schemeClr val="tx1"/>
                </a:solidFill>
                <a:latin typeface="+mn-lt"/>
                <a:ea typeface="Calibri" panose="020F0502020204030204" pitchFamily="34" charset="0"/>
              </a:rPr>
              <a:t>	</a:t>
            </a:r>
            <a:r>
              <a:rPr lang="vi-VN" sz="1600" kern="0" dirty="0">
                <a:solidFill>
                  <a:schemeClr val="tx1"/>
                </a:solidFill>
                <a:latin typeface="+mn-lt"/>
                <a:ea typeface="Calibri" panose="020F0502020204030204" pitchFamily="34" charset="0"/>
              </a:rPr>
              <a:t>Kết quả đạt được trên tập test sau quá trình huấn luyện mô hình trước khi điều chỉnh tham số:</a:t>
            </a:r>
            <a:r>
              <a:rPr lang="vi-VN" sz="1600" dirty="0">
                <a:solidFill>
                  <a:schemeClr val="tx1"/>
                </a:solidFill>
                <a:latin typeface="+mn-lt"/>
              </a:rPr>
              <a:t>Trong đó:</a:t>
            </a: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mn-lt"/>
              </a:rPr>
              <a:t>Độ chính xác (Accuracy) ~ </a:t>
            </a:r>
            <a:r>
              <a:rPr lang="en-US" sz="1600" dirty="0">
                <a:solidFill>
                  <a:schemeClr val="tx1"/>
                </a:solidFill>
                <a:latin typeface="Arial" panose="020B0604020202020204" pitchFamily="34" charset="0"/>
              </a:rPr>
              <a:t>9</a:t>
            </a:r>
            <a:r>
              <a:rPr lang="vi-VN" sz="1600" dirty="0">
                <a:solidFill>
                  <a:schemeClr val="tx1"/>
                </a:solidFill>
                <a:latin typeface="+mn-lt"/>
              </a:rPr>
              <a:t>0%</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Cho thấy mô hình dự đoán đúng khoảng </a:t>
            </a:r>
            <a:r>
              <a:rPr lang="en-US" sz="1600" dirty="0">
                <a:solidFill>
                  <a:schemeClr val="tx1"/>
                </a:solidFill>
                <a:latin typeface="Arial" panose="020B0604020202020204" pitchFamily="34" charset="0"/>
                <a:cs typeface="Arial" panose="020B0604020202020204" pitchFamily="34" charset="0"/>
              </a:rPr>
              <a:t>9</a:t>
            </a:r>
            <a:r>
              <a:rPr lang="vi-VN" sz="1600" dirty="0">
                <a:solidFill>
                  <a:schemeClr val="tx1"/>
                </a:solidFill>
                <a:latin typeface="+mn-lt"/>
              </a:rPr>
              <a:t>0% tổng số tweet trong tập kiểm thử.</a:t>
            </a:r>
            <a:endParaRPr lang="en-US" sz="1600" dirty="0">
              <a:solidFill>
                <a:schemeClr val="tx1"/>
              </a:solidFill>
              <a:latin typeface="+mn-lt"/>
            </a:endParaRPr>
          </a:p>
          <a:p>
            <a:pPr marL="609585" lvl="1" indent="0" algn="just">
              <a:lnSpc>
                <a:spcPct val="107000"/>
              </a:lnSpc>
              <a:buClr>
                <a:schemeClr val="tx1"/>
              </a:buClr>
              <a:buNone/>
            </a:pPr>
            <a:endParaRPr lang="vi-VN" sz="1600" dirty="0">
              <a:solidFill>
                <a:schemeClr val="tx1"/>
              </a:solidFill>
              <a:latin typeface="+mn-lt"/>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mn-lt"/>
              </a:rPr>
              <a:t>Chỉ số Precision, Recall, F1-score</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Các lớp -1 (tiêu cực), 1 (tích cực) đều có giá trị F1-score dao động trong khoảng </a:t>
            </a:r>
            <a:r>
              <a:rPr lang="vi-VN" sz="1600" dirty="0">
                <a:solidFill>
                  <a:schemeClr val="tx1"/>
                </a:solidFill>
                <a:latin typeface="Arial" panose="020B0604020202020204" pitchFamily="34" charset="0"/>
                <a:cs typeface="Arial" panose="020B0604020202020204" pitchFamily="34" charset="0"/>
              </a:rPr>
              <a:t>0.</a:t>
            </a:r>
            <a:r>
              <a:rPr lang="en-US" sz="1600" dirty="0">
                <a:solidFill>
                  <a:schemeClr val="tx1"/>
                </a:solidFill>
                <a:latin typeface="Arial" panose="020B0604020202020204" pitchFamily="34" charset="0"/>
                <a:cs typeface="Arial" panose="020B0604020202020204" pitchFamily="34" charset="0"/>
              </a:rPr>
              <a:t>9</a:t>
            </a:r>
            <a:r>
              <a:rPr lang="vi-VN" sz="1600" dirty="0">
                <a:solidFill>
                  <a:schemeClr val="tx1"/>
                </a:solidFill>
                <a:latin typeface="Arial" panose="020B0604020202020204" pitchFamily="34" charset="0"/>
                <a:cs typeface="Arial" panose="020B0604020202020204" pitchFamily="34" charset="0"/>
              </a:rPr>
              <a:t>0</a:t>
            </a:r>
            <a:r>
              <a:rPr lang="vi-VN" sz="1600" dirty="0">
                <a:solidFill>
                  <a:schemeClr val="tx1"/>
                </a:solidFill>
                <a:latin typeface="+mn-lt"/>
              </a:rPr>
              <a:t>, tương đối đồng đều.</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Điều này thể hiện mô hình không bị thiên lệch quá nhiều về một lớp nào đó.</a:t>
            </a:r>
            <a:endParaRPr lang="en-US" sz="1600" dirty="0">
              <a:solidFill>
                <a:schemeClr val="tx1"/>
              </a:solidFill>
              <a:latin typeface="+mn-lt"/>
            </a:endParaRPr>
          </a:p>
          <a:p>
            <a:pPr marL="609585" lvl="1" indent="0" algn="just">
              <a:lnSpc>
                <a:spcPct val="107000"/>
              </a:lnSpc>
              <a:buClr>
                <a:schemeClr val="tx1"/>
              </a:buClr>
              <a:buNone/>
            </a:pPr>
            <a:endParaRPr lang="vi-VN" sz="1600" dirty="0">
              <a:solidFill>
                <a:schemeClr val="tx1"/>
              </a:solidFill>
              <a:latin typeface="+mn-lt"/>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mn-lt"/>
              </a:rPr>
              <a:t>Macro avg và Weighted avg</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Macro avg F1 ~ </a:t>
            </a:r>
            <a:r>
              <a:rPr lang="vi-VN" sz="1600" dirty="0">
                <a:solidFill>
                  <a:schemeClr val="tx1"/>
                </a:solidFill>
                <a:latin typeface="Arial" panose="020B0604020202020204" pitchFamily="34" charset="0"/>
                <a:cs typeface="Arial" panose="020B0604020202020204" pitchFamily="34" charset="0"/>
              </a:rPr>
              <a:t>0.</a:t>
            </a:r>
            <a:r>
              <a:rPr lang="en-US" sz="1600" dirty="0">
                <a:solidFill>
                  <a:schemeClr val="tx1"/>
                </a:solidFill>
                <a:latin typeface="Arial" panose="020B0604020202020204" pitchFamily="34" charset="0"/>
                <a:cs typeface="Arial" panose="020B0604020202020204" pitchFamily="34" charset="0"/>
              </a:rPr>
              <a:t>90</a:t>
            </a:r>
            <a:r>
              <a:rPr lang="vi-VN" sz="1600" dirty="0">
                <a:solidFill>
                  <a:schemeClr val="tx1"/>
                </a:solidFill>
                <a:latin typeface="+mn-lt"/>
              </a:rPr>
              <a:t>, Weighted avg F1 ~ 0.</a:t>
            </a:r>
            <a:r>
              <a:rPr lang="en-US" sz="1600" dirty="0">
                <a:solidFill>
                  <a:schemeClr val="tx1"/>
                </a:solidFill>
                <a:latin typeface="Arial" panose="020B0604020202020204" pitchFamily="34" charset="0"/>
                <a:cs typeface="Arial" panose="020B0604020202020204" pitchFamily="34" charset="0"/>
              </a:rPr>
              <a:t>9</a:t>
            </a:r>
            <a:r>
              <a:rPr lang="vi-VN" sz="1600" dirty="0">
                <a:solidFill>
                  <a:schemeClr val="tx1"/>
                </a:solidFill>
                <a:latin typeface="+mn-lt"/>
              </a:rPr>
              <a:t>0 =&gt; Mô hình đạt hiệu năng khá cân bằng.</a:t>
            </a:r>
          </a:p>
          <a:p>
            <a:pPr marL="609585" lvl="1" indent="0" algn="just">
              <a:lnSpc>
                <a:spcPct val="107000"/>
              </a:lnSpc>
              <a:buClr>
                <a:schemeClr val="tx1"/>
              </a:buClr>
              <a:buNone/>
            </a:pPr>
            <a:endParaRPr lang="vi-VN" sz="1600" dirty="0">
              <a:solidFill>
                <a:schemeClr val="tx1"/>
              </a:solidFill>
              <a:latin typeface="+mn-lt"/>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1" y="626322"/>
            <a:ext cx="6737209" cy="461665"/>
          </a:xfrm>
          <a:prstGeom prst="rect">
            <a:avLst/>
          </a:prstGeom>
          <a:noFill/>
        </p:spPr>
        <p:txBody>
          <a:bodyPr wrap="square">
            <a:spAutoFit/>
          </a:bodyPr>
          <a:lstStyle/>
          <a:p>
            <a:pPr marL="101597"/>
            <a:r>
              <a:rPr lang="en-US" sz="2400" b="1" dirty="0"/>
              <a:t> 3.3.Đánh </a:t>
            </a:r>
            <a:r>
              <a:rPr lang="en-US" sz="2400" b="1" dirty="0" err="1"/>
              <a:t>giá</a:t>
            </a:r>
            <a:r>
              <a:rPr lang="en-US" sz="2400" b="1" dirty="0"/>
              <a:t> </a:t>
            </a:r>
            <a:r>
              <a:rPr lang="en-US" sz="2400" b="1" dirty="0" err="1"/>
              <a:t>mô</a:t>
            </a:r>
            <a:r>
              <a:rPr lang="en-US" sz="2400" b="1" dirty="0"/>
              <a:t> </a:t>
            </a:r>
            <a:r>
              <a:rPr lang="en-US" sz="2400" b="1" dirty="0" err="1"/>
              <a:t>hình</a:t>
            </a:r>
            <a:endParaRPr lang="en-US" sz="2400" b="1" dirty="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FD80B3B-65E8-4F94-B975-242359AF3637}"/>
              </a:ext>
            </a:extLst>
          </p:cNvPr>
          <p:cNvPicPr/>
          <p:nvPr/>
        </p:nvPicPr>
        <p:blipFill>
          <a:blip r:embed="rId3"/>
          <a:stretch>
            <a:fillRect/>
          </a:stretch>
        </p:blipFill>
        <p:spPr>
          <a:xfrm>
            <a:off x="7518400" y="1532467"/>
            <a:ext cx="4146933" cy="3642148"/>
          </a:xfrm>
          <a:prstGeom prst="rect">
            <a:avLst/>
          </a:prstGeom>
        </p:spPr>
      </p:pic>
    </p:spTree>
    <p:extLst>
      <p:ext uri="{BB962C8B-B14F-4D97-AF65-F5344CB8AC3E}">
        <p14:creationId xmlns:p14="http://schemas.microsoft.com/office/powerpoint/2010/main" val="10517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 y="1118765"/>
            <a:ext cx="6737209" cy="554728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3.1.2.</a:t>
            </a:r>
            <a:r>
              <a:rPr lang="en-US" sz="1600" b="1" kern="0" dirty="0">
                <a:effectLst/>
                <a:latin typeface="Arial" panose="020B0604020202020204" pitchFamily="34" charset="0"/>
                <a:ea typeface="Calibri" panose="020F0502020204030204" pitchFamily="34" charset="0"/>
                <a:cs typeface="Arial" panose="020B0604020202020204" pitchFamily="34" charset="0"/>
              </a:rPr>
              <a:t> Logistic Regression</a:t>
            </a:r>
          </a:p>
          <a:p>
            <a:pPr marL="609585" lvl="1" indent="0" algn="just">
              <a:lnSpc>
                <a:spcPct val="107000"/>
              </a:lnSpc>
              <a:buClr>
                <a:schemeClr val="tx1"/>
              </a:buClr>
              <a:buNone/>
            </a:pPr>
            <a:endPar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vi-VN" sz="1600" kern="0" dirty="0">
                <a:solidFill>
                  <a:schemeClr val="tx1"/>
                </a:solidFill>
                <a:latin typeface="Arial" panose="020B0604020202020204" pitchFamily="34" charset="0"/>
                <a:ea typeface="Calibri" panose="020F0502020204030204" pitchFamily="34" charset="0"/>
                <a:cs typeface="Arial" panose="020B0604020202020204" pitchFamily="34" charset="0"/>
              </a:rPr>
              <a:t>Kết quả đạt được trên tập test sau quá trình huấn luyện mô hình trước khi điều chỉnh tham số:</a:t>
            </a:r>
            <a:r>
              <a:rPr lang="vi-VN" sz="1600" dirty="0">
                <a:solidFill>
                  <a:schemeClr val="tx1"/>
                </a:solidFill>
                <a:latin typeface="Arial" panose="020B0604020202020204" pitchFamily="34" charset="0"/>
                <a:cs typeface="Arial" panose="020B0604020202020204" pitchFamily="34" charset="0"/>
              </a:rPr>
              <a:t>Trong đó:</a:t>
            </a: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Độ chính xác (Accuracy) ~ </a:t>
            </a:r>
            <a:r>
              <a:rPr lang="en-US" sz="1600" dirty="0">
                <a:solidFill>
                  <a:schemeClr val="tx1"/>
                </a:solidFill>
                <a:latin typeface="Arial" panose="020B0604020202020204" pitchFamily="34" charset="0"/>
                <a:cs typeface="Arial" panose="020B0604020202020204" pitchFamily="34" charset="0"/>
              </a:rPr>
              <a:t>83</a:t>
            </a:r>
            <a:r>
              <a:rPr lang="vi-VN" sz="1600" dirty="0">
                <a:solidFill>
                  <a:schemeClr val="tx1"/>
                </a:solidFill>
                <a:latin typeface="Arial" panose="020B0604020202020204" pitchFamily="34" charset="0"/>
                <a:cs typeface="Arial" panose="020B0604020202020204" pitchFamily="34" charset="0"/>
              </a:rPr>
              <a:t>%</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Cho thấy mô hình dự đoán đúng khoảng </a:t>
            </a:r>
            <a:r>
              <a:rPr lang="en-US" sz="1600" dirty="0">
                <a:solidFill>
                  <a:schemeClr val="tx1"/>
                </a:solidFill>
                <a:latin typeface="Arial" panose="020B0604020202020204" pitchFamily="34" charset="0"/>
                <a:cs typeface="Arial" panose="020B0604020202020204" pitchFamily="34" charset="0"/>
              </a:rPr>
              <a:t>83</a:t>
            </a:r>
            <a:r>
              <a:rPr lang="vi-VN" sz="1600" dirty="0">
                <a:solidFill>
                  <a:schemeClr val="tx1"/>
                </a:solidFill>
                <a:latin typeface="Arial" panose="020B0604020202020204" pitchFamily="34" charset="0"/>
                <a:cs typeface="Arial" panose="020B0604020202020204" pitchFamily="34" charset="0"/>
              </a:rPr>
              <a:t>% tổng số tweet trong tập kiểm thử.</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Chỉ số Precision, Recall, F1-score</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Các lớp -1 (tiêu cực), 1 (tích cực) đều có giá trị F1-score dao động trong khoảng 0.</a:t>
            </a:r>
            <a:r>
              <a:rPr lang="en-US" sz="1600" dirty="0">
                <a:solidFill>
                  <a:schemeClr val="tx1"/>
                </a:solidFill>
                <a:latin typeface="Arial" panose="020B0604020202020204" pitchFamily="34" charset="0"/>
                <a:cs typeface="Arial" panose="020B0604020202020204" pitchFamily="34" charset="0"/>
              </a:rPr>
              <a:t>83</a:t>
            </a:r>
            <a:r>
              <a:rPr lang="vi-VN" sz="1600" dirty="0">
                <a:solidFill>
                  <a:schemeClr val="tx1"/>
                </a:solidFill>
                <a:latin typeface="Arial" panose="020B0604020202020204" pitchFamily="34" charset="0"/>
                <a:cs typeface="Arial" panose="020B0604020202020204" pitchFamily="34" charset="0"/>
              </a:rPr>
              <a:t>, tương đối đồng đều.</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Điều này thể hiện mô hình không bị thiên lệch quá nhiều về một lớp nào đó.</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Macro avg và Weighted avg</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Macro avg F1 ~ 0.</a:t>
            </a:r>
            <a:r>
              <a:rPr lang="en-US" sz="1600" dirty="0">
                <a:solidFill>
                  <a:schemeClr val="tx1"/>
                </a:solidFill>
                <a:latin typeface="Arial" panose="020B0604020202020204" pitchFamily="34" charset="0"/>
                <a:cs typeface="Arial" panose="020B0604020202020204" pitchFamily="34" charset="0"/>
              </a:rPr>
              <a:t>93</a:t>
            </a:r>
            <a:r>
              <a:rPr lang="vi-VN" sz="1600" dirty="0">
                <a:solidFill>
                  <a:schemeClr val="tx1"/>
                </a:solidFill>
                <a:latin typeface="Arial" panose="020B0604020202020204" pitchFamily="34" charset="0"/>
                <a:cs typeface="Arial" panose="020B0604020202020204" pitchFamily="34" charset="0"/>
              </a:rPr>
              <a:t>, Weighted avg F1 ~ 0.</a:t>
            </a:r>
            <a:r>
              <a:rPr lang="en-US" sz="1600" dirty="0">
                <a:solidFill>
                  <a:schemeClr val="tx1"/>
                </a:solidFill>
                <a:latin typeface="Arial" panose="020B0604020202020204" pitchFamily="34" charset="0"/>
                <a:cs typeface="Arial" panose="020B0604020202020204" pitchFamily="34" charset="0"/>
              </a:rPr>
              <a:t>93</a:t>
            </a:r>
            <a:r>
              <a:rPr lang="vi-VN" sz="1600" dirty="0">
                <a:solidFill>
                  <a:schemeClr val="tx1"/>
                </a:solidFill>
                <a:latin typeface="Arial" panose="020B0604020202020204" pitchFamily="34" charset="0"/>
                <a:cs typeface="Arial" panose="020B0604020202020204" pitchFamily="34" charset="0"/>
              </a:rPr>
              <a:t> =&gt; Mô hình đạt hiệu năng khá cân bằng.</a:t>
            </a: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C13F634-9D77-4C8E-9F03-07C6F7FA47FB}"/>
              </a:ext>
            </a:extLst>
          </p:cNvPr>
          <p:cNvPicPr/>
          <p:nvPr/>
        </p:nvPicPr>
        <p:blipFill>
          <a:blip r:embed="rId3"/>
          <a:stretch>
            <a:fillRect/>
          </a:stretch>
        </p:blipFill>
        <p:spPr>
          <a:xfrm>
            <a:off x="7425267" y="1600200"/>
            <a:ext cx="4240066" cy="3547745"/>
          </a:xfrm>
          <a:prstGeom prst="rect">
            <a:avLst/>
          </a:prstGeom>
        </p:spPr>
      </p:pic>
    </p:spTree>
    <p:extLst>
      <p:ext uri="{BB962C8B-B14F-4D97-AF65-F5344CB8AC3E}">
        <p14:creationId xmlns:p14="http://schemas.microsoft.com/office/powerpoint/2010/main" val="371352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5" name="TextBox 4">
            <a:extLst>
              <a:ext uri="{FF2B5EF4-FFF2-40B4-BE49-F238E27FC236}">
                <a16:creationId xmlns:a16="http://schemas.microsoft.com/office/drawing/2014/main" id="{046E2A49-78A6-43B0-A88A-B37EAF2D1E98}"/>
              </a:ext>
            </a:extLst>
          </p:cNvPr>
          <p:cNvSpPr txBox="1"/>
          <p:nvPr/>
        </p:nvSpPr>
        <p:spPr>
          <a:xfrm>
            <a:off x="510258" y="2047779"/>
            <a:ext cx="2350348" cy="666786"/>
          </a:xfrm>
          <a:prstGeom prst="rect">
            <a:avLst/>
          </a:prstGeom>
          <a:noFill/>
        </p:spPr>
        <p:txBody>
          <a:bodyPr wrap="square">
            <a:spAutoFit/>
          </a:bodyPr>
          <a:lstStyle/>
          <a:p>
            <a:r>
              <a:rPr lang="vi-VN" sz="3733" b="1" dirty="0"/>
              <a:t>Đề </a:t>
            </a:r>
            <a:r>
              <a:rPr lang="en-US" sz="3733" b="1" dirty="0"/>
              <a:t>t</a:t>
            </a:r>
            <a:r>
              <a:rPr lang="vi-VN" sz="3733" b="1" dirty="0"/>
              <a:t>ài: </a:t>
            </a:r>
            <a:endParaRPr lang="en-US" sz="3733" dirty="0"/>
          </a:p>
        </p:txBody>
      </p:sp>
      <p:sp>
        <p:nvSpPr>
          <p:cNvPr id="6" name="Text Placeholder 5">
            <a:extLst>
              <a:ext uri="{FF2B5EF4-FFF2-40B4-BE49-F238E27FC236}">
                <a16:creationId xmlns:a16="http://schemas.microsoft.com/office/drawing/2014/main" id="{E9808521-CC53-43B9-8AB5-F4B32BD9006D}"/>
              </a:ext>
            </a:extLst>
          </p:cNvPr>
          <p:cNvSpPr>
            <a:spLocks noGrp="1"/>
          </p:cNvSpPr>
          <p:nvPr>
            <p:ph type="body" idx="1"/>
          </p:nvPr>
        </p:nvSpPr>
        <p:spPr>
          <a:xfrm>
            <a:off x="510258" y="2255933"/>
            <a:ext cx="11171484" cy="1887503"/>
          </a:xfrm>
        </p:spPr>
        <p:txBody>
          <a:bodyPr/>
          <a:lstStyle/>
          <a:p>
            <a:pPr marL="135463" indent="0">
              <a:buNone/>
            </a:pPr>
            <a:r>
              <a:rPr lang="vi-VN" sz="3733" b="1" i="0" dirty="0">
                <a:solidFill>
                  <a:srgbClr val="000000"/>
                </a:solidFill>
                <a:latin typeface="Arial" panose="020B0604020202020204" pitchFamily="34" charset="0"/>
                <a:cs typeface="Arial" panose="020B0604020202020204" pitchFamily="34" charset="0"/>
              </a:rPr>
              <a:t>Phân tích cảm xúc trong văn bản trên mạng xã hội Twitter</a:t>
            </a:r>
          </a:p>
        </p:txBody>
      </p:sp>
    </p:spTree>
    <p:extLst>
      <p:ext uri="{BB962C8B-B14F-4D97-AF65-F5344CB8AC3E}">
        <p14:creationId xmlns:p14="http://schemas.microsoft.com/office/powerpoint/2010/main" val="2728407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20</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 y="1118765"/>
            <a:ext cx="6737209" cy="554728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3.1.1.</a:t>
            </a:r>
            <a:r>
              <a:rPr lang="en-US" sz="16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1600" b="1" kern="0" dirty="0" err="1">
                <a:effectLst/>
                <a:latin typeface="Arial" panose="020B0604020202020204" pitchFamily="34" charset="0"/>
                <a:ea typeface="Times New Roman" panose="02020603050405020304" pitchFamily="18" charset="0"/>
                <a:cs typeface="Arial" panose="020B0604020202020204" pitchFamily="34" charset="0"/>
              </a:rPr>
              <a:t>LinearSVC</a:t>
            </a:r>
            <a:endParaRPr lang="en-US" sz="1600" b="1" kern="0" dirty="0">
              <a:effectLst/>
              <a:latin typeface="Arial" panose="020B0604020202020204" pitchFamily="34" charset="0"/>
              <a:ea typeface="Times New Roman" panose="02020603050405020304" pitchFamily="18" charset="0"/>
              <a:cs typeface="Arial" panose="020B0604020202020204" pitchFamily="34" charset="0"/>
            </a:endParaRPr>
          </a:p>
          <a:p>
            <a:pPr marL="609585" lvl="1" indent="0" algn="just">
              <a:lnSpc>
                <a:spcPct val="107000"/>
              </a:lnSpc>
              <a:buClr>
                <a:schemeClr val="tx1"/>
              </a:buClr>
              <a:buNone/>
            </a:pPr>
            <a:endPar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vi-VN" sz="1600" kern="0" dirty="0">
                <a:solidFill>
                  <a:schemeClr val="tx1"/>
                </a:solidFill>
                <a:latin typeface="Arial" panose="020B0604020202020204" pitchFamily="34" charset="0"/>
                <a:ea typeface="Calibri" panose="020F0502020204030204" pitchFamily="34" charset="0"/>
                <a:cs typeface="Arial" panose="020B0604020202020204" pitchFamily="34" charset="0"/>
              </a:rPr>
              <a:t>Kết quả đạt được trên tập test sau quá trình huấn luyện mô hình trước khi điều chỉnh tham số:</a:t>
            </a:r>
            <a:r>
              <a:rPr lang="vi-VN" sz="1600" dirty="0">
                <a:solidFill>
                  <a:schemeClr val="tx1"/>
                </a:solidFill>
                <a:latin typeface="Arial" panose="020B0604020202020204" pitchFamily="34" charset="0"/>
                <a:cs typeface="Arial" panose="020B0604020202020204" pitchFamily="34" charset="0"/>
              </a:rPr>
              <a:t>Trong đó:</a:t>
            </a: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Độ chính xác (Accuracy) ~ </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Cho thấy mô hình dự đoán đúng khoảng </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 tổng số tweet trong tập kiểm thử.</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Chỉ số Precision, Recall, F1-score</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Các lớp -1 (tiêu cực), 1 (tích cực) đều có giá trị F1-score dao động trong khoảng 0.</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 tương đối đồng đều.</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Điều này thể hiện mô hình không bị thiên lệch quá nhiều về một lớp nào đó.</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Macro avg và Weighted avg</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Macro avg F1 ~ 0.</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 Weighted avg F1 ~ 0.</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 =&gt; Mô hình đạt hiệu năng khá cân bằng.</a:t>
            </a: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43EEF7C-79CF-44E1-B83A-E3FF0ADB0CB2}"/>
              </a:ext>
            </a:extLst>
          </p:cNvPr>
          <p:cNvPicPr/>
          <p:nvPr/>
        </p:nvPicPr>
        <p:blipFill>
          <a:blip r:embed="rId3"/>
          <a:stretch>
            <a:fillRect/>
          </a:stretch>
        </p:blipFill>
        <p:spPr>
          <a:xfrm>
            <a:off x="7436867" y="1616075"/>
            <a:ext cx="4228466" cy="3625850"/>
          </a:xfrm>
          <a:prstGeom prst="rect">
            <a:avLst/>
          </a:prstGeom>
        </p:spPr>
      </p:pic>
    </p:spTree>
    <p:extLst>
      <p:ext uri="{BB962C8B-B14F-4D97-AF65-F5344CB8AC3E}">
        <p14:creationId xmlns:p14="http://schemas.microsoft.com/office/powerpoint/2010/main" val="1130853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2198169"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21</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324071" y="195073"/>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889015" y="185935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6164712" y="3082201"/>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933711" y="3670343"/>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508977" y="2049335"/>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655531" y="1177544"/>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4430595" y="2198455"/>
            <a:ext cx="2695124" cy="198167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en-US" sz="4800" dirty="0">
                <a:solidFill>
                  <a:schemeClr val="tx1"/>
                </a:solidFill>
                <a:latin typeface="Arial" panose="020B0604020202020204" pitchFamily="34" charset="0"/>
                <a:cs typeface="Arial" panose="020B0604020202020204" pitchFamily="34" charset="0"/>
              </a:rPr>
              <a:t>4</a:t>
            </a:r>
            <a:r>
              <a:rPr lang="vi-VN" sz="4800" dirty="0">
                <a:solidFill>
                  <a:schemeClr val="tx1"/>
                </a:solidFill>
                <a:latin typeface="Arial" panose="020B0604020202020204" pitchFamily="34" charset="0"/>
                <a:cs typeface="Arial" panose="020B0604020202020204" pitchFamily="34" charset="0"/>
              </a:rPr>
              <a:t>. </a:t>
            </a:r>
            <a:endParaRPr lang="en-US" sz="4800" dirty="0">
              <a:solidFill>
                <a:schemeClr val="tx1"/>
              </a:solidFill>
              <a:latin typeface="Arial" panose="020B0604020202020204" pitchFamily="34" charset="0"/>
              <a:cs typeface="Arial" panose="020B0604020202020204" pitchFamily="34" charset="0"/>
            </a:endParaRPr>
          </a:p>
          <a:p>
            <a:pPr marL="609585"/>
            <a:r>
              <a:rPr lang="en-US" sz="4800" dirty="0">
                <a:solidFill>
                  <a:schemeClr val="tx1"/>
                </a:solidFill>
                <a:latin typeface="Arial" panose="020B0604020202020204" pitchFamily="34" charset="0"/>
                <a:cs typeface="Arial" panose="020B0604020202020204" pitchFamily="34" charset="0"/>
              </a:rPr>
              <a:t>Demo</a:t>
            </a:r>
            <a:endParaRPr lang="vi-VN" sz="4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237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22</a:t>
            </a:fld>
            <a:endParaRPr/>
          </a:p>
        </p:txBody>
      </p:sp>
      <p:sp>
        <p:nvSpPr>
          <p:cNvPr id="9" name="TextBox 8">
            <a:extLst>
              <a:ext uri="{FF2B5EF4-FFF2-40B4-BE49-F238E27FC236}">
                <a16:creationId xmlns:a16="http://schemas.microsoft.com/office/drawing/2014/main" id="{5669B4A7-4F1E-48CD-BEBB-DC9A10D1B52F}"/>
              </a:ext>
            </a:extLst>
          </p:cNvPr>
          <p:cNvSpPr txBox="1"/>
          <p:nvPr/>
        </p:nvSpPr>
        <p:spPr>
          <a:xfrm>
            <a:off x="1" y="889000"/>
            <a:ext cx="6273800" cy="523220"/>
          </a:xfrm>
          <a:prstGeom prst="rect">
            <a:avLst/>
          </a:prstGeom>
          <a:noFill/>
        </p:spPr>
        <p:txBody>
          <a:bodyPr wrap="square">
            <a:spAutoFit/>
          </a:bodyPr>
          <a:lstStyle/>
          <a:p>
            <a:pPr marL="101597" algn="ctr"/>
            <a:r>
              <a:rPr lang="en-US" sz="2800" b="1" dirty="0">
                <a:latin typeface="Arial" panose="020B0604020202020204" pitchFamily="34" charset="0"/>
                <a:cs typeface="Arial" panose="020B0604020202020204" pitchFamily="34" charset="0"/>
              </a:rPr>
              <a:t> 4.1.Thử </a:t>
            </a:r>
            <a:r>
              <a:rPr lang="en-US" sz="2800" b="1" dirty="0" err="1">
                <a:latin typeface="Arial" panose="020B0604020202020204" pitchFamily="34" charset="0"/>
                <a:cs typeface="Arial" panose="020B0604020202020204" pitchFamily="34" charset="0"/>
              </a:rPr>
              <a:t>nghiệm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với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dữ</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liệu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mới</a:t>
            </a:r>
            <a:endParaRPr lang="en-US" sz="2800" b="1" dirty="0">
              <a:latin typeface="Arial" panose="020B0604020202020204" pitchFamily="34" charset="0"/>
              <a:ea typeface="Times New Roman" panose="02020603050405020304" pitchFamily="18" charset="0"/>
              <a:cs typeface="Arial" panose="020B0604020202020204" pitchFamily="34" charset="0"/>
            </a:endParaRPr>
          </a:p>
        </p:txBody>
      </p:sp>
      <p:pic>
        <p:nvPicPr>
          <p:cNvPr id="8" name="Picture 7">
            <a:extLst>
              <a:ext uri="{FF2B5EF4-FFF2-40B4-BE49-F238E27FC236}">
                <a16:creationId xmlns:a16="http://schemas.microsoft.com/office/drawing/2014/main" id="{C076A2CA-2B1F-45C8-8033-36343894659E}"/>
              </a:ext>
            </a:extLst>
          </p:cNvPr>
          <p:cNvPicPr/>
          <p:nvPr/>
        </p:nvPicPr>
        <p:blipFill>
          <a:blip r:embed="rId3"/>
          <a:stretch>
            <a:fillRect/>
          </a:stretch>
        </p:blipFill>
        <p:spPr>
          <a:xfrm>
            <a:off x="3398309" y="2100122"/>
            <a:ext cx="5581650" cy="4286250"/>
          </a:xfrm>
          <a:prstGeom prst="rect">
            <a:avLst/>
          </a:prstGeom>
        </p:spPr>
      </p:pic>
      <p:sp>
        <p:nvSpPr>
          <p:cNvPr id="13" name="TextBox 12">
            <a:extLst>
              <a:ext uri="{FF2B5EF4-FFF2-40B4-BE49-F238E27FC236}">
                <a16:creationId xmlns:a16="http://schemas.microsoft.com/office/drawing/2014/main" id="{D89B232E-183F-4EF3-8641-FAAB0014C4B4}"/>
              </a:ext>
            </a:extLst>
          </p:cNvPr>
          <p:cNvSpPr txBox="1"/>
          <p:nvPr/>
        </p:nvSpPr>
        <p:spPr>
          <a:xfrm>
            <a:off x="0" y="1566632"/>
            <a:ext cx="7179733" cy="379078"/>
          </a:xfrm>
          <a:prstGeom prst="rect">
            <a:avLst/>
          </a:prstGeom>
          <a:noFill/>
        </p:spPr>
        <p:txBody>
          <a:bodyPr wrap="square">
            <a:spAutoFit/>
          </a:bodyPr>
          <a:lstStyle/>
          <a:p>
            <a:pPr algn="ctr">
              <a:lnSpc>
                <a:spcPct val="130000"/>
              </a:lnSpc>
              <a:spcBef>
                <a:spcPts val="600"/>
              </a:spcBef>
              <a:spcAft>
                <a:spcPts val="600"/>
              </a:spcAft>
            </a:pPr>
            <a:r>
              <a:rPr lang="en-US" sz="1600" b="1" dirty="0">
                <a:effectLst/>
                <a:latin typeface="Arial" panose="020B0604020202020204" pitchFamily="34" charset="0"/>
                <a:ea typeface="Calibri" panose="020F0502020204030204" pitchFamily="34" charset="0"/>
                <a:cs typeface="Arial" panose="020B0604020202020204" pitchFamily="34" charset="0"/>
              </a:rPr>
              <a:t>4.1.1.Mô </a:t>
            </a:r>
            <a:r>
              <a:rPr lang="en-US" sz="1600" b="1" dirty="0" err="1">
                <a:effectLst/>
                <a:latin typeface="Arial" panose="020B0604020202020204" pitchFamily="34" charset="0"/>
                <a:ea typeface="Calibri" panose="020F0502020204030204" pitchFamily="34" charset="0"/>
                <a:cs typeface="Arial" panose="020B0604020202020204" pitchFamily="34" charset="0"/>
              </a:rPr>
              <a:t>hình</a:t>
            </a:r>
            <a:r>
              <a:rPr lang="en-US" sz="1600" b="1" dirty="0">
                <a:effectLst/>
                <a:latin typeface="Arial" panose="020B0604020202020204" pitchFamily="34" charset="0"/>
                <a:ea typeface="Calibri" panose="020F0502020204030204" pitchFamily="34" charset="0"/>
                <a:cs typeface="Arial" panose="020B0604020202020204" pitchFamily="34" charset="0"/>
              </a:rPr>
              <a:t> Naive Bayes </a:t>
            </a:r>
            <a:r>
              <a:rPr lang="en-US" sz="1600" b="1" dirty="0" err="1">
                <a:effectLst/>
                <a:latin typeface="Arial" panose="020B0604020202020204" pitchFamily="34" charset="0"/>
                <a:ea typeface="Calibri" panose="020F0502020204030204" pitchFamily="34" charset="0"/>
                <a:cs typeface="Arial" panose="020B0604020202020204" pitchFamily="34" charset="0"/>
              </a:rPr>
              <a:t>thực</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hiện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dự</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đoán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trên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dữ</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liệu</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mới</a:t>
            </a:r>
            <a:endParaRPr lang="en-US" sz="16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98088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23</a:t>
            </a:fld>
            <a:endParaRPr/>
          </a:p>
        </p:txBody>
      </p:sp>
      <p:pic>
        <p:nvPicPr>
          <p:cNvPr id="12" name="Picture 11">
            <a:extLst>
              <a:ext uri="{FF2B5EF4-FFF2-40B4-BE49-F238E27FC236}">
                <a16:creationId xmlns:a16="http://schemas.microsoft.com/office/drawing/2014/main" id="{041BF116-1239-47F9-8D4C-BE6C69C9F88E}"/>
              </a:ext>
            </a:extLst>
          </p:cNvPr>
          <p:cNvPicPr/>
          <p:nvPr/>
        </p:nvPicPr>
        <p:blipFill>
          <a:blip r:embed="rId3"/>
          <a:stretch>
            <a:fillRect/>
          </a:stretch>
        </p:blipFill>
        <p:spPr>
          <a:xfrm>
            <a:off x="3279775" y="1567921"/>
            <a:ext cx="5632450" cy="4162425"/>
          </a:xfrm>
          <a:prstGeom prst="rect">
            <a:avLst/>
          </a:prstGeom>
        </p:spPr>
      </p:pic>
      <p:sp>
        <p:nvSpPr>
          <p:cNvPr id="11" name="TextBox 10">
            <a:extLst>
              <a:ext uri="{FF2B5EF4-FFF2-40B4-BE49-F238E27FC236}">
                <a16:creationId xmlns:a16="http://schemas.microsoft.com/office/drawing/2014/main" id="{02C5115E-9C35-4753-B1A8-9D15CD1832F8}"/>
              </a:ext>
            </a:extLst>
          </p:cNvPr>
          <p:cNvSpPr txBox="1"/>
          <p:nvPr/>
        </p:nvSpPr>
        <p:spPr>
          <a:xfrm>
            <a:off x="-1" y="931263"/>
            <a:ext cx="8170333" cy="380489"/>
          </a:xfrm>
          <a:prstGeom prst="rect">
            <a:avLst/>
          </a:prstGeom>
          <a:noFill/>
        </p:spPr>
        <p:txBody>
          <a:bodyPr wrap="square">
            <a:spAutoFit/>
          </a:bodyPr>
          <a:lstStyle/>
          <a:p>
            <a:pPr algn="ctr">
              <a:lnSpc>
                <a:spcPct val="130000"/>
              </a:lnSpc>
              <a:spcBef>
                <a:spcPts val="600"/>
              </a:spcBef>
              <a:spcAft>
                <a:spcPts val="600"/>
              </a:spcAft>
            </a:pPr>
            <a:r>
              <a:rPr lang="en-US" sz="1600" b="1" dirty="0">
                <a:effectLst/>
                <a:latin typeface="Arial" panose="020B0604020202020204" pitchFamily="34" charset="0"/>
                <a:ea typeface="Calibri" panose="020F0502020204030204" pitchFamily="34" charset="0"/>
                <a:cs typeface="Arial" panose="020B0604020202020204" pitchFamily="34" charset="0"/>
              </a:rPr>
              <a:t>4.1.2.Mô </a:t>
            </a:r>
            <a:r>
              <a:rPr lang="en-US" sz="1600" b="1" dirty="0" err="1">
                <a:effectLst/>
                <a:latin typeface="Arial" panose="020B0604020202020204" pitchFamily="34" charset="0"/>
                <a:ea typeface="Calibri" panose="020F0502020204030204" pitchFamily="34" charset="0"/>
                <a:cs typeface="Arial" panose="020B0604020202020204" pitchFamily="34" charset="0"/>
              </a:rPr>
              <a:t>hình</a:t>
            </a:r>
            <a:r>
              <a:rPr lang="en-US" sz="1600" b="1" dirty="0">
                <a:effectLst/>
                <a:latin typeface="Arial" panose="020B0604020202020204" pitchFamily="34" charset="0"/>
                <a:ea typeface="Calibri" panose="020F0502020204030204" pitchFamily="34" charset="0"/>
                <a:cs typeface="Arial" panose="020B0604020202020204" pitchFamily="34" charset="0"/>
              </a:rPr>
              <a:t> Logistic Regression </a:t>
            </a:r>
            <a:r>
              <a:rPr lang="en-US" sz="1600" b="1" dirty="0" err="1">
                <a:effectLst/>
                <a:latin typeface="Arial" panose="020B0604020202020204" pitchFamily="34" charset="0"/>
                <a:ea typeface="Calibri" panose="020F0502020204030204" pitchFamily="34" charset="0"/>
                <a:cs typeface="Arial" panose="020B0604020202020204" pitchFamily="34" charset="0"/>
              </a:rPr>
              <a:t>thực</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hiện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dự</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đoán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trên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dữ</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liệu</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mới</a:t>
            </a:r>
            <a:endParaRPr lang="en-US" sz="16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49926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24</a:t>
            </a:fld>
            <a:endParaRPr/>
          </a:p>
        </p:txBody>
      </p:sp>
      <p:pic>
        <p:nvPicPr>
          <p:cNvPr id="10" name="Picture 9">
            <a:extLst>
              <a:ext uri="{FF2B5EF4-FFF2-40B4-BE49-F238E27FC236}">
                <a16:creationId xmlns:a16="http://schemas.microsoft.com/office/drawing/2014/main" id="{E3FC3C6B-ABCA-4C5F-8633-95EAD8C5E22B}"/>
              </a:ext>
            </a:extLst>
          </p:cNvPr>
          <p:cNvPicPr/>
          <p:nvPr/>
        </p:nvPicPr>
        <p:blipFill>
          <a:blip r:embed="rId3"/>
          <a:stretch>
            <a:fillRect/>
          </a:stretch>
        </p:blipFill>
        <p:spPr>
          <a:xfrm>
            <a:off x="3255645" y="1537828"/>
            <a:ext cx="5680710" cy="4276725"/>
          </a:xfrm>
          <a:prstGeom prst="rect">
            <a:avLst/>
          </a:prstGeom>
        </p:spPr>
      </p:pic>
      <p:sp>
        <p:nvSpPr>
          <p:cNvPr id="11" name="TextBox 10">
            <a:extLst>
              <a:ext uri="{FF2B5EF4-FFF2-40B4-BE49-F238E27FC236}">
                <a16:creationId xmlns:a16="http://schemas.microsoft.com/office/drawing/2014/main" id="{E5EEE092-C95F-446B-BF62-CE489DE20286}"/>
              </a:ext>
            </a:extLst>
          </p:cNvPr>
          <p:cNvSpPr txBox="1"/>
          <p:nvPr/>
        </p:nvSpPr>
        <p:spPr>
          <a:xfrm>
            <a:off x="0" y="958780"/>
            <a:ext cx="7467600" cy="380489"/>
          </a:xfrm>
          <a:prstGeom prst="rect">
            <a:avLst/>
          </a:prstGeom>
          <a:noFill/>
        </p:spPr>
        <p:txBody>
          <a:bodyPr wrap="square">
            <a:spAutoFit/>
          </a:bodyPr>
          <a:lstStyle/>
          <a:p>
            <a:pPr algn="ctr">
              <a:lnSpc>
                <a:spcPct val="130000"/>
              </a:lnSpc>
              <a:spcBef>
                <a:spcPts val="600"/>
              </a:spcBef>
              <a:spcAft>
                <a:spcPts val="600"/>
              </a:spcAft>
            </a:pPr>
            <a:r>
              <a:rPr lang="en-US" sz="1600" b="1" dirty="0">
                <a:latin typeface="Arial" panose="020B0604020202020204" pitchFamily="34" charset="0"/>
                <a:ea typeface="Calibri" panose="020F0502020204030204" pitchFamily="34" charset="0"/>
                <a:cs typeface="Arial" panose="020B0604020202020204" pitchFamily="34" charset="0"/>
              </a:rPr>
              <a:t>4.1.3</a:t>
            </a:r>
            <a:r>
              <a:rPr lang="en-US" sz="1600" b="1" dirty="0">
                <a:effectLst/>
                <a:latin typeface="Arial" panose="020B0604020202020204" pitchFamily="34" charset="0"/>
                <a:ea typeface="Calibri" panose="020F0502020204030204" pitchFamily="34" charset="0"/>
                <a:cs typeface="Arial" panose="020B0604020202020204" pitchFamily="34" charset="0"/>
              </a:rPr>
              <a:t>.Mô </a:t>
            </a:r>
            <a:r>
              <a:rPr lang="en-US" sz="1600" b="1" dirty="0" err="1">
                <a:effectLst/>
                <a:latin typeface="Arial" panose="020B0604020202020204" pitchFamily="34" charset="0"/>
                <a:ea typeface="Calibri" panose="020F0502020204030204" pitchFamily="34" charset="0"/>
                <a:cs typeface="Arial" panose="020B0604020202020204" pitchFamily="34" charset="0"/>
              </a:rPr>
              <a:t>hình</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LinearSVC</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thực</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hiện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dự</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đoán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trên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dữ</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liệu</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mới</a:t>
            </a:r>
            <a:endParaRPr lang="en-US" sz="16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2542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25</a:t>
            </a:fld>
            <a:endParaRPr/>
          </a:p>
        </p:txBody>
      </p:sp>
      <p:pic>
        <p:nvPicPr>
          <p:cNvPr id="5" name="Picture 4">
            <a:extLst>
              <a:ext uri="{FF2B5EF4-FFF2-40B4-BE49-F238E27FC236}">
                <a16:creationId xmlns:a16="http://schemas.microsoft.com/office/drawing/2014/main" id="{1E102F1D-4E69-4BDD-BB30-0F1FBB185364}"/>
              </a:ext>
            </a:extLst>
          </p:cNvPr>
          <p:cNvPicPr/>
          <p:nvPr/>
        </p:nvPicPr>
        <p:blipFill>
          <a:blip r:embed="rId3"/>
          <a:stretch>
            <a:fillRect/>
          </a:stretch>
        </p:blipFill>
        <p:spPr>
          <a:xfrm>
            <a:off x="8133733" y="235281"/>
            <a:ext cx="3794800" cy="6387438"/>
          </a:xfrm>
          <a:prstGeom prst="rect">
            <a:avLst/>
          </a:prstGeom>
        </p:spPr>
      </p:pic>
      <p:pic>
        <p:nvPicPr>
          <p:cNvPr id="6" name="Picture 5">
            <a:extLst>
              <a:ext uri="{FF2B5EF4-FFF2-40B4-BE49-F238E27FC236}">
                <a16:creationId xmlns:a16="http://schemas.microsoft.com/office/drawing/2014/main" id="{E5F8156A-2175-4E0F-A591-63FDE7FD19F4}"/>
              </a:ext>
            </a:extLst>
          </p:cNvPr>
          <p:cNvPicPr/>
          <p:nvPr/>
        </p:nvPicPr>
        <p:blipFill>
          <a:blip r:embed="rId4"/>
          <a:stretch>
            <a:fillRect/>
          </a:stretch>
        </p:blipFill>
        <p:spPr>
          <a:xfrm>
            <a:off x="4198600" y="214400"/>
            <a:ext cx="3794799" cy="6387438"/>
          </a:xfrm>
          <a:prstGeom prst="rect">
            <a:avLst/>
          </a:prstGeom>
        </p:spPr>
      </p:pic>
      <p:pic>
        <p:nvPicPr>
          <p:cNvPr id="7" name="Picture 6">
            <a:extLst>
              <a:ext uri="{FF2B5EF4-FFF2-40B4-BE49-F238E27FC236}">
                <a16:creationId xmlns:a16="http://schemas.microsoft.com/office/drawing/2014/main" id="{72FDF1EB-2D35-41AF-B441-765AE075988A}"/>
              </a:ext>
            </a:extLst>
          </p:cNvPr>
          <p:cNvPicPr/>
          <p:nvPr/>
        </p:nvPicPr>
        <p:blipFill>
          <a:blip r:embed="rId5"/>
          <a:stretch>
            <a:fillRect/>
          </a:stretch>
        </p:blipFill>
        <p:spPr>
          <a:xfrm>
            <a:off x="263467" y="214400"/>
            <a:ext cx="3794799" cy="6387438"/>
          </a:xfrm>
          <a:prstGeom prst="rect">
            <a:avLst/>
          </a:prstGeom>
        </p:spPr>
      </p:pic>
    </p:spTree>
    <p:extLst>
      <p:ext uri="{BB962C8B-B14F-4D97-AF65-F5344CB8AC3E}">
        <p14:creationId xmlns:p14="http://schemas.microsoft.com/office/powerpoint/2010/main" val="117869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26</a:t>
            </a:fld>
            <a:endParaRPr/>
          </a:p>
        </p:txBody>
      </p:sp>
      <p:sp>
        <p:nvSpPr>
          <p:cNvPr id="1905" name="Google Shape;1905;p15"/>
          <p:cNvSpPr txBox="1">
            <a:spLocks noGrp="1"/>
          </p:cNvSpPr>
          <p:nvPr>
            <p:ph type="ctrTitle" idx="4294967295"/>
          </p:nvPr>
        </p:nvSpPr>
        <p:spPr>
          <a:xfrm>
            <a:off x="1644072" y="776818"/>
            <a:ext cx="7620000" cy="1104900"/>
          </a:xfrm>
          <a:prstGeom prst="rect">
            <a:avLst/>
          </a:prstGeom>
        </p:spPr>
        <p:txBody>
          <a:bodyPr spcFirstLastPara="1" vert="horz" wrap="square" lIns="121900" tIns="121900" rIns="121900" bIns="121900" rtlCol="0" anchor="b" anchorCtr="0">
            <a:noAutofit/>
          </a:bodyPr>
          <a:lstStyle/>
          <a:p>
            <a:pPr algn="ctr">
              <a:spcBef>
                <a:spcPts val="0"/>
              </a:spcBef>
            </a:pPr>
            <a:r>
              <a:rPr lang="vi-VN" sz="6400" dirty="0"/>
              <a:t> </a:t>
            </a:r>
            <a:endParaRPr sz="6400" dirty="0"/>
          </a:p>
        </p:txBody>
      </p:sp>
      <p:sp>
        <p:nvSpPr>
          <p:cNvPr id="1906" name="Google Shape;1906;p15"/>
          <p:cNvSpPr txBox="1">
            <a:spLocks noGrp="1"/>
          </p:cNvSpPr>
          <p:nvPr>
            <p:ph type="subTitle" idx="4294967295"/>
          </p:nvPr>
        </p:nvSpPr>
        <p:spPr>
          <a:xfrm>
            <a:off x="1597520" y="2191044"/>
            <a:ext cx="7620000" cy="1045633"/>
          </a:xfrm>
          <a:prstGeom prst="rect">
            <a:avLst/>
          </a:prstGeom>
        </p:spPr>
        <p:txBody>
          <a:bodyPr spcFirstLastPara="1" vert="horz" wrap="square" lIns="121900" tIns="121900" rIns="121900" bIns="121900" rtlCol="0" anchor="t" anchorCtr="0">
            <a:noAutofit/>
          </a:bodyPr>
          <a:lstStyle/>
          <a:p>
            <a:pPr marL="0" indent="0" algn="ctr">
              <a:spcBef>
                <a:spcPts val="800"/>
              </a:spcBef>
              <a:buNone/>
            </a:pPr>
            <a:r>
              <a:rPr lang="vi-VN" sz="4800" b="1" dirty="0"/>
              <a:t> </a:t>
            </a:r>
            <a:endParaRPr sz="4800" b="1" dirty="0"/>
          </a:p>
        </p:txBody>
      </p:sp>
      <p:sp>
        <p:nvSpPr>
          <p:cNvPr id="1907" name="Google Shape;1907;p15"/>
          <p:cNvSpPr txBox="1">
            <a:spLocks noGrp="1"/>
          </p:cNvSpPr>
          <p:nvPr>
            <p:ph type="body" idx="4294967295"/>
          </p:nvPr>
        </p:nvSpPr>
        <p:spPr>
          <a:xfrm>
            <a:off x="422656" y="1881717"/>
            <a:ext cx="10494125" cy="3742859"/>
          </a:xfrm>
          <a:prstGeom prst="rect">
            <a:avLst/>
          </a:prstGeom>
        </p:spPr>
        <p:txBody>
          <a:bodyPr spcFirstLastPara="1" vert="horz" wrap="square" lIns="121900" tIns="121900" rIns="121900" bIns="121900" rtlCol="0" anchor="t" anchorCtr="0">
            <a:noAutofit/>
          </a:bodyPr>
          <a:lstStyle/>
          <a:p>
            <a:pPr indent="0" algn="just">
              <a:lnSpc>
                <a:spcPct val="107000"/>
              </a:lnSpc>
              <a:spcAft>
                <a:spcPts val="1067"/>
              </a:spcAft>
              <a:buNone/>
            </a:pPr>
            <a:endParaRPr lang="vi-VN" sz="3733" dirty="0">
              <a:latin typeface="+mj-lt"/>
            </a:endParaRPr>
          </a:p>
          <a:p>
            <a:pPr indent="0" algn="just">
              <a:lnSpc>
                <a:spcPct val="107000"/>
              </a:lnSpc>
              <a:spcAft>
                <a:spcPts val="1067"/>
              </a:spcAft>
              <a:buNone/>
            </a:pPr>
            <a:endParaRPr sz="3733" dirty="0">
              <a:latin typeface="+mj-lt"/>
            </a:endParaRPr>
          </a:p>
        </p:txBody>
      </p:sp>
      <p:sp>
        <p:nvSpPr>
          <p:cNvPr id="4" name="TextBox 3">
            <a:extLst>
              <a:ext uri="{FF2B5EF4-FFF2-40B4-BE49-F238E27FC236}">
                <a16:creationId xmlns:a16="http://schemas.microsoft.com/office/drawing/2014/main" id="{26535435-F0B9-962B-A705-F563E9D73CB5}"/>
              </a:ext>
            </a:extLst>
          </p:cNvPr>
          <p:cNvSpPr txBox="1"/>
          <p:nvPr/>
        </p:nvSpPr>
        <p:spPr>
          <a:xfrm>
            <a:off x="1779616" y="2376451"/>
            <a:ext cx="8632769" cy="2308324"/>
          </a:xfrm>
          <a:prstGeom prst="rect">
            <a:avLst/>
          </a:prstGeom>
          <a:noFill/>
        </p:spPr>
        <p:txBody>
          <a:bodyPr wrap="square">
            <a:spAutoFit/>
          </a:bodyPr>
          <a:lstStyle/>
          <a:p>
            <a:pPr algn="ctr">
              <a:spcBef>
                <a:spcPts val="800"/>
              </a:spcBef>
            </a:pPr>
            <a:r>
              <a:rPr lang="vi-VN" sz="4800" b="1" dirty="0">
                <a:latin typeface="+mj-lt"/>
              </a:rPr>
              <a:t>Cảm ơn cô và các bạn đã lắng nghe bài thuyết trình của nhóm em.</a:t>
            </a:r>
          </a:p>
        </p:txBody>
      </p:sp>
    </p:spTree>
    <p:extLst>
      <p:ext uri="{BB962C8B-B14F-4D97-AF65-F5344CB8AC3E}">
        <p14:creationId xmlns:p14="http://schemas.microsoft.com/office/powerpoint/2010/main" val="273637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625028" y="1747679"/>
            <a:ext cx="2426995" cy="777200"/>
          </a:xfrm>
          <a:prstGeom prst="rect">
            <a:avLst/>
          </a:prstGeom>
        </p:spPr>
        <p:txBody>
          <a:bodyPr spcFirstLastPara="1" vert="horz" wrap="square" lIns="121900" tIns="121900" rIns="121900" bIns="121900" rtlCol="0" anchor="b" anchorCtr="0">
            <a:noAutofit/>
          </a:bodyPr>
          <a:lstStyle/>
          <a:p>
            <a:r>
              <a:rPr lang="vi-VN" sz="3200" b="1" dirty="0">
                <a:latin typeface="+mn-lt"/>
              </a:rPr>
              <a:t>Nội dung:</a:t>
            </a:r>
            <a:endParaRPr sz="3200" b="1" dirty="0">
              <a:latin typeface="+mn-lt"/>
            </a:endParaRPr>
          </a:p>
        </p:txBody>
      </p:sp>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
        <p:nvSpPr>
          <p:cNvPr id="1897" name="Google Shape;1897;p14"/>
          <p:cNvSpPr txBox="1"/>
          <p:nvPr/>
        </p:nvSpPr>
        <p:spPr>
          <a:xfrm>
            <a:off x="2838525" y="2524880"/>
            <a:ext cx="8685172" cy="2478921"/>
          </a:xfrm>
          <a:prstGeom prst="rect">
            <a:avLst/>
          </a:prstGeom>
          <a:noFill/>
          <a:ln>
            <a:noFill/>
          </a:ln>
        </p:spPr>
        <p:txBody>
          <a:bodyPr spcFirstLastPara="1" wrap="square" lIns="121900" tIns="121900" rIns="121900" bIns="121900" anchor="t" anchorCtr="0">
            <a:noAutofit/>
          </a:bodyPr>
          <a:lstStyle/>
          <a:p>
            <a:pPr marL="609585"/>
            <a:r>
              <a:rPr lang="vi-VN" sz="3200" b="1" dirty="0"/>
              <a:t>1. </a:t>
            </a:r>
            <a:r>
              <a:rPr lang="en-US" sz="3200" b="1" dirty="0" err="1"/>
              <a:t>Tổng</a:t>
            </a:r>
            <a:r>
              <a:rPr lang="en-US" sz="3200" b="1" dirty="0"/>
              <a:t> </a:t>
            </a:r>
            <a:r>
              <a:rPr lang="en-US" sz="3200" b="1" dirty="0" err="1"/>
              <a:t>quan</a:t>
            </a:r>
            <a:r>
              <a:rPr lang="en-US" sz="3200" b="1" dirty="0"/>
              <a:t> </a:t>
            </a:r>
            <a:r>
              <a:rPr lang="en-US" sz="3200" b="1" dirty="0" err="1"/>
              <a:t>về</a:t>
            </a:r>
            <a:r>
              <a:rPr lang="en-US" sz="3200" b="1" dirty="0"/>
              <a:t> </a:t>
            </a:r>
            <a:r>
              <a:rPr lang="en-US" sz="3200" b="1" dirty="0" err="1"/>
              <a:t>bài</a:t>
            </a:r>
            <a:r>
              <a:rPr lang="en-US" sz="3200" b="1" dirty="0"/>
              <a:t> </a:t>
            </a:r>
            <a:r>
              <a:rPr lang="en-US" sz="3200" b="1" dirty="0" err="1"/>
              <a:t>toán</a:t>
            </a:r>
            <a:r>
              <a:rPr lang="en-US" sz="3200" b="1" dirty="0"/>
              <a:t> </a:t>
            </a:r>
            <a:endParaRPr lang="vi-VN" sz="3200" b="1" dirty="0"/>
          </a:p>
          <a:p>
            <a:pPr marL="609585"/>
            <a:r>
              <a:rPr lang="vi-VN" sz="3200" b="1" dirty="0"/>
              <a:t>2.</a:t>
            </a:r>
            <a:r>
              <a:rPr lang="en-US" sz="3200" b="1" dirty="0" err="1"/>
              <a:t>Các</a:t>
            </a:r>
            <a:r>
              <a:rPr lang="vi-VN" sz="3200" b="1" dirty="0"/>
              <a:t> </a:t>
            </a:r>
            <a:r>
              <a:rPr lang="en-US" sz="3200" b="1" dirty="0" err="1"/>
              <a:t>Mô</a:t>
            </a:r>
            <a:r>
              <a:rPr lang="en-US" sz="3200" b="1" dirty="0"/>
              <a:t> </a:t>
            </a:r>
            <a:r>
              <a:rPr lang="en-US" sz="3200" b="1" dirty="0" err="1"/>
              <a:t>hình</a:t>
            </a:r>
            <a:r>
              <a:rPr lang="en-US" sz="3200" b="1" dirty="0"/>
              <a:t> </a:t>
            </a:r>
            <a:r>
              <a:rPr lang="en-US" sz="3200" b="1" dirty="0" err="1"/>
              <a:t>sử</a:t>
            </a:r>
            <a:r>
              <a:rPr lang="en-US" sz="3200" b="1" dirty="0"/>
              <a:t> </a:t>
            </a:r>
            <a:r>
              <a:rPr lang="en-US" sz="3200" b="1" dirty="0" err="1"/>
              <a:t>dụng</a:t>
            </a:r>
            <a:r>
              <a:rPr lang="en-US" sz="3200" b="1" dirty="0"/>
              <a:t> </a:t>
            </a:r>
            <a:r>
              <a:rPr lang="en-US" sz="3200" b="1" dirty="0" err="1"/>
              <a:t>và</a:t>
            </a:r>
            <a:r>
              <a:rPr lang="en-US" sz="3200" b="1" dirty="0"/>
              <a:t> Vector TF-IDF</a:t>
            </a:r>
          </a:p>
          <a:p>
            <a:pPr marL="609585"/>
            <a:r>
              <a:rPr lang="en-US" sz="3200" b="1" dirty="0"/>
              <a:t>3. </a:t>
            </a:r>
            <a:r>
              <a:rPr lang="en-US" sz="3200" b="1" dirty="0" err="1"/>
              <a:t>Xây</a:t>
            </a:r>
            <a:r>
              <a:rPr lang="en-US" sz="3200" b="1" dirty="0"/>
              <a:t> </a:t>
            </a:r>
            <a:r>
              <a:rPr lang="en-US" sz="3200" b="1" dirty="0" err="1"/>
              <a:t>dựng</a:t>
            </a:r>
            <a:r>
              <a:rPr lang="en-US" sz="3200" b="1" dirty="0"/>
              <a:t> </a:t>
            </a:r>
            <a:r>
              <a:rPr lang="en-US" sz="3200" b="1" dirty="0" err="1"/>
              <a:t>chương</a:t>
            </a:r>
            <a:r>
              <a:rPr lang="en-US" sz="3200" b="1" dirty="0"/>
              <a:t> </a:t>
            </a:r>
            <a:r>
              <a:rPr lang="en-US" sz="3200" b="1" dirty="0" err="1"/>
              <a:t>trình</a:t>
            </a:r>
            <a:br>
              <a:rPr lang="vi-VN" sz="3200" b="1" dirty="0"/>
            </a:br>
            <a:r>
              <a:rPr lang="en-US" sz="3200" b="1" dirty="0"/>
              <a:t>4</a:t>
            </a:r>
            <a:r>
              <a:rPr lang="vi-VN" sz="3200" b="1" dirty="0"/>
              <a:t>. </a:t>
            </a:r>
            <a:r>
              <a:rPr lang="en-US" sz="3200" b="1" dirty="0"/>
              <a:t>Demo</a:t>
            </a:r>
            <a:endParaRPr lang="vi-VN"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2098827" y="135467"/>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224728" y="33054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789672" y="1994817"/>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6065369" y="3288439"/>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834368" y="3805810"/>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409634" y="2184801"/>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556188" y="1313011"/>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3139720" y="2395350"/>
            <a:ext cx="5034040" cy="230354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vi-VN" sz="4800" dirty="0">
                <a:solidFill>
                  <a:schemeClr val="tx1"/>
                </a:solidFill>
                <a:latin typeface="+mn-lt"/>
              </a:rPr>
              <a:t>1</a:t>
            </a:r>
            <a:r>
              <a:rPr lang="en-US" sz="4800" dirty="0">
                <a:solidFill>
                  <a:schemeClr val="tx1"/>
                </a:solidFill>
                <a:latin typeface="+mn-lt"/>
              </a:rPr>
              <a:t>.</a:t>
            </a:r>
          </a:p>
          <a:p>
            <a:pPr marL="609585"/>
            <a:r>
              <a:rPr lang="vi-VN" sz="4800" dirty="0">
                <a:solidFill>
                  <a:schemeClr val="tx1"/>
                </a:solidFill>
                <a:latin typeface="+mn-lt"/>
              </a:rPr>
              <a:t> </a:t>
            </a:r>
            <a:r>
              <a:rPr lang="en-US" sz="4800" dirty="0" err="1">
                <a:solidFill>
                  <a:schemeClr val="tx1"/>
                </a:solidFill>
                <a:latin typeface="+mn-lt"/>
              </a:rPr>
              <a:t>Tổng</a:t>
            </a:r>
            <a:r>
              <a:rPr lang="en-US" sz="4800" dirty="0">
                <a:solidFill>
                  <a:schemeClr val="tx1"/>
                </a:solidFill>
                <a:latin typeface="+mn-lt"/>
              </a:rPr>
              <a:t> </a:t>
            </a:r>
            <a:r>
              <a:rPr lang="en-US" sz="4800" dirty="0" err="1">
                <a:solidFill>
                  <a:schemeClr val="tx1"/>
                </a:solidFill>
                <a:latin typeface="+mn-lt"/>
              </a:rPr>
              <a:t>quan</a:t>
            </a:r>
            <a:r>
              <a:rPr lang="en-US" sz="4800" dirty="0">
                <a:solidFill>
                  <a:schemeClr val="tx1"/>
                </a:solidFill>
                <a:latin typeface="+mn-lt"/>
              </a:rPr>
              <a:t> </a:t>
            </a:r>
            <a:r>
              <a:rPr lang="en-US" sz="4800" dirty="0" err="1">
                <a:solidFill>
                  <a:schemeClr val="tx1"/>
                </a:solidFill>
                <a:latin typeface="+mn-lt"/>
              </a:rPr>
              <a:t>về</a:t>
            </a:r>
            <a:r>
              <a:rPr lang="en-US" sz="4800" dirty="0">
                <a:solidFill>
                  <a:schemeClr val="tx1"/>
                </a:solidFill>
                <a:latin typeface="+mn-lt"/>
              </a:rPr>
              <a:t> </a:t>
            </a:r>
            <a:r>
              <a:rPr lang="en-US" sz="4800" dirty="0" err="1">
                <a:solidFill>
                  <a:schemeClr val="tx1"/>
                </a:solidFill>
                <a:latin typeface="+mn-lt"/>
              </a:rPr>
              <a:t>bài</a:t>
            </a:r>
            <a:r>
              <a:rPr lang="en-US" sz="4800" dirty="0">
                <a:solidFill>
                  <a:schemeClr val="tx1"/>
                </a:solidFill>
                <a:latin typeface="+mn-lt"/>
              </a:rPr>
              <a:t> </a:t>
            </a:r>
            <a:r>
              <a:rPr lang="en-US" sz="4800" dirty="0" err="1">
                <a:solidFill>
                  <a:schemeClr val="tx1"/>
                </a:solidFill>
                <a:latin typeface="+mn-lt"/>
              </a:rPr>
              <a:t>toán</a:t>
            </a:r>
            <a:endParaRPr lang="vi-VN" sz="4800" dirty="0">
              <a:solidFill>
                <a:schemeClr val="tx1"/>
              </a:solidFill>
              <a:latin typeface="+mn-lt"/>
            </a:endParaRPr>
          </a:p>
        </p:txBody>
      </p:sp>
    </p:spTree>
    <p:extLst>
      <p:ext uri="{BB962C8B-B14F-4D97-AF65-F5344CB8AC3E}">
        <p14:creationId xmlns:p14="http://schemas.microsoft.com/office/powerpoint/2010/main" val="310273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sp>
        <p:nvSpPr>
          <p:cNvPr id="4" name="Google Shape;1906;p15">
            <a:extLst>
              <a:ext uri="{FF2B5EF4-FFF2-40B4-BE49-F238E27FC236}">
                <a16:creationId xmlns:a16="http://schemas.microsoft.com/office/drawing/2014/main" id="{DC61EBA3-9178-431F-A532-4EECA5BAB375}"/>
              </a:ext>
            </a:extLst>
          </p:cNvPr>
          <p:cNvSpPr txBox="1">
            <a:spLocks/>
          </p:cNvSpPr>
          <p:nvPr/>
        </p:nvSpPr>
        <p:spPr>
          <a:xfrm>
            <a:off x="1644071" y="2207300"/>
            <a:ext cx="7620000" cy="1045633"/>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800"/>
              </a:spcBef>
              <a:buFont typeface="Arial" panose="020B0604020202020204" pitchFamily="34" charset="0"/>
              <a:buNone/>
            </a:pPr>
            <a:r>
              <a:rPr lang="vi-VN" sz="4800" b="1"/>
              <a:t> </a:t>
            </a:r>
            <a:endParaRPr lang="vi-VN" sz="4800" b="1" dirty="0"/>
          </a:p>
        </p:txBody>
      </p:sp>
      <p:sp>
        <p:nvSpPr>
          <p:cNvPr id="5" name="Google Shape;1907;p15">
            <a:extLst>
              <a:ext uri="{FF2B5EF4-FFF2-40B4-BE49-F238E27FC236}">
                <a16:creationId xmlns:a16="http://schemas.microsoft.com/office/drawing/2014/main" id="{46A68426-5DE0-41ED-8052-C0125B017675}"/>
              </a:ext>
            </a:extLst>
          </p:cNvPr>
          <p:cNvSpPr txBox="1">
            <a:spLocks/>
          </p:cNvSpPr>
          <p:nvPr/>
        </p:nvSpPr>
        <p:spPr>
          <a:xfrm>
            <a:off x="388224" y="1531240"/>
            <a:ext cx="5504575" cy="4657893"/>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07000"/>
              </a:lnSpc>
              <a:spcAft>
                <a:spcPts val="1067"/>
              </a:spcAft>
              <a:buFont typeface="Arial" panose="020B0604020202020204" pitchFamily="34" charset="0"/>
              <a:buNone/>
            </a:pPr>
            <a:r>
              <a:rPr lang="en-US" sz="1600" dirty="0">
                <a:latin typeface="Arial" panose="020B0604020202020204" pitchFamily="34" charset="0"/>
                <a:ea typeface="Calibri" panose="020F0502020204030204" pitchFamily="34" charset="0"/>
                <a:cs typeface="Arial" panose="020B0604020202020204" pitchFamily="34" charset="0"/>
              </a:rPr>
              <a:t>	</a:t>
            </a:r>
            <a:r>
              <a:rPr lang="vi-VN" sz="1600" dirty="0">
                <a:latin typeface="Arial" panose="020B0604020202020204" pitchFamily="34" charset="0"/>
                <a:ea typeface="Calibri" panose="020F0502020204030204" pitchFamily="34" charset="0"/>
                <a:cs typeface="Arial" panose="020B0604020202020204" pitchFamily="34" charset="0"/>
              </a:rPr>
              <a:t>Trong bối cảnh Internet phát triển mạnh mẽ, Twitter trở thành nguồn dữ liệu quý giá để thu thập các ý kiến và cảm xúc của người dùng. Đề tài trên, việc tạo ra một hệ thống tự động phân loại cảm xúc (chẳng hạn: tích cực, tiêu cực, trung tính) dựa trên các tweet – những bài đăng ngắn gọn và thường mang tính thời gian thực. </a:t>
            </a:r>
            <a:endParaRPr lang="en-US" sz="1600" dirty="0">
              <a:latin typeface="Arial" panose="020B0604020202020204" pitchFamily="34" charset="0"/>
              <a:ea typeface="Calibri" panose="020F0502020204030204" pitchFamily="34" charset="0"/>
              <a:cs typeface="Arial" panose="020B0604020202020204" pitchFamily="34" charset="0"/>
            </a:endParaRPr>
          </a:p>
          <a:p>
            <a:pPr indent="0" algn="just">
              <a:lnSpc>
                <a:spcPct val="107000"/>
              </a:lnSpc>
              <a:spcAft>
                <a:spcPts val="1067"/>
              </a:spcAft>
              <a:buFont typeface="Arial" panose="020B0604020202020204" pitchFamily="34" charset="0"/>
              <a:buNone/>
            </a:pPr>
            <a:r>
              <a:rPr lang="en-US" sz="1600" dirty="0">
                <a:latin typeface="Arial" panose="020B0604020202020204" pitchFamily="34" charset="0"/>
                <a:ea typeface="Calibri" panose="020F0502020204030204" pitchFamily="34" charset="0"/>
                <a:cs typeface="Arial" panose="020B0604020202020204" pitchFamily="34" charset="0"/>
              </a:rPr>
              <a:t>	</a:t>
            </a:r>
            <a:r>
              <a:rPr lang="vi-VN" sz="1600" dirty="0">
                <a:latin typeface="Arial" panose="020B0604020202020204" pitchFamily="34" charset="0"/>
                <a:ea typeface="Calibri" panose="020F0502020204030204" pitchFamily="34" charset="0"/>
                <a:cs typeface="Arial" panose="020B0604020202020204" pitchFamily="34" charset="0"/>
              </a:rPr>
              <a:t>Bài toán này cần sự kết hợp giữa việc xử lý ngôn ngữ và học máy, đồng thời phải đối diện với nhiều khó khăn đặc thù do tính chất của dữ liệu trên Twitter. Các tweet thường chứa ngôn ngữ không chính thống, từ viết tắt, biểu tượng cảm xúc (emoji), hashtag và có thể xuất hiện những biểu hiện mỉa mai hay châm biếm, khiến cho việc xác định cảm xúc trở nên phức tạp hơn.</a:t>
            </a:r>
            <a:r>
              <a:rPr lang="en-US" sz="1600" b="1" dirty="0">
                <a:latin typeface="Arial" panose="020B0604020202020204" pitchFamily="34" charset="0"/>
                <a:ea typeface="Calibri" panose="020F0502020204030204" pitchFamily="34" charset="0"/>
                <a:cs typeface="Arial" panose="020B0604020202020204" pitchFamily="34" charset="0"/>
              </a:rPr>
              <a:t>	</a:t>
            </a:r>
            <a:endParaRPr lang="vi-VN" sz="1600" b="1" dirty="0">
              <a:latin typeface="Arial" panose="020B0604020202020204" pitchFamily="34" charset="0"/>
              <a:ea typeface="Calibri" panose="020F0502020204030204" pitchFamily="34" charset="0"/>
              <a:cs typeface="Arial" panose="020B0604020202020204" pitchFamily="34" charset="0"/>
            </a:endParaRPr>
          </a:p>
        </p:txBody>
      </p:sp>
      <p:sp>
        <p:nvSpPr>
          <p:cNvPr id="6" name="AutoShape 4" descr="Sentiment Analysis - What is it? And its use cases.">
            <a:extLst>
              <a:ext uri="{FF2B5EF4-FFF2-40B4-BE49-F238E27FC236}">
                <a16:creationId xmlns:a16="http://schemas.microsoft.com/office/drawing/2014/main" id="{E84456CB-DAB2-417E-A8CE-4386F9799CED}"/>
              </a:ext>
            </a:extLst>
          </p:cNvPr>
          <p:cNvSpPr>
            <a:spLocks noChangeAspect="1" noChangeArrowheads="1"/>
          </p:cNvSpPr>
          <p:nvPr/>
        </p:nvSpPr>
        <p:spPr bwMode="auto">
          <a:xfrm>
            <a:off x="5892799" y="3225800"/>
            <a:ext cx="4411697"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sp>
        <p:nvSpPr>
          <p:cNvPr id="8" name="TextBox 7">
            <a:extLst>
              <a:ext uri="{FF2B5EF4-FFF2-40B4-BE49-F238E27FC236}">
                <a16:creationId xmlns:a16="http://schemas.microsoft.com/office/drawing/2014/main" id="{C763683F-9F5D-46BD-A657-69BDCAAF59E4}"/>
              </a:ext>
            </a:extLst>
          </p:cNvPr>
          <p:cNvSpPr txBox="1"/>
          <p:nvPr/>
        </p:nvSpPr>
        <p:spPr>
          <a:xfrm>
            <a:off x="0" y="1069575"/>
            <a:ext cx="3640667" cy="461665"/>
          </a:xfrm>
          <a:prstGeom prst="rect">
            <a:avLst/>
          </a:prstGeom>
          <a:noFill/>
        </p:spPr>
        <p:txBody>
          <a:bodyPr wrap="square">
            <a:spAutoFit/>
          </a:bodyPr>
          <a:lstStyle/>
          <a:p>
            <a:pPr algn="ctr">
              <a:spcBef>
                <a:spcPts val="800"/>
              </a:spcBef>
            </a:pPr>
            <a:r>
              <a:rPr lang="en-US" sz="2400" b="1" dirty="0">
                <a:latin typeface="Arial" panose="020B0604020202020204" pitchFamily="34" charset="0"/>
                <a:cs typeface="Arial" panose="020B0604020202020204" pitchFamily="34" charset="0"/>
              </a:rPr>
              <a:t>1.1.Tổng </a:t>
            </a:r>
            <a:r>
              <a:rPr lang="en-US" sz="2400" b="1" dirty="0" err="1">
                <a:latin typeface="Arial" panose="020B0604020202020204" pitchFamily="34" charset="0"/>
                <a:cs typeface="Arial" panose="020B0604020202020204" pitchFamily="34" charset="0"/>
              </a:rPr>
              <a:t>quan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toán</a:t>
            </a:r>
            <a:endParaRPr lang="vi-VN" sz="24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1129E0E-F42F-420E-9EBB-14CA21D980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59480" y="1810640"/>
            <a:ext cx="5244296" cy="3389120"/>
          </a:xfrm>
          <a:prstGeom prst="rect">
            <a:avLst/>
          </a:prstGeom>
          <a:noFill/>
        </p:spPr>
      </p:pic>
      <p:sp>
        <p:nvSpPr>
          <p:cNvPr id="11" name="TextBox 10">
            <a:extLst>
              <a:ext uri="{FF2B5EF4-FFF2-40B4-BE49-F238E27FC236}">
                <a16:creationId xmlns:a16="http://schemas.microsoft.com/office/drawing/2014/main" id="{4E11BB76-608C-4EC3-9E44-16FFBD51CAFA}"/>
              </a:ext>
            </a:extLst>
          </p:cNvPr>
          <p:cNvSpPr txBox="1"/>
          <p:nvPr/>
        </p:nvSpPr>
        <p:spPr>
          <a:xfrm>
            <a:off x="6429341" y="5295853"/>
            <a:ext cx="5504574" cy="414985"/>
          </a:xfrm>
          <a:prstGeom prst="rect">
            <a:avLst/>
          </a:prstGeom>
          <a:noFill/>
        </p:spPr>
        <p:txBody>
          <a:bodyPr wrap="square">
            <a:spAutoFit/>
          </a:bodyPr>
          <a:lstStyle/>
          <a:p>
            <a:pPr algn="ctr">
              <a:lnSpc>
                <a:spcPct val="130000"/>
              </a:lnSpc>
              <a:spcBef>
                <a:spcPts val="600"/>
              </a:spcBef>
              <a:spcAft>
                <a:spcPts val="600"/>
              </a:spcAft>
            </a:pPr>
            <a:r>
              <a:rPr lang="en-US" sz="1800" b="1" kern="0" dirty="0" err="1">
                <a:effectLst/>
                <a:latin typeface="Arial" panose="020B0604020202020204" pitchFamily="34" charset="0"/>
                <a:ea typeface="Calibri" panose="020F0502020204030204" pitchFamily="34" charset="0"/>
                <a:cs typeface="Arial" panose="020B0604020202020204" pitchFamily="34" charset="0"/>
              </a:rPr>
              <a:t>Hình</a:t>
            </a:r>
            <a:r>
              <a:rPr lang="en-US" sz="1800" b="1" kern="0" dirty="0">
                <a:effectLst/>
                <a:latin typeface="Arial" panose="020B0604020202020204" pitchFamily="34" charset="0"/>
                <a:ea typeface="Calibri" panose="020F0502020204030204" pitchFamily="34" charset="0"/>
                <a:cs typeface="Arial" panose="020B0604020202020204" pitchFamily="34" charset="0"/>
              </a:rPr>
              <a:t> 1: </a:t>
            </a:r>
            <a:r>
              <a:rPr lang="en-US" sz="1800" b="1" kern="0" dirty="0" err="1">
                <a:effectLst/>
                <a:latin typeface="Arial" panose="020B0604020202020204" pitchFamily="34" charset="0"/>
                <a:ea typeface="Calibri" panose="020F0502020204030204" pitchFamily="34" charset="0"/>
                <a:cs typeface="Arial" panose="020B0604020202020204" pitchFamily="34" charset="0"/>
              </a:rPr>
              <a:t>Hình</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ảnh</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mình</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họa</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sự</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đặc</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thù</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dữ</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liệu</a:t>
            </a:r>
            <a:r>
              <a:rPr lang="en-US" sz="1800" b="1" kern="0" dirty="0">
                <a:effectLst/>
                <a:latin typeface="Arial" panose="020B0604020202020204" pitchFamily="34" charset="0"/>
                <a:ea typeface="Calibri" panose="020F0502020204030204" pitchFamily="34" charset="0"/>
                <a:cs typeface="Arial" panose="020B0604020202020204" pitchFamily="34" charset="0"/>
              </a:rPr>
              <a:t> X</a:t>
            </a:r>
            <a:endParaRPr lang="en-US" sz="18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5546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
        <p:nvSpPr>
          <p:cNvPr id="4" name="Google Shape;1906;p15">
            <a:extLst>
              <a:ext uri="{FF2B5EF4-FFF2-40B4-BE49-F238E27FC236}">
                <a16:creationId xmlns:a16="http://schemas.microsoft.com/office/drawing/2014/main" id="{DC61EBA3-9178-431F-A532-4EECA5BAB375}"/>
              </a:ext>
            </a:extLst>
          </p:cNvPr>
          <p:cNvSpPr txBox="1">
            <a:spLocks/>
          </p:cNvSpPr>
          <p:nvPr/>
        </p:nvSpPr>
        <p:spPr>
          <a:xfrm>
            <a:off x="1644071" y="2207300"/>
            <a:ext cx="7620000" cy="1045633"/>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800"/>
              </a:spcBef>
              <a:buFont typeface="Arial" panose="020B0604020202020204" pitchFamily="34" charset="0"/>
              <a:buNone/>
            </a:pPr>
            <a:r>
              <a:rPr lang="vi-VN" sz="4800" b="1"/>
              <a:t> </a:t>
            </a:r>
            <a:endParaRPr lang="vi-VN" sz="4800" b="1" dirty="0"/>
          </a:p>
        </p:txBody>
      </p:sp>
      <p:sp>
        <p:nvSpPr>
          <p:cNvPr id="5" name="Google Shape;1907;p15">
            <a:extLst>
              <a:ext uri="{FF2B5EF4-FFF2-40B4-BE49-F238E27FC236}">
                <a16:creationId xmlns:a16="http://schemas.microsoft.com/office/drawing/2014/main" id="{46A68426-5DE0-41ED-8052-C0125B017675}"/>
              </a:ext>
            </a:extLst>
          </p:cNvPr>
          <p:cNvSpPr txBox="1">
            <a:spLocks/>
          </p:cNvSpPr>
          <p:nvPr/>
        </p:nvSpPr>
        <p:spPr>
          <a:xfrm>
            <a:off x="0" y="987672"/>
            <a:ext cx="6040159" cy="5571067"/>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30000"/>
              </a:lnSpc>
              <a:spcBef>
                <a:spcPts val="600"/>
              </a:spcBef>
              <a:spcAft>
                <a:spcPts val="600"/>
              </a:spcAft>
              <a:buNone/>
            </a:pP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Bài</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toán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phân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tích</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cảm</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xúc</a:t>
            </a:r>
            <a:r>
              <a:rPr lang="fr-FR" sz="1600" dirty="0">
                <a:effectLst/>
                <a:latin typeface="Arial" panose="020B0604020202020204" pitchFamily="34" charset="0"/>
                <a:ea typeface="Calibri" panose="020F0502020204030204" pitchFamily="34" charset="0"/>
                <a:cs typeface="Arial" panose="020B0604020202020204" pitchFamily="34" charset="0"/>
              </a:rPr>
              <a:t> (Sentiment </a:t>
            </a:r>
            <a:r>
              <a:rPr lang="fr-FR" sz="1600" dirty="0" err="1">
                <a:effectLst/>
                <a:latin typeface="Arial" panose="020B0604020202020204" pitchFamily="34" charset="0"/>
                <a:ea typeface="Calibri" panose="020F0502020204030204" pitchFamily="34" charset="0"/>
                <a:cs typeface="Arial" panose="020B0604020202020204" pitchFamily="34" charset="0"/>
              </a:rPr>
              <a:t>Analysis</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trên</a:t>
            </a:r>
            <a:r>
              <a:rPr lang="fr-FR" sz="1600" dirty="0">
                <a:effectLst/>
                <a:latin typeface="Arial" panose="020B0604020202020204" pitchFamily="34" charset="0"/>
                <a:ea typeface="Calibri" panose="020F0502020204030204" pitchFamily="34" charset="0"/>
                <a:cs typeface="Arial" panose="020B0604020202020204" pitchFamily="34" charset="0"/>
              </a:rPr>
              <a:t> Twitter </a:t>
            </a:r>
            <a:r>
              <a:rPr lang="fr-FR" sz="1600" dirty="0" err="1">
                <a:effectLst/>
                <a:latin typeface="Arial" panose="020B0604020202020204" pitchFamily="34" charset="0"/>
                <a:ea typeface="Calibri" panose="020F0502020204030204" pitchFamily="34" charset="0"/>
                <a:cs typeface="Arial" panose="020B0604020202020204" pitchFamily="34" charset="0"/>
              </a:rPr>
              <a:t>với</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mục</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đích</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xây</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dựng</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một</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hệ</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thống</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tự</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động</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nhận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diện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trích</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xuất</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và</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phân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loại</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cảm</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xúc</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từ</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văn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bản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Cụ</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thể</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hệ</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thống</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cần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phân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biệt</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được</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các</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cảm</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xúc</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cơ</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bản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như</a:t>
            </a:r>
            <a:r>
              <a:rPr lang="fr-FR" sz="1600" dirty="0">
                <a:effectLst/>
                <a:latin typeface="Arial" panose="020B0604020202020204" pitchFamily="34" charset="0"/>
                <a:ea typeface="Calibri" panose="020F0502020204030204" pitchFamily="34" charset="0"/>
                <a:cs typeface="Arial" panose="020B0604020202020204" pitchFamily="34" charset="0"/>
              </a:rPr>
              <a:t>:</a:t>
            </a:r>
          </a:p>
          <a:p>
            <a:pPr indent="0" algn="just">
              <a:lnSpc>
                <a:spcPct val="130000"/>
              </a:lnSpc>
              <a:spcBef>
                <a:spcPts val="600"/>
              </a:spcBef>
              <a:spcAft>
                <a:spcPts val="600"/>
              </a:spcAft>
              <a:buNone/>
            </a:pPr>
            <a:r>
              <a:rPr lang="fr-FR" sz="1600" dirty="0">
                <a:effectLst/>
                <a:latin typeface="Arial" panose="020B0604020202020204" pitchFamily="34" charset="0"/>
                <a:ea typeface="Calibri" panose="020F0502020204030204" pitchFamily="34" charset="0"/>
                <a:cs typeface="Arial" panose="020B0604020202020204" pitchFamily="34" charset="0"/>
              </a:rPr>
              <a:t>	- </a:t>
            </a:r>
            <a:r>
              <a:rPr lang="fr-FR" sz="1600" dirty="0" err="1">
                <a:effectLst/>
                <a:latin typeface="Arial" panose="020B0604020202020204" pitchFamily="34" charset="0"/>
                <a:ea typeface="Calibri" panose="020F0502020204030204" pitchFamily="34" charset="0"/>
                <a:cs typeface="Arial" panose="020B0604020202020204" pitchFamily="34" charset="0"/>
              </a:rPr>
              <a:t>Tích</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cực</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Phản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ánh</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sự</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hài</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lòng</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yêu</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thích</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vui</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vẻ</a:t>
            </a:r>
            <a:r>
              <a:rPr lang="fr-FR" sz="1600" dirty="0">
                <a:effectLst/>
                <a:latin typeface="Arial" panose="020B0604020202020204" pitchFamily="34" charset="0"/>
                <a:ea typeface="Calibri" panose="020F0502020204030204" pitchFamily="34" charset="0"/>
                <a:cs typeface="Arial" panose="020B0604020202020204" pitchFamily="34" charset="0"/>
              </a:rPr>
              <a:t>.</a:t>
            </a:r>
          </a:p>
          <a:p>
            <a:pPr indent="0" algn="just">
              <a:lnSpc>
                <a:spcPct val="130000"/>
              </a:lnSpc>
              <a:spcBef>
                <a:spcPts val="600"/>
              </a:spcBef>
              <a:spcAft>
                <a:spcPts val="600"/>
              </a:spcAft>
              <a:buNone/>
            </a:pPr>
            <a:r>
              <a:rPr lang="fr-FR" sz="1600" dirty="0">
                <a:effectLst/>
                <a:latin typeface="Arial" panose="020B0604020202020204" pitchFamily="34" charset="0"/>
                <a:ea typeface="Calibri" panose="020F0502020204030204" pitchFamily="34" charset="0"/>
                <a:cs typeface="Arial" panose="020B0604020202020204" pitchFamily="34" charset="0"/>
              </a:rPr>
              <a:t>	- </a:t>
            </a:r>
            <a:r>
              <a:rPr lang="fr-FR" sz="1600" dirty="0" err="1">
                <a:effectLst/>
                <a:latin typeface="Arial" panose="020B0604020202020204" pitchFamily="34" charset="0"/>
                <a:ea typeface="Calibri" panose="020F0502020204030204" pitchFamily="34" charset="0"/>
                <a:cs typeface="Arial" panose="020B0604020202020204" pitchFamily="34" charset="0"/>
              </a:rPr>
              <a:t>Tiêu</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cực</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Phản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ánh</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sự</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không</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hài</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lòng</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buồn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bã</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giận</a:t>
            </a:r>
            <a:r>
              <a:rPr lang="fr-FR" sz="1600" dirty="0">
                <a:effectLst/>
                <a:latin typeface="Arial" panose="020B0604020202020204" pitchFamily="34" charset="0"/>
                <a:ea typeface="Calibri" panose="020F0502020204030204" pitchFamily="34" charset="0"/>
                <a:cs typeface="Arial" panose="020B0604020202020204" pitchFamily="34" charset="0"/>
              </a:rPr>
              <a:t> </a:t>
            </a:r>
            <a:r>
              <a:rPr lang="fr-FR" sz="1600" dirty="0" err="1">
                <a:effectLst/>
                <a:latin typeface="Arial" panose="020B0604020202020204" pitchFamily="34" charset="0"/>
                <a:ea typeface="Calibri" panose="020F0502020204030204" pitchFamily="34" charset="0"/>
                <a:cs typeface="Arial" panose="020B0604020202020204" pitchFamily="34" charset="0"/>
              </a:rPr>
              <a:t>dữ</a:t>
            </a:r>
            <a:r>
              <a:rPr lang="fr-FR" sz="1600" dirty="0">
                <a:effectLst/>
                <a:latin typeface="Arial" panose="020B0604020202020204" pitchFamily="34" charset="0"/>
                <a:ea typeface="Calibri" panose="020F0502020204030204" pitchFamily="34" charset="0"/>
                <a:cs typeface="Arial" panose="020B0604020202020204" pitchFamily="34" charset="0"/>
              </a:rPr>
              <a:t>.</a:t>
            </a:r>
          </a:p>
          <a:p>
            <a:pPr marL="514350" indent="-285750" algn="just">
              <a:lnSpc>
                <a:spcPct val="130000"/>
              </a:lnSpc>
              <a:spcBef>
                <a:spcPts val="600"/>
              </a:spcBef>
              <a:spcAft>
                <a:spcPts val="600"/>
              </a:spcAft>
              <a:buFont typeface="Wingdings" panose="05000000000000000000" pitchFamily="2" charset="2"/>
              <a:buChar char="Ø"/>
            </a:pPr>
            <a:r>
              <a:rPr lang="en-US" sz="1600" dirty="0" err="1">
                <a:effectLst/>
                <a:latin typeface="Arial" panose="020B0604020202020204" pitchFamily="34" charset="0"/>
                <a:ea typeface="Calibri" panose="020F0502020204030204" pitchFamily="34" charset="0"/>
                <a:cs typeface="Arial" panose="020B0604020202020204" pitchFamily="34" charset="0"/>
              </a:rPr>
              <a:t>Quá</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trình</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này</a:t>
            </a:r>
            <a:r>
              <a:rPr lang="en-US" sz="1600" dirty="0">
                <a:effectLst/>
                <a:latin typeface="Arial" panose="020B0604020202020204" pitchFamily="34" charset="0"/>
                <a:ea typeface="Calibri" panose="020F0502020204030204" pitchFamily="34" charset="0"/>
                <a:cs typeface="Arial" panose="020B0604020202020204" pitchFamily="34" charset="0"/>
              </a:rPr>
              <a:t> bao </a:t>
            </a:r>
            <a:r>
              <a:rPr lang="en-US" sz="1600" dirty="0" err="1">
                <a:effectLst/>
                <a:latin typeface="Arial" panose="020B0604020202020204" pitchFamily="34" charset="0"/>
                <a:ea typeface="Calibri" panose="020F0502020204030204" pitchFamily="34" charset="0"/>
                <a:cs typeface="Arial" panose="020B0604020202020204" pitchFamily="34" charset="0"/>
              </a:rPr>
              <a:t>gồm</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nhiều</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bước</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err="1">
                <a:effectLst/>
                <a:latin typeface="Arial" panose="020B0604020202020204" pitchFamily="34" charset="0"/>
                <a:ea typeface="Calibri" panose="020F0502020204030204" pitchFamily="34" charset="0"/>
                <a:cs typeface="Arial" panose="020B0604020202020204" pitchFamily="34" charset="0"/>
              </a:rPr>
              <a:t>chính</a:t>
            </a:r>
            <a:r>
              <a:rPr lang="en-US" sz="1600" dirty="0">
                <a:effectLst/>
                <a:latin typeface="Arial" panose="020B0604020202020204" pitchFamily="34" charset="0"/>
                <a:ea typeface="Calibri" panose="020F0502020204030204" pitchFamily="34" charset="0"/>
                <a:cs typeface="Arial" panose="020B0604020202020204" pitchFamily="34" charset="0"/>
              </a:rPr>
              <a:t>:</a:t>
            </a:r>
          </a:p>
          <a:p>
            <a:pPr indent="0" algn="just">
              <a:lnSpc>
                <a:spcPct val="130000"/>
              </a:lnSpc>
              <a:spcBef>
                <a:spcPts val="600"/>
              </a:spcBef>
              <a:spcAft>
                <a:spcPts val="600"/>
              </a:spcAft>
              <a:buNone/>
            </a:pPr>
            <a:r>
              <a:rPr lang="en-US" sz="1600" kern="0" dirty="0">
                <a:effectLst/>
                <a:latin typeface="Arial" panose="020B0604020202020204" pitchFamily="34" charset="0"/>
                <a:ea typeface="Calibri" panose="020F0502020204030204" pitchFamily="34" charset="0"/>
                <a:cs typeface="Arial" panose="020B0604020202020204" pitchFamily="34" charset="0"/>
              </a:rPr>
              <a:t>	- Thu </a:t>
            </a:r>
            <a:r>
              <a:rPr lang="en-US" sz="1600" kern="0" dirty="0" err="1">
                <a:effectLst/>
                <a:latin typeface="Arial" panose="020B0604020202020204" pitchFamily="34" charset="0"/>
                <a:ea typeface="Calibri" panose="020F0502020204030204" pitchFamily="34" charset="0"/>
                <a:cs typeface="Arial" panose="020B0604020202020204" pitchFamily="34" charset="0"/>
              </a:rPr>
              <a:t>thập</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dữ</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liệu</a:t>
            </a:r>
            <a:endParaRPr lang="en-US" sz="1600" kern="0" dirty="0">
              <a:effectLst/>
              <a:latin typeface="Arial" panose="020B0604020202020204" pitchFamily="34" charset="0"/>
              <a:ea typeface="Calibri" panose="020F0502020204030204" pitchFamily="34" charset="0"/>
              <a:cs typeface="Arial" panose="020B0604020202020204" pitchFamily="34" charset="0"/>
            </a:endParaRPr>
          </a:p>
          <a:p>
            <a:pPr indent="0" algn="just">
              <a:lnSpc>
                <a:spcPct val="130000"/>
              </a:lnSpc>
              <a:spcBef>
                <a:spcPts val="600"/>
              </a:spcBef>
              <a:spcAft>
                <a:spcPts val="600"/>
              </a:spcAft>
              <a:buNone/>
            </a:pPr>
            <a:r>
              <a:rPr lang="en-US" sz="1600" kern="0" dirty="0">
                <a:effectLst/>
                <a:latin typeface="Arial" panose="020B0604020202020204" pitchFamily="34" charset="0"/>
                <a:ea typeface="Calibri" panose="020F0502020204030204" pitchFamily="34" charset="0"/>
                <a:cs typeface="Arial" panose="020B0604020202020204" pitchFamily="34" charset="0"/>
              </a:rPr>
              <a:t>	- </a:t>
            </a:r>
            <a:r>
              <a:rPr lang="en-US" sz="1600" kern="0" dirty="0" err="1">
                <a:effectLst/>
                <a:latin typeface="Arial" panose="020B0604020202020204" pitchFamily="34" charset="0"/>
                <a:ea typeface="Calibri" panose="020F0502020204030204" pitchFamily="34" charset="0"/>
                <a:cs typeface="Arial" panose="020B0604020202020204" pitchFamily="34" charset="0"/>
              </a:rPr>
              <a:t>Tiền</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xử</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lý</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dữ</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liệu</a:t>
            </a:r>
            <a:endParaRPr lang="en-US" sz="1600" kern="0" dirty="0">
              <a:latin typeface="Arial" panose="020B0604020202020204" pitchFamily="34" charset="0"/>
              <a:ea typeface="Calibri" panose="020F0502020204030204" pitchFamily="34" charset="0"/>
              <a:cs typeface="Arial" panose="020B0604020202020204" pitchFamily="34" charset="0"/>
            </a:endParaRPr>
          </a:p>
          <a:p>
            <a:pPr indent="0" algn="just">
              <a:lnSpc>
                <a:spcPct val="130000"/>
              </a:lnSpc>
              <a:spcBef>
                <a:spcPts val="600"/>
              </a:spcBef>
              <a:spcAft>
                <a:spcPts val="600"/>
              </a:spcAft>
              <a:buNone/>
            </a:pPr>
            <a:r>
              <a:rPr lang="en-US" sz="1600" kern="0" dirty="0">
                <a:effectLst/>
                <a:latin typeface="Arial" panose="020B0604020202020204" pitchFamily="34" charset="0"/>
                <a:ea typeface="Calibri" panose="020F0502020204030204" pitchFamily="34" charset="0"/>
                <a:cs typeface="Arial" panose="020B0604020202020204" pitchFamily="34" charset="0"/>
              </a:rPr>
              <a:t>	- </a:t>
            </a:r>
            <a:r>
              <a:rPr lang="en-US" sz="1600" kern="0" dirty="0" err="1">
                <a:effectLst/>
                <a:latin typeface="Arial" panose="020B0604020202020204" pitchFamily="34" charset="0"/>
                <a:ea typeface="Calibri" panose="020F0502020204030204" pitchFamily="34" charset="0"/>
                <a:cs typeface="Arial" panose="020B0604020202020204" pitchFamily="34" charset="0"/>
              </a:rPr>
              <a:t>Trích</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xuất</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đặc</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trưng</a:t>
            </a:r>
            <a:endParaRPr lang="en-US" sz="1600" kern="0" dirty="0">
              <a:effectLst/>
              <a:latin typeface="Arial" panose="020B0604020202020204" pitchFamily="34" charset="0"/>
              <a:ea typeface="Calibri" panose="020F0502020204030204" pitchFamily="34" charset="0"/>
              <a:cs typeface="Arial" panose="020B0604020202020204" pitchFamily="34" charset="0"/>
            </a:endParaRPr>
          </a:p>
          <a:p>
            <a:pPr indent="0" algn="just">
              <a:lnSpc>
                <a:spcPct val="130000"/>
              </a:lnSpc>
              <a:spcBef>
                <a:spcPts val="600"/>
              </a:spcBef>
              <a:spcAft>
                <a:spcPts val="600"/>
              </a:spcAft>
              <a:buNone/>
            </a:pPr>
            <a:r>
              <a:rPr lang="en-US" sz="1600" kern="0" dirty="0">
                <a:effectLst/>
                <a:latin typeface="Arial" panose="020B0604020202020204" pitchFamily="34" charset="0"/>
                <a:ea typeface="Calibri" panose="020F0502020204030204" pitchFamily="34" charset="0"/>
                <a:cs typeface="Arial" panose="020B0604020202020204" pitchFamily="34" charset="0"/>
              </a:rPr>
              <a:t>	- </a:t>
            </a:r>
            <a:r>
              <a:rPr lang="en-US" sz="1600" kern="0" dirty="0" err="1">
                <a:effectLst/>
                <a:latin typeface="Arial" panose="020B0604020202020204" pitchFamily="34" charset="0"/>
                <a:ea typeface="Calibri" panose="020F0502020204030204" pitchFamily="34" charset="0"/>
                <a:cs typeface="Arial" panose="020B0604020202020204" pitchFamily="34" charset="0"/>
              </a:rPr>
              <a:t>Xây</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dựng</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và</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huấn</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luyện</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mô</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hình</a:t>
            </a:r>
            <a:endParaRPr lang="fr-FR" sz="1600" dirty="0">
              <a:effectLst/>
              <a:latin typeface="Arial" panose="020B0604020202020204" pitchFamily="34" charset="0"/>
              <a:ea typeface="Calibri" panose="020F0502020204030204" pitchFamily="34" charset="0"/>
              <a:cs typeface="Arial" panose="020B0604020202020204" pitchFamily="34" charset="0"/>
            </a:endParaRPr>
          </a:p>
          <a:p>
            <a:pPr indent="0" algn="just">
              <a:lnSpc>
                <a:spcPct val="130000"/>
              </a:lnSpc>
              <a:spcBef>
                <a:spcPts val="600"/>
              </a:spcBef>
              <a:spcAft>
                <a:spcPts val="600"/>
              </a:spcAft>
              <a:buNone/>
            </a:pPr>
            <a:r>
              <a:rPr lang="en-US" sz="1600" kern="0" dirty="0">
                <a:effectLst/>
                <a:latin typeface="Arial" panose="020B0604020202020204" pitchFamily="34" charset="0"/>
                <a:ea typeface="Calibri" panose="020F0502020204030204" pitchFamily="34" charset="0"/>
                <a:cs typeface="Arial" panose="020B0604020202020204" pitchFamily="34" charset="0"/>
              </a:rPr>
              <a:t>	- </a:t>
            </a:r>
            <a:r>
              <a:rPr lang="en-US" sz="1600" kern="0" dirty="0" err="1">
                <a:effectLst/>
                <a:latin typeface="Arial" panose="020B0604020202020204" pitchFamily="34" charset="0"/>
                <a:ea typeface="Calibri" panose="020F0502020204030204" pitchFamily="34" charset="0"/>
                <a:cs typeface="Arial" panose="020B0604020202020204" pitchFamily="34" charset="0"/>
              </a:rPr>
              <a:t>Đánh</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giá</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và</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tối</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ưu</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en-US" sz="1600" kern="0" dirty="0" err="1">
                <a:effectLst/>
                <a:latin typeface="Arial" panose="020B0604020202020204" pitchFamily="34" charset="0"/>
                <a:ea typeface="Calibri" panose="020F0502020204030204" pitchFamily="34" charset="0"/>
                <a:cs typeface="Arial" panose="020B0604020202020204" pitchFamily="34" charset="0"/>
              </a:rPr>
              <a:t>hóa</a:t>
            </a:r>
            <a:r>
              <a:rPr lang="fr-FR" sz="1600" dirty="0">
                <a:latin typeface="Arial" panose="020B0604020202020204" pitchFamily="34" charset="0"/>
                <a:ea typeface="Calibri" panose="020F0502020204030204" pitchFamily="34" charset="0"/>
                <a:cs typeface="Arial" panose="020B0604020202020204" pitchFamily="34" charset="0"/>
              </a:rPr>
              <a:t>	</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AutoShape 4" descr="Sentiment Analysis - What is it? And its use cases.">
            <a:extLst>
              <a:ext uri="{FF2B5EF4-FFF2-40B4-BE49-F238E27FC236}">
                <a16:creationId xmlns:a16="http://schemas.microsoft.com/office/drawing/2014/main" id="{E84456CB-DAB2-417E-A8CE-4386F9799CED}"/>
              </a:ext>
            </a:extLst>
          </p:cNvPr>
          <p:cNvSpPr>
            <a:spLocks noChangeAspect="1" noChangeArrowheads="1"/>
          </p:cNvSpPr>
          <p:nvPr/>
        </p:nvSpPr>
        <p:spPr bwMode="auto">
          <a:xfrm>
            <a:off x="5892799" y="3225800"/>
            <a:ext cx="4411697"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sp>
        <p:nvSpPr>
          <p:cNvPr id="8" name="TextBox 7">
            <a:extLst>
              <a:ext uri="{FF2B5EF4-FFF2-40B4-BE49-F238E27FC236}">
                <a16:creationId xmlns:a16="http://schemas.microsoft.com/office/drawing/2014/main" id="{C763683F-9F5D-46BD-A657-69BDCAAF59E4}"/>
              </a:ext>
            </a:extLst>
          </p:cNvPr>
          <p:cNvSpPr txBox="1"/>
          <p:nvPr/>
        </p:nvSpPr>
        <p:spPr>
          <a:xfrm>
            <a:off x="0" y="526007"/>
            <a:ext cx="5782733" cy="461665"/>
          </a:xfrm>
          <a:prstGeom prst="rect">
            <a:avLst/>
          </a:prstGeom>
          <a:noFill/>
        </p:spPr>
        <p:txBody>
          <a:bodyPr wrap="square">
            <a:spAutoFit/>
          </a:bodyPr>
          <a:lstStyle/>
          <a:p>
            <a:pPr algn="ctr">
              <a:spcBef>
                <a:spcPts val="800"/>
              </a:spcBef>
            </a:pPr>
            <a:r>
              <a:rPr lang="en-US" sz="2400" b="1" dirty="0">
                <a:latin typeface="Arial" panose="020B0604020202020204" pitchFamily="34" charset="0"/>
                <a:cs typeface="Arial" panose="020B0604020202020204" pitchFamily="34" charset="0"/>
              </a:rPr>
              <a:t>1.2. </a:t>
            </a:r>
            <a:r>
              <a:rPr lang="en-US" sz="2400" b="1" dirty="0" err="1">
                <a:latin typeface="Arial" panose="020B0604020202020204" pitchFamily="34" charset="0"/>
                <a:cs typeface="Arial" panose="020B0604020202020204" pitchFamily="34" charset="0"/>
              </a:rPr>
              <a:t>Mô</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tả</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toán</a:t>
            </a:r>
            <a:r>
              <a:rPr lang="en-US" sz="2400" b="1" dirty="0">
                <a:latin typeface="Arial" panose="020B0604020202020204" pitchFamily="34" charset="0"/>
                <a:cs typeface="Arial" panose="020B0604020202020204" pitchFamily="34" charset="0"/>
              </a:rPr>
              <a:t> Sentiment Analysis</a:t>
            </a:r>
            <a:endParaRPr lang="vi-VN" sz="24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AEE9F672-80D6-48B6-BBF8-2BF8EA25843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8533" y="1498801"/>
            <a:ext cx="5460000" cy="3453997"/>
          </a:xfrm>
          <a:prstGeom prst="rect">
            <a:avLst/>
          </a:prstGeom>
          <a:noFill/>
          <a:ln>
            <a:noFill/>
          </a:ln>
        </p:spPr>
      </p:pic>
      <p:sp>
        <p:nvSpPr>
          <p:cNvPr id="11" name="TextBox 10">
            <a:extLst>
              <a:ext uri="{FF2B5EF4-FFF2-40B4-BE49-F238E27FC236}">
                <a16:creationId xmlns:a16="http://schemas.microsoft.com/office/drawing/2014/main" id="{6810BD99-96D5-4A1D-9963-F38273F72B7F}"/>
              </a:ext>
            </a:extLst>
          </p:cNvPr>
          <p:cNvSpPr txBox="1"/>
          <p:nvPr/>
        </p:nvSpPr>
        <p:spPr>
          <a:xfrm>
            <a:off x="6201255" y="5013710"/>
            <a:ext cx="6125632" cy="416524"/>
          </a:xfrm>
          <a:prstGeom prst="rect">
            <a:avLst/>
          </a:prstGeom>
          <a:noFill/>
        </p:spPr>
        <p:txBody>
          <a:bodyPr wrap="square">
            <a:spAutoFit/>
          </a:bodyPr>
          <a:lstStyle/>
          <a:p>
            <a:pPr algn="ctr">
              <a:lnSpc>
                <a:spcPct val="130000"/>
              </a:lnSpc>
              <a:spcBef>
                <a:spcPts val="600"/>
              </a:spcBef>
              <a:spcAft>
                <a:spcPts val="600"/>
              </a:spcAft>
            </a:pPr>
            <a:r>
              <a:rPr lang="en-US" sz="1800" b="1" dirty="0" err="1">
                <a:effectLst/>
                <a:latin typeface="Arial" panose="020B0604020202020204" pitchFamily="34" charset="0"/>
                <a:ea typeface="Calibri" panose="020F0502020204030204" pitchFamily="34" charset="0"/>
                <a:cs typeface="Arial" panose="020B0604020202020204" pitchFamily="34" charset="0"/>
              </a:rPr>
              <a:t>Hình</a:t>
            </a:r>
            <a:r>
              <a:rPr lang="en-US" sz="1800" b="1" dirty="0">
                <a:effectLst/>
                <a:latin typeface="Arial" panose="020B0604020202020204" pitchFamily="34" charset="0"/>
                <a:ea typeface="Calibri" panose="020F0502020204030204" pitchFamily="34" charset="0"/>
                <a:cs typeface="Arial" panose="020B0604020202020204" pitchFamily="34" charset="0"/>
              </a:rPr>
              <a:t> 2: </a:t>
            </a:r>
            <a:r>
              <a:rPr lang="en-US" sz="1800" b="1" dirty="0" err="1">
                <a:effectLst/>
                <a:latin typeface="Arial" panose="020B0604020202020204" pitchFamily="34" charset="0"/>
                <a:ea typeface="Calibri" panose="020F0502020204030204" pitchFamily="34" charset="0"/>
                <a:cs typeface="Arial" panose="020B0604020202020204" pitchFamily="34" charset="0"/>
              </a:rPr>
              <a:t>Hình</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ảnh</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mô</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tả</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biểu</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cẩm</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cảm</a:t>
            </a:r>
            <a:r>
              <a:rPr lang="en-US" sz="1800" b="1" dirty="0">
                <a:effectLst/>
                <a:latin typeface="Arial" panose="020B0604020202020204" pitchFamily="34" charset="0"/>
                <a:ea typeface="Calibri" panose="020F0502020204030204" pitchFamily="34" charset="0"/>
                <a:cs typeface="Arial" panose="020B0604020202020204" pitchFamily="34" charset="0"/>
              </a:rPr>
              <a:t> </a:t>
            </a:r>
            <a:r>
              <a:rPr lang="en-US" sz="1800" b="1" dirty="0" err="1">
                <a:effectLst/>
                <a:latin typeface="Arial" panose="020B0604020202020204" pitchFamily="34" charset="0"/>
                <a:ea typeface="Calibri" panose="020F0502020204030204" pitchFamily="34" charset="0"/>
                <a:cs typeface="Arial" panose="020B0604020202020204" pitchFamily="34" charset="0"/>
              </a:rPr>
              <a:t>xúc</a:t>
            </a:r>
            <a:r>
              <a:rPr lang="en-US" sz="1800" b="1" dirty="0">
                <a:effectLst/>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71831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345835" y="32930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3079059" y="1502797"/>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6722397" y="3062079"/>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4027272" y="3484191"/>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688661" y="1629201"/>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4111212" y="970833"/>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2798114" y="1602040"/>
            <a:ext cx="6736481" cy="307226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vi-VN" sz="4800" dirty="0">
                <a:solidFill>
                  <a:schemeClr val="tx1"/>
                </a:solidFill>
                <a:latin typeface="+mn-lt"/>
              </a:rPr>
              <a:t>2. </a:t>
            </a:r>
            <a:endParaRPr lang="en-US" sz="4800" dirty="0">
              <a:solidFill>
                <a:schemeClr val="tx1"/>
              </a:solidFill>
              <a:latin typeface="+mn-lt"/>
            </a:endParaRPr>
          </a:p>
          <a:p>
            <a:pPr marL="609585"/>
            <a:r>
              <a:rPr lang="en-US" sz="4800" dirty="0" err="1">
                <a:solidFill>
                  <a:srgbClr val="000000"/>
                </a:solidFill>
                <a:latin typeface="+mn-lt"/>
              </a:rPr>
              <a:t>Các</a:t>
            </a:r>
            <a:r>
              <a:rPr lang="en-US" sz="4800" dirty="0">
                <a:solidFill>
                  <a:srgbClr val="000000"/>
                </a:solidFill>
                <a:latin typeface="+mn-lt"/>
              </a:rPr>
              <a:t> </a:t>
            </a:r>
            <a:r>
              <a:rPr lang="en-US" sz="4800" dirty="0" err="1">
                <a:solidFill>
                  <a:srgbClr val="000000"/>
                </a:solidFill>
                <a:latin typeface="+mn-lt"/>
              </a:rPr>
              <a:t>mô</a:t>
            </a:r>
            <a:r>
              <a:rPr lang="en-US" sz="4800" dirty="0">
                <a:solidFill>
                  <a:srgbClr val="000000"/>
                </a:solidFill>
                <a:latin typeface="+mn-lt"/>
              </a:rPr>
              <a:t> </a:t>
            </a:r>
            <a:r>
              <a:rPr lang="en-US" sz="4800" dirty="0" err="1">
                <a:solidFill>
                  <a:srgbClr val="000000"/>
                </a:solidFill>
                <a:latin typeface="+mn-lt"/>
              </a:rPr>
              <a:t>hình</a:t>
            </a:r>
            <a:br>
              <a:rPr lang="en-US" sz="4800" dirty="0">
                <a:solidFill>
                  <a:srgbClr val="000000"/>
                </a:solidFill>
                <a:latin typeface="+mn-lt"/>
              </a:rPr>
            </a:br>
            <a:r>
              <a:rPr lang="en-US" sz="4800" dirty="0" err="1">
                <a:solidFill>
                  <a:srgbClr val="000000"/>
                </a:solidFill>
                <a:latin typeface="+mn-lt"/>
              </a:rPr>
              <a:t>và</a:t>
            </a:r>
            <a:endParaRPr lang="en-US" sz="4800" dirty="0">
              <a:solidFill>
                <a:srgbClr val="000000"/>
              </a:solidFill>
              <a:latin typeface="+mn-lt"/>
            </a:endParaRPr>
          </a:p>
          <a:p>
            <a:pPr marL="609585"/>
            <a:r>
              <a:rPr lang="en-US" sz="4800" dirty="0">
                <a:solidFill>
                  <a:srgbClr val="000000"/>
                </a:solidFill>
                <a:latin typeface="+mn-lt"/>
              </a:rPr>
              <a:t> vector TF-IDF</a:t>
            </a:r>
            <a:endParaRPr lang="vi-VN" sz="4800" dirty="0">
              <a:solidFill>
                <a:schemeClr val="tx1"/>
              </a:solidFill>
              <a:latin typeface="+mn-lt"/>
            </a:endParaRPr>
          </a:p>
        </p:txBody>
      </p:sp>
    </p:spTree>
    <p:extLst>
      <p:ext uri="{BB962C8B-B14F-4D97-AF65-F5344CB8AC3E}">
        <p14:creationId xmlns:p14="http://schemas.microsoft.com/office/powerpoint/2010/main" val="293106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0" y="1010607"/>
            <a:ext cx="6693347" cy="57034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b="1" dirty="0">
                <a:solidFill>
                  <a:schemeClr val="tx1"/>
                </a:solidFill>
                <a:latin typeface="Arial" panose="020B0604020202020204" pitchFamily="34" charset="0"/>
                <a:cs typeface="Arial" panose="020B0604020202020204" pitchFamily="34" charset="0"/>
              </a:rPr>
              <a:t>2.1.</a:t>
            </a:r>
            <a:r>
              <a:rPr lang="en-US" b="1" dirty="0">
                <a:solidFill>
                  <a:srgbClr val="1B1B1B"/>
                </a:solidFill>
                <a:latin typeface="Arial" panose="020B0604020202020204" pitchFamily="34" charset="0"/>
                <a:cs typeface="Arial" panose="020B0604020202020204" pitchFamily="34" charset="0"/>
              </a:rPr>
              <a:t> Naive Bayes</a:t>
            </a:r>
          </a:p>
          <a:p>
            <a:pPr marL="609585" lvl="1" indent="0" algn="just">
              <a:lnSpc>
                <a:spcPct val="107000"/>
              </a:lnSpc>
              <a:buNone/>
            </a:pPr>
            <a:r>
              <a:rPr lang="en-US" b="1" dirty="0">
                <a:solidFill>
                  <a:srgbClr val="1B1B1B"/>
                </a:solidFill>
                <a:latin typeface="Arial" panose="020B0604020202020204" pitchFamily="34" charset="0"/>
                <a:cs typeface="Arial" panose="020B0604020202020204" pitchFamily="34" charset="0"/>
              </a:rPr>
              <a:t>2.1.1.Giới </a:t>
            </a:r>
            <a:r>
              <a:rPr lang="en-US" b="1" dirty="0" err="1">
                <a:solidFill>
                  <a:srgbClr val="1B1B1B"/>
                </a:solidFill>
                <a:latin typeface="Arial" panose="020B0604020202020204" pitchFamily="34" charset="0"/>
                <a:cs typeface="Arial" panose="020B0604020202020204" pitchFamily="34" charset="0"/>
              </a:rPr>
              <a:t>thiệu</a:t>
            </a:r>
            <a:endParaRPr lang="en-US" sz="1800" b="1"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Naive Bayes là một phương pháp đơn giản được sử dụng để tạo ra các bộ phân loại, trong đó các đối tượng được biểu diễn dưới dạng các vector chứa các giá trị đặc trưng và được gán nhãn từ một tập hợp hữu hạn.</a:t>
            </a: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vi-VN" sz="18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	</a:t>
            </a: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Thay vì có một thuật toán duy nhất, phương pháp này gồm một loạt các thuật toán dựa trên nguyên tắc chung: giả định rằng, với điều kiện nhãn đã biết, giá trị của mỗi đặc trưng là độc lập với giá trị của những đặc trưng khác.</a:t>
            </a:r>
            <a:r>
              <a:rPr lang="en-US" sz="1800" dirty="0">
                <a:solidFill>
                  <a:srgbClr val="1B1B1B"/>
                </a:solidFill>
                <a:latin typeface="Arial" panose="020B0604020202020204" pitchFamily="34" charset="0"/>
                <a:cs typeface="Arial" panose="020B0604020202020204" pitchFamily="34" charset="0"/>
              </a:rPr>
              <a:t>	</a:t>
            </a:r>
          </a:p>
          <a:p>
            <a:pPr marL="609585" lvl="1" indent="0" algn="just">
              <a:lnSpc>
                <a:spcPct val="107000"/>
              </a:lnSpc>
              <a:buNone/>
            </a:pPr>
            <a:endParaRPr lang="en-US" sz="1800" dirty="0">
              <a:solidFill>
                <a:srgbClr val="1B1B1B"/>
              </a:solidFill>
              <a:latin typeface="Arial" panose="020B0604020202020204" pitchFamily="34" charset="0"/>
              <a:cs typeface="Arial" panose="020B0604020202020204" pitchFamily="34" charset="0"/>
            </a:endParaRPr>
          </a:p>
          <a:p>
            <a:pPr marL="609585" lvl="1" indent="0" algn="just">
              <a:lnSpc>
                <a:spcPct val="107000"/>
              </a:lnSpc>
              <a:buNone/>
            </a:pPr>
            <a:r>
              <a:rPr lang="en-US" sz="1800" dirty="0">
                <a:latin typeface="Arial" panose="020B0604020202020204" pitchFamily="34" charset="0"/>
                <a:cs typeface="Arial" panose="020B0604020202020204" pitchFamily="34" charset="0"/>
              </a:rPr>
              <a:t>		</a:t>
            </a:r>
            <a:r>
              <a:rPr lang="vi-VN" sz="1800" dirty="0">
                <a:latin typeface="Arial" panose="020B0604020202020204" pitchFamily="34" charset="0"/>
                <a:cs typeface="Arial" panose="020B0604020202020204" pitchFamily="34" charset="0"/>
              </a:rPr>
              <a:t>Một ưu điểm của phương pháp này là chỉ cần một lượng dữ liệu huấn luyện tương đối nhỏ để ước tính các tham số cần thiết cho việc phân loại.</a:t>
            </a:r>
            <a:endParaRPr lang="en-US" sz="1800" dirty="0">
              <a:latin typeface="Arial" panose="020B0604020202020204" pitchFamily="34" charset="0"/>
              <a:cs typeface="Arial" panose="020B0604020202020204" pitchFamily="34" charset="0"/>
            </a:endParaRPr>
          </a:p>
        </p:txBody>
      </p:sp>
      <p:pic>
        <p:nvPicPr>
          <p:cNvPr id="5" name="Picture 4" descr="undefined">
            <a:extLst>
              <a:ext uri="{FF2B5EF4-FFF2-40B4-BE49-F238E27FC236}">
                <a16:creationId xmlns:a16="http://schemas.microsoft.com/office/drawing/2014/main" id="{18AC84FA-071D-4503-8B19-333C225C356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8064" y="1540245"/>
            <a:ext cx="3967268" cy="3777509"/>
          </a:xfrm>
          <a:prstGeom prst="rect">
            <a:avLst/>
          </a:prstGeom>
          <a:noFill/>
          <a:ln>
            <a:noFill/>
          </a:ln>
        </p:spPr>
      </p:pic>
      <p:sp>
        <p:nvSpPr>
          <p:cNvPr id="7" name="TextBox 6">
            <a:extLst>
              <a:ext uri="{FF2B5EF4-FFF2-40B4-BE49-F238E27FC236}">
                <a16:creationId xmlns:a16="http://schemas.microsoft.com/office/drawing/2014/main" id="{5510B5AD-54DD-4750-8DF7-48B764E9CA96}"/>
              </a:ext>
            </a:extLst>
          </p:cNvPr>
          <p:cNvSpPr txBox="1"/>
          <p:nvPr/>
        </p:nvSpPr>
        <p:spPr>
          <a:xfrm>
            <a:off x="7637131" y="5317754"/>
            <a:ext cx="4089133" cy="776623"/>
          </a:xfrm>
          <a:prstGeom prst="rect">
            <a:avLst/>
          </a:prstGeom>
          <a:noFill/>
        </p:spPr>
        <p:txBody>
          <a:bodyPr wrap="square">
            <a:spAutoFit/>
          </a:bodyPr>
          <a:lstStyle/>
          <a:p>
            <a:pPr algn="ctr">
              <a:lnSpc>
                <a:spcPct val="130000"/>
              </a:lnSpc>
              <a:spcBef>
                <a:spcPts val="600"/>
              </a:spcBef>
              <a:spcAft>
                <a:spcPts val="600"/>
              </a:spcAft>
            </a:pPr>
            <a:r>
              <a:rPr lang="en-US" sz="1800" u="sng" dirty="0" err="1">
                <a:effectLst/>
                <a:ea typeface="Times New Roman" panose="02020603050405020304" pitchFamily="18" charset="0"/>
              </a:rPr>
              <a:t>Hình</a:t>
            </a:r>
            <a:r>
              <a:rPr lang="en-US" sz="1800" u="sng" dirty="0">
                <a:effectLst/>
                <a:ea typeface="Times New Roman" panose="02020603050405020304" pitchFamily="18" charset="0"/>
              </a:rPr>
              <a:t> 3: </a:t>
            </a:r>
            <a:r>
              <a:rPr lang="en-US" sz="1800" u="sng" dirty="0">
                <a:effectLst/>
                <a:ea typeface="Calibri" panose="020F0502020204030204" pitchFamily="34" charset="0"/>
                <a:hlinkClick r:id="rId4" tooltip="Likelihood function">
                  <a:extLst>
                    <a:ext uri="{A12FA001-AC4F-418D-AE19-62706E023703}">
                      <ahyp:hlinkClr xmlns:ahyp="http://schemas.microsoft.com/office/drawing/2018/hyperlinkcolor" val="tx"/>
                    </a:ext>
                  </a:extLst>
                </a:hlinkClick>
              </a:rPr>
              <a:t>Likelihood functions</a:t>
            </a:r>
            <a:r>
              <a:rPr lang="en-US" sz="1800" dirty="0">
                <a:effectLst/>
                <a:ea typeface="Calibri" panose="020F0502020204030204" pitchFamily="34" charset="0"/>
              </a:rPr>
              <a:t> , </a:t>
            </a:r>
            <a:r>
              <a:rPr lang="en-US" sz="1800" u="sng" dirty="0">
                <a:effectLst/>
                <a:ea typeface="Calibri" panose="020F0502020204030204" pitchFamily="34" charset="0"/>
                <a:hlinkClick r:id="rId5" tooltip="Confusion matrix">
                  <a:extLst>
                    <a:ext uri="{A12FA001-AC4F-418D-AE19-62706E023703}">
                      <ahyp:hlinkClr xmlns:ahyp="http://schemas.microsoft.com/office/drawing/2018/hyperlinkcolor" val="tx"/>
                    </a:ext>
                  </a:extLst>
                </a:hlinkClick>
              </a:rPr>
              <a:t>Confusion matrix</a:t>
            </a:r>
            <a:r>
              <a:rPr lang="en-US" sz="1800" dirty="0">
                <a:effectLst/>
                <a:ea typeface="Calibri" panose="020F0502020204030204" pitchFamily="34" charset="0"/>
              </a:rPr>
              <a:t> </a:t>
            </a:r>
            <a:r>
              <a:rPr lang="en-US" sz="1800" dirty="0" err="1">
                <a:effectLst/>
                <a:ea typeface="Calibri" panose="020F0502020204030204" pitchFamily="34" charset="0"/>
              </a:rPr>
              <a:t>và</a:t>
            </a:r>
            <a:r>
              <a:rPr lang="en-US" sz="1800" dirty="0">
                <a:effectLst/>
                <a:ea typeface="Calibri" panose="020F0502020204030204" pitchFamily="34" charset="0"/>
              </a:rPr>
              <a:t> </a:t>
            </a:r>
            <a:r>
              <a:rPr lang="en-US" sz="1800" u="sng" dirty="0">
                <a:effectLst/>
                <a:ea typeface="Calibri" panose="020F0502020204030204" pitchFamily="34" charset="0"/>
                <a:hlinkClick r:id="rId6" tooltip="ROC curve">
                  <a:extLst>
                    <a:ext uri="{A12FA001-AC4F-418D-AE19-62706E023703}">
                      <ahyp:hlinkClr xmlns:ahyp="http://schemas.microsoft.com/office/drawing/2018/hyperlinkcolor" val="tx"/>
                    </a:ext>
                  </a:extLst>
                </a:hlinkClick>
              </a:rPr>
              <a:t>ROC curve</a:t>
            </a:r>
            <a:r>
              <a:rPr lang="en-US" sz="1800" dirty="0">
                <a:effectLst/>
                <a:ea typeface="Calibri" panose="020F0502020204030204" pitchFamily="34" charset="0"/>
              </a:rPr>
              <a:t>.</a:t>
            </a:r>
          </a:p>
        </p:txBody>
      </p:sp>
    </p:spTree>
    <p:extLst>
      <p:ext uri="{BB962C8B-B14F-4D97-AF65-F5344CB8AC3E}">
        <p14:creationId xmlns:p14="http://schemas.microsoft.com/office/powerpoint/2010/main" val="306319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9</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859366" y="1337738"/>
            <a:ext cx="10473267" cy="501915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vi-VN" sz="1600" dirty="0">
                <a:solidFill>
                  <a:schemeClr val="tx1"/>
                </a:solidFill>
                <a:latin typeface="Arial" panose="020B0604020202020204" pitchFamily="34" charset="0"/>
                <a:cs typeface="Arial" panose="020B0604020202020204" pitchFamily="34" charset="0"/>
              </a:rPr>
              <a:t>Một ví dụ đơn giản: </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K</a:t>
            </a:r>
            <a:r>
              <a:rPr lang="vi-VN" sz="1600" dirty="0">
                <a:solidFill>
                  <a:schemeClr val="tx1"/>
                </a:solidFill>
                <a:latin typeface="Arial" panose="020B0604020202020204" pitchFamily="34" charset="0"/>
                <a:cs typeface="Arial" panose="020B0604020202020204" pitchFamily="34" charset="0"/>
              </a:rPr>
              <a:t>hi có một tweet như</a:t>
            </a:r>
            <a:r>
              <a:rPr lang="en-US" sz="1600" dirty="0">
                <a:solidFill>
                  <a:schemeClr val="tx1"/>
                </a:solidFill>
                <a:latin typeface="Arial" panose="020B0604020202020204" pitchFamily="34" charset="0"/>
                <a:cs typeface="Arial" panose="020B0604020202020204" pitchFamily="34" charset="0"/>
              </a:rPr>
              <a:t>: </a:t>
            </a:r>
          </a:p>
          <a:p>
            <a:pPr marL="609585" lvl="1" indent="0" algn="just">
              <a:lnSpc>
                <a:spcPct val="107000"/>
              </a:lnSpc>
              <a:buNone/>
            </a:pP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b="1" dirty="0">
                <a:solidFill>
                  <a:schemeClr val="tx1"/>
                </a:solidFill>
                <a:latin typeface="Arial" panose="020B0604020202020204" pitchFamily="34" charset="0"/>
                <a:cs typeface="Arial" panose="020B0604020202020204" pitchFamily="34" charset="0"/>
              </a:rPr>
              <a:t>"Tôi yêu sản phẩm này! Tuyệt vời!"</a:t>
            </a:r>
            <a:endParaRPr lang="en-US" sz="1600" b="1"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vi-VN" sz="16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M</a:t>
            </a:r>
            <a:r>
              <a:rPr lang="vi-VN" sz="1600" dirty="0">
                <a:solidFill>
                  <a:schemeClr val="tx1"/>
                </a:solidFill>
                <a:latin typeface="Arial" panose="020B0604020202020204" pitchFamily="34" charset="0"/>
                <a:cs typeface="Arial" panose="020B0604020202020204" pitchFamily="34" charset="0"/>
              </a:rPr>
              <a:t>ô hình sẽ xác định từ "yêu" và "tuyệt vời" là các từ có xác suất cao liên quan đến cảm xúc tích cực, do đó tweet này sẽ được phân loại là cảm xúc tích cực. </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Ngược lại, với tweet </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b="1" dirty="0">
                <a:solidFill>
                  <a:schemeClr val="tx1"/>
                </a:solidFill>
                <a:latin typeface="Arial" panose="020B0604020202020204" pitchFamily="34" charset="0"/>
                <a:cs typeface="Arial" panose="020B0604020202020204" pitchFamily="34" charset="0"/>
              </a:rPr>
              <a:t>"Sản phẩm này thật sự tệ, rất thất vọng</a:t>
            </a:r>
            <a:r>
              <a:rPr lang="en-US" sz="1600" b="1" dirty="0">
                <a:solidFill>
                  <a:schemeClr val="tx1"/>
                </a:solidFill>
                <a:latin typeface="Arial" panose="020B0604020202020204" pitchFamily="34" charset="0"/>
                <a:cs typeface="Arial" panose="020B0604020202020204" pitchFamily="34" charset="0"/>
              </a:rPr>
              <a:t>”</a:t>
            </a:r>
          </a:p>
          <a:p>
            <a:pPr marL="609585" lvl="1" indent="0" algn="just">
              <a:lnSpc>
                <a:spcPct val="107000"/>
              </a:lnSpc>
              <a:buNone/>
            </a:pP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vi-VN" sz="1600" dirty="0">
                <a:solidFill>
                  <a:schemeClr val="tx1"/>
                </a:solidFill>
                <a:latin typeface="Arial" panose="020B0604020202020204" pitchFamily="34" charset="0"/>
                <a:cs typeface="Arial" panose="020B0604020202020204" pitchFamily="34" charset="0"/>
              </a:rPr>
              <a:t> từ "tệ" và "thất vọng" sẽ có xác suất cao thuộc về cảm xúc tiêu cực.</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Với Naive Bayes, việc phân tích cảm xúc trở nên đơn giản và nhanh chóng, đặc biệt khi đối mặt với số lượng tweet lớn. Mặc dù có những hạn chế về giả thuyết độc lập giữa các từ, Với đặc tính đơn giản và khả năng xử lý dữ liệu không chuẩn, mô hình Naive Bayes vẫn thể hiện được hiệu quả nổi bật trong việc nhận diện cảm xúc từ các tweet trên Twitter</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en-US" sz="1867"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BC894C9-BD3C-4C93-95F9-6C5E682C61F3}"/>
              </a:ext>
            </a:extLst>
          </p:cNvPr>
          <p:cNvSpPr txBox="1"/>
          <p:nvPr/>
        </p:nvSpPr>
        <p:spPr>
          <a:xfrm>
            <a:off x="0" y="878958"/>
            <a:ext cx="3479800" cy="458780"/>
          </a:xfrm>
          <a:prstGeom prst="rect">
            <a:avLst/>
          </a:prstGeom>
          <a:noFill/>
        </p:spPr>
        <p:txBody>
          <a:bodyPr wrap="square">
            <a:spAutoFit/>
          </a:bodyPr>
          <a:lstStyle/>
          <a:p>
            <a:pPr marL="609585" lvl="1" indent="0" algn="just">
              <a:lnSpc>
                <a:spcPct val="107000"/>
              </a:lnSpc>
              <a:buNone/>
            </a:pPr>
            <a:r>
              <a:rPr lang="en-US" sz="2400" b="1" dirty="0">
                <a:solidFill>
                  <a:schemeClr val="tx1"/>
                </a:solidFill>
                <a:latin typeface="Arial" panose="020B0604020202020204" pitchFamily="34" charset="0"/>
                <a:cs typeface="Arial" panose="020B0604020202020204" pitchFamily="34" charset="0"/>
              </a:rPr>
              <a:t>2.1.2.Ứng </a:t>
            </a:r>
            <a:r>
              <a:rPr lang="en-US" sz="2400" b="1" dirty="0" err="1">
                <a:solidFill>
                  <a:schemeClr val="tx1"/>
                </a:solidFill>
                <a:latin typeface="Arial" panose="020B0604020202020204" pitchFamily="34" charset="0"/>
                <a:cs typeface="Arial" panose="020B0604020202020204" pitchFamily="34" charset="0"/>
              </a:rPr>
              <a:t>dụng</a:t>
            </a:r>
            <a:endParaRPr lang="en-US"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9507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2593</Words>
  <Application>Microsoft Office PowerPoint</Application>
  <PresentationFormat>Widescreen</PresentationFormat>
  <Paragraphs>190</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Amatic SC</vt:lpstr>
      <vt:lpstr>Arial</vt:lpstr>
      <vt:lpstr>Calibri</vt:lpstr>
      <vt:lpstr>Calibri Light</vt:lpstr>
      <vt:lpstr>Cambria Math</vt:lpstr>
      <vt:lpstr>Merriweather</vt:lpstr>
      <vt:lpstr>Times New Roman</vt:lpstr>
      <vt:lpstr>Times New Roman (Headings)</vt:lpstr>
      <vt:lpstr>Wingdings</vt:lpstr>
      <vt:lpstr>Office Theme</vt:lpstr>
      <vt:lpstr>BÀI THUYẾT TRÌNH CHUYÊN ĐỀ 3</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CHUYÊN ĐỀ 3</dc:title>
  <dc:creator>LUC ANH</dc:creator>
  <cp:lastModifiedBy>LUC ANH</cp:lastModifiedBy>
  <cp:revision>23</cp:revision>
  <dcterms:created xsi:type="dcterms:W3CDTF">2025-03-31T17:35:29Z</dcterms:created>
  <dcterms:modified xsi:type="dcterms:W3CDTF">2025-03-31T19:48:47Z</dcterms:modified>
</cp:coreProperties>
</file>