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47">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4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Constanti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nstantia-bold.fntdata"/><Relationship Id="rId6" Type="http://schemas.openxmlformats.org/officeDocument/2006/relationships/notesMaster" Target="notesMasters/notesMaster1.xml"/><Relationship Id="rId18" Type="http://schemas.openxmlformats.org/officeDocument/2006/relationships/font" Target="fonts/Constanti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b774741d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774741d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8b774741d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4" name="Google Shape;84;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0" name="Google Shape;90;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 type="body"/>
          </p:nvPr>
        </p:nvSpPr>
        <p:spPr>
          <a:xfrm>
            <a:off x="457200" y="1600201"/>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 name="Google Shape;102;p14"/>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6"/>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1" name="Shape 111"/>
        <p:cNvGrpSpPr/>
        <p:nvPr/>
      </p:nvGrpSpPr>
      <p:grpSpPr>
        <a:xfrm>
          <a:off x="0" y="0"/>
          <a:ext cx="0" cy="0"/>
          <a:chOff x="0" y="0"/>
          <a:chExt cx="0" cy="0"/>
        </a:xfrm>
      </p:grpSpPr>
      <p:sp>
        <p:nvSpPr>
          <p:cNvPr id="112" name="Google Shape;112;p16"/>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14" name="Google Shape;114;p16"/>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0" name="Google Shape;120;p17"/>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1" name="Google Shape;121;p17"/>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7"/>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8"/>
          <p:cNvSpPr txBox="1"/>
          <p:nvPr>
            <p:ph idx="1" type="body"/>
          </p:nvPr>
        </p:nvSpPr>
        <p:spPr>
          <a:xfrm>
            <a:off x="457200"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7" name="Google Shape;12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8" name="Google Shape;128;p18"/>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9" name="Google Shape;129;p18"/>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0" name="Google Shape;130;p18"/>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3" name="Shape 133"/>
        <p:cNvGrpSpPr/>
        <p:nvPr/>
      </p:nvGrpSpPr>
      <p:grpSpPr>
        <a:xfrm>
          <a:off x="0" y="0"/>
          <a:ext cx="0" cy="0"/>
          <a:chOff x="0" y="0"/>
          <a:chExt cx="0" cy="0"/>
        </a:xfrm>
      </p:grpSpPr>
      <p:sp>
        <p:nvSpPr>
          <p:cNvPr id="134" name="Google Shape;134;p19"/>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9"/>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9"/>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Google Shape;139;p20"/>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2"/>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2" y="1435102"/>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9" name="Google Shape;29;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3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2" name="Google Shape;152;p22"/>
          <p:cNvSpPr txBox="1"/>
          <p:nvPr>
            <p:ph idx="1" type="body"/>
          </p:nvPr>
        </p:nvSpPr>
        <p:spPr>
          <a:xfrm>
            <a:off x="1792288" y="5367338"/>
            <a:ext cx="5486400" cy="8048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9018"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37" y="2171701"/>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32" name="Shape 32"/>
        <p:cNvGrpSpPr/>
        <p:nvPr/>
      </p:nvGrpSpPr>
      <p:grpSpPr>
        <a:xfrm>
          <a:off x="0" y="0"/>
          <a:ext cx="0" cy="0"/>
          <a:chOff x="0" y="0"/>
          <a:chExt cx="0" cy="0"/>
        </a:xfrm>
      </p:grpSpPr>
      <p:sp>
        <p:nvSpPr>
          <p:cNvPr id="33" name="Google Shape;33;p4"/>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SzPts val="2090"/>
              <a:buNone/>
              <a:defRPr sz="2200">
                <a:solidFill>
                  <a:schemeClr val="lt1"/>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10"/>
              <a:buNone/>
              <a:defRPr sz="1400">
                <a:solidFill>
                  <a:schemeClr val="lt1"/>
                </a:solidFill>
              </a:defRPr>
            </a:lvl4pPr>
            <a:lvl5pPr indent="-228600" lvl="4" marL="2286000" algn="l">
              <a:lnSpc>
                <a:spcPct val="100000"/>
              </a:lnSpc>
              <a:spcBef>
                <a:spcPts val="280"/>
              </a:spcBef>
              <a:spcAft>
                <a:spcPts val="0"/>
              </a:spcAft>
              <a:buSzPts val="910"/>
              <a:buNone/>
              <a:defRPr sz="1400">
                <a:solidFill>
                  <a:schemeClr val="lt1"/>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 name="Google Shape;35;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5"/>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 name="Google Shape;49;p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p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9"/>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0"/>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72" name="Google Shape;72;p10"/>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73" name="Google Shape;73;p10"/>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Calibri"/>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SzPts val="1235"/>
              <a:buFont typeface="Constantia"/>
              <a:buNone/>
              <a:defRPr sz="1300"/>
            </a:lvl1pPr>
            <a:lvl2pPr indent="-293369" lvl="1" marL="914400" algn="l">
              <a:lnSpc>
                <a:spcPct val="100000"/>
              </a:lnSpc>
              <a:spcBef>
                <a:spcPts val="240"/>
              </a:spcBef>
              <a:spcAft>
                <a:spcPts val="0"/>
              </a:spcAft>
              <a:buSzPts val="1020"/>
              <a:buChar char="⚫"/>
              <a:defRPr sz="1200"/>
            </a:lvl2pPr>
            <a:lvl3pPr indent="-273050" lvl="2" marL="1371600" algn="l">
              <a:lnSpc>
                <a:spcPct val="100000"/>
              </a:lnSpc>
              <a:spcBef>
                <a:spcPts val="200"/>
              </a:spcBef>
              <a:spcAft>
                <a:spcPts val="0"/>
              </a:spcAft>
              <a:buSzPts val="700"/>
              <a:buChar char="⚫"/>
              <a:defRPr sz="1000"/>
            </a:lvl3pPr>
            <a:lvl4pPr indent="-265747" lvl="3" marL="1828800" algn="l">
              <a:lnSpc>
                <a:spcPct val="100000"/>
              </a:lnSpc>
              <a:spcBef>
                <a:spcPts val="180"/>
              </a:spcBef>
              <a:spcAft>
                <a:spcPts val="0"/>
              </a:spcAft>
              <a:buSzPts val="585"/>
              <a:buChar char="⚫"/>
              <a:defRPr sz="900"/>
            </a:lvl4pPr>
            <a:lvl5pPr indent="-265747" lvl="4" marL="2286000" algn="l">
              <a:lnSpc>
                <a:spcPct val="100000"/>
              </a:lnSpc>
              <a:spcBef>
                <a:spcPts val="180"/>
              </a:spcBef>
              <a:spcAft>
                <a:spcPts val="0"/>
              </a:spcAft>
              <a:buSzPts val="585"/>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0"/>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9" name="Google Shape;79;p10"/>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80" name="Google Shape;80;p10"/>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3"/>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13"/>
          <p:cNvSpPr txBox="1"/>
          <p:nvPr>
            <p:ph idx="1" type="body"/>
          </p:nvPr>
        </p:nvSpPr>
        <p:spPr>
          <a:xfrm>
            <a:off x="457200" y="1600201"/>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6" name="Google Shape;96;p13"/>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7" name="Google Shape;97;p13"/>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p1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313000" y="991925"/>
            <a:ext cx="8631000" cy="2104800"/>
          </a:xfrm>
          <a:prstGeom prst="rect">
            <a:avLst/>
          </a:prstGeom>
          <a:effectLst>
            <a:outerShdw blurRad="28575" rotWithShape="0" algn="bl" dir="1020000" dist="76200">
              <a:srgbClr val="000000">
                <a:alpha val="38000"/>
              </a:srgbClr>
            </a:outerShdw>
            <a:reflection blurRad="0" dir="5400000" dist="38100" endA="0" endPos="30000" fadeDir="5400012" kx="0" rotWithShape="0" algn="bl" stPos="0" sy="-100000" ky="0"/>
          </a:effectLst>
        </p:spPr>
        <p:txBody>
          <a:bodyPr anchorCtr="0" anchor="b" bIns="0" lIns="0" spcFirstLastPara="1" rIns="18275" wrap="square" tIns="0">
            <a:noAutofit/>
          </a:bodyPr>
          <a:lstStyle/>
          <a:p>
            <a:pPr indent="0" lvl="0" marL="0" rtl="0" algn="ctr">
              <a:spcBef>
                <a:spcPts val="0"/>
              </a:spcBef>
              <a:spcAft>
                <a:spcPts val="0"/>
              </a:spcAft>
              <a:buNone/>
            </a:pPr>
            <a:r>
              <a:rPr i="1" lang="en-US">
                <a:solidFill>
                  <a:srgbClr val="9FC5E8"/>
                </a:solidFill>
              </a:rPr>
              <a:t>DATA VISUALISATION</a:t>
            </a:r>
            <a:endParaRPr i="1">
              <a:solidFill>
                <a:srgbClr val="9FC5E8"/>
              </a:solidFill>
            </a:endParaRPr>
          </a:p>
        </p:txBody>
      </p:sp>
      <p:sp>
        <p:nvSpPr>
          <p:cNvPr id="174" name="Google Shape;174;p25"/>
          <p:cNvSpPr txBox="1"/>
          <p:nvPr>
            <p:ph idx="1" type="subTitle"/>
          </p:nvPr>
        </p:nvSpPr>
        <p:spPr>
          <a:xfrm>
            <a:off x="0" y="4771261"/>
            <a:ext cx="7854600" cy="1752600"/>
          </a:xfrm>
          <a:prstGeom prst="rect">
            <a:avLst/>
          </a:prstGeom>
        </p:spPr>
        <p:txBody>
          <a:bodyPr anchorCtr="0" anchor="t" bIns="45700" lIns="0" spcFirstLastPara="1" rIns="18275" wrap="square" tIns="45700">
            <a:noAutofit/>
          </a:bodyPr>
          <a:lstStyle/>
          <a:p>
            <a:pPr indent="0" lvl="0" marL="0" rtl="0" algn="r">
              <a:spcBef>
                <a:spcPts val="520"/>
              </a:spcBef>
              <a:spcAft>
                <a:spcPts val="0"/>
              </a:spcAft>
              <a:buNone/>
            </a:pPr>
            <a:r>
              <a:rPr i="1" lang="en-US" sz="1800"/>
              <a:t>Continued </a:t>
            </a:r>
            <a:r>
              <a:rPr i="1" lang="en-US" sz="1800"/>
              <a:t>by: Udit Gupta</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34"/>
          <p:cNvPicPr preferRelativeResize="0"/>
          <p:nvPr/>
        </p:nvPicPr>
        <p:blipFill rotWithShape="1">
          <a:blip r:embed="rId3">
            <a:alphaModFix/>
          </a:blip>
          <a:srcRect b="9959" l="14784" r="42274" t="17345"/>
          <a:stretch/>
        </p:blipFill>
        <p:spPr>
          <a:xfrm>
            <a:off x="3814950" y="1479775"/>
            <a:ext cx="5061426" cy="4817224"/>
          </a:xfrm>
          <a:prstGeom prst="rect">
            <a:avLst/>
          </a:prstGeom>
          <a:noFill/>
          <a:ln>
            <a:noFill/>
          </a:ln>
        </p:spPr>
      </p:pic>
      <p:sp>
        <p:nvSpPr>
          <p:cNvPr id="258" name="Google Shape;258;p34"/>
          <p:cNvSpPr txBox="1"/>
          <p:nvPr/>
        </p:nvSpPr>
        <p:spPr>
          <a:xfrm>
            <a:off x="293350" y="890750"/>
            <a:ext cx="3409500" cy="7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Correlation </a:t>
            </a:r>
            <a:endParaRPr b="1" i="0" sz="25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Matrix</a:t>
            </a:r>
            <a:endParaRPr b="1" i="0" sz="2500" u="none" cap="none" strike="noStrike">
              <a:solidFill>
                <a:srgbClr val="000000"/>
              </a:solidFill>
              <a:latin typeface="Constantia"/>
              <a:ea typeface="Constantia"/>
              <a:cs typeface="Constantia"/>
              <a:sym typeface="Constantia"/>
            </a:endParaRPr>
          </a:p>
        </p:txBody>
      </p:sp>
      <p:sp>
        <p:nvSpPr>
          <p:cNvPr id="259" name="Google Shape;259;p34"/>
          <p:cNvSpPr txBox="1"/>
          <p:nvPr/>
        </p:nvSpPr>
        <p:spPr>
          <a:xfrm>
            <a:off x="293350" y="2293200"/>
            <a:ext cx="3281700" cy="38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nstantia"/>
                <a:ea typeface="Constantia"/>
                <a:cs typeface="Constantia"/>
                <a:sym typeface="Constantia"/>
              </a:rPr>
              <a:t>It is evident that the two most important factors for determining the income of a person are the age and education number.</a:t>
            </a:r>
            <a:endParaRPr b="0" i="0" sz="17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nstantia"/>
                <a:ea typeface="Constantia"/>
                <a:cs typeface="Constantia"/>
                <a:sym typeface="Constantia"/>
              </a:rPr>
              <a:t>Capital gain and loss also foresee the same as the person with higher gain can hit 50k early.</a:t>
            </a:r>
            <a:endParaRPr b="0" i="0" sz="17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nstantia"/>
                <a:ea typeface="Constantia"/>
                <a:cs typeface="Constantia"/>
                <a:sym typeface="Constantia"/>
              </a:rPr>
              <a:t>Hours per week also defines it with its optimal range of working hours &amp; impacting the income distribution.</a:t>
            </a:r>
            <a:endParaRPr b="0" i="0" sz="1700" u="none" cap="none" strike="noStrike">
              <a:solidFill>
                <a:srgbClr val="000000"/>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67125" y="493777"/>
            <a:ext cx="8519700" cy="6133200"/>
          </a:xfrm>
          <a:prstGeom prst="rect">
            <a:avLst/>
          </a:prstGeom>
          <a:noFill/>
          <a:ln>
            <a:noFill/>
          </a:ln>
          <a:effectLst>
            <a:outerShdw blurRad="57150" rotWithShape="0" algn="bl" dir="5400000" dist="19050">
              <a:srgbClr val="4CE0EA">
                <a:alpha val="49803"/>
              </a:srgbClr>
            </a:outerShdw>
          </a:effectLst>
        </p:spPr>
        <p:txBody>
          <a:bodyPr anchorCtr="0" anchor="ctr" bIns="91425" lIns="91425" spcFirstLastPara="1" rIns="91425" wrap="square" tIns="137150">
            <a:noAutofit/>
          </a:bodyPr>
          <a:lstStyle/>
          <a:p>
            <a:pPr indent="0" lvl="0" marL="0" rtl="0" algn="ctr">
              <a:lnSpc>
                <a:spcPct val="100000"/>
              </a:lnSpc>
              <a:spcBef>
                <a:spcPts val="0"/>
              </a:spcBef>
              <a:spcAft>
                <a:spcPts val="0"/>
              </a:spcAft>
              <a:buSzPts val="1800"/>
              <a:buNone/>
            </a:pPr>
            <a:r>
              <a:rPr lang="en-US"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nvSpPr>
        <p:spPr>
          <a:xfrm>
            <a:off x="293350" y="740350"/>
            <a:ext cx="1031400" cy="58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Age:</a:t>
            </a:r>
            <a:endParaRPr b="1" i="0" sz="2500" u="none" cap="none" strike="noStrike">
              <a:solidFill>
                <a:srgbClr val="000000"/>
              </a:solidFill>
              <a:latin typeface="Constantia"/>
              <a:ea typeface="Constantia"/>
              <a:cs typeface="Constantia"/>
              <a:sym typeface="Constantia"/>
            </a:endParaRPr>
          </a:p>
        </p:txBody>
      </p:sp>
      <p:pic>
        <p:nvPicPr>
          <p:cNvPr id="181" name="Google Shape;181;p26"/>
          <p:cNvPicPr preferRelativeResize="0"/>
          <p:nvPr/>
        </p:nvPicPr>
        <p:blipFill rotWithShape="1">
          <a:blip r:embed="rId3">
            <a:alphaModFix/>
          </a:blip>
          <a:srcRect b="16085" l="18757" r="51191" t="33133"/>
          <a:stretch/>
        </p:blipFill>
        <p:spPr>
          <a:xfrm>
            <a:off x="293350" y="1517625"/>
            <a:ext cx="3492124" cy="3317501"/>
          </a:xfrm>
          <a:prstGeom prst="rect">
            <a:avLst/>
          </a:prstGeom>
          <a:noFill/>
          <a:ln>
            <a:noFill/>
          </a:ln>
        </p:spPr>
      </p:pic>
      <p:pic>
        <p:nvPicPr>
          <p:cNvPr id="182" name="Google Shape;182;p26"/>
          <p:cNvPicPr preferRelativeResize="0"/>
          <p:nvPr/>
        </p:nvPicPr>
        <p:blipFill rotWithShape="1">
          <a:blip r:embed="rId4">
            <a:alphaModFix/>
          </a:blip>
          <a:srcRect b="27513" l="18721" r="28674" t="23756"/>
          <a:stretch/>
        </p:blipFill>
        <p:spPr>
          <a:xfrm>
            <a:off x="4448200" y="1517625"/>
            <a:ext cx="4410776" cy="2808574"/>
          </a:xfrm>
          <a:prstGeom prst="rect">
            <a:avLst/>
          </a:prstGeom>
          <a:noFill/>
          <a:ln>
            <a:noFill/>
          </a:ln>
        </p:spPr>
      </p:pic>
      <p:sp>
        <p:nvSpPr>
          <p:cNvPr id="183" name="Google Shape;183;p26"/>
          <p:cNvSpPr txBox="1"/>
          <p:nvPr/>
        </p:nvSpPr>
        <p:spPr>
          <a:xfrm>
            <a:off x="293350" y="5028000"/>
            <a:ext cx="3772500" cy="172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upper limit of age is 90 years and the lower limit is 17 years.</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dataset contains maximum people in the age group 25- 40 years.</a:t>
            </a:r>
            <a:endParaRPr b="0" i="0" sz="1600" u="none" cap="none" strike="noStrike">
              <a:solidFill>
                <a:srgbClr val="000000"/>
              </a:solidFill>
              <a:latin typeface="Constantia"/>
              <a:ea typeface="Constantia"/>
              <a:cs typeface="Constantia"/>
              <a:sym typeface="Constantia"/>
            </a:endParaRPr>
          </a:p>
        </p:txBody>
      </p:sp>
      <p:sp>
        <p:nvSpPr>
          <p:cNvPr id="184" name="Google Shape;184;p26"/>
          <p:cNvSpPr txBox="1"/>
          <p:nvPr/>
        </p:nvSpPr>
        <p:spPr>
          <a:xfrm>
            <a:off x="4262288" y="4326200"/>
            <a:ext cx="4782600" cy="187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plot shows that maximum people who have an income &gt;50k belong to the age group 40 to 50 years.</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Another thing to note is that people tend to have a lower income in early age but then gradually increase their income to above 50k in around 45 years of age.</a:t>
            </a:r>
            <a:endParaRPr b="0" i="0" sz="1600" u="none" cap="none" strike="noStrike">
              <a:solidFill>
                <a:srgbClr val="000000"/>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nvSpPr>
        <p:spPr>
          <a:xfrm>
            <a:off x="503725" y="862700"/>
            <a:ext cx="1851300" cy="42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Gender:</a:t>
            </a:r>
            <a:endParaRPr b="1" i="0" sz="2500" u="none" cap="none" strike="noStrike">
              <a:solidFill>
                <a:srgbClr val="000000"/>
              </a:solidFill>
              <a:latin typeface="Constantia"/>
              <a:ea typeface="Constantia"/>
              <a:cs typeface="Constantia"/>
              <a:sym typeface="Constantia"/>
            </a:endParaRPr>
          </a:p>
        </p:txBody>
      </p:sp>
      <p:pic>
        <p:nvPicPr>
          <p:cNvPr id="191" name="Google Shape;191;p27"/>
          <p:cNvPicPr preferRelativeResize="0"/>
          <p:nvPr/>
        </p:nvPicPr>
        <p:blipFill rotWithShape="1">
          <a:blip r:embed="rId3">
            <a:alphaModFix/>
          </a:blip>
          <a:srcRect b="26590" l="19206" r="39866" t="25152"/>
          <a:stretch/>
        </p:blipFill>
        <p:spPr>
          <a:xfrm>
            <a:off x="174075" y="1537435"/>
            <a:ext cx="4571999" cy="3031014"/>
          </a:xfrm>
          <a:prstGeom prst="rect">
            <a:avLst/>
          </a:prstGeom>
          <a:noFill/>
          <a:ln>
            <a:noFill/>
          </a:ln>
        </p:spPr>
      </p:pic>
      <p:sp>
        <p:nvSpPr>
          <p:cNvPr id="192" name="Google Shape;192;p27"/>
          <p:cNvSpPr txBox="1"/>
          <p:nvPr/>
        </p:nvSpPr>
        <p:spPr>
          <a:xfrm>
            <a:off x="503725" y="5020800"/>
            <a:ext cx="3716400" cy="183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above donut chart shows that the total male entries is more than double of the total female entries in our dataset.</a:t>
            </a:r>
            <a:endParaRPr b="0" i="0" sz="1600" u="none" cap="none" strike="noStrike">
              <a:solidFill>
                <a:srgbClr val="000000"/>
              </a:solidFill>
              <a:latin typeface="Constantia"/>
              <a:ea typeface="Constantia"/>
              <a:cs typeface="Constantia"/>
              <a:sym typeface="Constantia"/>
            </a:endParaRPr>
          </a:p>
        </p:txBody>
      </p:sp>
      <p:pic>
        <p:nvPicPr>
          <p:cNvPr id="193" name="Google Shape;193;p27"/>
          <p:cNvPicPr preferRelativeResize="0"/>
          <p:nvPr/>
        </p:nvPicPr>
        <p:blipFill rotWithShape="1">
          <a:blip r:embed="rId4">
            <a:alphaModFix/>
          </a:blip>
          <a:srcRect b="27914" l="19661" r="48118" t="27954"/>
          <a:stretch/>
        </p:blipFill>
        <p:spPr>
          <a:xfrm>
            <a:off x="4853736" y="1573350"/>
            <a:ext cx="4218990" cy="3248924"/>
          </a:xfrm>
          <a:prstGeom prst="rect">
            <a:avLst/>
          </a:prstGeom>
          <a:noFill/>
          <a:ln>
            <a:noFill/>
          </a:ln>
        </p:spPr>
      </p:pic>
      <p:sp>
        <p:nvSpPr>
          <p:cNvPr id="194" name="Google Shape;194;p27"/>
          <p:cNvSpPr txBox="1"/>
          <p:nvPr/>
        </p:nvSpPr>
        <p:spPr>
          <a:xfrm>
            <a:off x="4853725" y="5020800"/>
            <a:ext cx="4120800" cy="124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percentage of male who earn above 50k is double than that of women.</a:t>
            </a:r>
            <a:endParaRPr b="0" i="0" sz="1600" u="none" cap="none" strike="noStrike">
              <a:solidFill>
                <a:srgbClr val="000000"/>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27289" l="19876" r="48959" t="28877"/>
          <a:stretch/>
        </p:blipFill>
        <p:spPr>
          <a:xfrm>
            <a:off x="266475" y="1339400"/>
            <a:ext cx="4079976" cy="3226451"/>
          </a:xfrm>
          <a:prstGeom prst="rect">
            <a:avLst/>
          </a:prstGeom>
          <a:noFill/>
          <a:ln>
            <a:noFill/>
          </a:ln>
        </p:spPr>
      </p:pic>
      <p:sp>
        <p:nvSpPr>
          <p:cNvPr id="201" name="Google Shape;201;p28"/>
          <p:cNvSpPr txBox="1"/>
          <p:nvPr/>
        </p:nvSpPr>
        <p:spPr>
          <a:xfrm>
            <a:off x="377500" y="694400"/>
            <a:ext cx="2173800" cy="64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Education: </a:t>
            </a:r>
            <a:endParaRPr b="1" i="0" sz="2500" u="none" cap="none" strike="noStrike">
              <a:solidFill>
                <a:srgbClr val="000000"/>
              </a:solidFill>
              <a:latin typeface="Constantia"/>
              <a:ea typeface="Constantia"/>
              <a:cs typeface="Constantia"/>
              <a:sym typeface="Constantia"/>
            </a:endParaRPr>
          </a:p>
        </p:txBody>
      </p:sp>
      <p:pic>
        <p:nvPicPr>
          <p:cNvPr id="202" name="Google Shape;202;p28"/>
          <p:cNvPicPr preferRelativeResize="0"/>
          <p:nvPr/>
        </p:nvPicPr>
        <p:blipFill rotWithShape="1">
          <a:blip r:embed="rId4">
            <a:alphaModFix/>
          </a:blip>
          <a:srcRect b="28617" l="19213" r="46633" t="33267"/>
          <a:stretch/>
        </p:blipFill>
        <p:spPr>
          <a:xfrm>
            <a:off x="4767175" y="4058425"/>
            <a:ext cx="4249425" cy="2666525"/>
          </a:xfrm>
          <a:prstGeom prst="rect">
            <a:avLst/>
          </a:prstGeom>
          <a:noFill/>
          <a:ln>
            <a:noFill/>
          </a:ln>
        </p:spPr>
      </p:pic>
      <p:sp>
        <p:nvSpPr>
          <p:cNvPr id="203" name="Google Shape;203;p28"/>
          <p:cNvSpPr txBox="1"/>
          <p:nvPr/>
        </p:nvSpPr>
        <p:spPr>
          <a:xfrm>
            <a:off x="4346450" y="1339400"/>
            <a:ext cx="3590400" cy="183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Majority of people have passed high school in the dataset or have a degree preferably Bachelors from some college.</a:t>
            </a:r>
            <a:endParaRPr b="0" i="0" sz="1600" u="none" cap="none" strike="noStrike">
              <a:solidFill>
                <a:srgbClr val="000000"/>
              </a:solidFill>
              <a:latin typeface="Constantia"/>
              <a:ea typeface="Constantia"/>
              <a:cs typeface="Constantia"/>
              <a:sym typeface="Constantia"/>
            </a:endParaRPr>
          </a:p>
        </p:txBody>
      </p:sp>
      <p:sp>
        <p:nvSpPr>
          <p:cNvPr id="204" name="Google Shape;204;p28"/>
          <p:cNvSpPr txBox="1"/>
          <p:nvPr/>
        </p:nvSpPr>
        <p:spPr>
          <a:xfrm>
            <a:off x="0" y="4887750"/>
            <a:ext cx="4767000" cy="183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This shows that if a person crosses high school and opt for a diploma or degree from a college, they have a better chance of getting higher income.</a:t>
            </a:r>
            <a:endParaRPr b="0" i="0" sz="1600" u="none" cap="none" strike="noStrike">
              <a:solidFill>
                <a:srgbClr val="000000"/>
              </a:solidFill>
              <a:latin typeface="Constantia"/>
              <a:ea typeface="Constantia"/>
              <a:cs typeface="Constantia"/>
              <a:sym typeface="Constantia"/>
            </a:endParaRPr>
          </a:p>
          <a:p>
            <a:pPr indent="0" lvl="0" marL="45720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Avg education num :</a:t>
            </a:r>
            <a:endParaRPr b="0" i="0" sz="1600" u="none" cap="none" strike="noStrike">
              <a:solidFill>
                <a:srgbClr val="000000"/>
              </a:solidFill>
              <a:latin typeface="Constantia"/>
              <a:ea typeface="Constantia"/>
              <a:cs typeface="Constantia"/>
              <a:sym typeface="Constantia"/>
            </a:endParaRPr>
          </a:p>
          <a:p>
            <a:pPr indent="0" lvl="0" marL="45720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Below - 10,  Above - 12 </a:t>
            </a:r>
            <a:endParaRPr b="0" i="0" sz="1600" u="none" cap="none" strike="noStrike">
              <a:solidFill>
                <a:srgbClr val="000000"/>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nvSpPr>
        <p:spPr>
          <a:xfrm>
            <a:off x="774300" y="596450"/>
            <a:ext cx="3249600" cy="51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Hour per week:</a:t>
            </a:r>
            <a:endParaRPr b="1" i="0" sz="2500" u="none" cap="none" strike="noStrike">
              <a:solidFill>
                <a:srgbClr val="000000"/>
              </a:solidFill>
              <a:latin typeface="Constantia"/>
              <a:ea typeface="Constantia"/>
              <a:cs typeface="Constantia"/>
              <a:sym typeface="Constantia"/>
            </a:endParaRPr>
          </a:p>
        </p:txBody>
      </p:sp>
      <p:pic>
        <p:nvPicPr>
          <p:cNvPr id="211" name="Google Shape;211;p29"/>
          <p:cNvPicPr preferRelativeResize="0"/>
          <p:nvPr/>
        </p:nvPicPr>
        <p:blipFill rotWithShape="1">
          <a:blip r:embed="rId3">
            <a:alphaModFix/>
          </a:blip>
          <a:srcRect b="24329" l="14935" r="48383" t="30520"/>
          <a:stretch/>
        </p:blipFill>
        <p:spPr>
          <a:xfrm>
            <a:off x="142025" y="1148688"/>
            <a:ext cx="4848474" cy="2931126"/>
          </a:xfrm>
          <a:prstGeom prst="rect">
            <a:avLst/>
          </a:prstGeom>
          <a:noFill/>
          <a:ln>
            <a:noFill/>
          </a:ln>
        </p:spPr>
      </p:pic>
      <p:pic>
        <p:nvPicPr>
          <p:cNvPr id="212" name="Google Shape;212;p29"/>
          <p:cNvPicPr preferRelativeResize="0"/>
          <p:nvPr/>
        </p:nvPicPr>
        <p:blipFill rotWithShape="1">
          <a:blip r:embed="rId4">
            <a:alphaModFix/>
          </a:blip>
          <a:srcRect b="31036" l="15251" r="50749" t="21960"/>
          <a:stretch/>
        </p:blipFill>
        <p:spPr>
          <a:xfrm>
            <a:off x="5050278" y="3794625"/>
            <a:ext cx="3879426" cy="2870849"/>
          </a:xfrm>
          <a:prstGeom prst="rect">
            <a:avLst/>
          </a:prstGeom>
          <a:noFill/>
          <a:ln>
            <a:noFill/>
          </a:ln>
        </p:spPr>
      </p:pic>
      <p:sp>
        <p:nvSpPr>
          <p:cNvPr id="213" name="Google Shape;213;p29"/>
          <p:cNvSpPr txBox="1"/>
          <p:nvPr/>
        </p:nvSpPr>
        <p:spPr>
          <a:xfrm>
            <a:off x="5215950" y="1115150"/>
            <a:ext cx="3548100" cy="20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majority class works for 40 hours in a week which is around 8 hours for a working day.</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There is a certain outlining value of 90 hours a week.</a:t>
            </a:r>
            <a:endParaRPr b="0" i="0" sz="1600" u="none" cap="none" strike="noStrike">
              <a:solidFill>
                <a:srgbClr val="000000"/>
              </a:solidFill>
              <a:latin typeface="Constantia"/>
              <a:ea typeface="Constantia"/>
              <a:cs typeface="Constantia"/>
              <a:sym typeface="Constantia"/>
            </a:endParaRPr>
          </a:p>
        </p:txBody>
      </p:sp>
      <p:sp>
        <p:nvSpPr>
          <p:cNvPr id="214" name="Google Shape;214;p29"/>
          <p:cNvSpPr txBox="1"/>
          <p:nvPr/>
        </p:nvSpPr>
        <p:spPr>
          <a:xfrm>
            <a:off x="1051625" y="4755650"/>
            <a:ext cx="3879300" cy="17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maximal and optimal hours of working is hence 35 to 45 hours in the dataset giving out maximum high earners.</a:t>
            </a:r>
            <a:endParaRPr b="0" i="0" sz="1600" u="none" cap="none" strike="noStrike">
              <a:solidFill>
                <a:srgbClr val="000000"/>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30"/>
          <p:cNvPicPr preferRelativeResize="0"/>
          <p:nvPr/>
        </p:nvPicPr>
        <p:blipFill rotWithShape="1">
          <a:blip r:embed="rId3">
            <a:alphaModFix/>
          </a:blip>
          <a:srcRect b="15301" l="19633" r="44636" t="40448"/>
          <a:stretch/>
        </p:blipFill>
        <p:spPr>
          <a:xfrm>
            <a:off x="153100" y="1391675"/>
            <a:ext cx="4235399" cy="2949251"/>
          </a:xfrm>
          <a:prstGeom prst="rect">
            <a:avLst/>
          </a:prstGeom>
          <a:noFill/>
          <a:ln>
            <a:noFill/>
          </a:ln>
        </p:spPr>
      </p:pic>
      <p:pic>
        <p:nvPicPr>
          <p:cNvPr id="221" name="Google Shape;221;p30"/>
          <p:cNvPicPr preferRelativeResize="0"/>
          <p:nvPr/>
        </p:nvPicPr>
        <p:blipFill rotWithShape="1">
          <a:blip r:embed="rId4">
            <a:alphaModFix/>
          </a:blip>
          <a:srcRect b="18380" l="19411" r="46125" t="43640"/>
          <a:stretch/>
        </p:blipFill>
        <p:spPr>
          <a:xfrm>
            <a:off x="4918250" y="4046450"/>
            <a:ext cx="4057474" cy="2514025"/>
          </a:xfrm>
          <a:prstGeom prst="rect">
            <a:avLst/>
          </a:prstGeom>
          <a:noFill/>
          <a:ln>
            <a:noFill/>
          </a:ln>
        </p:spPr>
      </p:pic>
      <p:sp>
        <p:nvSpPr>
          <p:cNvPr id="222" name="Google Shape;222;p30"/>
          <p:cNvSpPr txBox="1"/>
          <p:nvPr/>
        </p:nvSpPr>
        <p:spPr>
          <a:xfrm>
            <a:off x="503725" y="694550"/>
            <a:ext cx="3716400" cy="6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Marital Status:</a:t>
            </a:r>
            <a:endParaRPr b="1" i="0" sz="2500" u="none" cap="none" strike="noStrike">
              <a:solidFill>
                <a:srgbClr val="000000"/>
              </a:solidFill>
              <a:latin typeface="Constantia"/>
              <a:ea typeface="Constantia"/>
              <a:cs typeface="Constantia"/>
              <a:sym typeface="Constantia"/>
            </a:endParaRPr>
          </a:p>
        </p:txBody>
      </p:sp>
      <p:sp>
        <p:nvSpPr>
          <p:cNvPr id="223" name="Google Shape;223;p30"/>
          <p:cNvSpPr txBox="1"/>
          <p:nvPr/>
        </p:nvSpPr>
        <p:spPr>
          <a:xfrm>
            <a:off x="4572000" y="1391675"/>
            <a:ext cx="4122000" cy="12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The dataset has weightage of married and unmarried people in the society, with less than half of their cumulative sum of people being seperated.</a:t>
            </a:r>
            <a:endParaRPr b="0" i="0" sz="1600" u="none" cap="none" strike="noStrike">
              <a:solidFill>
                <a:srgbClr val="000000"/>
              </a:solidFill>
              <a:latin typeface="Constantia"/>
              <a:ea typeface="Constantia"/>
              <a:cs typeface="Constantia"/>
              <a:sym typeface="Constantia"/>
            </a:endParaRPr>
          </a:p>
        </p:txBody>
      </p:sp>
      <p:sp>
        <p:nvSpPr>
          <p:cNvPr id="224" name="Google Shape;224;p30"/>
          <p:cNvSpPr txBox="1"/>
          <p:nvPr/>
        </p:nvSpPr>
        <p:spPr>
          <a:xfrm>
            <a:off x="1275075" y="4635450"/>
            <a:ext cx="3643200" cy="165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Although the unmarried ones holds a majority in the population but still they don’t earn as much as the other groups, dominated by the married people.</a:t>
            </a:r>
            <a:endParaRPr b="0" i="0" sz="1600" u="none" cap="none" strike="noStrike">
              <a:solidFill>
                <a:srgbClr val="000000"/>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nvSpPr>
        <p:spPr>
          <a:xfrm>
            <a:off x="587850" y="722450"/>
            <a:ext cx="3646500" cy="6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Marital Status vs Age</a:t>
            </a:r>
            <a:endParaRPr b="1" i="0" sz="2500" u="none" cap="none" strike="noStrike">
              <a:solidFill>
                <a:srgbClr val="000000"/>
              </a:solidFill>
              <a:latin typeface="Constantia"/>
              <a:ea typeface="Constantia"/>
              <a:cs typeface="Constantia"/>
              <a:sym typeface="Constantia"/>
            </a:endParaRPr>
          </a:p>
        </p:txBody>
      </p:sp>
      <p:pic>
        <p:nvPicPr>
          <p:cNvPr id="231" name="Google Shape;231;p31"/>
          <p:cNvPicPr preferRelativeResize="0"/>
          <p:nvPr/>
        </p:nvPicPr>
        <p:blipFill rotWithShape="1">
          <a:blip r:embed="rId3">
            <a:alphaModFix/>
          </a:blip>
          <a:srcRect b="24450" l="19603" r="38608" t="36977"/>
          <a:stretch/>
        </p:blipFill>
        <p:spPr>
          <a:xfrm>
            <a:off x="503700" y="1381550"/>
            <a:ext cx="5301275" cy="3113224"/>
          </a:xfrm>
          <a:prstGeom prst="rect">
            <a:avLst/>
          </a:prstGeom>
          <a:noFill/>
          <a:ln>
            <a:noFill/>
          </a:ln>
        </p:spPr>
      </p:pic>
      <p:sp>
        <p:nvSpPr>
          <p:cNvPr id="232" name="Google Shape;232;p31"/>
          <p:cNvSpPr txBox="1"/>
          <p:nvPr/>
        </p:nvSpPr>
        <p:spPr>
          <a:xfrm>
            <a:off x="6464150" y="1493800"/>
            <a:ext cx="2033400" cy="251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This shows that married as well as separated share the same relation in age.</a:t>
            </a:r>
            <a:endParaRPr b="0" i="0" sz="1600" u="none" cap="none" strike="noStrike">
              <a:solidFill>
                <a:srgbClr val="000000"/>
              </a:solidFill>
              <a:latin typeface="Constantia"/>
              <a:ea typeface="Constantia"/>
              <a:cs typeface="Constantia"/>
              <a:sym typeface="Constantia"/>
            </a:endParaRPr>
          </a:p>
        </p:txBody>
      </p:sp>
      <p:sp>
        <p:nvSpPr>
          <p:cNvPr id="233" name="Google Shape;233;p31"/>
          <p:cNvSpPr txBox="1"/>
          <p:nvPr/>
        </p:nvSpPr>
        <p:spPr>
          <a:xfrm>
            <a:off x="503700" y="4579200"/>
            <a:ext cx="7054500" cy="49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tantia"/>
                <a:ea typeface="Constantia"/>
                <a:cs typeface="Constantia"/>
                <a:sym typeface="Constantia"/>
              </a:rPr>
              <a:t>Why unmarried earn less despite constituting a majority?</a:t>
            </a:r>
            <a:endParaRPr b="1" i="0" sz="1600" u="none" cap="none" strike="noStrike">
              <a:solidFill>
                <a:srgbClr val="000000"/>
              </a:solidFill>
              <a:latin typeface="Constantia"/>
              <a:ea typeface="Constantia"/>
              <a:cs typeface="Constantia"/>
              <a:sym typeface="Constantia"/>
            </a:endParaRPr>
          </a:p>
        </p:txBody>
      </p:sp>
      <p:sp>
        <p:nvSpPr>
          <p:cNvPr id="234" name="Google Shape;234;p31"/>
          <p:cNvSpPr txBox="1"/>
          <p:nvPr/>
        </p:nvSpPr>
        <p:spPr>
          <a:xfrm>
            <a:off x="503700" y="4999950"/>
            <a:ext cx="7881900" cy="15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As shown by the plot, it is quite clear that the unmarried people are around the age of 20-40.</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And due to our previous analysis it is shown that optimal age for big earning is above 40 years, and after that age almost everyone is married, hence unmarried tends to earn less by virtue of their age group.</a:t>
            </a:r>
            <a:endParaRPr b="0" i="0" sz="1600" u="none" cap="none" strike="noStrike">
              <a:solidFill>
                <a:srgbClr val="000000"/>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2"/>
          <p:cNvPicPr preferRelativeResize="0"/>
          <p:nvPr/>
        </p:nvPicPr>
        <p:blipFill rotWithShape="1">
          <a:blip r:embed="rId3">
            <a:alphaModFix/>
          </a:blip>
          <a:srcRect b="25411" l="14599" r="9790" t="24808"/>
          <a:stretch/>
        </p:blipFill>
        <p:spPr>
          <a:xfrm>
            <a:off x="299038" y="1889750"/>
            <a:ext cx="8545918" cy="3163187"/>
          </a:xfrm>
          <a:prstGeom prst="rect">
            <a:avLst/>
          </a:prstGeom>
          <a:noFill/>
          <a:ln>
            <a:noFill/>
          </a:ln>
        </p:spPr>
      </p:pic>
      <p:sp>
        <p:nvSpPr>
          <p:cNvPr id="241" name="Google Shape;241;p32"/>
          <p:cNvSpPr txBox="1"/>
          <p:nvPr/>
        </p:nvSpPr>
        <p:spPr>
          <a:xfrm>
            <a:off x="349450" y="778550"/>
            <a:ext cx="31554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onstantia"/>
                <a:ea typeface="Constantia"/>
                <a:cs typeface="Constantia"/>
                <a:sym typeface="Constantia"/>
              </a:rPr>
              <a:t>Occupation v/s Age:</a:t>
            </a:r>
            <a:endParaRPr b="1" i="0" sz="2300" u="none" cap="none" strike="noStrike">
              <a:solidFill>
                <a:srgbClr val="000000"/>
              </a:solidFill>
              <a:latin typeface="Constantia"/>
              <a:ea typeface="Constantia"/>
              <a:cs typeface="Constantia"/>
              <a:sym typeface="Constantia"/>
            </a:endParaRPr>
          </a:p>
        </p:txBody>
      </p:sp>
      <p:sp>
        <p:nvSpPr>
          <p:cNvPr id="242" name="Google Shape;242;p32"/>
          <p:cNvSpPr txBox="1"/>
          <p:nvPr/>
        </p:nvSpPr>
        <p:spPr>
          <a:xfrm>
            <a:off x="573825" y="1381600"/>
            <a:ext cx="7643400" cy="36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Plot the Occupation vs Age graph on the basis of the income as base line.</a:t>
            </a:r>
            <a:endParaRPr b="0" i="0" sz="1600" u="none" cap="none" strike="noStrike">
              <a:solidFill>
                <a:srgbClr val="000000"/>
              </a:solidFill>
              <a:latin typeface="Constantia"/>
              <a:ea typeface="Constantia"/>
              <a:cs typeface="Constantia"/>
              <a:sym typeface="Constantia"/>
            </a:endParaRPr>
          </a:p>
        </p:txBody>
      </p:sp>
      <p:sp>
        <p:nvSpPr>
          <p:cNvPr id="243" name="Google Shape;243;p32"/>
          <p:cNvSpPr txBox="1"/>
          <p:nvPr/>
        </p:nvSpPr>
        <p:spPr>
          <a:xfrm>
            <a:off x="447625" y="4943850"/>
            <a:ext cx="8190300" cy="1528500"/>
          </a:xfrm>
          <a:prstGeom prst="rect">
            <a:avLst/>
          </a:prstGeom>
          <a:noFill/>
          <a:ln>
            <a:noFill/>
          </a:ln>
        </p:spPr>
        <p:txBody>
          <a:bodyPr anchorCtr="0" anchor="t" bIns="91425" lIns="91425" spcFirstLastPara="1" rIns="91425" wrap="square" tIns="91425">
            <a:noAutofit/>
          </a:bodyPr>
          <a:lstStyle/>
          <a:p>
            <a:pPr indent="0" lvl="0" marL="0" marR="190500" rtl="0" algn="l">
              <a:lnSpc>
                <a:spcPct val="100000"/>
              </a:lnSpc>
              <a:spcBef>
                <a:spcPts val="1000"/>
              </a:spcBef>
              <a:spcAft>
                <a:spcPts val="0"/>
              </a:spcAft>
              <a:buClr>
                <a:srgbClr val="000000"/>
              </a:buClr>
              <a:buSzPts val="1600"/>
              <a:buFont typeface="Arial"/>
              <a:buNone/>
            </a:pPr>
            <a:r>
              <a:rPr b="0" i="0" lang="en-US" sz="1600" u="none" cap="none" strike="noStrike">
                <a:solidFill>
                  <a:schemeClr val="dk1"/>
                </a:solidFill>
                <a:highlight>
                  <a:srgbClr val="FFFFFF"/>
                </a:highlight>
                <a:latin typeface="Constantia"/>
                <a:ea typeface="Constantia"/>
                <a:cs typeface="Constantia"/>
                <a:sym typeface="Constantia"/>
              </a:rPr>
              <a:t>The general trend is that more senior workers have higher salaries.</a:t>
            </a:r>
            <a:endParaRPr b="0" i="0" sz="1600" u="none" cap="none" strike="noStrike">
              <a:solidFill>
                <a:schemeClr val="dk1"/>
              </a:solidFill>
              <a:highlight>
                <a:srgbClr val="FFFFFF"/>
              </a:highlight>
              <a:latin typeface="Constantia"/>
              <a:ea typeface="Constantia"/>
              <a:cs typeface="Constantia"/>
              <a:sym typeface="Constantia"/>
            </a:endParaRPr>
          </a:p>
          <a:p>
            <a:pPr indent="0" lvl="0" marL="0" marR="190500" rtl="0" algn="l">
              <a:lnSpc>
                <a:spcPct val="100000"/>
              </a:lnSpc>
              <a:spcBef>
                <a:spcPts val="1000"/>
              </a:spcBef>
              <a:spcAft>
                <a:spcPts val="0"/>
              </a:spcAft>
              <a:buClr>
                <a:schemeClr val="dk1"/>
              </a:buClr>
              <a:buSzPts val="1100"/>
              <a:buFont typeface="Arial"/>
              <a:buNone/>
            </a:pPr>
            <a:r>
              <a:rPr b="0" i="0" lang="en-US" sz="1600" u="none" cap="none" strike="noStrike">
                <a:solidFill>
                  <a:schemeClr val="dk1"/>
                </a:solidFill>
                <a:highlight>
                  <a:srgbClr val="FFFFFF"/>
                </a:highlight>
                <a:latin typeface="Constantia"/>
                <a:ea typeface="Constantia"/>
                <a:cs typeface="Constantia"/>
                <a:sym typeface="Constantia"/>
              </a:rPr>
              <a:t>Armed-forces don't have a high job salaries.	</a:t>
            </a:r>
            <a:endParaRPr b="0" i="0" sz="1600" u="none" cap="none" strike="noStrike">
              <a:solidFill>
                <a:schemeClr val="dk1"/>
              </a:solidFill>
              <a:highlight>
                <a:srgbClr val="FFFFFF"/>
              </a:highlight>
              <a:latin typeface="Constantia"/>
              <a:ea typeface="Constantia"/>
              <a:cs typeface="Constantia"/>
              <a:sym typeface="Constantia"/>
            </a:endParaRPr>
          </a:p>
          <a:p>
            <a:pPr indent="0" lvl="0" marL="0" marR="0" rtl="0" algn="l">
              <a:lnSpc>
                <a:spcPct val="100000"/>
              </a:lnSpc>
              <a:spcBef>
                <a:spcPts val="2000"/>
              </a:spcBef>
              <a:spcAft>
                <a:spcPts val="0"/>
              </a:spcAft>
              <a:buClr>
                <a:schemeClr val="dk1"/>
              </a:buClr>
              <a:buSzPts val="1100"/>
              <a:buFont typeface="Arial"/>
              <a:buNone/>
            </a:pPr>
            <a:r>
              <a:rPr b="0" i="0" lang="en-US" sz="1600" u="none" cap="none" strike="noStrike">
                <a:solidFill>
                  <a:schemeClr val="dk1"/>
                </a:solidFill>
                <a:highlight>
                  <a:srgbClr val="FFFFFF"/>
                </a:highlight>
                <a:latin typeface="Constantia"/>
                <a:ea typeface="Constantia"/>
                <a:cs typeface="Constantia"/>
                <a:sym typeface="Constantia"/>
              </a:rPr>
              <a:t>It is also evident that the private housing have most age variation but the income range for the variation is still nominal means there is not much income in it.</a:t>
            </a:r>
            <a:endParaRPr b="0" i="0" sz="1600" u="none" cap="none" strike="noStrike">
              <a:solidFill>
                <a:schemeClr val="dk1"/>
              </a:solidFill>
              <a:highlight>
                <a:srgbClr val="FFFFFF"/>
              </a:highlight>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3"/>
          <p:cNvPicPr preferRelativeResize="0"/>
          <p:nvPr/>
        </p:nvPicPr>
        <p:blipFill rotWithShape="1">
          <a:blip r:embed="rId3">
            <a:alphaModFix/>
          </a:blip>
          <a:srcRect b="32054" l="15085" r="14387" t="20008"/>
          <a:stretch/>
        </p:blipFill>
        <p:spPr>
          <a:xfrm>
            <a:off x="469800" y="1728363"/>
            <a:ext cx="8204401" cy="3135074"/>
          </a:xfrm>
          <a:prstGeom prst="rect">
            <a:avLst/>
          </a:prstGeom>
          <a:noFill/>
          <a:ln>
            <a:noFill/>
          </a:ln>
        </p:spPr>
      </p:pic>
      <p:sp>
        <p:nvSpPr>
          <p:cNvPr id="250" name="Google Shape;250;p33"/>
          <p:cNvSpPr txBox="1"/>
          <p:nvPr/>
        </p:nvSpPr>
        <p:spPr>
          <a:xfrm>
            <a:off x="615900" y="834650"/>
            <a:ext cx="3520200" cy="70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Constantia"/>
                <a:ea typeface="Constantia"/>
                <a:cs typeface="Constantia"/>
                <a:sym typeface="Constantia"/>
              </a:rPr>
              <a:t>Race v/s Age over Income</a:t>
            </a:r>
            <a:endParaRPr b="1" i="0" sz="2500" u="none" cap="none" strike="noStrike">
              <a:solidFill>
                <a:srgbClr val="000000"/>
              </a:solidFill>
              <a:latin typeface="Constantia"/>
              <a:ea typeface="Constantia"/>
              <a:cs typeface="Constantia"/>
              <a:sym typeface="Constantia"/>
            </a:endParaRPr>
          </a:p>
        </p:txBody>
      </p:sp>
      <p:sp>
        <p:nvSpPr>
          <p:cNvPr id="251" name="Google Shape;251;p33"/>
          <p:cNvSpPr txBox="1"/>
          <p:nvPr/>
        </p:nvSpPr>
        <p:spPr>
          <a:xfrm>
            <a:off x="469800" y="4863425"/>
            <a:ext cx="8280300" cy="18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It is seen from the above violin plot that the income distribution does rarely depend on the race of a person as the distribution as well width of the plot is identical in every aspect.</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tantia"/>
                <a:ea typeface="Constantia"/>
                <a:cs typeface="Constantia"/>
                <a:sym typeface="Constantia"/>
              </a:rPr>
              <a:t>Although there is a certain decrease in the income of above 50k for black people and the american-indians have a uniformly scattered plot against age for above 50k.</a:t>
            </a:r>
            <a:endParaRPr b="0" i="0" sz="1600" u="none" cap="none" strike="noStrike">
              <a:solidFill>
                <a:srgbClr val="000000"/>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1_Flow">
  <a:themeElements>
    <a:clrScheme name="Flow">
      <a:dk1>
        <a:srgbClr val="000000"/>
      </a:dk1>
      <a:lt1>
        <a:srgbClr val="FFFFFF"/>
      </a:lt1>
      <a:dk2>
        <a:srgbClr val="0983A5"/>
      </a:dk2>
      <a:lt2>
        <a:srgbClr val="DBF5F9"/>
      </a:lt2>
      <a:accent1>
        <a:srgbClr val="1382E7"/>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