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58" r:id="rId6"/>
    <p:sldId id="259" r:id="rId7"/>
    <p:sldId id="291" r:id="rId8"/>
    <p:sldId id="292" r:id="rId9"/>
    <p:sldId id="290" r:id="rId10"/>
    <p:sldId id="325" r:id="rId11"/>
    <p:sldId id="326" r:id="rId12"/>
    <p:sldId id="261" r:id="rId13"/>
    <p:sldId id="327" r:id="rId14"/>
    <p:sldId id="328" r:id="rId15"/>
    <p:sldId id="329" r:id="rId16"/>
    <p:sldId id="330" r:id="rId17"/>
    <p:sldId id="331" r:id="rId18"/>
    <p:sldId id="332" r:id="rId19"/>
    <p:sldId id="335" r:id="rId20"/>
    <p:sldId id="336" r:id="rId21"/>
    <p:sldId id="337" r:id="rId22"/>
    <p:sldId id="338" r:id="rId23"/>
    <p:sldId id="339" r:id="rId24"/>
  </p:sldIdLst>
  <p:sldSz cx="9144000" cy="5143500"/>
  <p:notesSz cx="6858000" cy="9144000"/>
  <p:embeddedFontLst>
    <p:embeddedFont>
      <p:font typeface="Muli"/>
      <p:regular r:id="rId28"/>
    </p:embeddedFont>
    <p:embeddedFont>
      <p:font typeface="Arial Black" panose="020B0A04020102020204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92698dac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92698dac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https://pixabay.com/en/gleise-old-railroad-tracks-seemed-1555348/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noFill/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11"/>
          <p:cNvSpPr txBox="1"/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0"/>
          <p:cNvSpPr/>
          <p:nvPr/>
        </p:nvSpPr>
        <p:spPr>
          <a:xfrm rot="8778896" flipH="1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0"/>
          <p:cNvSpPr/>
          <p:nvPr/>
        </p:nvSpPr>
        <p:spPr>
          <a:xfrm rot="8778896" flipH="1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0"/>
          <p:cNvSpPr/>
          <p:nvPr/>
        </p:nvSpPr>
        <p:spPr>
          <a:xfrm rot="8778896" flipH="1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0"/>
          <p:cNvSpPr/>
          <p:nvPr/>
        </p:nvSpPr>
        <p:spPr>
          <a:xfrm rot="8778896" flipH="1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" name="Google Shape;150;p20"/>
          <p:cNvSpPr txBox="1"/>
          <p:nvPr>
            <p:ph type="subTitle" idx="1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4"/>
          <p:cNvSpPr txBox="1"/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5"/>
          <p:cNvSpPr txBox="1"/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bg>
      <p:bgPr>
        <a:noFill/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name="adj" fmla="val 96329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name="adj" fmla="val 69864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" name="Google Shape;59;p7"/>
          <p:cNvSpPr txBox="1"/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8" name="Google Shape;68;p8"/>
          <p:cNvSpPr txBox="1"/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" name="Google Shape;74;p9"/>
          <p:cNvSpPr txBox="1"/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" name="Google Shape;80;p9"/>
          <p:cNvSpPr txBox="1"/>
          <p:nvPr>
            <p:ph type="subTitle" idx="2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" name="Google Shape;90;p10"/>
          <p:cNvSpPr txBox="1"/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2267585" y="1491615"/>
            <a:ext cx="7268845" cy="80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NHẬP MÔN TRÍ TUỆ NHÂN TẠO</a:t>
            </a:r>
            <a:endParaRPr lang="en-US" altLang="en-GB" sz="3200"/>
          </a:p>
        </p:txBody>
      </p:sp>
      <p:sp>
        <p:nvSpPr>
          <p:cNvPr id="287" name="Google Shape;287;p42"/>
          <p:cNvSpPr txBox="1"/>
          <p:nvPr>
            <p:ph type="subTitle" idx="1"/>
          </p:nvPr>
        </p:nvSpPr>
        <p:spPr>
          <a:xfrm>
            <a:off x="7092315" y="2211705"/>
            <a:ext cx="160274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NHÓM 21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3833495" y="2749550"/>
            <a:ext cx="3952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PHAN XUÂN HUYNH  -   N20DCCN023</a:t>
            </a:r>
            <a:endParaRPr lang="en-US"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PHAN VĂN LỤC 	-  N20DCCN037</a:t>
            </a:r>
            <a:endParaRPr lang="en-US"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</a:t>
            </a:r>
            <a:br>
              <a:rPr lang="en-US" altLang="en-GB"/>
            </a:br>
            <a:r>
              <a:rPr lang="en-US" altLang="en-GB" sz="1800"/>
              <a:t>(Sử dụng thuật toán A*)</a:t>
            </a:r>
            <a:endParaRPr lang="en-US" altLang="en-GB" sz="1800"/>
          </a:p>
        </p:txBody>
      </p:sp>
      <p:sp>
        <p:nvSpPr>
          <p:cNvPr id="1" name="Text Box 0"/>
          <p:cNvSpPr txBox="1"/>
          <p:nvPr/>
        </p:nvSpPr>
        <p:spPr>
          <a:xfrm>
            <a:off x="395605" y="1563370"/>
            <a:ext cx="4045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n/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 cầu chương trình:</a:t>
            </a:r>
            <a:endParaRPr lang="en-US" sz="1800">
              <a:ln/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br>
              <a:rPr lang="en-US" sz="1800">
                <a:ln/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800">
                <a:ln/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Input: dữ liệu được đọc vào từ file taci.txt</a:t>
            </a:r>
            <a:endParaRPr lang="en-US" sz="1800">
              <a:ln/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800">
              <a:ln/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>
                <a:ln/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Output: đường đi từ trạng thái đầu đến trạng thái đích.</a:t>
            </a:r>
            <a:endParaRPr lang="en-US" sz="1800">
              <a:ln/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800">
              <a:ln/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>
                <a:ln/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800">
              <a:ln/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080" y="1347470"/>
            <a:ext cx="1533525" cy="237172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sp>
        <p:nvSpPr>
          <p:cNvPr id="3" name="Text Box 2"/>
          <p:cNvSpPr txBox="1"/>
          <p:nvPr/>
        </p:nvSpPr>
        <p:spPr>
          <a:xfrm>
            <a:off x="6156325" y="4011930"/>
            <a:ext cx="1969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>
                    <a:lumMod val="75000"/>
                    <a:lumOff val="25000"/>
                  </a:schemeClr>
                </a:solidFill>
              </a:rPr>
              <a:t>Dữ liệu file taci.txt</a:t>
            </a:r>
            <a:endParaRPr lang="en-US" b="1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395605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class State: trạng thái của ô số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131570"/>
            <a:ext cx="4544060" cy="3907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162050"/>
            <a:ext cx="351790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class Operator: chứa các toán tử của ô số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03325"/>
            <a:ext cx="3136265" cy="3516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203325"/>
            <a:ext cx="3458845" cy="3041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di chuyển của ô trống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75715"/>
            <a:ext cx="3293110" cy="3558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203325"/>
            <a:ext cx="3298825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di chuyển của ô trống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347470"/>
            <a:ext cx="3467100" cy="3181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5605" y="4443730"/>
            <a:ext cx="5464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 thúc class Operator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723890" y="1923415"/>
            <a:ext cx="2484120" cy="64833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Hàm di chuyển của ô trống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530" y="1563370"/>
            <a:ext cx="258064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các hàm bổ trợ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131570"/>
            <a:ext cx="4895850" cy="4038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267585" y="1491615"/>
            <a:ext cx="324040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5796280" y="1491615"/>
            <a:ext cx="2224405" cy="64833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Hàm so sánh 2 trạng thái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79930" y="2931795"/>
            <a:ext cx="352806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5796280" y="3291840"/>
            <a:ext cx="2224405" cy="64833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Hàm trả về đường đi từ trạng thái đầu đến trạng thái hiện tại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H(X) trong thuật toán A*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63370"/>
            <a:ext cx="4476750" cy="25050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155565" y="1707515"/>
            <a:ext cx="329882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Hàm H(X):</a:t>
            </a:r>
            <a:b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Trả về số các ô chữ nằm sai vị trí (so với vị trí của ô chữ đấy ở trạng thái đích)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9930" y="1779905"/>
            <a:ext cx="309626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940175"/>
            <a:ext cx="400050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hàm taciAstar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203325"/>
            <a:ext cx="3814445" cy="39001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1052830"/>
            <a:ext cx="2665095" cy="3065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1419860"/>
            <a:ext cx="8007350" cy="1957070"/>
          </a:xfrm>
          <a:prstGeom prst="rect">
            <a:avLst/>
          </a:prstGeom>
        </p:spPr>
      </p:pic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467360" y="771525"/>
            <a:ext cx="5752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vẽ bảng trạng thái 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203575" y="3655060"/>
            <a:ext cx="329882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 in sẽ hiển thị ô trống là x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11955" y="2427605"/>
            <a:ext cx="504190" cy="122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395605" y="771525"/>
            <a:ext cx="3933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main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108710"/>
            <a:ext cx="6233795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323850" y="1131570"/>
            <a:ext cx="8668385" cy="3032125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</a:pPr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1.THUẬT TOÁN A*</a:t>
            </a:r>
            <a:b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</a:br>
            <a:b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</a:br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2.ÁP DỤNG THUẬT TOÁN A* GIẢI  QUYẾT BÀI TOÁN 8 Ô SỐ</a:t>
            </a:r>
            <a:endParaRPr lang="en-US" altLang="en-GB" sz="6600" b="1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sp>
        <p:nvSpPr>
          <p:cNvPr id="381" name="Google Shape;381;p48"/>
          <p:cNvSpPr txBox="1"/>
          <p:nvPr>
            <p:ph type="subTitle" idx="2"/>
          </p:nvPr>
        </p:nvSpPr>
        <p:spPr>
          <a:xfrm>
            <a:off x="3059430" y="123825"/>
            <a:ext cx="3828415" cy="66929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NỘI DUNG</a:t>
            </a:r>
            <a:endParaRPr lang="en-US" altLang="en-GB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395605" y="771525"/>
            <a:ext cx="2039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Xây dựng hàm main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52135" y="1108710"/>
            <a:ext cx="2039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Chạy chương trình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890" y="1445895"/>
            <a:ext cx="2313940" cy="96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203325"/>
            <a:ext cx="499935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95605" y="267335"/>
            <a:ext cx="8460105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Chương trình giải bài toán 8 ô số </a:t>
            </a:r>
            <a:r>
              <a:rPr lang="en-US" altLang="en-GB" sz="1600">
                <a:sym typeface="+mn-ea"/>
              </a:rPr>
              <a:t>(Sử dụng thuật toán A*)</a:t>
            </a:r>
            <a:br>
              <a:rPr lang="en-US" altLang="en-GB" sz="1600"/>
            </a:br>
            <a:endParaRPr lang="en-US" altLang="en-GB" sz="1600"/>
          </a:p>
        </p:txBody>
      </p:sp>
      <p:sp>
        <p:nvSpPr>
          <p:cNvPr id="1" name="Text Box 0"/>
          <p:cNvSpPr txBox="1"/>
          <p:nvPr/>
        </p:nvSpPr>
        <p:spPr>
          <a:xfrm>
            <a:off x="395605" y="771525"/>
            <a:ext cx="3156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Kết quả khi chạy chương trình</a:t>
            </a:r>
            <a:endParaRPr lang="en-US" sz="160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7585" y="2643505"/>
            <a:ext cx="1872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108710"/>
            <a:ext cx="1428115" cy="3829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843280"/>
            <a:ext cx="3120390" cy="42367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887980" y="2404110"/>
            <a:ext cx="45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539115" y="2499360"/>
            <a:ext cx="6054090" cy="1355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 1.THUẬT TOÁN A* </a:t>
            </a:r>
            <a:endParaRPr lang="en-US" altLang="en-GB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36525" y="725170"/>
            <a:ext cx="3575685" cy="69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THUẬT TOÁN A*</a:t>
            </a:r>
            <a:endParaRPr lang="en-US" altLang="en-GB" sz="3200"/>
          </a:p>
        </p:txBody>
      </p:sp>
      <p:sp>
        <p:nvSpPr>
          <p:cNvPr id="325" name="Google Shape;325;p45"/>
          <p:cNvSpPr txBox="1"/>
          <p:nvPr>
            <p:ph type="subTitle" idx="1"/>
          </p:nvPr>
        </p:nvSpPr>
        <p:spPr>
          <a:xfrm>
            <a:off x="382690" y="1323110"/>
            <a:ext cx="3082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(A STAR)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4401820" y="698500"/>
            <a:ext cx="415036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A* là một thuật toán tìm kiếm trong đồ thị.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96105" y="3580130"/>
            <a:ext cx="415607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sym typeface="+mn-ea"/>
              </a:rPr>
              <a:t>Thuật toán sẽ tìm đường từ 1 nút ban đầu đến 1 nút đích cho trước sao cho chi phí là tốt nhất và số bước duyệt là ít nhất.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396105" y="1275715"/>
            <a:ext cx="4310380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A* lưu giữ một tập các lời giải chưa hoàn chỉnh, nghĩa là các đường đi qua đồ thị, bắt đầu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từ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nút xuất phát.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just"/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Tập lời giải này được lưu trong một hàng đợi ưu tiên (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priority queue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). hứ tự ưu tiên gán cho một đường đi x được quyết định bởi hàm f(x)=g(x)+h(x)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51460" y="1851660"/>
            <a:ext cx="2037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 f(X)=g(X)+h(X)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1460" y="2464435"/>
            <a:ext cx="29470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600">
                <a:solidFill>
                  <a:schemeClr val="bg1"/>
                </a:solidFill>
              </a:rPr>
              <a:t>g(X): Khoảng cách từ đỉnh xuất phát đến X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h(X): Khoảng cách ước lượng từ X đến đích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f(x): chi phí tổng thể ước lượng của đường đi qua X đến đích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5" name="Google Shape;326;p45"/>
          <p:cNvGrpSpPr/>
          <p:nvPr/>
        </p:nvGrpSpPr>
        <p:grpSpPr>
          <a:xfrm>
            <a:off x="4016375" y="725170"/>
            <a:ext cx="203835" cy="295910"/>
            <a:chOff x="0" y="46600"/>
            <a:chExt cx="3121800" cy="5004600"/>
          </a:xfrm>
        </p:grpSpPr>
        <p:sp>
          <p:nvSpPr>
            <p:cNvPr id="26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" name="Google Shape;326;p45"/>
          <p:cNvGrpSpPr/>
          <p:nvPr/>
        </p:nvGrpSpPr>
        <p:grpSpPr>
          <a:xfrm>
            <a:off x="4016375" y="1335405"/>
            <a:ext cx="207010" cy="263525"/>
            <a:chOff x="0" y="46600"/>
            <a:chExt cx="3121800" cy="5004600"/>
          </a:xfrm>
        </p:grpSpPr>
        <p:sp>
          <p:nvSpPr>
            <p:cNvPr id="30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" name="Google Shape;326;p45"/>
          <p:cNvGrpSpPr/>
          <p:nvPr/>
        </p:nvGrpSpPr>
        <p:grpSpPr>
          <a:xfrm>
            <a:off x="4067810" y="3714750"/>
            <a:ext cx="207010" cy="263525"/>
            <a:chOff x="0" y="46600"/>
            <a:chExt cx="3121800" cy="5004600"/>
          </a:xfrm>
        </p:grpSpPr>
        <p:sp>
          <p:nvSpPr>
            <p:cNvPr id="38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36525" y="725170"/>
            <a:ext cx="3575685" cy="69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THUẬT TOÁN A*</a:t>
            </a:r>
            <a:endParaRPr lang="en-US" altLang="en-GB" sz="3200"/>
          </a:p>
        </p:txBody>
      </p:sp>
      <p:sp>
        <p:nvSpPr>
          <p:cNvPr id="325" name="Google Shape;325;p45"/>
          <p:cNvSpPr txBox="1"/>
          <p:nvPr>
            <p:ph type="subTitle" idx="1"/>
          </p:nvPr>
        </p:nvSpPr>
        <p:spPr>
          <a:xfrm>
            <a:off x="1131570" y="1203960"/>
            <a:ext cx="1586230" cy="29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(A STAR)</a:t>
            </a:r>
            <a:endParaRPr lang="en-US" altLang="en-GB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4139565" y="329565"/>
            <a:ext cx="278130" cy="283210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4570095" y="23685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Cho đỉnh xuất phát vào Open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1460" y="1851660"/>
            <a:ext cx="2037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 f(X)=g(X)+h(X)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2464435"/>
            <a:ext cx="29470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600">
                <a:solidFill>
                  <a:schemeClr val="bg1"/>
                </a:solidFill>
              </a:rPr>
              <a:t>g(X): Khoảng cách từ đỉnh xuất phát đến X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h(X): Khoảng cách ước lượng từ X đến đích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f(x): chi phí tổng thể ước lượng của đường đi qua X đến đích</a:t>
            </a: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4" name="Google Shape;326;p45"/>
          <p:cNvGrpSpPr/>
          <p:nvPr/>
        </p:nvGrpSpPr>
        <p:grpSpPr>
          <a:xfrm>
            <a:off x="4139565" y="1062355"/>
            <a:ext cx="278130" cy="283210"/>
            <a:chOff x="0" y="46600"/>
            <a:chExt cx="3121800" cy="5004600"/>
          </a:xfrm>
        </p:grpSpPr>
        <p:sp>
          <p:nvSpPr>
            <p:cNvPr id="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8" name="Google Shape;330;p45"/>
          <p:cNvSpPr txBox="1"/>
          <p:nvPr/>
        </p:nvSpPr>
        <p:spPr>
          <a:xfrm>
            <a:off x="4570095" y="96964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Nếu Open rỗng thì tìm kiếm thất bại, kết thúc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" name="Google Shape;326;p45"/>
          <p:cNvGrpSpPr/>
          <p:nvPr/>
        </p:nvGrpSpPr>
        <p:grpSpPr>
          <a:xfrm>
            <a:off x="4139565" y="1780540"/>
            <a:ext cx="278130" cy="283210"/>
            <a:chOff x="0" y="46600"/>
            <a:chExt cx="3121800" cy="5004600"/>
          </a:xfrm>
        </p:grpSpPr>
        <p:sp>
          <p:nvSpPr>
            <p:cNvPr id="10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3" name="Google Shape;330;p45"/>
          <p:cNvSpPr txBox="1"/>
          <p:nvPr/>
        </p:nvSpPr>
        <p:spPr>
          <a:xfrm>
            <a:off x="4570095" y="1687830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Lấy đỉnh đầu trong Open ra và gọi đó là O. Cho O vào Closed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4" name="Google Shape;326;p45"/>
          <p:cNvGrpSpPr/>
          <p:nvPr/>
        </p:nvGrpSpPr>
        <p:grpSpPr>
          <a:xfrm>
            <a:off x="4139565" y="2498725"/>
            <a:ext cx="278130" cy="283210"/>
            <a:chOff x="0" y="46600"/>
            <a:chExt cx="3121800" cy="5004600"/>
          </a:xfrm>
        </p:grpSpPr>
        <p:sp>
          <p:nvSpPr>
            <p:cNvPr id="1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8" name="Google Shape;330;p45"/>
          <p:cNvSpPr txBox="1"/>
          <p:nvPr/>
        </p:nvSpPr>
        <p:spPr>
          <a:xfrm>
            <a:off x="4570095" y="240601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Nếu O là đích thì tìm kiếm thành công, kết thúc tìm kiếm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9" name="Google Shape;326;p45"/>
          <p:cNvGrpSpPr/>
          <p:nvPr/>
        </p:nvGrpSpPr>
        <p:grpSpPr>
          <a:xfrm>
            <a:off x="4140200" y="3228340"/>
            <a:ext cx="278130" cy="283210"/>
            <a:chOff x="0" y="46600"/>
            <a:chExt cx="3121800" cy="5004600"/>
          </a:xfrm>
        </p:grpSpPr>
        <p:sp>
          <p:nvSpPr>
            <p:cNvPr id="20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3" name="Google Shape;330;p45"/>
          <p:cNvSpPr txBox="1"/>
          <p:nvPr/>
        </p:nvSpPr>
        <p:spPr>
          <a:xfrm>
            <a:off x="4499610" y="3054985"/>
            <a:ext cx="4566285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Tìm tất cả các đỉnh con của O không thuộc Open và Closed cho vào theo thứ tự tăng dần đối với hàm </a:t>
            </a:r>
            <a:r>
              <a:rPr lang="en-US" sz="200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>
                <a:solidFill>
                  <a:schemeClr val="bg2"/>
                </a:solidFill>
                <a:uFillTx/>
                <a:latin typeface="Arial" panose="020B0604020202020204" pitchFamily="34" charset="0"/>
                <a:sym typeface="+mn-ea"/>
              </a:rPr>
              <a:t>f(X)=g(X)+h(X)</a:t>
            </a:r>
            <a:endParaRPr lang="en-US" altLang="en-GB" sz="2000">
              <a:solidFill>
                <a:schemeClr val="bg2"/>
              </a:solidFill>
              <a:uFillTx/>
              <a:latin typeface="Arial" panose="020B0604020202020204" pitchFamily="34" charset="0"/>
              <a:ea typeface="Muli"/>
              <a:cs typeface="Muli"/>
              <a:sym typeface="+mn-ea"/>
            </a:endParaRPr>
          </a:p>
        </p:txBody>
      </p:sp>
      <p:grpSp>
        <p:nvGrpSpPr>
          <p:cNvPr id="24" name="Google Shape;326;p45"/>
          <p:cNvGrpSpPr/>
          <p:nvPr/>
        </p:nvGrpSpPr>
        <p:grpSpPr>
          <a:xfrm>
            <a:off x="4147185" y="4500880"/>
            <a:ext cx="278130" cy="283210"/>
            <a:chOff x="0" y="46600"/>
            <a:chExt cx="3121800" cy="5004600"/>
          </a:xfrm>
        </p:grpSpPr>
        <p:sp>
          <p:nvSpPr>
            <p:cNvPr id="25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8" name="Google Shape;330;p45"/>
          <p:cNvSpPr txBox="1"/>
          <p:nvPr/>
        </p:nvSpPr>
        <p:spPr>
          <a:xfrm>
            <a:off x="4577715" y="4411345"/>
            <a:ext cx="42989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Trở lại bước 2</a:t>
            </a:r>
            <a:endParaRPr lang="en-US" altLang="en-GB"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36525" y="725170"/>
            <a:ext cx="3575685" cy="69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THUẬT TOÁN A*</a:t>
            </a:r>
            <a:endParaRPr lang="en-US" altLang="en-GB" sz="3200"/>
          </a:p>
        </p:txBody>
      </p:sp>
      <p:sp>
        <p:nvSpPr>
          <p:cNvPr id="325" name="Google Shape;325;p45"/>
          <p:cNvSpPr txBox="1"/>
          <p:nvPr>
            <p:ph type="subTitle" idx="1"/>
          </p:nvPr>
        </p:nvSpPr>
        <p:spPr>
          <a:xfrm>
            <a:off x="1131570" y="1203960"/>
            <a:ext cx="1586230" cy="29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(A STAR)</a:t>
            </a:r>
            <a:endParaRPr lang="en-US" altLang="en-GB"/>
          </a:p>
        </p:txBody>
      </p:sp>
      <p:sp>
        <p:nvSpPr>
          <p:cNvPr id="44" name="Text Box 43"/>
          <p:cNvSpPr txBox="1"/>
          <p:nvPr/>
        </p:nvSpPr>
        <p:spPr>
          <a:xfrm>
            <a:off x="5579745" y="681990"/>
            <a:ext cx="1806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</a:rPr>
              <a:t>Nhận xét</a:t>
            </a:r>
            <a:endParaRPr lang="en-US" sz="2800"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355465" y="1564005"/>
            <a:ext cx="4423410" cy="222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  <a:uFillTx/>
                <a:latin typeface="Arial" panose="020B0604020202020204" pitchFamily="34" charset="0"/>
              </a:rPr>
              <a:t>Nếu hàm h(X) đánh giá thấp nhất thì thuật toán A* tối ưu</a:t>
            </a: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  <a:uFillTx/>
                <a:latin typeface="Arial" panose="020B0604020202020204" pitchFamily="34" charset="0"/>
              </a:rPr>
              <a:t>Nếu h(X) = 0 với mọi X thì thuật toán A* chính là thuật toán BFS (Best First search) với hàm đánh giá là g(X)</a:t>
            </a:r>
            <a:endParaRPr lang="en-US" sz="1800">
              <a:solidFill>
                <a:schemeClr val="bg2"/>
              </a:solidFill>
              <a:uFillTx/>
              <a:latin typeface="Arial" panose="020B0604020202020204" pitchFamily="34" charset="0"/>
            </a:endParaRPr>
          </a:p>
        </p:txBody>
      </p:sp>
      <p:grpSp>
        <p:nvGrpSpPr>
          <p:cNvPr id="46" name="Google Shape;326;p45"/>
          <p:cNvGrpSpPr/>
          <p:nvPr/>
        </p:nvGrpSpPr>
        <p:grpSpPr>
          <a:xfrm>
            <a:off x="4067810" y="1697355"/>
            <a:ext cx="203835" cy="233680"/>
            <a:chOff x="0" y="46600"/>
            <a:chExt cx="3121800" cy="5004600"/>
          </a:xfrm>
        </p:grpSpPr>
        <p:sp>
          <p:nvSpPr>
            <p:cNvPr id="4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50" name="Google Shape;326;p45"/>
          <p:cNvGrpSpPr/>
          <p:nvPr/>
        </p:nvGrpSpPr>
        <p:grpSpPr>
          <a:xfrm>
            <a:off x="4067810" y="2931795"/>
            <a:ext cx="203835" cy="233680"/>
            <a:chOff x="0" y="46600"/>
            <a:chExt cx="3121800" cy="5004600"/>
          </a:xfrm>
        </p:grpSpPr>
        <p:sp>
          <p:nvSpPr>
            <p:cNvPr id="51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2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3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4" name="Text Box 53"/>
          <p:cNvSpPr txBox="1"/>
          <p:nvPr/>
        </p:nvSpPr>
        <p:spPr>
          <a:xfrm>
            <a:off x="251460" y="1851660"/>
            <a:ext cx="20377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 f(X)=g(X)+h(X)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251460" y="2464435"/>
            <a:ext cx="29470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600">
                <a:solidFill>
                  <a:schemeClr val="bg1"/>
                </a:solidFill>
              </a:rPr>
              <a:t>g(X): Khoảng cách từ đỉnh xuất phát đến X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h(X): Khoảng cách ước lượng từ X đến đích</a:t>
            </a:r>
            <a:endParaRPr lang="en-US" sz="1600">
              <a:solidFill>
                <a:schemeClr val="bg1"/>
              </a:solidFill>
            </a:endParaRPr>
          </a:p>
          <a:p>
            <a:pPr algn="just"/>
            <a:endParaRPr lang="en-US" sz="1600">
              <a:solidFill>
                <a:schemeClr val="bg1"/>
              </a:solidFill>
            </a:endParaRPr>
          </a:p>
          <a:p>
            <a:pPr algn="just"/>
            <a:r>
              <a:rPr lang="en-US" sz="1600">
                <a:solidFill>
                  <a:schemeClr val="bg1"/>
                </a:solidFill>
              </a:rPr>
              <a:t>f(x): chi phí tổng thể ước lượng của đường đi qua X đến đích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94970" y="2139950"/>
            <a:ext cx="6597015" cy="1859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2.ÁP DỤNG THUẬT TOÁN A* GIẢI QUYẾT BÀI TOÁN 8 Ô SỐ</a:t>
            </a:r>
            <a:endParaRPr lang="en-US" altLang="en-GB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35560" y="155575"/>
            <a:ext cx="660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BÀI TOÁN 8 Ô SỐ</a:t>
            </a:r>
            <a:endParaRPr lang="en-US" altLang="en-GB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0560" y="683260"/>
            <a:ext cx="1304925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0" y="2860040"/>
            <a:ext cx="1409700" cy="13144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51460" y="987425"/>
            <a:ext cx="31470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</a:rPr>
              <a:t>Dịch chuyển ô trống sao cho thu được ô chữ giống với ô chữ trạng thái mục tiêu.</a:t>
            </a:r>
            <a:endParaRPr lang="en-US" sz="2000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4" name="Google Shape;355;p46"/>
          <p:cNvSpPr txBox="1"/>
          <p:nvPr/>
        </p:nvSpPr>
        <p:spPr>
          <a:xfrm>
            <a:off x="3949700" y="3066415"/>
            <a:ext cx="2814320" cy="901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400"/>
              <a:t>Trạng thái mục tiêu</a:t>
            </a:r>
            <a:endParaRPr lang="en-US" altLang="en-GB" sz="2400"/>
          </a:p>
        </p:txBody>
      </p:sp>
      <p:sp>
        <p:nvSpPr>
          <p:cNvPr id="8" name="Google Shape;355;p46"/>
          <p:cNvSpPr txBox="1"/>
          <p:nvPr/>
        </p:nvSpPr>
        <p:spPr>
          <a:xfrm>
            <a:off x="3949700" y="915670"/>
            <a:ext cx="2814320" cy="901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400"/>
              <a:t>Trạng thái bắt đầu</a:t>
            </a:r>
            <a:endParaRPr lang="en-US" alt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35560" y="155575"/>
            <a:ext cx="660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BÀI TOÁN 8 Ô SỐ</a:t>
            </a:r>
            <a:endParaRPr lang="en-US" altLang="en-GB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79705" y="987425"/>
            <a:ext cx="34696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Các toán tử trong bài toán: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Up: ô trống đi lên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Down</a:t>
            </a: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: ô trống đi xuống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Left</a:t>
            </a: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: ô trống qua trái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Right: </a:t>
            </a:r>
            <a:r>
              <a:rPr lang="en-US" sz="200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:ô trống đi phải</a:t>
            </a: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2" name="Picture 1" descr="taci 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73025"/>
            <a:ext cx="4610735" cy="49968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81750" y="4371975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43980" y="192341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Up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381750" y="91503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Up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220335" y="77152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Left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524115" y="771525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363845" y="1851660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Left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236460" y="1851660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507990" y="2931795"/>
            <a:ext cx="414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Left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932045" y="4011930"/>
            <a:ext cx="5518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Down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020560" y="2931795"/>
            <a:ext cx="503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>
                    <a:lumMod val="75000"/>
                  </a:schemeClr>
                </a:solidFill>
                <a:uFillTx/>
                <a:latin typeface="Arial" panose="020B0604020202020204" pitchFamily="34" charset="0"/>
              </a:rPr>
              <a:t>Right</a:t>
            </a:r>
            <a:endParaRPr lang="en-US" sz="1000">
              <a:solidFill>
                <a:schemeClr val="accent5">
                  <a:lumMod val="7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3422</Words>
  <Application>WPS Presentation</Application>
  <PresentationFormat/>
  <Paragraphs>186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Muli</vt:lpstr>
      <vt:lpstr>Arial Black</vt:lpstr>
      <vt:lpstr>Calibri</vt:lpstr>
      <vt:lpstr>Open Sans</vt:lpstr>
      <vt:lpstr>Microsoft YaHei</vt:lpstr>
      <vt:lpstr>Arial Unicode MS</vt:lpstr>
      <vt:lpstr>Wingdings</vt:lpstr>
      <vt:lpstr>Simple Light</vt:lpstr>
      <vt:lpstr>NHẬP MÔN TRÍ TUỆ NHÂN TẠO</vt:lpstr>
      <vt:lpstr>START TALKING WITH FULL CONFIDENCE</vt:lpstr>
      <vt:lpstr> THUẬT TOÁN A* </vt:lpstr>
      <vt:lpstr>THUẬT TOÁN A*</vt:lpstr>
      <vt:lpstr>THUẬT TOÁN A*</vt:lpstr>
      <vt:lpstr>THUẬT TOÁN A*</vt:lpstr>
      <vt:lpstr>ÁP DỤNG THUẬT TOÁN A* GIẢI QUYẾT BÀI TOÁN 8 Ô SỐ</vt:lpstr>
      <vt:lpstr>PowerPoint 演示文稿</vt:lpstr>
      <vt:lpstr>PowerPoint 演示文稿</vt:lpstr>
      <vt:lpstr>Bài toán 8 ô số</vt:lpstr>
      <vt:lpstr>Chương trình giải bài toán 8 ô số (Sử dụng thuật toán A*)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  <vt:lpstr>Chương trình giải bài toán 8 ô số (Sử dụng thuật toán A*)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TRÍ TUỆ NHÂN TẠO</dc:title>
  <dc:creator/>
  <cp:lastModifiedBy>THUNGAN</cp:lastModifiedBy>
  <cp:revision>11</cp:revision>
  <dcterms:created xsi:type="dcterms:W3CDTF">2023-05-30T07:50:00Z</dcterms:created>
  <dcterms:modified xsi:type="dcterms:W3CDTF">2023-05-31T13:31:06Z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9E23C7FFE40740C38C4EC499F8226851</vt:lpwstr>
  </property>
  <property fmtid="{D5CDD505-2E9C-101B-9397-08002B2CF9AE}" pid="3" name="KSOProductBuildVer">
    <vt:lpwstr>1033-11.2.0.11537</vt:lpwstr>
  </property>
</Properties>
</file>