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66" r:id="rId4"/>
    <p:sldId id="268" r:id="rId5"/>
    <p:sldId id="273" r:id="rId6"/>
    <p:sldId id="259" r:id="rId7"/>
    <p:sldId id="264" r:id="rId8"/>
    <p:sldId id="263" r:id="rId9"/>
    <p:sldId id="272" r:id="rId10"/>
    <p:sldId id="270" r:id="rId11"/>
    <p:sldId id="265" r:id="rId12"/>
    <p:sldId id="274" r:id="rId13"/>
    <p:sldId id="269" r:id="rId14"/>
    <p:sldId id="256" r:id="rId15"/>
    <p:sldId id="262" r:id="rId16"/>
    <p:sldId id="271" r:id="rId17"/>
    <p:sldId id="275" r:id="rId18"/>
    <p:sldId id="25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AEA4-04F7-4CE9-8ABF-8DF22EF7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1144D-01E9-4494-80B5-779A23D3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3909-5C17-4E48-821F-94E4BDC2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BEAB-432C-4806-8FCD-438B6AEA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B8B9-A3C1-404E-9930-2E44F876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5318-B55D-45F3-8CD6-16EC7B51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028D8-1B48-4A71-97CE-56DD01EA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0BFA-E44B-4AE0-9940-CDA29622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EAAE-BE35-45B0-AC8B-7582D198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B691-D227-4295-8AE7-56B40DCA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00B21-43F6-4233-B856-71EA9099B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DC1C-9326-4226-87E3-1BBD4A32C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E794-B5AC-4AF4-BFED-1805F7C9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96A1-D607-4DFE-9697-629EDAE9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2C1C3-32C2-4DC5-A324-0A2036FA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BD-B89A-4C6B-8025-0AE8C09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2310-DA49-4A47-8B42-55CC5912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DAF6-87B6-489A-B1AF-75FAD178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6DAC-6418-4344-BE51-180CBBFB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846C-61E1-465B-9D1A-A3C3D043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C98D-EE77-4B90-BDF6-AC584C8F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374E0-4E9C-430D-AE8A-57BF9301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BC7F6-8249-4CAA-B0DE-2B106321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8AF9-C438-45FE-9285-94C91C4D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9171-2F4B-47E7-9FBB-47EF20EF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A54C-0E68-40A1-95E4-441CED16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069B-4A2C-4462-8322-2D86053B9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E27E9-8BC9-4137-80D0-AB63F828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395D-DFFE-420A-B7FE-15ACB3F2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6B29-1251-487D-B754-7287BA53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B3725-09A1-497F-9C40-602235DC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931A-F019-4725-9BE4-8A46F232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D4BBC-4C8B-4ED7-99A9-5F522485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1D336-A9BE-447B-B4DE-9C9FAB3A2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71724-321A-477F-9862-9EBF9EB39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DDAFA-1D90-4146-91E6-A451D0230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5C50A-ECD3-455C-BFD6-C7ED610D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1201E-3465-4242-BF05-4201CBA0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D4A53-365D-4900-BFC5-779FB9D4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65F1-F989-4C45-9BBC-368765B1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133B3-41B0-49C7-8072-E94FDA12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52815-9905-44A5-BD14-303EC3D4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8966C-A081-40C6-88D8-80A7EBDE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C0C36-2094-4041-8E8F-6E5DAACE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ACA53-FB24-49E8-A27B-684DA6FA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0741-2931-4E26-A833-BD998453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0669-0D7F-434F-8E6C-AFC0EFEC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3C74-281B-49E7-AC92-787F650F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3C6B9-F357-41ED-A803-6DF138AD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7FC7B-A588-457C-A04C-F7512E60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F93C7-83E8-4EA6-94E1-D40FC005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B1A61-6517-4324-B733-BF689305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97D5-6420-4465-A202-51AC68BA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D28F0-EDA5-4717-81B0-FC70F0F20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954C-FAAB-4967-B563-A534465B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57621-503E-4E2E-B897-6B45F258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D71F2-DDA4-43BD-B233-FB35A27F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F2695-8364-404F-9EB8-95DD1A67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65BE8-E6E1-4945-8A7B-02FE0F3E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CDBC4-4C71-4B59-9299-AA54C8E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C9D2-CCD1-43D8-ABD6-B1B736C3E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D80B-4843-4B3D-A08E-75A4C074E96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D74E-21E3-4764-866A-E9BA3F9F4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DC1F-7E22-4C02-869B-AB2CA333D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3F14-30AF-4465-90E3-2123918E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9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5E66-3625-4018-ACA9-59C5B2EA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999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MOC – Myanmar 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930C7-ACCB-4653-BE19-7E4CB242E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0137"/>
            <a:ext cx="9144000" cy="399315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Main characteristics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Architecture and components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Three core functions: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Display and visualization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ROMDAS Data import, processing and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Analysis and reporting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en-US" dirty="0"/>
              <a:t>21 March 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8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403"/>
            <a:ext cx="5436765" cy="136822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ROMDAS Data Import and processing.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B7586-3C32-45EA-AB29-B08B70E2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69"/>
            <a:ext cx="5604545" cy="417199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+mj-lt"/>
              </a:rPr>
              <a:t>After data collection, validate data and ensure QC via ROMDAS </a:t>
            </a:r>
            <a:r>
              <a:rPr lang="en-US" b="1" dirty="0" err="1">
                <a:latin typeface="+mj-lt"/>
              </a:rPr>
              <a:t>DataView</a:t>
            </a:r>
            <a:r>
              <a:rPr lang="en-US" b="1" dirty="0">
                <a:latin typeface="+mj-lt"/>
              </a:rPr>
              <a:t>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+mj-lt"/>
              </a:rPr>
              <a:t>Optionally, use </a:t>
            </a:r>
            <a:r>
              <a:rPr lang="en-US" b="1" dirty="0" err="1">
                <a:latin typeface="+mj-lt"/>
              </a:rPr>
              <a:t>DataView</a:t>
            </a:r>
            <a:r>
              <a:rPr lang="en-US" b="1" dirty="0">
                <a:latin typeface="+mj-lt"/>
              </a:rPr>
              <a:t> to add data extracted from Video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+mj-lt"/>
              </a:rPr>
              <a:t>Import ROMDAS network and IRI related information into 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+mj-lt"/>
              </a:rPr>
              <a:t>Import Asset details into 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+mj-lt"/>
              </a:rPr>
              <a:t>Process data to insert in valid MOC Road Network GIS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9FF3B-0AB8-40B5-A213-3AC923B9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782" y="681037"/>
            <a:ext cx="4914286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Autofit/>
          </a:bodyPr>
          <a:lstStyle/>
          <a:p>
            <a:r>
              <a:rPr lang="en-US" sz="4000" b="1" dirty="0"/>
              <a:t>ROMDAS </a:t>
            </a:r>
            <a:r>
              <a:rPr lang="en-US" sz="4000" b="1" dirty="0" err="1"/>
              <a:t>DataView</a:t>
            </a:r>
            <a:r>
              <a:rPr lang="en-US" sz="4000" b="1" dirty="0"/>
              <a:t> – Quality Control</a:t>
            </a:r>
            <a:br>
              <a:rPr lang="en-US" sz="4000" b="1" dirty="0"/>
            </a:br>
            <a:r>
              <a:rPr lang="en-US" sz="4000" b="1" dirty="0"/>
              <a:t>Linking with MRAMS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414-0DA8-4E72-80BD-D3C7811B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3.googleusercontent.com/qkyV_iWzzLXMzij_D-b9KWTya0Pu7RZK0tn2ZViP09F2YmxgtyULu79kpy3DjzDZMn2VuFyNZocBF7Gfmsf9dbxu_EYPtA9waISe8DHrwQegqqwLvq65dDKAcODk5Mn8Z8Si1Akt4_7g1ZWM22pFPy09Yw6lc4ILnWMoUWUWoRa77jstnZ0LoWBcbvzpipe2wI7xtY5VgfHTiLw_rcMBKeOTlXnfjNuLYVTY8bnt_axKNCuStADknHIdoStli2SWEdOJir9N89JOBGhn94YRsU5dw79P_Q9EZ767FvQ5S5UWI2YDxh8T3VVgLBEeSLzjPXlvPleZZx35Iy7Piei0-6pqsukLleBGWEaXOmm0R2hazbQGZdIqvE2EP93aGfhty8L0YoKzUk5L6B4M2F2CzFFIteLwTZxZdzcJIH68hc0vyVtSpMXNil3yNO1k9Pa_6PDUuHWrRExkqz_9sOZhMYVB7UO6ZGWvlO9qo61rTStqp-ED453C8iYoYWsUObxCi4P5ZA5glG-kwObx3ecC9Zu_QaaN57lfYjtULijERdEemI7Q1mk5jyaVKzngpopdISiI7J9r-l8SkUZ68-lq7mI2uH5ynKNUD893BiNN=w1735-h974-no">
            <a:extLst>
              <a:ext uri="{FF2B5EF4-FFF2-40B4-BE49-F238E27FC236}">
                <a16:creationId xmlns:a16="http://schemas.microsoft.com/office/drawing/2014/main" id="{B8E914E6-0D32-405D-A9EA-C2E75215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6" y="1526797"/>
            <a:ext cx="7346221" cy="41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5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264"/>
            <a:ext cx="10515600" cy="9100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8586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404"/>
            <a:ext cx="4002633" cy="91000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Road Attribute Mapping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B7586-3C32-45EA-AB29-B08B70E2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26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Create Road Layer maps using color scheme or line width.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29374-7DDA-4DF3-AFCF-17CDA5BE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73" y="3344012"/>
            <a:ext cx="3209524" cy="24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D89AA-6C3B-433C-8F20-3A908A9A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33" y="457404"/>
            <a:ext cx="7045141" cy="62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5E66-3625-4018-ACA9-59C5B2EA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96" y="362758"/>
            <a:ext cx="9144000" cy="73999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Database &amp; spatial queries -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930C7-ACCB-4653-BE19-7E4CB242E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17" y="5771625"/>
            <a:ext cx="5436066" cy="10066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Any spatial and or attribute query with export report as PDF / HTML or CSV-Excel. This example shows average IRI by State, exported to Excel for further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E2C52-8C38-400F-B608-98B20AF8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5" y="1012925"/>
            <a:ext cx="5209524" cy="4523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11180-40BA-4CC2-8E50-49341AA2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42" y="1102751"/>
            <a:ext cx="4276190" cy="54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US" sz="4000" b="1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414-0DA8-4E72-80BD-D3C7811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035" cy="4351338"/>
          </a:xfrm>
        </p:spPr>
        <p:txBody>
          <a:bodyPr/>
          <a:lstStyle/>
          <a:p>
            <a:r>
              <a:rPr lang="en-US" dirty="0"/>
              <a:t>Shortest route calculation between two points in the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6D693-0B13-480C-9219-CD13045E74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694640"/>
            <a:ext cx="5096510" cy="5534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03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404"/>
            <a:ext cx="10515600" cy="91000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QGIS Spatial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B7586-3C32-45EA-AB29-B08B70E2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30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Standard QGIS functionality (overlay, buffering, intersection, clipping… ) to link road quality data with any other spatial data for: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planning purposes</a:t>
            </a:r>
          </a:p>
          <a:p>
            <a:r>
              <a:rPr lang="en-US" b="1" dirty="0">
                <a:latin typeface="+mj-lt"/>
              </a:rPr>
              <a:t>budgeting</a:t>
            </a:r>
          </a:p>
          <a:p>
            <a:r>
              <a:rPr lang="en-US" b="1" dirty="0">
                <a:latin typeface="+mj-lt"/>
              </a:rPr>
              <a:t>Monitoring</a:t>
            </a:r>
          </a:p>
          <a:p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Based on standard QGIS functions: to be designed and documented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63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264"/>
            <a:ext cx="10515600" cy="9100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8052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5318-B986-4CBC-AD79-A9762A4E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Planning &amp; 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507F-7F48-4DB6-9CB1-D75AB574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Installation MRAMS and Training (</a:t>
            </a:r>
            <a:r>
              <a:rPr lang="en-US" b="1" u="sng" dirty="0"/>
              <a:t>Q2/2018, TBC</a:t>
            </a:r>
            <a:r>
              <a:rPr lang="en-US" dirty="0"/>
              <a:t>) incl. </a:t>
            </a:r>
            <a:r>
              <a:rPr lang="en-US" dirty="0" err="1"/>
              <a:t>DataView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Master </a:t>
            </a:r>
            <a:r>
              <a:rPr lang="en-US" b="1" u="sng" dirty="0"/>
              <a:t>“MOC Road layer” </a:t>
            </a:r>
            <a:r>
              <a:rPr lang="en-US" dirty="0"/>
              <a:t>and identification system</a:t>
            </a:r>
          </a:p>
          <a:p>
            <a:r>
              <a:rPr lang="en-US" dirty="0"/>
              <a:t>Define </a:t>
            </a:r>
            <a:r>
              <a:rPr lang="en-US" b="1" u="sng" dirty="0"/>
              <a:t>Planning</a:t>
            </a:r>
            <a:r>
              <a:rPr lang="en-US" dirty="0"/>
              <a:t> and logistics of </a:t>
            </a:r>
            <a:r>
              <a:rPr lang="en-US" dirty="0" err="1"/>
              <a:t>of</a:t>
            </a:r>
            <a:r>
              <a:rPr lang="en-US" dirty="0"/>
              <a:t> ROMDAS data collection by State</a:t>
            </a:r>
          </a:p>
          <a:p>
            <a:r>
              <a:rPr lang="en-US" dirty="0"/>
              <a:t>Further </a:t>
            </a:r>
            <a:r>
              <a:rPr lang="en-US" b="1" i="1" u="sng" dirty="0"/>
              <a:t>functional design </a:t>
            </a:r>
            <a:r>
              <a:rPr lang="en-US" dirty="0"/>
              <a:t>required for specific needs of MOC regarding RAMS</a:t>
            </a:r>
          </a:p>
          <a:p>
            <a:r>
              <a:rPr lang="en-US" dirty="0"/>
              <a:t>Use of ROMDAS </a:t>
            </a:r>
            <a:r>
              <a:rPr lang="en-US" dirty="0" err="1"/>
              <a:t>DataView</a:t>
            </a:r>
            <a:r>
              <a:rPr lang="en-US" dirty="0"/>
              <a:t> in combination with QGIS/MRAMS (QA/QC)</a:t>
            </a:r>
          </a:p>
          <a:p>
            <a:endParaRPr lang="en-US" dirty="0"/>
          </a:p>
          <a:p>
            <a:r>
              <a:rPr lang="en-US" dirty="0"/>
              <a:t>RAMS / GIS Lab – making it </a:t>
            </a:r>
            <a:r>
              <a:rPr lang="en-US" b="1" u="sng" dirty="0"/>
              <a:t>operational </a:t>
            </a:r>
            <a:r>
              <a:rPr lang="en-US" dirty="0"/>
              <a:t>and promote GIS activities with high quality A1-color maps for different divisions (design…)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0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264"/>
            <a:ext cx="10515600" cy="9100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85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13D1-D2FD-4917-B2B6-94F8B6A3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MRAMS Main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0824-1479-46B5-AFC2-EE895B17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Asset Management of ±25 000 miles of MOC managed roads</a:t>
            </a:r>
          </a:p>
          <a:p>
            <a:r>
              <a:rPr lang="en-US" dirty="0"/>
              <a:t>Focus on Data integration, GIS and Thematic Asset Mapping, query and reporting</a:t>
            </a:r>
          </a:p>
          <a:p>
            <a:r>
              <a:rPr lang="en-US" dirty="0"/>
              <a:t>Free solution: fully open source / central open relational database / source code available</a:t>
            </a:r>
          </a:p>
          <a:p>
            <a:r>
              <a:rPr lang="en-US" dirty="0"/>
              <a:t>Integrates ROMDAS / </a:t>
            </a:r>
            <a:r>
              <a:rPr lang="en-US" dirty="0" err="1"/>
              <a:t>Roadroid</a:t>
            </a:r>
            <a:r>
              <a:rPr lang="en-US" dirty="0"/>
              <a:t> / OSM / MIMU Data/ Google Maps</a:t>
            </a:r>
          </a:p>
          <a:p>
            <a:r>
              <a:rPr lang="en-US" dirty="0"/>
              <a:t>Simulates LRS and Dynamic segmentation</a:t>
            </a:r>
          </a:p>
          <a:p>
            <a:r>
              <a:rPr lang="en-US" dirty="0"/>
              <a:t>For basic (sporadic) and advanced (almost daily)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4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5E66-3625-4018-ACA9-59C5B2EA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994" y="811970"/>
            <a:ext cx="9144000" cy="73999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+mn-lt"/>
              </a:rPr>
              <a:t>MRAMS 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77BC0-BDCF-4289-B21C-82739A49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101" y="1782006"/>
            <a:ext cx="6961905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MRAMS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414-0DA8-4E72-80BD-D3C7811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82" y="5771626"/>
            <a:ext cx="10515600" cy="9757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27B78-C728-4A90-A3A8-CB60E9ABB2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01" y="1502153"/>
            <a:ext cx="9656121" cy="4143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969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264"/>
            <a:ext cx="10515600" cy="9100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Data Display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043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Connect to MRAMS and Load 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16ACBA-4AC4-4BFA-A87D-14F72D9C7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805" y="1217985"/>
            <a:ext cx="4504762" cy="33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F90CB7-B5A5-44EA-B7A9-314942E2B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83" y="3736704"/>
            <a:ext cx="4700000" cy="296190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51290BE-844D-48B0-BBDF-7D25F8B980DA}"/>
              </a:ext>
            </a:extLst>
          </p:cNvPr>
          <p:cNvSpPr txBox="1">
            <a:spLocks/>
          </p:cNvSpPr>
          <p:nvPr/>
        </p:nvSpPr>
        <p:spPr>
          <a:xfrm>
            <a:off x="701433" y="1367406"/>
            <a:ext cx="4852079" cy="200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data on central server, or local computer. Relational Geodatabase format.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005D3-E9A3-41C4-BA0F-59DBF403F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21445"/>
            <a:ext cx="2961905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0" y="365126"/>
            <a:ext cx="10908040" cy="91000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Map Background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F565B5-8D5D-4D39-9D62-9B4D38AC6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248" y="285225"/>
            <a:ext cx="4876190" cy="27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27AC4-A0CA-4A3D-AD77-DC02D3F4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88" y="3269609"/>
            <a:ext cx="6667106" cy="3514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DA2B5-06CE-4785-B356-9405A24F8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06" y="2040827"/>
            <a:ext cx="7840162" cy="4452047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2CCBDA2-315B-4C2F-A2BE-CF9D2EC1849A}"/>
              </a:ext>
            </a:extLst>
          </p:cNvPr>
          <p:cNvSpPr txBox="1">
            <a:spLocks/>
          </p:cNvSpPr>
          <p:nvPr/>
        </p:nvSpPr>
        <p:spPr>
          <a:xfrm>
            <a:off x="445760" y="1130825"/>
            <a:ext cx="5383635" cy="910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Access to background maps from Google, Bing, Open Street Map etc..</a:t>
            </a:r>
          </a:p>
        </p:txBody>
      </p:sp>
    </p:spTree>
    <p:extLst>
      <p:ext uri="{BB962C8B-B14F-4D97-AF65-F5344CB8AC3E}">
        <p14:creationId xmlns:p14="http://schemas.microsoft.com/office/powerpoint/2010/main" val="253469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94" y="365126"/>
            <a:ext cx="11025406" cy="91000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Map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414-0DA8-4E72-80BD-D3C7811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672" y="1825625"/>
            <a:ext cx="6379128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4B4A5-4F1E-46FE-8C01-C9EA2EBE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0" y="3808604"/>
            <a:ext cx="3571429" cy="2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DC8AC-BF21-498C-A68F-C091E090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66" y="820127"/>
            <a:ext cx="7398740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18EB3-E99D-4BF6-ABA5-F4C65521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39" y="3194056"/>
            <a:ext cx="7297559" cy="3533404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1062557-BDCE-46E0-ABD5-24087B663D40}"/>
              </a:ext>
            </a:extLst>
          </p:cNvPr>
          <p:cNvSpPr txBox="1">
            <a:spLocks/>
          </p:cNvSpPr>
          <p:nvPr/>
        </p:nvSpPr>
        <p:spPr>
          <a:xfrm>
            <a:off x="164273" y="1426018"/>
            <a:ext cx="3116860" cy="179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These are predefined maps which allow quickly building customized maps at various scales.</a:t>
            </a:r>
          </a:p>
        </p:txBody>
      </p:sp>
    </p:spTree>
    <p:extLst>
      <p:ext uri="{BB962C8B-B14F-4D97-AF65-F5344CB8AC3E}">
        <p14:creationId xmlns:p14="http://schemas.microsoft.com/office/powerpoint/2010/main" val="208534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06A-2D81-4360-A601-BC5040B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264"/>
            <a:ext cx="10515600" cy="9100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ROMDAS Data import, processing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1502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MOC – Myanmar RAMS</vt:lpstr>
      <vt:lpstr>MRAMS Main characteristics</vt:lpstr>
      <vt:lpstr>MRAMS System Architecture</vt:lpstr>
      <vt:lpstr>MRAMS Components</vt:lpstr>
      <vt:lpstr>Data Display and visualization</vt:lpstr>
      <vt:lpstr>Connect to MRAMS and Load Layers</vt:lpstr>
      <vt:lpstr>Map Background services</vt:lpstr>
      <vt:lpstr>Map templates</vt:lpstr>
      <vt:lpstr>ROMDAS Data import, processing and management</vt:lpstr>
      <vt:lpstr>ROMDAS Data Import and processing.</vt:lpstr>
      <vt:lpstr>ROMDAS DataView – Quality Control Linking with MRAMS</vt:lpstr>
      <vt:lpstr>Analysis</vt:lpstr>
      <vt:lpstr>Road Attribute Mapping</vt:lpstr>
      <vt:lpstr>Database &amp; spatial queries - Reporting</vt:lpstr>
      <vt:lpstr>Routing</vt:lpstr>
      <vt:lpstr>QGIS Spatial analysis </vt:lpstr>
      <vt:lpstr>Conclusion</vt:lpstr>
      <vt:lpstr>Planning &amp; Future 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Verelst</dc:creator>
  <cp:lastModifiedBy>Luc Verelst</cp:lastModifiedBy>
  <cp:revision>42</cp:revision>
  <dcterms:created xsi:type="dcterms:W3CDTF">2018-03-19T02:44:48Z</dcterms:created>
  <dcterms:modified xsi:type="dcterms:W3CDTF">2018-03-21T09:01:42Z</dcterms:modified>
</cp:coreProperties>
</file>