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311" r:id="rId4"/>
    <p:sldId id="312" r:id="rId5"/>
    <p:sldId id="313" r:id="rId6"/>
    <p:sldId id="314" r:id="rId7"/>
    <p:sldId id="315" r:id="rId8"/>
    <p:sldId id="326" r:id="rId9"/>
    <p:sldId id="324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3275" autoAdjust="0"/>
  </p:normalViewPr>
  <p:slideViewPr>
    <p:cSldViewPr snapToGrid="0">
      <p:cViewPr varScale="1">
        <p:scale>
          <a:sx n="75" d="100"/>
          <a:sy n="75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1620" y="-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F1561-2897-45AF-A708-4C54522454DE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6FA0-F2D7-4657-80D5-442E21C21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94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14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846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db_foundations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E.department_id</a:t>
            </a:r>
            <a:r>
              <a:rPr lang="en-US" dirty="0"/>
              <a:t>, COUNT(*), SUM(</a:t>
            </a:r>
            <a:r>
              <a:rPr lang="en-US" dirty="0" err="1"/>
              <a:t>E.salary</a:t>
            </a:r>
            <a:r>
              <a:rPr lang="en-US" dirty="0"/>
              <a:t>)</a:t>
            </a:r>
          </a:p>
          <a:p>
            <a:r>
              <a:rPr lang="en-US" dirty="0"/>
              <a:t>FROM employees E </a:t>
            </a:r>
          </a:p>
          <a:p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 IS NOT NULL</a:t>
            </a:r>
          </a:p>
          <a:p>
            <a:r>
              <a:rPr lang="en-US" dirty="0"/>
              <a:t>GROUP BY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/>
              <a:t>HAVING SUM(</a:t>
            </a:r>
            <a:r>
              <a:rPr lang="en-US" dirty="0" err="1"/>
              <a:t>E.salary</a:t>
            </a:r>
            <a:r>
              <a:rPr lang="en-US" dirty="0"/>
              <a:t>) &gt; 10000</a:t>
            </a:r>
          </a:p>
          <a:p>
            <a:r>
              <a:rPr lang="en-US" dirty="0"/>
              <a:t>ORDER BY 1;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21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db_foundations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E.department_id</a:t>
            </a:r>
            <a:r>
              <a:rPr lang="en-US" dirty="0"/>
              <a:t>, COUNT(</a:t>
            </a:r>
            <a:r>
              <a:rPr lang="en-US" dirty="0" err="1"/>
              <a:t>E.employee_id</a:t>
            </a:r>
            <a:r>
              <a:rPr lang="en-US" dirty="0"/>
              <a:t>)</a:t>
            </a:r>
          </a:p>
          <a:p>
            <a:r>
              <a:rPr lang="en-US" dirty="0"/>
              <a:t>FROM employees E </a:t>
            </a:r>
          </a:p>
          <a:p>
            <a:r>
              <a:rPr lang="en-US" dirty="0"/>
              <a:t>WHERE </a:t>
            </a:r>
            <a:r>
              <a:rPr lang="en-US" dirty="0" err="1"/>
              <a:t>E.department_id</a:t>
            </a:r>
            <a:r>
              <a:rPr lang="en-US" dirty="0"/>
              <a:t> IS NOT NULL</a:t>
            </a:r>
          </a:p>
          <a:p>
            <a:r>
              <a:rPr lang="en-US" dirty="0"/>
              <a:t>AND </a:t>
            </a:r>
            <a:r>
              <a:rPr lang="en-US" dirty="0" err="1"/>
              <a:t>E.department_id</a:t>
            </a:r>
            <a:r>
              <a:rPr lang="en-US" dirty="0"/>
              <a:t> &lt;&gt; 60</a:t>
            </a:r>
          </a:p>
          <a:p>
            <a:r>
              <a:rPr lang="en-US" dirty="0"/>
              <a:t>GROUP BY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/>
              <a:t>HAVING COUNT(</a:t>
            </a:r>
            <a:r>
              <a:rPr lang="en-US" dirty="0" err="1"/>
              <a:t>E.employee_id</a:t>
            </a:r>
            <a:r>
              <a:rPr lang="en-US" dirty="0"/>
              <a:t>) </a:t>
            </a:r>
            <a:r>
              <a:rPr lang="en-US"/>
              <a:t>&gt;= 3</a:t>
            </a:r>
          </a:p>
          <a:p>
            <a:r>
              <a:rPr lang="en-US"/>
              <a:t>ORDER </a:t>
            </a:r>
            <a:r>
              <a:rPr lang="en-US" dirty="0"/>
              <a:t>BY 2;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58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24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db_foundations</a:t>
            </a:r>
            <a:r>
              <a:rPr lang="nl-BE" dirty="0"/>
              <a:t>;</a:t>
            </a:r>
          </a:p>
          <a:p>
            <a:r>
              <a:rPr lang="nl-BE" dirty="0"/>
              <a:t>SELECT </a:t>
            </a:r>
            <a:r>
              <a:rPr lang="nl-BE" dirty="0" err="1"/>
              <a:t>J.job_id</a:t>
            </a:r>
            <a:r>
              <a:rPr lang="nl-BE" dirty="0"/>
              <a:t>, AVG(</a:t>
            </a:r>
            <a:r>
              <a:rPr lang="nl-BE" dirty="0" err="1"/>
              <a:t>E.salary</a:t>
            </a:r>
            <a:r>
              <a:rPr lang="nl-BE" dirty="0"/>
              <a:t>)</a:t>
            </a:r>
          </a:p>
          <a:p>
            <a:r>
              <a:rPr lang="nl-BE" dirty="0"/>
              <a:t>FROM </a:t>
            </a:r>
            <a:r>
              <a:rPr lang="nl-BE" dirty="0" err="1"/>
              <a:t>departments</a:t>
            </a:r>
            <a:r>
              <a:rPr lang="nl-BE" dirty="0"/>
              <a:t> D, employees E, jobs J</a:t>
            </a:r>
          </a:p>
          <a:p>
            <a:r>
              <a:rPr lang="nl-BE" dirty="0"/>
              <a:t>WHERE </a:t>
            </a:r>
            <a:r>
              <a:rPr lang="nl-BE" dirty="0" err="1"/>
              <a:t>E.job_id</a:t>
            </a:r>
            <a:r>
              <a:rPr lang="nl-BE" dirty="0"/>
              <a:t> = </a:t>
            </a:r>
            <a:r>
              <a:rPr lang="nl-BE" dirty="0" err="1"/>
              <a:t>J.job_id</a:t>
            </a:r>
            <a:endParaRPr lang="nl-BE" dirty="0"/>
          </a:p>
          <a:p>
            <a:r>
              <a:rPr lang="nl-BE" dirty="0"/>
              <a:t>AND  </a:t>
            </a:r>
            <a:r>
              <a:rPr lang="nl-BE" dirty="0" err="1"/>
              <a:t>E.department_id</a:t>
            </a:r>
            <a:r>
              <a:rPr lang="nl-BE" dirty="0"/>
              <a:t> = </a:t>
            </a:r>
            <a:r>
              <a:rPr lang="nl-BE" dirty="0" err="1"/>
              <a:t>D.department_id</a:t>
            </a:r>
            <a:endParaRPr lang="nl-BE" dirty="0"/>
          </a:p>
          <a:p>
            <a:r>
              <a:rPr lang="nl-BE" dirty="0"/>
              <a:t>GROUP BY </a:t>
            </a:r>
            <a:r>
              <a:rPr lang="nl-BE" dirty="0" err="1"/>
              <a:t>J.job_id</a:t>
            </a:r>
            <a:endParaRPr lang="nl-BE" dirty="0"/>
          </a:p>
          <a:p>
            <a:r>
              <a:rPr lang="nl-BE" dirty="0"/>
              <a:t>ORDER BY 1;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383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74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db_foundations</a:t>
            </a:r>
            <a:r>
              <a:rPr lang="nl-BE" dirty="0"/>
              <a:t>;</a:t>
            </a:r>
          </a:p>
          <a:p>
            <a:r>
              <a:rPr lang="nl-BE" dirty="0"/>
              <a:t>SELECT </a:t>
            </a:r>
            <a:r>
              <a:rPr lang="nl-BE" dirty="0" err="1"/>
              <a:t>E.department_id</a:t>
            </a:r>
            <a:r>
              <a:rPr lang="nl-BE" dirty="0"/>
              <a:t>, </a:t>
            </a:r>
            <a:r>
              <a:rPr lang="nl-BE" dirty="0" err="1"/>
              <a:t>J.job_id</a:t>
            </a:r>
            <a:r>
              <a:rPr lang="nl-BE" dirty="0"/>
              <a:t>, </a:t>
            </a:r>
            <a:r>
              <a:rPr lang="nl-BE" dirty="0" err="1"/>
              <a:t>J.min_salary</a:t>
            </a:r>
            <a:r>
              <a:rPr lang="nl-BE" dirty="0"/>
              <a:t>, </a:t>
            </a:r>
            <a:r>
              <a:rPr lang="nl-BE" dirty="0" err="1"/>
              <a:t>J.max_salary</a:t>
            </a:r>
            <a:endParaRPr lang="nl-BE" dirty="0"/>
          </a:p>
          <a:p>
            <a:r>
              <a:rPr lang="nl-BE" dirty="0"/>
              <a:t>FROM </a:t>
            </a:r>
            <a:r>
              <a:rPr lang="nl-BE" dirty="0" err="1"/>
              <a:t>departments</a:t>
            </a:r>
            <a:r>
              <a:rPr lang="nl-BE" dirty="0"/>
              <a:t> D</a:t>
            </a:r>
          </a:p>
          <a:p>
            <a:r>
              <a:rPr lang="nl-BE" dirty="0"/>
              <a:t>RIGHT OUTER JOIN employees E ON </a:t>
            </a:r>
            <a:r>
              <a:rPr lang="nl-BE" dirty="0" err="1"/>
              <a:t>D.department_id</a:t>
            </a:r>
            <a:r>
              <a:rPr lang="nl-BE" dirty="0"/>
              <a:t> = </a:t>
            </a:r>
            <a:r>
              <a:rPr lang="nl-BE" dirty="0" err="1"/>
              <a:t>E.department_id</a:t>
            </a:r>
            <a:endParaRPr lang="nl-BE" dirty="0"/>
          </a:p>
          <a:p>
            <a:r>
              <a:rPr lang="nl-BE" dirty="0"/>
              <a:t>LEFT OUTER JOIN jobs J ON </a:t>
            </a:r>
            <a:r>
              <a:rPr lang="nl-BE" dirty="0" err="1"/>
              <a:t>E.job_id</a:t>
            </a:r>
            <a:r>
              <a:rPr lang="nl-BE" dirty="0"/>
              <a:t> = </a:t>
            </a:r>
            <a:r>
              <a:rPr lang="nl-BE" dirty="0" err="1"/>
              <a:t>J.job_id</a:t>
            </a:r>
            <a:endParaRPr lang="nl-BE" dirty="0"/>
          </a:p>
          <a:p>
            <a:r>
              <a:rPr lang="nl-BE" dirty="0"/>
              <a:t>GROUP BY </a:t>
            </a:r>
            <a:r>
              <a:rPr lang="nl-BE" dirty="0" err="1"/>
              <a:t>E.department_id</a:t>
            </a:r>
            <a:r>
              <a:rPr lang="nl-BE" dirty="0"/>
              <a:t>, </a:t>
            </a:r>
            <a:r>
              <a:rPr lang="nl-BE" dirty="0" err="1"/>
              <a:t>J.job_id</a:t>
            </a:r>
            <a:endParaRPr lang="nl-BE" dirty="0"/>
          </a:p>
          <a:p>
            <a:r>
              <a:rPr lang="nl-BE" dirty="0"/>
              <a:t>ORDER BY 1, 2;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7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db_foundations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E.hire_date</a:t>
            </a:r>
            <a:r>
              <a:rPr lang="en-US" dirty="0"/>
              <a:t>, COUNT(*)</a:t>
            </a:r>
          </a:p>
          <a:p>
            <a:r>
              <a:rPr lang="en-US" dirty="0"/>
              <a:t>FROM employees E</a:t>
            </a:r>
          </a:p>
          <a:p>
            <a:r>
              <a:rPr lang="en-US" dirty="0"/>
              <a:t>GROUP BY </a:t>
            </a:r>
            <a:r>
              <a:rPr lang="en-US" dirty="0" err="1"/>
              <a:t>E.hire_date</a:t>
            </a:r>
            <a:endParaRPr lang="en-US" dirty="0"/>
          </a:p>
          <a:p>
            <a:r>
              <a:rPr lang="en-US" dirty="0"/>
              <a:t>ORDER BY 1;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71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db_foundations</a:t>
            </a:r>
            <a:r>
              <a:rPr lang="nl-BE" dirty="0"/>
              <a:t>;</a:t>
            </a:r>
          </a:p>
          <a:p>
            <a:r>
              <a:rPr lang="nl-BE" dirty="0"/>
              <a:t>SELECT </a:t>
            </a:r>
            <a:r>
              <a:rPr lang="nl-BE" dirty="0" err="1"/>
              <a:t>E.job_id</a:t>
            </a:r>
            <a:r>
              <a:rPr lang="nl-BE" dirty="0"/>
              <a:t>, </a:t>
            </a:r>
            <a:r>
              <a:rPr lang="nl-BE" dirty="0" err="1"/>
              <a:t>E.hire_date</a:t>
            </a:r>
            <a:r>
              <a:rPr lang="nl-BE" dirty="0"/>
              <a:t>, COUNT(*)</a:t>
            </a:r>
          </a:p>
          <a:p>
            <a:r>
              <a:rPr lang="nl-BE" dirty="0"/>
              <a:t>FROM employees E </a:t>
            </a:r>
          </a:p>
          <a:p>
            <a:r>
              <a:rPr lang="nl-BE" dirty="0"/>
              <a:t>-- LEFT OUTER JOIN jobs J ON </a:t>
            </a:r>
            <a:r>
              <a:rPr lang="nl-BE" dirty="0" err="1"/>
              <a:t>E.job_id</a:t>
            </a:r>
            <a:r>
              <a:rPr lang="nl-BE" dirty="0"/>
              <a:t> = </a:t>
            </a:r>
            <a:r>
              <a:rPr lang="nl-BE" dirty="0" err="1"/>
              <a:t>J.job_id</a:t>
            </a:r>
            <a:endParaRPr lang="nl-BE" dirty="0"/>
          </a:p>
          <a:p>
            <a:r>
              <a:rPr lang="nl-BE" dirty="0"/>
              <a:t>GROUP BY </a:t>
            </a:r>
            <a:r>
              <a:rPr lang="nl-BE" dirty="0" err="1"/>
              <a:t>E.job_id</a:t>
            </a:r>
            <a:r>
              <a:rPr lang="nl-BE" dirty="0"/>
              <a:t>, </a:t>
            </a:r>
            <a:r>
              <a:rPr lang="nl-BE" dirty="0" err="1"/>
              <a:t>E.hire_date</a:t>
            </a:r>
            <a:endParaRPr lang="nl-BE" dirty="0"/>
          </a:p>
          <a:p>
            <a:r>
              <a:rPr lang="nl-BE" dirty="0"/>
              <a:t>ORDER BY 1;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732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80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FA0-F2D7-4657-80D5-442E21C21A8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04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0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5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14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204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567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70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8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21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63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49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751A-F3C6-48E5-9D22-E77EBE613683}" type="datetimeFigureOut">
              <a:rPr lang="nl-BE" smtClean="0"/>
              <a:t>25/10/2021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AE23-55C8-464F-994A-454A053EC5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52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GROUP BY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Luc Vervoort</a:t>
            </a:r>
          </a:p>
        </p:txBody>
      </p:sp>
    </p:spTree>
    <p:extLst>
      <p:ext uri="{BB962C8B-B14F-4D97-AF65-F5344CB8AC3E}">
        <p14:creationId xmlns:p14="http://schemas.microsoft.com/office/powerpoint/2010/main" val="154373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-- WHEN   :  voor voorwaarde op </a:t>
            </a:r>
            <a:r>
              <a:rPr lang="nl-BE" b="1" i="1" dirty="0" err="1"/>
              <a:t>record</a:t>
            </a:r>
            <a:r>
              <a:rPr lang="nl-BE" dirty="0" err="1"/>
              <a:t>-niveau</a:t>
            </a:r>
            <a:r>
              <a:rPr lang="nl-BE" dirty="0"/>
              <a:t>  </a:t>
            </a:r>
            <a:br>
              <a:rPr lang="nl-BE" dirty="0"/>
            </a:br>
            <a:r>
              <a:rPr lang="nl-BE" dirty="0"/>
              <a:t>-- HAVING :  voor voorwaarde op </a:t>
            </a:r>
            <a:r>
              <a:rPr lang="nl-BE" b="1" i="1" dirty="0"/>
              <a:t>groep</a:t>
            </a:r>
            <a:r>
              <a:rPr lang="nl-BE" dirty="0"/>
              <a:t>-niveau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SELECT </a:t>
            </a:r>
            <a:r>
              <a:rPr lang="en-US" sz="1800" dirty="0" err="1">
                <a:solidFill>
                  <a:srgbClr val="0070C0"/>
                </a:solidFill>
              </a:rPr>
              <a:t>job_id</a:t>
            </a:r>
            <a:r>
              <a:rPr lang="en-US" sz="1800" dirty="0">
                <a:solidFill>
                  <a:srgbClr val="0070C0"/>
                </a:solidFill>
              </a:rPr>
              <a:t> , </a:t>
            </a:r>
            <a:r>
              <a:rPr lang="en-US" sz="1800" dirty="0" err="1">
                <a:solidFill>
                  <a:srgbClr val="0070C0"/>
                </a:solidFill>
              </a:rPr>
              <a:t>avg</a:t>
            </a:r>
            <a:r>
              <a:rPr lang="en-US" sz="1800" dirty="0">
                <a:solidFill>
                  <a:srgbClr val="0070C0"/>
                </a:solidFill>
              </a:rPr>
              <a:t>(salary)</a:t>
            </a:r>
            <a:endParaRPr lang="nl-BE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70C0"/>
                </a:solidFill>
              </a:rPr>
              <a:t>FROM employees</a:t>
            </a:r>
          </a:p>
          <a:p>
            <a:pPr marL="0" indent="0">
              <a:buNone/>
            </a:pPr>
            <a:r>
              <a:rPr lang="nl-BE" sz="1800" b="1" dirty="0">
                <a:solidFill>
                  <a:srgbClr val="002060"/>
                </a:solidFill>
              </a:rPr>
              <a:t>WHERE</a:t>
            </a:r>
            <a:r>
              <a:rPr lang="nl-BE" sz="1800" dirty="0">
                <a:solidFill>
                  <a:srgbClr val="0070C0"/>
                </a:solidFill>
              </a:rPr>
              <a:t> </a:t>
            </a:r>
            <a:r>
              <a:rPr lang="nl-BE" sz="1800" dirty="0" err="1">
                <a:solidFill>
                  <a:srgbClr val="0070C0"/>
                </a:solidFill>
              </a:rPr>
              <a:t>department_id</a:t>
            </a:r>
            <a:r>
              <a:rPr lang="nl-BE" sz="1800" dirty="0">
                <a:solidFill>
                  <a:srgbClr val="0070C0"/>
                </a:solidFill>
              </a:rPr>
              <a:t> = 110     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70C0"/>
                </a:solidFill>
              </a:rPr>
              <a:t>GROUP BY </a:t>
            </a:r>
            <a:r>
              <a:rPr lang="nl-BE" sz="1800" dirty="0" err="1">
                <a:solidFill>
                  <a:srgbClr val="0070C0"/>
                </a:solidFill>
              </a:rPr>
              <a:t>job_id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  <a:endParaRPr lang="nl-BE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sz="1800" dirty="0"/>
              <a:t>-- “</a:t>
            </a:r>
            <a:r>
              <a:rPr lang="nl-BE" sz="1800" dirty="0" err="1"/>
              <a:t>department_id</a:t>
            </a:r>
            <a:r>
              <a:rPr lang="nl-BE" sz="1800" dirty="0"/>
              <a:t>=110” is een voorwaarde op </a:t>
            </a:r>
            <a:r>
              <a:rPr lang="nl-BE" sz="1800" dirty="0" err="1"/>
              <a:t>record-niveau</a:t>
            </a:r>
            <a:endParaRPr lang="nl-BE" sz="1800" dirty="0"/>
          </a:p>
          <a:p>
            <a:pPr marL="0" indent="0">
              <a:buNone/>
            </a:pPr>
            <a:endParaRPr lang="nl-BE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SELECT </a:t>
            </a:r>
            <a:r>
              <a:rPr lang="en-US" sz="1800" dirty="0" err="1">
                <a:solidFill>
                  <a:srgbClr val="0070C0"/>
                </a:solidFill>
              </a:rPr>
              <a:t>job_id</a:t>
            </a:r>
            <a:r>
              <a:rPr lang="en-US" sz="1800" dirty="0">
                <a:solidFill>
                  <a:srgbClr val="0070C0"/>
                </a:solidFill>
              </a:rPr>
              <a:t> , </a:t>
            </a:r>
            <a:r>
              <a:rPr lang="en-US" sz="1800" dirty="0" err="1">
                <a:solidFill>
                  <a:srgbClr val="0070C0"/>
                </a:solidFill>
              </a:rPr>
              <a:t>avg</a:t>
            </a:r>
            <a:r>
              <a:rPr lang="en-US" sz="1800" dirty="0">
                <a:solidFill>
                  <a:srgbClr val="0070C0"/>
                </a:solidFill>
              </a:rPr>
              <a:t>(salary)</a:t>
            </a:r>
            <a:endParaRPr lang="nl-BE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70C0"/>
                </a:solidFill>
              </a:rPr>
              <a:t>FROM employees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70C0"/>
                </a:solidFill>
              </a:rPr>
              <a:t>GROUP BY </a:t>
            </a:r>
            <a:r>
              <a:rPr lang="nl-BE" sz="1800" dirty="0" err="1">
                <a:solidFill>
                  <a:srgbClr val="0070C0"/>
                </a:solidFill>
              </a:rPr>
              <a:t>job_id</a:t>
            </a:r>
            <a:endParaRPr lang="nl-BE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HAVING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avg</a:t>
            </a:r>
            <a:r>
              <a:rPr lang="en-US" sz="1800" dirty="0">
                <a:solidFill>
                  <a:srgbClr val="0070C0"/>
                </a:solidFill>
              </a:rPr>
              <a:t>(salary) &gt;= 9000 ;</a:t>
            </a:r>
            <a:endParaRPr lang="nl-BE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sz="1800" dirty="0"/>
              <a:t>-- “</a:t>
            </a:r>
            <a:r>
              <a:rPr lang="en-US" sz="1800" dirty="0" err="1"/>
              <a:t>avg</a:t>
            </a:r>
            <a:r>
              <a:rPr lang="en-US" sz="1800" dirty="0"/>
              <a:t>(salary) &gt;= 9000</a:t>
            </a:r>
            <a:r>
              <a:rPr lang="nl-BE" sz="1800" dirty="0"/>
              <a:t>” is een voorwaarde op </a:t>
            </a:r>
            <a:br>
              <a:rPr lang="nl-BE" sz="1800" dirty="0"/>
            </a:br>
            <a:r>
              <a:rPr lang="nl-BE" sz="1800" dirty="0"/>
              <a:t>groep-niveau</a:t>
            </a:r>
            <a:endParaRPr lang="nl-BE" sz="1800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--  </a:t>
            </a:r>
            <a:r>
              <a:rPr lang="en-US" dirty="0" err="1"/>
              <a:t>merk</a:t>
            </a:r>
            <a:r>
              <a:rPr lang="en-US" dirty="0"/>
              <a:t> op: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job_id</a:t>
            </a:r>
            <a:r>
              <a:rPr lang="en-US" dirty="0">
                <a:solidFill>
                  <a:srgbClr val="0070C0"/>
                </a:solidFill>
              </a:rPr>
              <a:t> 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FROM employees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WHERE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(salary) &gt;= 9000</a:t>
            </a:r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GROUP BY </a:t>
            </a:r>
            <a:r>
              <a:rPr lang="nl-BE" dirty="0" err="1">
                <a:solidFill>
                  <a:srgbClr val="0070C0"/>
                </a:solidFill>
              </a:rPr>
              <a:t>job_id</a:t>
            </a:r>
            <a:r>
              <a:rPr lang="nl-BE" dirty="0">
                <a:solidFill>
                  <a:srgbClr val="0070C0"/>
                </a:solidFill>
              </a:rPr>
              <a:t>;                         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b="1" dirty="0">
                <a:solidFill>
                  <a:srgbClr val="FF0000"/>
                </a:solidFill>
              </a:rPr>
              <a:t>FOUT!</a:t>
            </a:r>
            <a:r>
              <a:rPr lang="en-US" dirty="0"/>
              <a:t>  </a:t>
            </a:r>
            <a:r>
              <a:rPr lang="nl-BE" dirty="0"/>
              <a:t>aggregerende functie in WHERE clausule is niet toegelaten</a:t>
            </a: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/>
              <a:t>-- combinatie: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job_id</a:t>
            </a:r>
            <a:r>
              <a:rPr lang="en-US" dirty="0">
                <a:solidFill>
                  <a:srgbClr val="0070C0"/>
                </a:solidFill>
              </a:rPr>
              <a:t> 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FROM employees</a:t>
            </a:r>
          </a:p>
          <a:p>
            <a:pPr marL="0" indent="0">
              <a:buNone/>
            </a:pPr>
            <a:r>
              <a:rPr lang="nl-BE" b="1" dirty="0">
                <a:solidFill>
                  <a:srgbClr val="002060"/>
                </a:solidFill>
              </a:rPr>
              <a:t>WHERE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err="1">
                <a:solidFill>
                  <a:srgbClr val="0070C0"/>
                </a:solidFill>
              </a:rPr>
              <a:t>department_id</a:t>
            </a:r>
            <a:r>
              <a:rPr lang="nl-BE" dirty="0">
                <a:solidFill>
                  <a:srgbClr val="0070C0"/>
                </a:solidFill>
              </a:rPr>
              <a:t> = 110     </a:t>
            </a:r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GROUP BY </a:t>
            </a:r>
            <a:r>
              <a:rPr lang="nl-BE" dirty="0" err="1">
                <a:solidFill>
                  <a:srgbClr val="0070C0"/>
                </a:solidFill>
              </a:rPr>
              <a:t>job_id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HAVING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(salary) &gt;= 9000 ;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OPDRACHT 5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-- maak een resultatenlijst met</a:t>
            </a:r>
          </a:p>
          <a:p>
            <a:pPr marL="0" indent="0">
              <a:buNone/>
            </a:pPr>
            <a:r>
              <a:rPr lang="nl-BE" dirty="0"/>
              <a:t>-- per departement het aantal medewerkers en de som van alle lonen,</a:t>
            </a:r>
          </a:p>
          <a:p>
            <a:pPr marL="0" indent="0">
              <a:buNone/>
            </a:pPr>
            <a:r>
              <a:rPr lang="nl-BE" dirty="0"/>
              <a:t>-- voor zover de som van de lonen meer dan 10.000 bedraagt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-- 6 </a:t>
            </a:r>
            <a:r>
              <a:rPr lang="nl-BE" dirty="0" err="1"/>
              <a:t>rows</a:t>
            </a:r>
            <a:r>
              <a:rPr lang="nl-BE" dirty="0"/>
              <a:t> </a:t>
            </a:r>
            <a:r>
              <a:rPr lang="nl-BE" dirty="0" err="1"/>
              <a:t>returned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4919663"/>
            <a:ext cx="3609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OPDRACHT 6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-- maak een resultatenlijst met</a:t>
            </a:r>
          </a:p>
          <a:p>
            <a:pPr marL="0" indent="0">
              <a:buNone/>
            </a:pPr>
            <a:r>
              <a:rPr lang="nl-BE" dirty="0"/>
              <a:t>-- het aantal medewerkers per departement,</a:t>
            </a:r>
          </a:p>
          <a:p>
            <a:pPr marL="0" indent="0">
              <a:buNone/>
            </a:pPr>
            <a:r>
              <a:rPr lang="nl-BE" dirty="0"/>
              <a:t>-- van elk departement met minstens 3 medewerkers</a:t>
            </a:r>
          </a:p>
          <a:p>
            <a:pPr marL="0" indent="0">
              <a:buNone/>
            </a:pPr>
            <a:r>
              <a:rPr lang="nl-BE" dirty="0"/>
              <a:t>-- met uitzondering van departement 60,</a:t>
            </a:r>
          </a:p>
          <a:p>
            <a:pPr marL="0" indent="0">
              <a:buNone/>
            </a:pPr>
            <a:r>
              <a:rPr lang="nl-BE" dirty="0"/>
              <a:t>-- gerangschikt volgens het aantal medewerkers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-- 3 </a:t>
            </a:r>
            <a:r>
              <a:rPr lang="nl-BE" dirty="0" err="1"/>
              <a:t>rows</a:t>
            </a:r>
            <a:r>
              <a:rPr lang="nl-BE" dirty="0"/>
              <a:t> </a:t>
            </a:r>
            <a:r>
              <a:rPr lang="nl-BE" dirty="0" err="1"/>
              <a:t>returned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75" y="5548313"/>
            <a:ext cx="2333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</a:t>
            </a:r>
            <a:r>
              <a:rPr lang="en-US" dirty="0" err="1"/>
              <a:t>clausule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-- VOORBEELD: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sum(salary)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employees;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sum(salary)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en-US" dirty="0">
                <a:solidFill>
                  <a:srgbClr val="0070C0"/>
                </a:solidFill>
              </a:rPr>
              <a:t> = 60;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63914" y="1825625"/>
            <a:ext cx="5594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sum(salary)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en-US" dirty="0">
                <a:solidFill>
                  <a:srgbClr val="0070C0"/>
                </a:solidFill>
              </a:rPr>
              <a:t> , sum(salary)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FROM employees</a:t>
            </a:r>
          </a:p>
          <a:p>
            <a:pPr marL="0" indent="0">
              <a:buNone/>
            </a:pPr>
            <a:r>
              <a:rPr lang="nl-BE" b="1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nl-BE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5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OPDRACHT 1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resultatenlijst</a:t>
            </a:r>
            <a:r>
              <a:rPr lang="en-US" dirty="0"/>
              <a:t> met 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-- het GEMIDDELDE loon per job-functie (</a:t>
            </a:r>
            <a:r>
              <a:rPr lang="nl-BE" dirty="0" err="1"/>
              <a:t>job_id</a:t>
            </a:r>
            <a:r>
              <a:rPr lang="nl-BE" dirty="0"/>
              <a:t>)</a:t>
            </a:r>
          </a:p>
          <a:p>
            <a:pPr marL="0" indent="0">
              <a:buNone/>
            </a:pPr>
            <a:r>
              <a:rPr lang="nl-BE" dirty="0"/>
              <a:t>-- met alias voor de aggregerende functie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-- 12 </a:t>
            </a:r>
            <a:r>
              <a:rPr lang="nl-BE" dirty="0" err="1"/>
              <a:t>rows</a:t>
            </a:r>
            <a:r>
              <a:rPr lang="nl-BE" dirty="0"/>
              <a:t> </a:t>
            </a:r>
            <a:r>
              <a:rPr lang="nl-BE" dirty="0" err="1"/>
              <a:t>returned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94" y="3230644"/>
            <a:ext cx="2076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OPLOSSING 1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-- IS DIT EEN GOEDE OPLOSSING</a:t>
            </a:r>
            <a:r>
              <a:rPr lang="nl-BE" b="1" dirty="0"/>
              <a:t>?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nl-BE" dirty="0">
                <a:solidFill>
                  <a:srgbClr val="0070C0"/>
                </a:solidFill>
              </a:rPr>
              <a:t>, </a:t>
            </a:r>
            <a:r>
              <a:rPr lang="nl-BE" dirty="0" err="1">
                <a:solidFill>
                  <a:srgbClr val="0070C0"/>
                </a:solidFill>
              </a:rPr>
              <a:t>avg</a:t>
            </a:r>
            <a:r>
              <a:rPr lang="nl-BE" dirty="0">
                <a:solidFill>
                  <a:srgbClr val="0070C0"/>
                </a:solidFill>
              </a:rPr>
              <a:t>(</a:t>
            </a:r>
            <a:r>
              <a:rPr lang="nl-BE" dirty="0" err="1">
                <a:solidFill>
                  <a:srgbClr val="0070C0"/>
                </a:solidFill>
              </a:rPr>
              <a:t>salary</a:t>
            </a:r>
            <a:r>
              <a:rPr lang="nl-BE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GROUP BY </a:t>
            </a:r>
            <a:r>
              <a:rPr lang="nl-BE" dirty="0" err="1">
                <a:solidFill>
                  <a:srgbClr val="0070C0"/>
                </a:solidFill>
              </a:rPr>
              <a:t>job_id</a:t>
            </a:r>
            <a:r>
              <a:rPr lang="nl-BE" dirty="0">
                <a:solidFill>
                  <a:srgbClr val="0070C0"/>
                </a:solidFill>
              </a:rPr>
              <a:t>;             </a:t>
            </a:r>
          </a:p>
          <a:p>
            <a:pPr marL="0" indent="0">
              <a:buNone/>
            </a:pP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genereert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MISLEIDENDE</a:t>
            </a:r>
            <a:r>
              <a:rPr lang="en-US" dirty="0"/>
              <a:t> </a:t>
            </a:r>
            <a:r>
              <a:rPr lang="en-US" dirty="0" err="1"/>
              <a:t>resultatenlijst</a:t>
            </a:r>
            <a:r>
              <a:rPr lang="en-US" dirty="0"/>
              <a:t> !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nl-BE" dirty="0"/>
              <a:t>Waarom is dit misleidend?</a:t>
            </a:r>
          </a:p>
          <a:p>
            <a:pPr marL="0" indent="0">
              <a:buNone/>
            </a:pPr>
            <a:r>
              <a:rPr lang="nl-BE" dirty="0">
                <a:solidFill>
                  <a:srgbClr val="0070C0"/>
                </a:solidFill>
              </a:rPr>
              <a:t>     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-- SQL-syntaxregel:</a:t>
            </a:r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-- In combinatie met een aggregerende functie in de SELECT-clausule</a:t>
            </a:r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-- is het NIET TOEGELATEN een kolomnaam op te nemen waarop niet gegroepeerd wordt !!!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-- </a:t>
            </a:r>
            <a:r>
              <a:rPr lang="nl-BE" dirty="0" err="1"/>
              <a:t>MySQL</a:t>
            </a:r>
            <a:r>
              <a:rPr lang="nl-BE" dirty="0"/>
              <a:t> zou dus eigenlijk een foutmelding (</a:t>
            </a:r>
            <a:r>
              <a:rPr lang="en-US" dirty="0"/>
              <a:t>syntax-</a:t>
            </a:r>
            <a:r>
              <a:rPr lang="en-US" dirty="0" err="1"/>
              <a:t>fout</a:t>
            </a:r>
            <a:r>
              <a:rPr lang="en-US" dirty="0"/>
              <a:t>) </a:t>
            </a:r>
            <a:r>
              <a:rPr lang="nl-BE" dirty="0"/>
              <a:t>moeten geven, maar doet het niet.</a:t>
            </a:r>
          </a:p>
          <a:p>
            <a:pPr marL="0" indent="0">
              <a:buNone/>
            </a:pPr>
            <a:r>
              <a:rPr lang="nl-BE" dirty="0"/>
              <a:t>-- Oracle DB geeft wel een foutmelding.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30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OPDRACHT 2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-- maak een resultatenlijst met </a:t>
            </a:r>
          </a:p>
          <a:p>
            <a:pPr marL="0" indent="0">
              <a:buNone/>
            </a:pPr>
            <a:r>
              <a:rPr lang="nl-BE" dirty="0"/>
              <a:t>-- het LAAGSTE en het HOOGSTE loon </a:t>
            </a:r>
          </a:p>
          <a:p>
            <a:pPr marL="0" indent="0">
              <a:buNone/>
            </a:pPr>
            <a:r>
              <a:rPr lang="nl-BE" dirty="0"/>
              <a:t>-- binnen elke job-functie binnen elk departement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-- 13 </a:t>
            </a:r>
            <a:r>
              <a:rPr lang="nl-BE" dirty="0" err="1"/>
              <a:t>rows</a:t>
            </a:r>
            <a:r>
              <a:rPr lang="nl-BE" dirty="0"/>
              <a:t> </a:t>
            </a:r>
            <a:r>
              <a:rPr lang="nl-BE" dirty="0" err="1"/>
              <a:t>returned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1115129-76F1-4096-884B-B3612E92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904" y="4298788"/>
            <a:ext cx="305795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OPDRACHT 3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maak een resultatenlijst met </a:t>
            </a:r>
          </a:p>
          <a:p>
            <a:pPr marL="0" indent="0">
              <a:buNone/>
            </a:pPr>
            <a:r>
              <a:rPr lang="nl-BE" dirty="0"/>
              <a:t>-- het AANTAL medewerkers dat is aangeworven </a:t>
            </a:r>
          </a:p>
          <a:p>
            <a:pPr marL="0" indent="0">
              <a:buNone/>
            </a:pPr>
            <a:r>
              <a:rPr lang="nl-BE" dirty="0"/>
              <a:t>-- per datum van aanwerving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-- 19 </a:t>
            </a:r>
            <a:r>
              <a:rPr lang="nl-BE" dirty="0" err="1"/>
              <a:t>rows</a:t>
            </a:r>
            <a:r>
              <a:rPr lang="nl-BE" dirty="0"/>
              <a:t> </a:t>
            </a:r>
            <a:r>
              <a:rPr lang="nl-BE" dirty="0" err="1"/>
              <a:t>returned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2185988"/>
            <a:ext cx="1276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OPDRACHT 4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maak een resultatenlijst met </a:t>
            </a:r>
          </a:p>
          <a:p>
            <a:pPr marL="0" indent="0">
              <a:buNone/>
            </a:pPr>
            <a:r>
              <a:rPr lang="nl-BE" dirty="0"/>
              <a:t>-- het AANTAL medewerkers dat is aangeworven </a:t>
            </a:r>
          </a:p>
          <a:p>
            <a:pPr marL="0" indent="0">
              <a:buNone/>
            </a:pPr>
            <a:r>
              <a:rPr lang="nl-BE" dirty="0"/>
              <a:t>-- per job-functie, per datum van aanwerving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-- 20 </a:t>
            </a:r>
            <a:r>
              <a:rPr lang="nl-BE" dirty="0" err="1"/>
              <a:t>rows</a:t>
            </a:r>
            <a:r>
              <a:rPr lang="nl-BE" dirty="0"/>
              <a:t> </a:t>
            </a:r>
            <a:r>
              <a:rPr lang="nl-BE" dirty="0" err="1"/>
              <a:t>returned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1957388"/>
            <a:ext cx="21907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HAVING: </a:t>
            </a:r>
            <a:r>
              <a:rPr lang="en-US" dirty="0" err="1"/>
              <a:t>subclausule</a:t>
            </a:r>
            <a:r>
              <a:rPr lang="en-US" dirty="0"/>
              <a:t> van GROUP BY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-- HAVING kan enkel samen met een GROUP BY gebruikt worden.</a:t>
            </a:r>
          </a:p>
        </p:txBody>
      </p:sp>
    </p:spTree>
    <p:extLst>
      <p:ext uri="{BB962C8B-B14F-4D97-AF65-F5344CB8AC3E}">
        <p14:creationId xmlns:p14="http://schemas.microsoft.com/office/powerpoint/2010/main" val="34671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vs WHERE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-- VOORBEELD:  </a:t>
            </a:r>
            <a:r>
              <a:rPr lang="en-US" dirty="0" err="1"/>
              <a:t>combinatie</a:t>
            </a:r>
            <a:r>
              <a:rPr lang="en-US" dirty="0"/>
              <a:t> 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--    van GROUP BY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--    met WHERE</a:t>
            </a:r>
            <a:endParaRPr lang="nl-B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job_id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job_id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*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en-US" dirty="0">
                <a:solidFill>
                  <a:srgbClr val="0070C0"/>
                </a:solidFill>
              </a:rPr>
              <a:t> = 50;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job_id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(salary)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employees</a:t>
            </a:r>
            <a:endParaRPr lang="nl-B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department_id</a:t>
            </a:r>
            <a:r>
              <a:rPr lang="en-US" dirty="0">
                <a:solidFill>
                  <a:srgbClr val="0070C0"/>
                </a:solidFill>
              </a:rPr>
              <a:t> = 50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job_id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5" name="Pijl-omlaag 4"/>
          <p:cNvSpPr/>
          <p:nvPr/>
        </p:nvSpPr>
        <p:spPr>
          <a:xfrm rot="17258367">
            <a:off x="4957993" y="3502775"/>
            <a:ext cx="424206" cy="1088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-omlaag 5"/>
          <p:cNvSpPr/>
          <p:nvPr/>
        </p:nvSpPr>
        <p:spPr>
          <a:xfrm rot="14761267">
            <a:off x="4958543" y="4719213"/>
            <a:ext cx="424206" cy="1088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27682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11815</TotalTime>
  <Words>965</Words>
  <Application>Microsoft Office PowerPoint</Application>
  <PresentationFormat>Breedbeeld</PresentationFormat>
  <Paragraphs>178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SQL</vt:lpstr>
      <vt:lpstr>GROUP BY clausule </vt:lpstr>
      <vt:lpstr>GROUP BY: OPDRACHT 1</vt:lpstr>
      <vt:lpstr>GROUP BY: OPLOSSING 1</vt:lpstr>
      <vt:lpstr>GROUP BY: OPDRACHT 2</vt:lpstr>
      <vt:lpstr>GROUP BY: OPDRACHT 3</vt:lpstr>
      <vt:lpstr>GROUP BY: OPDRACHT 4</vt:lpstr>
      <vt:lpstr>HAVING: subclausule van GROUP BY </vt:lpstr>
      <vt:lpstr>HAVING vs WHERE </vt:lpstr>
      <vt:lpstr>-- WHEN   :  voor voorwaarde op record-niveau   -- HAVING :  voor voorwaarde op groep-niveau</vt:lpstr>
      <vt:lpstr>GROUP BY: OPDRACHT 5</vt:lpstr>
      <vt:lpstr>GROUP BY: OPDRACHT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Damien Decorte - UGent</dc:creator>
  <cp:lastModifiedBy>L V</cp:lastModifiedBy>
  <cp:revision>124</cp:revision>
  <dcterms:created xsi:type="dcterms:W3CDTF">2017-09-27T21:53:49Z</dcterms:created>
  <dcterms:modified xsi:type="dcterms:W3CDTF">2021-10-25T09:29:16Z</dcterms:modified>
</cp:coreProperties>
</file>