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42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 wit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Autofit/>
          </a:bodyPr>
          <a:lstStyle>
            <a:lvl1pPr algn="l">
              <a:defRPr lang="nl-BE" sz="5600" b="0" i="0" kern="1200" baseline="0" dirty="0">
                <a:solidFill>
                  <a:schemeClr val="tx1"/>
                </a:solidFill>
                <a:latin typeface="Montserrat ExtraBold" panose="00000900000000000000" pitchFamily="2" charset="0"/>
                <a:ea typeface="+mj-ea"/>
                <a:cs typeface="+mj-cs"/>
              </a:defRPr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901924"/>
            <a:ext cx="10363200" cy="1011104"/>
          </a:xfrm>
        </p:spPr>
        <p:txBody>
          <a:bodyPr>
            <a:normAutofit/>
          </a:bodyPr>
          <a:lstStyle>
            <a:lvl1pPr marL="0" indent="0" algn="l">
              <a:buNone/>
              <a:defRPr sz="4267">
                <a:solidFill>
                  <a:schemeClr val="tx1"/>
                </a:solidFill>
                <a:latin typeface="Montserrat SemiBold" panose="00000700000000000000" pitchFamily="2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0F6323-F9CC-974B-B61C-787A796493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820" y="5651364"/>
            <a:ext cx="1285203" cy="72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785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el - enkel wit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4684" y="847153"/>
            <a:ext cx="10972800" cy="1143000"/>
          </a:xfrm>
        </p:spPr>
        <p:txBody>
          <a:bodyPr>
            <a:normAutofit/>
          </a:bodyPr>
          <a:lstStyle>
            <a:lvl1pPr algn="l">
              <a:defRPr sz="4267" b="0">
                <a:latin typeface="Montserrat ExtraBold" panose="00000900000000000000" pitchFamily="2" charset="0"/>
              </a:defRPr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0F6323-F9CC-974B-B61C-787A796493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820" y="5651364"/>
            <a:ext cx="1285203" cy="726285"/>
          </a:xfrm>
          <a:prstGeom prst="rect">
            <a:avLst/>
          </a:prstGeom>
        </p:spPr>
      </p:pic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047751" y="379413"/>
            <a:ext cx="5488517" cy="430969"/>
          </a:xfrm>
        </p:spPr>
        <p:txBody>
          <a:bodyPr>
            <a:normAutofit/>
          </a:bodyPr>
          <a:lstStyle>
            <a:lvl1pPr marL="0" indent="0" algn="l">
              <a:buNone/>
              <a:defRPr sz="1333">
                <a:solidFill>
                  <a:schemeClr val="tx1"/>
                </a:solidFill>
                <a:latin typeface="Montserrat SemiBold" panose="00000700000000000000" pitchFamily="2" charset="0"/>
              </a:defRPr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1064684" y="2302242"/>
            <a:ext cx="10972800" cy="3154924"/>
          </a:xfrm>
        </p:spPr>
        <p:txBody>
          <a:bodyPr>
            <a:normAutofit/>
          </a:bodyPr>
          <a:lstStyle>
            <a:lvl1pPr marL="0" indent="0">
              <a:buNone/>
              <a:defRPr sz="3733">
                <a:latin typeface="Montserrat SemiBold" panose="00000700000000000000" pitchFamily="2" charset="0"/>
              </a:defRPr>
            </a:lvl1pPr>
          </a:lstStyle>
          <a:p>
            <a:r>
              <a:rPr lang="nl-NL"/>
              <a:t>Klik op het pictogram als u een tabel wilt toevoegen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6974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try.ichogent.be/guacamodel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90F4061C-F1FD-E34D-B470-11A3D89EB9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93"/>
          <a:stretch/>
        </p:blipFill>
        <p:spPr>
          <a:xfrm>
            <a:off x="0" y="-1800"/>
            <a:ext cx="8661899" cy="6858000"/>
          </a:xfrm>
          <a:prstGeom prst="rect">
            <a:avLst/>
          </a:prstGeom>
        </p:spPr>
      </p:pic>
      <p:pic>
        <p:nvPicPr>
          <p:cNvPr id="2" name="Afbeelding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800"/>
            <a:ext cx="9152135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BAA71EA-A1D4-6A40-8755-81FD83681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499" y="2164850"/>
            <a:ext cx="7048500" cy="2524701"/>
          </a:xfrm>
        </p:spPr>
        <p:txBody>
          <a:bodyPr/>
          <a:lstStyle/>
          <a:p>
            <a:pPr algn="ctr"/>
            <a:r>
              <a:rPr lang="nl-BE" dirty="0"/>
              <a:t>Projectwerk</a:t>
            </a:r>
            <a:br>
              <a:rPr lang="nl-BE" dirty="0">
                <a:solidFill>
                  <a:schemeClr val="tx1"/>
                </a:solidFill>
              </a:rPr>
            </a:br>
            <a:r>
              <a:rPr lang="nl-BE" dirty="0">
                <a:solidFill>
                  <a:schemeClr val="tx1"/>
                </a:solidFill>
              </a:rPr>
              <a:t>S2 </a:t>
            </a:r>
            <a:r>
              <a:rPr lang="nl-BE" dirty="0"/>
              <a:t>2023</a:t>
            </a:r>
            <a:endParaRPr lang="nl-B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1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96"/>
    </mc:Choice>
    <mc:Fallback xmlns="">
      <p:transition spd="slow" advTm="689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6962" y="200177"/>
            <a:ext cx="11695038" cy="775778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Projectwerk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S2 2023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>
          <a:xfrm>
            <a:off x="496962" y="1005381"/>
            <a:ext cx="11695038" cy="419379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Mijlpalen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18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tentatief</a:t>
            </a:r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90" name="Freeform: Shape 2289">
            <a:extLst>
              <a:ext uri="{FF2B5EF4-FFF2-40B4-BE49-F238E27FC236}">
                <a16:creationId xmlns:a16="http://schemas.microsoft.com/office/drawing/2014/main" id="{932F98C1-1E66-4065-A7E5-7BFFB0ACB8E0}"/>
              </a:ext>
            </a:extLst>
          </p:cNvPr>
          <p:cNvSpPr/>
          <p:nvPr/>
        </p:nvSpPr>
        <p:spPr>
          <a:xfrm>
            <a:off x="1981202" y="163720"/>
            <a:ext cx="9307296" cy="6462337"/>
          </a:xfrm>
          <a:custGeom>
            <a:avLst/>
            <a:gdLst>
              <a:gd name="connsiteX0" fmla="*/ 8846452 w 9277691"/>
              <a:gd name="connsiteY0" fmla="*/ 0 h 6441781"/>
              <a:gd name="connsiteX1" fmla="*/ 9277691 w 9277691"/>
              <a:gd name="connsiteY1" fmla="*/ 879048 h 6441781"/>
              <a:gd name="connsiteX2" fmla="*/ 8945791 w 9277691"/>
              <a:gd name="connsiteY2" fmla="*/ 828131 h 6441781"/>
              <a:gd name="connsiteX3" fmla="*/ 8652053 w 9277691"/>
              <a:gd name="connsiteY3" fmla="*/ 1928396 h 6441781"/>
              <a:gd name="connsiteX4" fmla="*/ 8651631 w 9277691"/>
              <a:gd name="connsiteY4" fmla="*/ 1931327 h 6441781"/>
              <a:gd name="connsiteX5" fmla="*/ 2716823 w 9277691"/>
              <a:gd name="connsiteY5" fmla="*/ 6441781 h 6441781"/>
              <a:gd name="connsiteX6" fmla="*/ 0 w 9277691"/>
              <a:gd name="connsiteY6" fmla="*/ 6432988 h 6441781"/>
              <a:gd name="connsiteX7" fmla="*/ 7848184 w 9277691"/>
              <a:gd name="connsiteY7" fmla="*/ 1875643 h 6441781"/>
              <a:gd name="connsiteX8" fmla="*/ 8227221 w 9277691"/>
              <a:gd name="connsiteY8" fmla="*/ 717895 h 6441781"/>
              <a:gd name="connsiteX9" fmla="*/ 7904572 w 9277691"/>
              <a:gd name="connsiteY9" fmla="*/ 668397 h 6441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77691" h="6441781">
                <a:moveTo>
                  <a:pt x="8846452" y="0"/>
                </a:moveTo>
                <a:lnTo>
                  <a:pt x="9277691" y="879048"/>
                </a:lnTo>
                <a:lnTo>
                  <a:pt x="8945791" y="828131"/>
                </a:lnTo>
                <a:lnTo>
                  <a:pt x="8652053" y="1928396"/>
                </a:lnTo>
                <a:cubicBezTo>
                  <a:pt x="8651912" y="1929373"/>
                  <a:pt x="8651772" y="1930350"/>
                  <a:pt x="8651631" y="1931327"/>
                </a:cubicBezTo>
                <a:lnTo>
                  <a:pt x="2716823" y="6441781"/>
                </a:lnTo>
                <a:lnTo>
                  <a:pt x="0" y="6432988"/>
                </a:lnTo>
                <a:lnTo>
                  <a:pt x="7848184" y="1875643"/>
                </a:lnTo>
                <a:lnTo>
                  <a:pt x="8227221" y="717895"/>
                </a:lnTo>
                <a:lnTo>
                  <a:pt x="7904572" y="668397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30000">
                <a:schemeClr val="accent6">
                  <a:lumMod val="70000"/>
                  <a:lumOff val="30000"/>
                </a:schemeClr>
              </a:gs>
              <a:gs pos="41000">
                <a:schemeClr val="accent6">
                  <a:lumMod val="40000"/>
                  <a:lumOff val="60000"/>
                </a:schemeClr>
              </a:gs>
              <a:gs pos="64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50000"/>
                  <a:lumOff val="50000"/>
                </a:schemeClr>
              </a:gs>
            </a:gsLst>
            <a:lin ang="5400000" scaled="1"/>
          </a:gra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91" name="Oval 2290">
            <a:extLst>
              <a:ext uri="{FF2B5EF4-FFF2-40B4-BE49-F238E27FC236}">
                <a16:creationId xmlns:a16="http://schemas.microsoft.com/office/drawing/2014/main" id="{D2046A60-B43B-429A-AE63-C02AAF2EA9C9}"/>
              </a:ext>
            </a:extLst>
          </p:cNvPr>
          <p:cNvSpPr>
            <a:spLocks noChangeAspect="1"/>
          </p:cNvSpPr>
          <p:nvPr/>
        </p:nvSpPr>
        <p:spPr>
          <a:xfrm>
            <a:off x="2995971" y="4950652"/>
            <a:ext cx="1209516" cy="1209516"/>
          </a:xfrm>
          <a:prstGeom prst="ellipse">
            <a:avLst/>
          </a:prstGeom>
          <a:solidFill>
            <a:schemeClr val="accent1"/>
          </a:solidFill>
          <a:ln w="63500">
            <a:noFill/>
          </a:ln>
          <a:effectLst>
            <a:outerShdw blurRad="152400" dist="1016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2292" name="Oval 2291">
            <a:extLst>
              <a:ext uri="{FF2B5EF4-FFF2-40B4-BE49-F238E27FC236}">
                <a16:creationId xmlns:a16="http://schemas.microsoft.com/office/drawing/2014/main" id="{AA456327-B62A-4A32-B29E-8DB72CEA9E1B}"/>
              </a:ext>
            </a:extLst>
          </p:cNvPr>
          <p:cNvSpPr>
            <a:spLocks noChangeAspect="1"/>
          </p:cNvSpPr>
          <p:nvPr/>
        </p:nvSpPr>
        <p:spPr>
          <a:xfrm>
            <a:off x="4985902" y="3830350"/>
            <a:ext cx="1036728" cy="1036728"/>
          </a:xfrm>
          <a:prstGeom prst="ellipse">
            <a:avLst/>
          </a:prstGeom>
          <a:solidFill>
            <a:schemeClr val="accent2"/>
          </a:solidFill>
          <a:ln w="63500">
            <a:noFill/>
          </a:ln>
          <a:effectLst>
            <a:outerShdw blurRad="152400" dist="1016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2293" name="Oval 2292">
            <a:extLst>
              <a:ext uri="{FF2B5EF4-FFF2-40B4-BE49-F238E27FC236}">
                <a16:creationId xmlns:a16="http://schemas.microsoft.com/office/drawing/2014/main" id="{29221BBC-699B-40FE-A8E9-5C88B7434276}"/>
              </a:ext>
            </a:extLst>
          </p:cNvPr>
          <p:cNvSpPr>
            <a:spLocks noChangeAspect="1"/>
          </p:cNvSpPr>
          <p:nvPr/>
        </p:nvSpPr>
        <p:spPr>
          <a:xfrm>
            <a:off x="6792953" y="2892929"/>
            <a:ext cx="863940" cy="863940"/>
          </a:xfrm>
          <a:prstGeom prst="ellipse">
            <a:avLst/>
          </a:prstGeom>
          <a:solidFill>
            <a:schemeClr val="accent3"/>
          </a:solidFill>
          <a:ln w="63500">
            <a:noFill/>
          </a:ln>
          <a:effectLst>
            <a:outerShdw blurRad="152400" dist="1016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2294" name="Oval 2293">
            <a:extLst>
              <a:ext uri="{FF2B5EF4-FFF2-40B4-BE49-F238E27FC236}">
                <a16:creationId xmlns:a16="http://schemas.microsoft.com/office/drawing/2014/main" id="{589B64F4-A66C-4F62-839F-0A702BC3EB86}"/>
              </a:ext>
            </a:extLst>
          </p:cNvPr>
          <p:cNvSpPr>
            <a:spLocks noChangeAspect="1"/>
          </p:cNvSpPr>
          <p:nvPr/>
        </p:nvSpPr>
        <p:spPr>
          <a:xfrm>
            <a:off x="8417125" y="2138388"/>
            <a:ext cx="691152" cy="691152"/>
          </a:xfrm>
          <a:prstGeom prst="ellipse">
            <a:avLst/>
          </a:prstGeom>
          <a:solidFill>
            <a:schemeClr val="accent4"/>
          </a:solidFill>
          <a:ln w="63500">
            <a:noFill/>
          </a:ln>
          <a:effectLst>
            <a:outerShdw blurRad="152400" dist="1016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2295" name="Oval 2294">
            <a:extLst>
              <a:ext uri="{FF2B5EF4-FFF2-40B4-BE49-F238E27FC236}">
                <a16:creationId xmlns:a16="http://schemas.microsoft.com/office/drawing/2014/main" id="{93BDD717-BF0D-4237-A682-B98325877C00}"/>
              </a:ext>
            </a:extLst>
          </p:cNvPr>
          <p:cNvSpPr>
            <a:spLocks noChangeAspect="1"/>
          </p:cNvSpPr>
          <p:nvPr/>
        </p:nvSpPr>
        <p:spPr>
          <a:xfrm>
            <a:off x="2960649" y="4935514"/>
            <a:ext cx="1280160" cy="1280160"/>
          </a:xfrm>
          <a:prstGeom prst="ellipse">
            <a:avLst/>
          </a:prstGeom>
          <a:solidFill>
            <a:schemeClr val="accent1"/>
          </a:solidFill>
          <a:ln w="635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2296" name="Oval 2295">
            <a:extLst>
              <a:ext uri="{FF2B5EF4-FFF2-40B4-BE49-F238E27FC236}">
                <a16:creationId xmlns:a16="http://schemas.microsoft.com/office/drawing/2014/main" id="{812BB98B-69E8-4E13-9F6E-D44741529267}"/>
              </a:ext>
            </a:extLst>
          </p:cNvPr>
          <p:cNvSpPr>
            <a:spLocks noChangeAspect="1"/>
          </p:cNvSpPr>
          <p:nvPr/>
        </p:nvSpPr>
        <p:spPr>
          <a:xfrm>
            <a:off x="4955626" y="3820258"/>
            <a:ext cx="1097280" cy="1097280"/>
          </a:xfrm>
          <a:prstGeom prst="ellipse">
            <a:avLst/>
          </a:prstGeom>
          <a:solidFill>
            <a:schemeClr val="accent2"/>
          </a:solidFill>
          <a:ln w="635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2297" name="Oval 2296">
            <a:extLst>
              <a:ext uri="{FF2B5EF4-FFF2-40B4-BE49-F238E27FC236}">
                <a16:creationId xmlns:a16="http://schemas.microsoft.com/office/drawing/2014/main" id="{876E92AB-9560-406D-824E-F050E802E0CC}"/>
              </a:ext>
            </a:extLst>
          </p:cNvPr>
          <p:cNvSpPr>
            <a:spLocks noChangeAspect="1"/>
          </p:cNvSpPr>
          <p:nvPr/>
        </p:nvSpPr>
        <p:spPr>
          <a:xfrm>
            <a:off x="6742493" y="2815342"/>
            <a:ext cx="914400" cy="914400"/>
          </a:xfrm>
          <a:prstGeom prst="ellipse">
            <a:avLst/>
          </a:prstGeom>
          <a:solidFill>
            <a:schemeClr val="accent3"/>
          </a:solidFill>
          <a:ln w="635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2298" name="Oval 2297">
            <a:extLst>
              <a:ext uri="{FF2B5EF4-FFF2-40B4-BE49-F238E27FC236}">
                <a16:creationId xmlns:a16="http://schemas.microsoft.com/office/drawing/2014/main" id="{54A1CC79-8594-4BD3-98A2-A0BB7AB61F88}"/>
              </a:ext>
            </a:extLst>
          </p:cNvPr>
          <p:cNvSpPr>
            <a:spLocks noChangeAspect="1"/>
          </p:cNvSpPr>
          <p:nvPr/>
        </p:nvSpPr>
        <p:spPr>
          <a:xfrm>
            <a:off x="8396941" y="2138388"/>
            <a:ext cx="731520" cy="731520"/>
          </a:xfrm>
          <a:prstGeom prst="ellipse">
            <a:avLst/>
          </a:prstGeom>
          <a:solidFill>
            <a:schemeClr val="accent4"/>
          </a:solidFill>
          <a:ln w="635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2299" name="Rectangle 16">
            <a:extLst>
              <a:ext uri="{FF2B5EF4-FFF2-40B4-BE49-F238E27FC236}">
                <a16:creationId xmlns:a16="http://schemas.microsoft.com/office/drawing/2014/main" id="{B932A1E0-9F2D-4E1B-9FA5-DAFDFE886ACF}"/>
              </a:ext>
            </a:extLst>
          </p:cNvPr>
          <p:cNvSpPr/>
          <p:nvPr/>
        </p:nvSpPr>
        <p:spPr>
          <a:xfrm rot="3094434">
            <a:off x="3447650" y="5270819"/>
            <a:ext cx="306154" cy="56918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00" name="Rectangle 36">
            <a:extLst>
              <a:ext uri="{FF2B5EF4-FFF2-40B4-BE49-F238E27FC236}">
                <a16:creationId xmlns:a16="http://schemas.microsoft.com/office/drawing/2014/main" id="{9264EE81-9399-451F-94DA-13D02CA12E24}"/>
              </a:ext>
            </a:extLst>
          </p:cNvPr>
          <p:cNvSpPr/>
          <p:nvPr/>
        </p:nvSpPr>
        <p:spPr>
          <a:xfrm>
            <a:off x="7018697" y="3132029"/>
            <a:ext cx="361992" cy="262859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01" name="Round Same Side Corner Rectangle 36">
            <a:extLst>
              <a:ext uri="{FF2B5EF4-FFF2-40B4-BE49-F238E27FC236}">
                <a16:creationId xmlns:a16="http://schemas.microsoft.com/office/drawing/2014/main" id="{D5B8B7B2-8BB9-469A-B520-C9FF521A5891}"/>
              </a:ext>
            </a:extLst>
          </p:cNvPr>
          <p:cNvSpPr>
            <a:spLocks noChangeAspect="1"/>
          </p:cNvSpPr>
          <p:nvPr/>
        </p:nvSpPr>
        <p:spPr>
          <a:xfrm>
            <a:off x="8581838" y="2383819"/>
            <a:ext cx="312439" cy="24701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02" name="Oval 21">
            <a:extLst>
              <a:ext uri="{FF2B5EF4-FFF2-40B4-BE49-F238E27FC236}">
                <a16:creationId xmlns:a16="http://schemas.microsoft.com/office/drawing/2014/main" id="{204B4FAD-02D6-4F9A-8915-9CF5CDEFB474}"/>
              </a:ext>
            </a:extLst>
          </p:cNvPr>
          <p:cNvSpPr>
            <a:spLocks noChangeAspect="1"/>
          </p:cNvSpPr>
          <p:nvPr/>
        </p:nvSpPr>
        <p:spPr>
          <a:xfrm>
            <a:off x="5263739" y="4123586"/>
            <a:ext cx="533966" cy="53842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2303" name="Group 2302">
            <a:extLst>
              <a:ext uri="{FF2B5EF4-FFF2-40B4-BE49-F238E27FC236}">
                <a16:creationId xmlns:a16="http://schemas.microsoft.com/office/drawing/2014/main" id="{697EEC74-5127-4BD5-AD97-88C90FD1DEAD}"/>
              </a:ext>
            </a:extLst>
          </p:cNvPr>
          <p:cNvGrpSpPr/>
          <p:nvPr/>
        </p:nvGrpSpPr>
        <p:grpSpPr>
          <a:xfrm>
            <a:off x="9128463" y="3186255"/>
            <a:ext cx="2347547" cy="1121003"/>
            <a:chOff x="9128461" y="3186255"/>
            <a:chExt cx="2160037" cy="1121003"/>
          </a:xfrm>
        </p:grpSpPr>
        <p:grpSp>
          <p:nvGrpSpPr>
            <p:cNvPr id="2304" name="Group 2303">
              <a:extLst>
                <a:ext uri="{FF2B5EF4-FFF2-40B4-BE49-F238E27FC236}">
                  <a16:creationId xmlns:a16="http://schemas.microsoft.com/office/drawing/2014/main" id="{EDAE3DCD-1ED7-4985-953B-C471C97FF2EB}"/>
                </a:ext>
              </a:extLst>
            </p:cNvPr>
            <p:cNvGrpSpPr/>
            <p:nvPr/>
          </p:nvGrpSpPr>
          <p:grpSpPr>
            <a:xfrm>
              <a:off x="9216383" y="3738937"/>
              <a:ext cx="2072115" cy="568321"/>
              <a:chOff x="1418442" y="3789040"/>
              <a:chExt cx="2044715" cy="568321"/>
            </a:xfrm>
          </p:grpSpPr>
          <p:sp>
            <p:nvSpPr>
              <p:cNvPr id="2306" name="TextBox 2305">
                <a:extLst>
                  <a:ext uri="{FF2B5EF4-FFF2-40B4-BE49-F238E27FC236}">
                    <a16:creationId xmlns:a16="http://schemas.microsoft.com/office/drawing/2014/main" id="{FEAE1F66-E8B6-4A12-999B-23B2F57B34B5}"/>
                  </a:ext>
                </a:extLst>
              </p:cNvPr>
              <p:cNvSpPr txBox="1"/>
              <p:nvPr/>
            </p:nvSpPr>
            <p:spPr>
              <a:xfrm>
                <a:off x="1418442" y="3789040"/>
                <a:ext cx="2044715" cy="276999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altLang="ko-KR" sz="12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Calibri" pitchFamily="34" charset="0"/>
                  </a:rPr>
                  <a:t>Eindpresentatie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endParaRPr>
              </a:p>
            </p:txBody>
          </p:sp>
          <p:sp>
            <p:nvSpPr>
              <p:cNvPr id="2307" name="TextBox 2306">
                <a:extLst>
                  <a:ext uri="{FF2B5EF4-FFF2-40B4-BE49-F238E27FC236}">
                    <a16:creationId xmlns:a16="http://schemas.microsoft.com/office/drawing/2014/main" id="{DB3B7041-A1DB-4157-BB20-7DEC43D84719}"/>
                  </a:ext>
                </a:extLst>
              </p:cNvPr>
              <p:cNvSpPr txBox="1"/>
              <p:nvPr/>
            </p:nvSpPr>
            <p:spPr>
              <a:xfrm>
                <a:off x="1444514" y="4080362"/>
                <a:ext cx="996285" cy="276999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marL="171450" indent="-171450" algn="r">
                  <a:buFont typeface="Arial" panose="020B0604020202020204" pitchFamily="34" charset="0"/>
                  <a:buChar char="•"/>
                </a:pP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Evaluatie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305" name="TextBox 2304">
              <a:extLst>
                <a:ext uri="{FF2B5EF4-FFF2-40B4-BE49-F238E27FC236}">
                  <a16:creationId xmlns:a16="http://schemas.microsoft.com/office/drawing/2014/main" id="{E3E9E458-0E40-4387-83FC-1425E7E14339}"/>
                </a:ext>
              </a:extLst>
            </p:cNvPr>
            <p:cNvSpPr txBox="1"/>
            <p:nvPr/>
          </p:nvSpPr>
          <p:spPr>
            <a:xfrm>
              <a:off x="9128461" y="3186255"/>
              <a:ext cx="15901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accent4"/>
                  </a:solidFill>
                  <a:cs typeface="Arial" pitchFamily="34" charset="0"/>
                </a:rPr>
                <a:t>8/6/2023</a:t>
              </a:r>
              <a:endParaRPr lang="ko-KR" altLang="en-US" sz="28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308" name="Group 2307">
            <a:extLst>
              <a:ext uri="{FF2B5EF4-FFF2-40B4-BE49-F238E27FC236}">
                <a16:creationId xmlns:a16="http://schemas.microsoft.com/office/drawing/2014/main" id="{5DC0A380-3EEF-49AD-BEFD-0EBFA1FF2F93}"/>
              </a:ext>
            </a:extLst>
          </p:cNvPr>
          <p:cNvGrpSpPr/>
          <p:nvPr/>
        </p:nvGrpSpPr>
        <p:grpSpPr>
          <a:xfrm>
            <a:off x="6634849" y="4935820"/>
            <a:ext cx="3335628" cy="1279414"/>
            <a:chOff x="9128461" y="3186255"/>
            <a:chExt cx="2160037" cy="1279414"/>
          </a:xfrm>
        </p:grpSpPr>
        <p:grpSp>
          <p:nvGrpSpPr>
            <p:cNvPr id="2309" name="Group 2308">
              <a:extLst>
                <a:ext uri="{FF2B5EF4-FFF2-40B4-BE49-F238E27FC236}">
                  <a16:creationId xmlns:a16="http://schemas.microsoft.com/office/drawing/2014/main" id="{FAE44A89-EEC7-43B6-99F3-BC89D95821C6}"/>
                </a:ext>
              </a:extLst>
            </p:cNvPr>
            <p:cNvGrpSpPr/>
            <p:nvPr/>
          </p:nvGrpSpPr>
          <p:grpSpPr>
            <a:xfrm>
              <a:off x="9216383" y="3738937"/>
              <a:ext cx="2072115" cy="726732"/>
              <a:chOff x="1418442" y="3789040"/>
              <a:chExt cx="2044715" cy="726732"/>
            </a:xfrm>
          </p:grpSpPr>
          <p:sp>
            <p:nvSpPr>
              <p:cNvPr id="2311" name="TextBox 2310">
                <a:extLst>
                  <a:ext uri="{FF2B5EF4-FFF2-40B4-BE49-F238E27FC236}">
                    <a16:creationId xmlns:a16="http://schemas.microsoft.com/office/drawing/2014/main" id="{3948A847-DDD7-4AA5-9203-C6DC65526BC7}"/>
                  </a:ext>
                </a:extLst>
              </p:cNvPr>
              <p:cNvSpPr txBox="1"/>
              <p:nvPr/>
            </p:nvSpPr>
            <p:spPr>
              <a:xfrm>
                <a:off x="1418442" y="3789040"/>
                <a:ext cx="2044715" cy="276999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Calibri" pitchFamily="34" charset="0"/>
                  </a:rPr>
                  <a:t>Deliverable: 5 </a:t>
                </a:r>
                <a:r>
                  <a:rPr lang="en-US" altLang="ko-KR" sz="12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Calibri" pitchFamily="34" charset="0"/>
                  </a:rPr>
                  <a:t>omgevingen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Calibri" pitchFamily="34" charset="0"/>
                  </a:rPr>
                  <a:t> VIC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endParaRPr>
              </a:p>
            </p:txBody>
          </p:sp>
          <p:sp>
            <p:nvSpPr>
              <p:cNvPr id="2312" name="TextBox 2311">
                <a:extLst>
                  <a:ext uri="{FF2B5EF4-FFF2-40B4-BE49-F238E27FC236}">
                    <a16:creationId xmlns:a16="http://schemas.microsoft.com/office/drawing/2014/main" id="{E81645BD-2119-42A2-BD14-D0C788206A90}"/>
                  </a:ext>
                </a:extLst>
              </p:cNvPr>
              <p:cNvSpPr txBox="1"/>
              <p:nvPr/>
            </p:nvSpPr>
            <p:spPr>
              <a:xfrm>
                <a:off x="1590484" y="4054107"/>
                <a:ext cx="1872673" cy="461665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Apache Guacamole of </a:t>
                </a: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Fortigate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VPN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Representatief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voorbeeld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(Docker)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310" name="TextBox 2309">
              <a:extLst>
                <a:ext uri="{FF2B5EF4-FFF2-40B4-BE49-F238E27FC236}">
                  <a16:creationId xmlns:a16="http://schemas.microsoft.com/office/drawing/2014/main" id="{A57C6A0A-B88E-455F-9C9C-B46115F6C272}"/>
                </a:ext>
              </a:extLst>
            </p:cNvPr>
            <p:cNvSpPr txBox="1"/>
            <p:nvPr/>
          </p:nvSpPr>
          <p:spPr>
            <a:xfrm>
              <a:off x="9128461" y="3186255"/>
              <a:ext cx="16371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accent2"/>
                  </a:solidFill>
                  <a:cs typeface="Arial" pitchFamily="34" charset="0"/>
                </a:rPr>
                <a:t>15/3/2023</a:t>
              </a:r>
              <a:endParaRPr lang="ko-KR" altLang="en-US" sz="28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313" name="Group 2312">
            <a:extLst>
              <a:ext uri="{FF2B5EF4-FFF2-40B4-BE49-F238E27FC236}">
                <a16:creationId xmlns:a16="http://schemas.microsoft.com/office/drawing/2014/main" id="{9BEE82E5-943F-4DA4-B0DB-9BC10BEB041A}"/>
              </a:ext>
            </a:extLst>
          </p:cNvPr>
          <p:cNvGrpSpPr/>
          <p:nvPr/>
        </p:nvGrpSpPr>
        <p:grpSpPr>
          <a:xfrm>
            <a:off x="4401682" y="1714656"/>
            <a:ext cx="2072115" cy="1274781"/>
            <a:chOff x="9216383" y="3190888"/>
            <a:chExt cx="2072115" cy="1274781"/>
          </a:xfrm>
        </p:grpSpPr>
        <p:grpSp>
          <p:nvGrpSpPr>
            <p:cNvPr id="2314" name="Group 2313">
              <a:extLst>
                <a:ext uri="{FF2B5EF4-FFF2-40B4-BE49-F238E27FC236}">
                  <a16:creationId xmlns:a16="http://schemas.microsoft.com/office/drawing/2014/main" id="{C7D53E5B-FBD4-4D37-A332-E37B4EB53A94}"/>
                </a:ext>
              </a:extLst>
            </p:cNvPr>
            <p:cNvGrpSpPr/>
            <p:nvPr/>
          </p:nvGrpSpPr>
          <p:grpSpPr>
            <a:xfrm>
              <a:off x="9216383" y="3738937"/>
              <a:ext cx="2072115" cy="726732"/>
              <a:chOff x="1418442" y="3789040"/>
              <a:chExt cx="2044715" cy="726732"/>
            </a:xfrm>
          </p:grpSpPr>
          <p:sp>
            <p:nvSpPr>
              <p:cNvPr id="2316" name="TextBox 2315">
                <a:extLst>
                  <a:ext uri="{FF2B5EF4-FFF2-40B4-BE49-F238E27FC236}">
                    <a16:creationId xmlns:a16="http://schemas.microsoft.com/office/drawing/2014/main" id="{BCE96FD8-59E8-4AB6-884D-2C177B286BD3}"/>
                  </a:ext>
                </a:extLst>
              </p:cNvPr>
              <p:cNvSpPr txBox="1"/>
              <p:nvPr/>
            </p:nvSpPr>
            <p:spPr>
              <a:xfrm>
                <a:off x="1418442" y="3789040"/>
                <a:ext cx="2044715" cy="276999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r"/>
                <a:r>
                  <a:rPr lang="en-US" altLang="ko-KR" sz="12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Calibri" pitchFamily="34" charset="0"/>
                  </a:rPr>
                  <a:t>Tussentijdse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Calibri" pitchFamily="34" charset="0"/>
                  </a:rPr>
                  <a:t> </a:t>
                </a:r>
                <a:r>
                  <a:rPr lang="en-US" altLang="ko-KR" sz="12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Calibri" pitchFamily="34" charset="0"/>
                  </a:rPr>
                  <a:t>presentatie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endParaRPr>
              </a:p>
            </p:txBody>
          </p:sp>
          <p:sp>
            <p:nvSpPr>
              <p:cNvPr id="2317" name="TextBox 2316">
                <a:extLst>
                  <a:ext uri="{FF2B5EF4-FFF2-40B4-BE49-F238E27FC236}">
                    <a16:creationId xmlns:a16="http://schemas.microsoft.com/office/drawing/2014/main" id="{728BA883-1ABD-4291-BEC1-925D1C3DCF91}"/>
                  </a:ext>
                </a:extLst>
              </p:cNvPr>
              <p:cNvSpPr txBox="1"/>
              <p:nvPr/>
            </p:nvSpPr>
            <p:spPr>
              <a:xfrm>
                <a:off x="1965061" y="4054107"/>
                <a:ext cx="1498096" cy="461665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Evaluatie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Bijsturing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opdracht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315" name="TextBox 2314">
              <a:extLst>
                <a:ext uri="{FF2B5EF4-FFF2-40B4-BE49-F238E27FC236}">
                  <a16:creationId xmlns:a16="http://schemas.microsoft.com/office/drawing/2014/main" id="{CC8C0AFE-29B1-407E-B04A-450AE4FDE6E7}"/>
                </a:ext>
              </a:extLst>
            </p:cNvPr>
            <p:cNvSpPr txBox="1"/>
            <p:nvPr/>
          </p:nvSpPr>
          <p:spPr>
            <a:xfrm>
              <a:off x="9217280" y="3190888"/>
              <a:ext cx="19633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800" b="1" dirty="0">
                  <a:solidFill>
                    <a:schemeClr val="accent3"/>
                  </a:solidFill>
                  <a:cs typeface="Arial" pitchFamily="34" charset="0"/>
                </a:rPr>
                <a:t>30/3/2023</a:t>
              </a:r>
              <a:endParaRPr lang="ko-KR" altLang="en-US" sz="2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318" name="Group 2317">
            <a:extLst>
              <a:ext uri="{FF2B5EF4-FFF2-40B4-BE49-F238E27FC236}">
                <a16:creationId xmlns:a16="http://schemas.microsoft.com/office/drawing/2014/main" id="{285EF389-9BAA-4625-9503-A246883BC988}"/>
              </a:ext>
            </a:extLst>
          </p:cNvPr>
          <p:cNvGrpSpPr/>
          <p:nvPr/>
        </p:nvGrpSpPr>
        <p:grpSpPr>
          <a:xfrm>
            <a:off x="903501" y="3994654"/>
            <a:ext cx="2092465" cy="1464080"/>
            <a:chOff x="9622924" y="3186255"/>
            <a:chExt cx="1743529" cy="1464080"/>
          </a:xfrm>
        </p:grpSpPr>
        <p:grpSp>
          <p:nvGrpSpPr>
            <p:cNvPr id="2319" name="Group 2318">
              <a:extLst>
                <a:ext uri="{FF2B5EF4-FFF2-40B4-BE49-F238E27FC236}">
                  <a16:creationId xmlns:a16="http://schemas.microsoft.com/office/drawing/2014/main" id="{B49AF569-834E-4C9D-83C7-B7976DAECB4F}"/>
                </a:ext>
              </a:extLst>
            </p:cNvPr>
            <p:cNvGrpSpPr/>
            <p:nvPr/>
          </p:nvGrpSpPr>
          <p:grpSpPr>
            <a:xfrm>
              <a:off x="9797122" y="3738937"/>
              <a:ext cx="1569331" cy="911398"/>
              <a:chOff x="1991501" y="3789040"/>
              <a:chExt cx="1548579" cy="911398"/>
            </a:xfrm>
          </p:grpSpPr>
          <p:sp>
            <p:nvSpPr>
              <p:cNvPr id="2321" name="TextBox 2320">
                <a:extLst>
                  <a:ext uri="{FF2B5EF4-FFF2-40B4-BE49-F238E27FC236}">
                    <a16:creationId xmlns:a16="http://schemas.microsoft.com/office/drawing/2014/main" id="{9833B36B-11A9-47F4-AFB9-B730427A4433}"/>
                  </a:ext>
                </a:extLst>
              </p:cNvPr>
              <p:cNvSpPr txBox="1"/>
              <p:nvPr/>
            </p:nvSpPr>
            <p:spPr>
              <a:xfrm>
                <a:off x="1991501" y="3789040"/>
                <a:ext cx="1471656" cy="276999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Calibri" pitchFamily="34" charset="0"/>
                  </a:rPr>
                  <a:t>Kickoff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endParaRPr>
              </a:p>
            </p:txBody>
          </p:sp>
          <p:sp>
            <p:nvSpPr>
              <p:cNvPr id="2322" name="TextBox 2321">
                <a:extLst>
                  <a:ext uri="{FF2B5EF4-FFF2-40B4-BE49-F238E27FC236}">
                    <a16:creationId xmlns:a16="http://schemas.microsoft.com/office/drawing/2014/main" id="{6A736843-7290-415B-9F7F-866FEF49E648}"/>
                  </a:ext>
                </a:extLst>
              </p:cNvPr>
              <p:cNvSpPr txBox="1"/>
              <p:nvPr/>
            </p:nvSpPr>
            <p:spPr>
              <a:xfrm>
                <a:off x="2174280" y="4054107"/>
                <a:ext cx="1365800" cy="64633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Concept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Werkwijze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Verdeling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opdrachten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320" name="TextBox 2319">
              <a:extLst>
                <a:ext uri="{FF2B5EF4-FFF2-40B4-BE49-F238E27FC236}">
                  <a16:creationId xmlns:a16="http://schemas.microsoft.com/office/drawing/2014/main" id="{DF8C86D1-5347-45E3-9C61-B9A98490EFA1}"/>
                </a:ext>
              </a:extLst>
            </p:cNvPr>
            <p:cNvSpPr txBox="1"/>
            <p:nvPr/>
          </p:nvSpPr>
          <p:spPr>
            <a:xfrm>
              <a:off x="9622924" y="3186255"/>
              <a:ext cx="14913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800" b="1" dirty="0">
                  <a:solidFill>
                    <a:schemeClr val="accent1"/>
                  </a:solidFill>
                  <a:cs typeface="Arial" pitchFamily="34" charset="0"/>
                </a:rPr>
                <a:t>16/2/2023</a:t>
              </a:r>
              <a:endParaRPr lang="ko-KR" altLang="en-US" sz="28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914400" y="379413"/>
            <a:ext cx="5488517" cy="430969"/>
          </a:xfrm>
        </p:spPr>
        <p:txBody>
          <a:bodyPr>
            <a:normAutofit/>
          </a:bodyPr>
          <a:lstStyle/>
          <a:p>
            <a:r>
              <a:rPr lang="nl-BE" dirty="0"/>
              <a:t>Projectwerk S2 2023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14400" y="998299"/>
            <a:ext cx="10363200" cy="915805"/>
          </a:xfrm>
          <a:prstGeom prst="rect">
            <a:avLst/>
          </a:prstGeom>
        </p:spPr>
        <p:txBody>
          <a:bodyPr vert="horz" lIns="121920" tIns="60960" rIns="121920" bIns="60960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>
                <a:solidFill>
                  <a:schemeClr val="bg2"/>
                </a:solidFill>
                <a:latin typeface="Montserrat Extra Bold" pitchFamily="2" charset="77"/>
                <a:ea typeface="+mj-ea"/>
                <a:cs typeface="+mj-cs"/>
              </a:defRPr>
            </a:lvl1pPr>
          </a:lstStyle>
          <a:p>
            <a:endParaRPr lang="nl-BE" sz="4267" dirty="0">
              <a:solidFill>
                <a:schemeClr val="tx1"/>
              </a:solidFill>
              <a:latin typeface="Montserrat ExtraBold" panose="00000900000000000000" pitchFamily="2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E0D8426-0FDD-ED46-9E35-DA6818CF69EE}"/>
              </a:ext>
            </a:extLst>
          </p:cNvPr>
          <p:cNvSpPr txBox="1">
            <a:spLocks/>
          </p:cNvSpPr>
          <p:nvPr/>
        </p:nvSpPr>
        <p:spPr>
          <a:xfrm>
            <a:off x="914400" y="1946654"/>
            <a:ext cx="10796954" cy="3794723"/>
          </a:xfrm>
          <a:prstGeom prst="rect">
            <a:avLst/>
          </a:prstGeom>
        </p:spPr>
        <p:txBody>
          <a:bodyPr vert="horz" lIns="121920" tIns="60960" rIns="121920" bIns="60960" rtlCol="0" anchor="t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b="0" i="0" kern="1200">
                <a:solidFill>
                  <a:schemeClr val="bg2"/>
                </a:solidFill>
                <a:latin typeface="Montserrat Semi" pitchFamily="2" charset="77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b="0" i="0" kern="1200">
                <a:solidFill>
                  <a:schemeClr val="bg2"/>
                </a:solidFill>
                <a:latin typeface="Montserrat Semi" pitchFamily="2" charset="77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2"/>
                </a:solidFill>
                <a:latin typeface="Montserrat Semi" pitchFamily="2" charset="77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i="0" kern="1200">
                <a:solidFill>
                  <a:schemeClr val="bg2"/>
                </a:solidFill>
                <a:latin typeface="Montserrat Semi" pitchFamily="2" charset="77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b="0" i="0" kern="1200">
                <a:solidFill>
                  <a:schemeClr val="bg2"/>
                </a:solidFill>
                <a:latin typeface="Montserrat Semi" pitchFamily="2" charset="77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6646" marR="6773">
              <a:lnSpc>
                <a:spcPct val="102600"/>
              </a:lnSpc>
            </a:pPr>
            <a:r>
              <a:rPr lang="nl-NL" sz="1600" b="1" spc="7" dirty="0">
                <a:solidFill>
                  <a:schemeClr val="tx1"/>
                </a:solidFill>
                <a:latin typeface="Montserrat"/>
                <a:cs typeface="Montserrat"/>
              </a:rPr>
              <a:t>Aantal teams: 5 of 6</a:t>
            </a:r>
            <a:r>
              <a:rPr lang="nl-NL" sz="1600" spc="7" dirty="0">
                <a:solidFill>
                  <a:schemeClr val="tx1"/>
                </a:solidFill>
                <a:latin typeface="Montserrat"/>
                <a:cs typeface="Montserrat"/>
              </a:rPr>
              <a:t>, afhankelijk van ingeschreven studenten; pas meer duidelijkheid bij HOGENT in de loop van de week van 13/2/2023. Prognose:</a:t>
            </a:r>
          </a:p>
          <a:p>
            <a:pPr marL="1246696" marR="6773" lvl="1">
              <a:lnSpc>
                <a:spcPct val="102600"/>
              </a:lnSpc>
            </a:pPr>
            <a:r>
              <a:rPr lang="nl-NL" sz="1300" spc="7" dirty="0">
                <a:solidFill>
                  <a:schemeClr val="tx1"/>
                </a:solidFill>
                <a:latin typeface="Montserrat"/>
                <a:cs typeface="Montserrat"/>
              </a:rPr>
              <a:t>Programmeren (GRAD-PRG): een 6-tal groepsleden</a:t>
            </a:r>
          </a:p>
          <a:p>
            <a:pPr marL="1246696" marR="6773" lvl="1">
              <a:lnSpc>
                <a:spcPct val="102600"/>
              </a:lnSpc>
            </a:pPr>
            <a:r>
              <a:rPr lang="nl-NL" sz="1300" spc="7" dirty="0">
                <a:solidFill>
                  <a:schemeClr val="tx1"/>
                </a:solidFill>
                <a:latin typeface="Montserrat"/>
                <a:cs typeface="Montserrat"/>
              </a:rPr>
              <a:t>Systeem- en netwerkbeheer (GRAD-SYS): een 2-tal groepsleden</a:t>
            </a:r>
          </a:p>
          <a:p>
            <a:pPr marL="1246696" marR="6773" lvl="1">
              <a:lnSpc>
                <a:spcPct val="102600"/>
              </a:lnSpc>
            </a:pPr>
            <a:r>
              <a:rPr lang="nl-NL" sz="1300" spc="7" dirty="0">
                <a:solidFill>
                  <a:schemeClr val="tx1"/>
                </a:solidFill>
                <a:latin typeface="Montserrat"/>
                <a:cs typeface="Montserrat"/>
              </a:rPr>
              <a:t>AD Security: een 5-tal groepsleden</a:t>
            </a:r>
          </a:p>
          <a:p>
            <a:pPr marL="846646" marR="6773">
              <a:lnSpc>
                <a:spcPct val="102600"/>
              </a:lnSpc>
            </a:pPr>
            <a:r>
              <a:rPr lang="nl-NL" sz="1600" spc="7" dirty="0">
                <a:solidFill>
                  <a:schemeClr val="tx1"/>
                </a:solidFill>
                <a:latin typeface="Montserrat"/>
                <a:cs typeface="Montserrat"/>
              </a:rPr>
              <a:t>Extern bereikbare omgeving via Apache </a:t>
            </a:r>
            <a:r>
              <a:rPr lang="nl-NL" sz="1600" spc="7" dirty="0" err="1">
                <a:solidFill>
                  <a:schemeClr val="tx1"/>
                </a:solidFill>
                <a:latin typeface="Montserrat"/>
                <a:cs typeface="Montserrat"/>
              </a:rPr>
              <a:t>Guacamole</a:t>
            </a:r>
            <a:r>
              <a:rPr lang="nl-NL" sz="1600" spc="7" dirty="0">
                <a:solidFill>
                  <a:schemeClr val="tx1"/>
                </a:solidFill>
                <a:latin typeface="Montserrat"/>
                <a:cs typeface="Montserrat"/>
              </a:rPr>
              <a:t> of Fortigate VPN: </a:t>
            </a:r>
            <a:r>
              <a:rPr lang="nl-NL" sz="1600" spc="7" dirty="0">
                <a:solidFill>
                  <a:schemeClr val="tx1"/>
                </a:solidFill>
                <a:latin typeface="Montserrat"/>
                <a:cs typeface="Montserrat"/>
                <a:hlinkClick r:id="rId2"/>
              </a:rPr>
              <a:t>https://entry.ichogent.be/guacamodel</a:t>
            </a:r>
            <a:endParaRPr lang="nl-NL" sz="1600" spc="7" dirty="0">
              <a:solidFill>
                <a:schemeClr val="tx1"/>
              </a:solidFill>
              <a:latin typeface="Montserrat"/>
              <a:cs typeface="Montserrat"/>
            </a:endParaRPr>
          </a:p>
          <a:p>
            <a:pPr marL="846646" marR="6773">
              <a:lnSpc>
                <a:spcPct val="102600"/>
              </a:lnSpc>
            </a:pPr>
            <a:r>
              <a:rPr lang="nl-NL" sz="1600" spc="7" dirty="0">
                <a:solidFill>
                  <a:schemeClr val="tx1"/>
                </a:solidFill>
                <a:latin typeface="Montserrat"/>
                <a:cs typeface="Montserrat"/>
              </a:rPr>
              <a:t>AD Security werkt in deze periode met twee blokken: week 3/4/2023 en week 12/6/2023</a:t>
            </a:r>
            <a:endParaRPr lang="nl-NL" sz="1400" spc="7" dirty="0">
              <a:solidFill>
                <a:schemeClr val="tx1"/>
              </a:solidFill>
              <a:latin typeface="Montserrat"/>
              <a:cs typeface="Montserrat"/>
            </a:endParaRPr>
          </a:p>
          <a:p>
            <a:pPr marL="846646" marR="6773">
              <a:lnSpc>
                <a:spcPct val="102600"/>
              </a:lnSpc>
            </a:pPr>
            <a:r>
              <a:rPr lang="nl-NL" sz="1600" spc="7" dirty="0">
                <a:solidFill>
                  <a:schemeClr val="tx1"/>
                </a:solidFill>
                <a:latin typeface="Montserrat"/>
                <a:cs typeface="Montserrat"/>
              </a:rPr>
              <a:t>Per team een </a:t>
            </a:r>
            <a:r>
              <a:rPr lang="nl-NL" sz="1600" b="1" spc="7" dirty="0">
                <a:solidFill>
                  <a:schemeClr val="tx1"/>
                </a:solidFill>
                <a:latin typeface="Montserrat"/>
                <a:cs typeface="Montserrat"/>
              </a:rPr>
              <a:t>fictief bedrijf</a:t>
            </a:r>
          </a:p>
          <a:p>
            <a:pPr marL="846646" marR="6773">
              <a:lnSpc>
                <a:spcPct val="102600"/>
              </a:lnSpc>
            </a:pPr>
            <a:r>
              <a:rPr lang="nl-NL" sz="1600" spc="7" dirty="0">
                <a:solidFill>
                  <a:schemeClr val="tx1"/>
                </a:solidFill>
                <a:latin typeface="Montserrat"/>
                <a:cs typeface="Montserrat"/>
              </a:rPr>
              <a:t>De teams GRAD-PRG en GRAD-SYS van HOGENT nemen ASAP in februari contact op met elkaar</a:t>
            </a:r>
          </a:p>
          <a:p>
            <a:pPr marL="846646" marR="6773">
              <a:lnSpc>
                <a:spcPct val="102600"/>
              </a:lnSpc>
            </a:pPr>
            <a:r>
              <a:rPr lang="nl-NL" sz="1600" spc="7" dirty="0">
                <a:solidFill>
                  <a:schemeClr val="tx1"/>
                </a:solidFill>
                <a:latin typeface="Montserrat"/>
                <a:cs typeface="Montserrat"/>
              </a:rPr>
              <a:t>Vanaf maart samenwerking teams HOGENT en AD Security</a:t>
            </a:r>
          </a:p>
          <a:p>
            <a:pPr marL="846646" marR="6773">
              <a:lnSpc>
                <a:spcPct val="102600"/>
              </a:lnSpc>
            </a:pPr>
            <a:r>
              <a:rPr lang="nl-NL" sz="1600" spc="7" dirty="0">
                <a:solidFill>
                  <a:schemeClr val="tx1"/>
                </a:solidFill>
                <a:latin typeface="Montserrat"/>
                <a:cs typeface="Montserrat"/>
              </a:rPr>
              <a:t>Joeri Sens (GRAD-SYS) laat </a:t>
            </a:r>
            <a:r>
              <a:rPr lang="nl-NL" sz="1600" b="1" spc="7" dirty="0">
                <a:solidFill>
                  <a:schemeClr val="tx1"/>
                </a:solidFill>
                <a:latin typeface="Montserrat"/>
                <a:cs typeface="Montserrat"/>
              </a:rPr>
              <a:t>onder Teams een team met kanalen </a:t>
            </a:r>
            <a:r>
              <a:rPr lang="nl-NL" sz="1600" spc="7" dirty="0">
                <a:solidFill>
                  <a:schemeClr val="tx1"/>
                </a:solidFill>
                <a:latin typeface="Montserrat"/>
                <a:cs typeface="Montserrat"/>
              </a:rPr>
              <a:t>opzetten:</a:t>
            </a:r>
          </a:p>
          <a:p>
            <a:pPr marL="1246696" marR="6773" lvl="1">
              <a:lnSpc>
                <a:spcPct val="102600"/>
              </a:lnSpc>
            </a:pPr>
            <a:r>
              <a:rPr lang="nl-NL" sz="1300" spc="7" dirty="0">
                <a:solidFill>
                  <a:schemeClr val="tx1"/>
                </a:solidFill>
                <a:latin typeface="Montserrat"/>
                <a:cs typeface="Montserrat"/>
              </a:rPr>
              <a:t>Een kanaal per team</a:t>
            </a:r>
          </a:p>
          <a:p>
            <a:pPr marL="1246696" marR="6773" lvl="1">
              <a:lnSpc>
                <a:spcPct val="102600"/>
              </a:lnSpc>
            </a:pPr>
            <a:r>
              <a:rPr lang="nl-NL" sz="1300" spc="7" dirty="0">
                <a:solidFill>
                  <a:schemeClr val="tx1"/>
                </a:solidFill>
                <a:latin typeface="Montserrat"/>
                <a:cs typeface="Montserrat"/>
              </a:rPr>
              <a:t>Een bijkomend kanaal voor lectoren</a:t>
            </a:r>
          </a:p>
          <a:p>
            <a:pPr marL="846646" marR="6773">
              <a:lnSpc>
                <a:spcPct val="102600"/>
              </a:lnSpc>
            </a:pPr>
            <a:r>
              <a:rPr lang="nl-NL" sz="1600" spc="7" dirty="0">
                <a:solidFill>
                  <a:schemeClr val="tx1"/>
                </a:solidFill>
                <a:latin typeface="Montserrat"/>
                <a:cs typeface="Montserrat"/>
              </a:rPr>
              <a:t>Cursus GRAD-SYS: een 4-tal weken “basis”; vergelijk GRAD-PRG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D1148F-9DF0-86E8-872B-82A7D71FB227}"/>
              </a:ext>
            </a:extLst>
          </p:cNvPr>
          <p:cNvSpPr txBox="1">
            <a:spLocks/>
          </p:cNvSpPr>
          <p:nvPr/>
        </p:nvSpPr>
        <p:spPr>
          <a:xfrm>
            <a:off x="149469" y="633635"/>
            <a:ext cx="10618176" cy="1114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67" b="0" kern="1200">
                <a:solidFill>
                  <a:schemeClr val="tx1"/>
                </a:solidFill>
                <a:latin typeface="Montserrat ExtraBold" panose="00000900000000000000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nl-BE" dirty="0"/>
              <a:t>Kader: OWASP Top 10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E298088-AE4B-12E8-58E5-A5ABDCD25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92113">
            <a:off x="9771121" y="441815"/>
            <a:ext cx="1616044" cy="104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145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215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2C2F45"/>
      </a:accent6>
      <a:hlink>
        <a:srgbClr val="0000FF"/>
      </a:hlink>
      <a:folHlink>
        <a:srgbClr val="800080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12632</TotalTime>
  <Words>196</Words>
  <Application>Microsoft Office PowerPoint</Application>
  <PresentationFormat>Breedbeeld</PresentationFormat>
  <Paragraphs>34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8" baseType="lpstr">
      <vt:lpstr>Arial</vt:lpstr>
      <vt:lpstr>Montserrat</vt:lpstr>
      <vt:lpstr>Montserrat ExtraBold</vt:lpstr>
      <vt:lpstr>Montserrat SemiBold</vt:lpstr>
      <vt:lpstr>Office Theme</vt:lpstr>
      <vt:lpstr>Projectwerk S2 2023</vt:lpstr>
      <vt:lpstr>Projectwerk S2 2023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 V</cp:lastModifiedBy>
  <cp:revision>67</cp:revision>
  <dcterms:created xsi:type="dcterms:W3CDTF">2018-02-18T19:39:47Z</dcterms:created>
  <dcterms:modified xsi:type="dcterms:W3CDTF">2023-01-30T10:10:38Z</dcterms:modified>
</cp:coreProperties>
</file>